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537" r:id="rId5"/>
    <p:sldId id="407" r:id="rId6"/>
    <p:sldId id="538" r:id="rId7"/>
    <p:sldId id="258" r:id="rId8"/>
    <p:sldId id="544" r:id="rId9"/>
    <p:sldId id="259" r:id="rId10"/>
    <p:sldId id="545" r:id="rId11"/>
    <p:sldId id="262" r:id="rId12"/>
    <p:sldId id="263" r:id="rId13"/>
    <p:sldId id="264" r:id="rId14"/>
    <p:sldId id="265" r:id="rId15"/>
    <p:sldId id="266" r:id="rId16"/>
    <p:sldId id="267" r:id="rId17"/>
    <p:sldId id="256" r:id="rId18"/>
    <p:sldId id="268" r:id="rId19"/>
    <p:sldId id="257" r:id="rId20"/>
    <p:sldId id="541" r:id="rId21"/>
    <p:sldId id="543" r:id="rId22"/>
    <p:sldId id="260" r:id="rId23"/>
    <p:sldId id="261" r:id="rId24"/>
    <p:sldId id="270" r:id="rId25"/>
    <p:sldId id="313" r:id="rId26"/>
    <p:sldId id="539" r:id="rId27"/>
    <p:sldId id="5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AAD83-AD9C-374A-8CE7-466DF5F3AE78}" v="10" dt="2023-07-10T20:38:39.069"/>
    <p1510:client id="{610CBA79-39C6-5EE1-D63D-F6C2C9BE3DF1}" v="6" dt="2023-07-10T20:34:49.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E01C-FEA7-3E46-910D-0B284A27AE1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E173C8-6677-594F-9F9C-211A58025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05202B-752F-3F4F-9E68-FDE80A484F57}"/>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5" name="Footer Placeholder 4">
            <a:extLst>
              <a:ext uri="{FF2B5EF4-FFF2-40B4-BE49-F238E27FC236}">
                <a16:creationId xmlns:a16="http://schemas.microsoft.com/office/drawing/2014/main" id="{303C9B58-752D-974C-BA2B-3A19696C9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B384-0236-D94C-8F76-A5E1E25E55C4}"/>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3393179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A432-4475-E34C-B819-7C2C46AD096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BE921E-332F-2540-B270-A279AC460A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586BAD-760E-8A4A-AA1C-B59E8EA529E8}"/>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5" name="Footer Placeholder 4">
            <a:extLst>
              <a:ext uri="{FF2B5EF4-FFF2-40B4-BE49-F238E27FC236}">
                <a16:creationId xmlns:a16="http://schemas.microsoft.com/office/drawing/2014/main" id="{82410255-82B1-E940-8295-D1D2E80E4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9013F-2BEB-0D4C-AB6F-62D99FDC1113}"/>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36867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218786-AD4C-8B4E-8D5F-1FD9918AA50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5CD6C55-5648-E94B-9C4F-267A680104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E8EAEE-CDAB-C74A-A2FE-515365CBCA4D}"/>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5" name="Footer Placeholder 4">
            <a:extLst>
              <a:ext uri="{FF2B5EF4-FFF2-40B4-BE49-F238E27FC236}">
                <a16:creationId xmlns:a16="http://schemas.microsoft.com/office/drawing/2014/main" id="{63803D71-7578-B94B-B501-68048E5F7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BEEFD-088F-7949-8326-BF5838F4BD43}"/>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3848456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11 July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99255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B14A-0674-6447-812D-DA13104E59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2149EE-D100-0B49-ABCE-16D81C6846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3B318C-823C-9947-A097-F446E53DB09C}"/>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5" name="Footer Placeholder 4">
            <a:extLst>
              <a:ext uri="{FF2B5EF4-FFF2-40B4-BE49-F238E27FC236}">
                <a16:creationId xmlns:a16="http://schemas.microsoft.com/office/drawing/2014/main" id="{7CC0C0BA-E5BF-3B4B-B6E8-6A0EC4DAE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BC127-8F12-6B4B-A8B7-E4052D6A7B26}"/>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61944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475-F2A7-6E4F-8693-8BFA3746682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973B5B1-F6AF-3E4D-B574-43CBBAEEE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9BF048-9267-E94A-94EF-710B8946ED7C}"/>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5" name="Footer Placeholder 4">
            <a:extLst>
              <a:ext uri="{FF2B5EF4-FFF2-40B4-BE49-F238E27FC236}">
                <a16:creationId xmlns:a16="http://schemas.microsoft.com/office/drawing/2014/main" id="{4D06D4AE-F319-264C-82ED-EA897C51E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A9BEC-ACC8-2F40-A934-478778C19BFE}"/>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91125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4094-5A50-F641-BD81-08DB4891D1F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8B4A60-31BD-6749-8C75-E6D8E7761D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05FD4E0-8259-3C4A-99EF-06112C4D89E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A8E69E0-EC00-B340-B194-2C40B02EE704}"/>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6" name="Footer Placeholder 5">
            <a:extLst>
              <a:ext uri="{FF2B5EF4-FFF2-40B4-BE49-F238E27FC236}">
                <a16:creationId xmlns:a16="http://schemas.microsoft.com/office/drawing/2014/main" id="{CE1DD53C-B7E1-2144-A2DD-BA8AC575D5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9B4F4-731E-CE40-B5C1-7362A92448E2}"/>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18821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DD03-EE5B-B845-B333-D68CA0464C6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4A65108-2C40-D447-BF1D-1F26DEABC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9232E9-D2A2-4941-AA78-5E78A8EBAB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0BAFB3-AF4E-4847-9162-F12298582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BE44092-79F0-0B4C-A183-32933CB7064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E4F196F-061A-EE4F-8517-A932849F3800}"/>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8" name="Footer Placeholder 7">
            <a:extLst>
              <a:ext uri="{FF2B5EF4-FFF2-40B4-BE49-F238E27FC236}">
                <a16:creationId xmlns:a16="http://schemas.microsoft.com/office/drawing/2014/main" id="{6F7E1727-9B9C-FE4B-AAF9-3C379FA41D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937488-1930-6E40-9725-01826D21B45B}"/>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690529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9F2E-A628-264A-AE8C-A7C170FB8DB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48D43D-016A-7640-AC9D-951EA39CFBED}"/>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4" name="Footer Placeholder 3">
            <a:extLst>
              <a:ext uri="{FF2B5EF4-FFF2-40B4-BE49-F238E27FC236}">
                <a16:creationId xmlns:a16="http://schemas.microsoft.com/office/drawing/2014/main" id="{D1F03E9A-640E-8F4D-89DA-B98E9D4D5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06D25E-20F1-404A-B136-D12C34E0D876}"/>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1885751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3D8802-92DE-1048-A0BA-A4B4E7CE37B2}"/>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3" name="Footer Placeholder 2">
            <a:extLst>
              <a:ext uri="{FF2B5EF4-FFF2-40B4-BE49-F238E27FC236}">
                <a16:creationId xmlns:a16="http://schemas.microsoft.com/office/drawing/2014/main" id="{DF060283-3C98-FB45-B272-9CC80EE55A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F2A9AD-3BFD-4A43-957A-F4694275B7FD}"/>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365962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805E-E9C4-AF40-9571-C5D80635FA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C75E231-9F97-874D-B886-654B85362F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DF920F1-ED47-2B45-9DA6-38E83881A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F5668C-F9EC-294D-BF43-251D296DDF78}"/>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6" name="Footer Placeholder 5">
            <a:extLst>
              <a:ext uri="{FF2B5EF4-FFF2-40B4-BE49-F238E27FC236}">
                <a16:creationId xmlns:a16="http://schemas.microsoft.com/office/drawing/2014/main" id="{2816D583-ED7A-B64B-B8E6-A8FD92610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AA3E8-15BE-AF4B-9840-5CC1577C5867}"/>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358189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52085-6E04-B84A-97EC-AE2B149C82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A169EF-1465-EA49-9085-12DC5B7C39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1FB322-24A3-B04B-8A63-08F100242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A4B4B7C-2CD5-2B44-A0AB-17A41AA28840}"/>
              </a:ext>
            </a:extLst>
          </p:cNvPr>
          <p:cNvSpPr>
            <a:spLocks noGrp="1"/>
          </p:cNvSpPr>
          <p:nvPr>
            <p:ph type="dt" sz="half" idx="10"/>
          </p:nvPr>
        </p:nvSpPr>
        <p:spPr/>
        <p:txBody>
          <a:bodyPr/>
          <a:lstStyle/>
          <a:p>
            <a:fld id="{5CBD7C05-84FA-5A4D-A9F1-AD67BC914343}" type="datetimeFigureOut">
              <a:rPr lang="en-US" smtClean="0"/>
              <a:t>7/11/2023</a:t>
            </a:fld>
            <a:endParaRPr lang="en-US"/>
          </a:p>
        </p:txBody>
      </p:sp>
      <p:sp>
        <p:nvSpPr>
          <p:cNvPr id="6" name="Footer Placeholder 5">
            <a:extLst>
              <a:ext uri="{FF2B5EF4-FFF2-40B4-BE49-F238E27FC236}">
                <a16:creationId xmlns:a16="http://schemas.microsoft.com/office/drawing/2014/main" id="{84D1AC64-5046-0946-BBAD-B805E07F3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51C69-B5B1-6340-A208-35BAE18C9B0C}"/>
              </a:ext>
            </a:extLst>
          </p:cNvPr>
          <p:cNvSpPr>
            <a:spLocks noGrp="1"/>
          </p:cNvSpPr>
          <p:nvPr>
            <p:ph type="sldNum" sz="quarter" idx="12"/>
          </p:nvPr>
        </p:nvSpPr>
        <p:spPr/>
        <p:txBody>
          <a:bodyPr/>
          <a:lstStyle/>
          <a:p>
            <a:fld id="{6A7B8B11-4634-9943-90C2-70B76893DC3A}" type="slidenum">
              <a:rPr lang="en-US" smtClean="0"/>
              <a:t>‹#›</a:t>
            </a:fld>
            <a:endParaRPr lang="en-US"/>
          </a:p>
        </p:txBody>
      </p:sp>
    </p:spTree>
    <p:extLst>
      <p:ext uri="{BB962C8B-B14F-4D97-AF65-F5344CB8AC3E}">
        <p14:creationId xmlns:p14="http://schemas.microsoft.com/office/powerpoint/2010/main" val="65336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388B0-E685-8846-AFBC-BE6A006E79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D21DED-BE7E-8E4A-B46D-7B2A61FD5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548FE8-9679-2043-B663-59950009F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D7C05-84FA-5A4D-A9F1-AD67BC914343}" type="datetimeFigureOut">
              <a:rPr lang="en-US" smtClean="0"/>
              <a:t>7/11/2023</a:t>
            </a:fld>
            <a:endParaRPr lang="en-US"/>
          </a:p>
        </p:txBody>
      </p:sp>
      <p:sp>
        <p:nvSpPr>
          <p:cNvPr id="5" name="Footer Placeholder 4">
            <a:extLst>
              <a:ext uri="{FF2B5EF4-FFF2-40B4-BE49-F238E27FC236}">
                <a16:creationId xmlns:a16="http://schemas.microsoft.com/office/drawing/2014/main" id="{CDECD0EE-5F5F-A74C-B1DE-5B347EEA22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84C4C6-144B-D244-89EE-A32E01845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B8B11-4634-9943-90C2-70B76893DC3A}" type="slidenum">
              <a:rPr lang="en-US" smtClean="0"/>
              <a:t>‹#›</a:t>
            </a:fld>
            <a:endParaRPr lang="en-US"/>
          </a:p>
        </p:txBody>
      </p:sp>
    </p:spTree>
    <p:extLst>
      <p:ext uri="{BB962C8B-B14F-4D97-AF65-F5344CB8AC3E}">
        <p14:creationId xmlns:p14="http://schemas.microsoft.com/office/powerpoint/2010/main" val="1938149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12.xml"/><Relationship Id="rId16" Type="http://schemas.openxmlformats.org/officeDocument/2006/relationships/image" Target="../media/image15.svg"/><Relationship Id="rId1" Type="http://schemas.openxmlformats.org/officeDocument/2006/relationships/tags" Target="../tags/tag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471391" y="-31784"/>
            <a:ext cx="10970677" cy="1426391"/>
          </a:xfrm>
        </p:spPr>
        <p:txBody>
          <a:bodyPr/>
          <a:lstStyle/>
          <a:p>
            <a:pPr lvl="0"/>
            <a:r>
              <a:rPr lang="en-US" sz="4267"/>
              <a:t>Preparation for the personal statement </a:t>
            </a:r>
            <a:endParaRPr lang="en-GB"/>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657E18BF-C440-4369-943D-85309B66C416}" type="datetime4">
              <a:rPr lang="en-GB" sz="1200">
                <a:solidFill>
                  <a:srgbClr val="1F2834"/>
                </a:solidFill>
                <a:latin typeface="Calibri"/>
              </a:rPr>
              <a:pPr algn="r" defTabSz="609585">
                <a:defRPr sz="1800" b="0" i="0" u="none" strike="noStrike" kern="0" cap="none" spc="0" baseline="0">
                  <a:solidFill>
                    <a:srgbClr val="000000"/>
                  </a:solidFill>
                  <a:uFillTx/>
                </a:defRPr>
              </a:pPr>
              <a:t>11 July 2023</a:t>
            </a:fld>
            <a:endParaRPr lang="en-US" sz="1200">
              <a:solidFill>
                <a:srgbClr val="1F2834"/>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1F2834"/>
                </a:solidFill>
                <a:latin typeface="Calibri"/>
              </a:rPr>
              <a:t>Security marking: </a:t>
            </a:r>
            <a:r>
              <a:rPr lang="en-US" sz="1200" b="1">
                <a:solidFill>
                  <a:srgbClr val="1F2834"/>
                </a:solidFill>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kern="0">
                <a:solidFill>
                  <a:srgbClr val="1F2834"/>
                </a:solidFill>
                <a:latin typeface="Calibri"/>
              </a:rPr>
              <a:t>|   </a:t>
            </a:r>
            <a:fld id="{C37586F3-408F-4BA8-9427-2F64F4598123}" type="slidenum">
              <a:rPr sz="1200" kern="0">
                <a:solidFill>
                  <a:srgbClr val="1F2834"/>
                </a:solidFill>
                <a:latin typeface="Calibri"/>
              </a:rPr>
              <a:pPr defTabSz="609585">
                <a:defRPr sz="1800" b="0" i="0" u="none" strike="noStrike" kern="0" cap="none" spc="0" baseline="0">
                  <a:solidFill>
                    <a:srgbClr val="000000"/>
                  </a:solidFill>
                  <a:uFillTx/>
                </a:defRPr>
              </a:pPr>
              <a:t>1</a:t>
            </a:fld>
            <a:endParaRPr lang="en-US" sz="12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598640" y="1414211"/>
            <a:ext cx="6997489" cy="435195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a:solidFill>
                    <a:srgbClr val="1F2834"/>
                  </a:solidFill>
                  <a:latin typeface="Calibri Light"/>
                  <a:ea typeface="ＭＳ Ｐゴシック"/>
                </a:rPr>
                <a:t>The only section you have full control over</a:t>
              </a:r>
              <a:endParaRPr lang="en-US" sz="1867">
                <a:solidFill>
                  <a:srgbClr val="1F2834"/>
                </a:solidFill>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a:solidFill>
                    <a:srgbClr val="1F2834"/>
                  </a:solidFill>
                  <a:latin typeface="Calibri Light"/>
                  <a:ea typeface="ＭＳ Ｐゴシック"/>
                </a:rPr>
                <a:t>       Your only chance to market yourself as an individual</a:t>
              </a:r>
              <a:endParaRPr lang="en-US" sz="1867">
                <a:solidFill>
                  <a:srgbClr val="1F2834"/>
                </a:solidFill>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a:solidFill>
                    <a:srgbClr val="1F2834"/>
                  </a:solidFill>
                  <a:latin typeface="Calibri Light"/>
                  <a:ea typeface="ＭＳ Ｐゴシック"/>
                </a:rPr>
                <a:t>The same for all of your choices</a:t>
              </a:r>
              <a:endParaRPr lang="en-GB" sz="1867">
                <a:solidFill>
                  <a:srgbClr val="1F2834"/>
                </a:solidFill>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a:solidFill>
                    <a:srgbClr val="1F2834"/>
                  </a:solidFill>
                  <a:latin typeface="Calibri Light"/>
                  <a:ea typeface="ＭＳ Ｐゴシック"/>
                </a:rPr>
                <a:t>A maximum of 4,000 characters, or 47 lines</a:t>
              </a:r>
              <a:endParaRPr lang="en-US" sz="1867">
                <a:solidFill>
                  <a:srgbClr val="1F2834"/>
                </a:solidFill>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a:solidFill>
                    <a:srgbClr val="1F2834"/>
                  </a:solidFill>
                  <a:latin typeface="Calibri Light"/>
                  <a:ea typeface="ＭＳ Ｐゴシック"/>
                </a:rPr>
                <a:t>A minimum of 1,000 characters</a:t>
              </a:r>
              <a:endParaRPr lang="en-GB" sz="1867">
                <a:solidFill>
                  <a:srgbClr val="1F2834"/>
                </a:solidFill>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a:solidFill>
                    <a:srgbClr val="1F2834"/>
                  </a:solidFill>
                  <a:latin typeface="Calibri Light"/>
                  <a:ea typeface="ＭＳ Ｐゴシック"/>
                </a:rPr>
                <a:t>There isn’t a spelling or grammar check</a:t>
              </a:r>
              <a:endParaRPr lang="en-GB" sz="1867">
                <a:solidFill>
                  <a:srgbClr val="1F2834"/>
                </a:solidFill>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a:solidFill>
                  <a:srgbClr val="000000"/>
                </a:solidFill>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a:solidFill>
                    <a:srgbClr val="1F2834"/>
                  </a:solidFill>
                  <a:latin typeface="Calibri Light"/>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7751053" y="2390406"/>
            <a:ext cx="4057824" cy="1405256"/>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2133">
                <a:latin typeface="+mj-lt"/>
                <a:ea typeface="+mn-ea"/>
              </a:rPr>
              <a:t>UCAS’ similarity detection service: </a:t>
            </a:r>
          </a:p>
          <a:p>
            <a:pPr algn="ctr" eaLnBrk="1" hangingPunct="1"/>
            <a:r>
              <a:rPr lang="en-US" altLang="en-US" sz="2133">
                <a:latin typeface="+mj-lt"/>
                <a:ea typeface="+mn-ea"/>
              </a:rPr>
              <a:t>every personal statement is run through software to check for plagiarism</a:t>
            </a:r>
            <a:r>
              <a:rPr lang="en-US" altLang="en-US" sz="2133">
                <a:solidFill>
                  <a:srgbClr val="595959"/>
                </a:solidFill>
                <a:latin typeface="+mj-lt"/>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1966" y="4724605"/>
            <a:ext cx="363271" cy="363271"/>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6606-FC6D-D94B-AF88-91D1567F8F90}"/>
              </a:ext>
            </a:extLst>
          </p:cNvPr>
          <p:cNvSpPr>
            <a:spLocks noGrp="1"/>
          </p:cNvSpPr>
          <p:nvPr>
            <p:ph type="title"/>
          </p:nvPr>
        </p:nvSpPr>
        <p:spPr/>
        <p:txBody>
          <a:bodyPr/>
          <a:lstStyle/>
          <a:p>
            <a:r>
              <a:rPr lang="en-US" b="1"/>
              <a:t>Section 1 - Why do you want to study this subject</a:t>
            </a:r>
          </a:p>
        </p:txBody>
      </p:sp>
      <p:sp>
        <p:nvSpPr>
          <p:cNvPr id="3" name="Content Placeholder 2">
            <a:extLst>
              <a:ext uri="{FF2B5EF4-FFF2-40B4-BE49-F238E27FC236}">
                <a16:creationId xmlns:a16="http://schemas.microsoft.com/office/drawing/2014/main" id="{D4BAFA51-BE94-B948-AE69-263D89ACDDC8}"/>
              </a:ext>
            </a:extLst>
          </p:cNvPr>
          <p:cNvSpPr>
            <a:spLocks noGrp="1"/>
          </p:cNvSpPr>
          <p:nvPr>
            <p:ph idx="1"/>
          </p:nvPr>
        </p:nvSpPr>
        <p:spPr/>
        <p:txBody>
          <a:bodyPr>
            <a:normAutofit fontScale="92500" lnSpcReduction="10000"/>
          </a:bodyPr>
          <a:lstStyle/>
          <a:p>
            <a:pPr marL="0" indent="0">
              <a:buNone/>
            </a:pPr>
            <a:r>
              <a:rPr lang="en-US"/>
              <a:t>What skills do you want to develop?</a:t>
            </a:r>
          </a:p>
          <a:p>
            <a:pPr marL="0" indent="0">
              <a:buNone/>
            </a:pPr>
            <a:r>
              <a:rPr lang="en-GB" b="0" i="0">
                <a:solidFill>
                  <a:srgbClr val="606060"/>
                </a:solidFill>
                <a:effectLst/>
                <a:latin typeface="Open Sans" panose="020B0606030504020204" pitchFamily="34" charset="0"/>
              </a:rPr>
              <a:t>English and Creative Writing example: </a:t>
            </a:r>
            <a:r>
              <a:rPr lang="en-GB" b="0" i="1">
                <a:solidFill>
                  <a:srgbClr val="606060"/>
                </a:solidFill>
                <a:effectLst/>
                <a:latin typeface="Open Sans" panose="020B0606030504020204" pitchFamily="34" charset="0"/>
              </a:rPr>
              <a:t>"My love of literature has led me to write creatively for pleasure. I came in 2nd place in an online writing competition for a short story I wrote based on Wilfred Owen’s poem ‘Futility’. I based the piece on a futuristic war to demonstrate Owen’s own views that war is always the same and always leads to pain and destruction. I used the typical themes of an elegy - like loss and mourning - and combined this with a sense of hopelessness. This story was also published in my school magazine for Remembrance Day. As well as developing my analytical and research skills, and extending my knowledge of a subject for which I have developed a passion, I want to study literature further as a catalyst for my own writing." </a:t>
            </a:r>
            <a:endParaRPr lang="en-US"/>
          </a:p>
        </p:txBody>
      </p:sp>
    </p:spTree>
    <p:extLst>
      <p:ext uri="{BB962C8B-B14F-4D97-AF65-F5344CB8AC3E}">
        <p14:creationId xmlns:p14="http://schemas.microsoft.com/office/powerpoint/2010/main" val="1475451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19184-ADCB-4045-8FCF-279738FB7021}"/>
              </a:ext>
            </a:extLst>
          </p:cNvPr>
          <p:cNvSpPr>
            <a:spLocks noGrp="1"/>
          </p:cNvSpPr>
          <p:nvPr>
            <p:ph type="title"/>
          </p:nvPr>
        </p:nvSpPr>
        <p:spPr/>
        <p:txBody>
          <a:bodyPr>
            <a:normAutofit fontScale="90000"/>
          </a:bodyPr>
          <a:lstStyle/>
          <a:p>
            <a:r>
              <a:rPr lang="en-US" b="1"/>
              <a:t>Section 2 (60%) - What have you done in the past/currently that makes you particularly suitable to study the subject?</a:t>
            </a:r>
            <a:br>
              <a:rPr lang="en-US" b="1"/>
            </a:br>
            <a:endParaRPr lang="en-US" b="1"/>
          </a:p>
        </p:txBody>
      </p:sp>
      <p:sp>
        <p:nvSpPr>
          <p:cNvPr id="3" name="Content Placeholder 2">
            <a:extLst>
              <a:ext uri="{FF2B5EF4-FFF2-40B4-BE49-F238E27FC236}">
                <a16:creationId xmlns:a16="http://schemas.microsoft.com/office/drawing/2014/main" id="{DDF208B9-75D9-F34D-BFB4-287837A2FDDB}"/>
              </a:ext>
            </a:extLst>
          </p:cNvPr>
          <p:cNvSpPr>
            <a:spLocks noGrp="1"/>
          </p:cNvSpPr>
          <p:nvPr>
            <p:ph idx="1"/>
          </p:nvPr>
        </p:nvSpPr>
        <p:spPr/>
        <p:txBody>
          <a:bodyPr/>
          <a:lstStyle/>
          <a:p>
            <a:pPr marL="0" indent="0">
              <a:buNone/>
            </a:pPr>
            <a:r>
              <a:rPr lang="en-US"/>
              <a:t>How are your current academic studies preparing you.</a:t>
            </a:r>
          </a:p>
          <a:p>
            <a:pPr marL="0" indent="0">
              <a:buNone/>
            </a:pPr>
            <a:r>
              <a:rPr lang="en-US"/>
              <a:t>Particular project work you have done – EPQ, field work investigations</a:t>
            </a:r>
          </a:p>
          <a:p>
            <a:pPr marL="0" indent="0">
              <a:buNone/>
            </a:pPr>
            <a:r>
              <a:rPr lang="en-US"/>
              <a:t>Things you have learnt online, from books, newspapers, MOOCS, podcasts, Ted Talks </a:t>
            </a:r>
            <a:r>
              <a:rPr lang="en-US" err="1"/>
              <a:t>etc</a:t>
            </a:r>
            <a:endParaRPr lang="en-US"/>
          </a:p>
          <a:p>
            <a:pPr marL="0" indent="0">
              <a:buNone/>
            </a:pPr>
            <a:r>
              <a:rPr lang="en-US"/>
              <a:t>Show how you have gone out of your way to pursue the course you are applying for.</a:t>
            </a:r>
          </a:p>
          <a:p>
            <a:pPr marL="0" indent="0">
              <a:buNone/>
            </a:pPr>
            <a:r>
              <a:rPr lang="en-US"/>
              <a:t>Any relevant work experience or voluntary work – this is really important if you are applying for a vocational course. Always say what you learnt from the experience.</a:t>
            </a:r>
          </a:p>
        </p:txBody>
      </p:sp>
    </p:spTree>
    <p:extLst>
      <p:ext uri="{BB962C8B-B14F-4D97-AF65-F5344CB8AC3E}">
        <p14:creationId xmlns:p14="http://schemas.microsoft.com/office/powerpoint/2010/main" val="2183637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3F2D-2C50-454B-BB2E-1F8A22BFE41C}"/>
              </a:ext>
            </a:extLst>
          </p:cNvPr>
          <p:cNvSpPr>
            <a:spLocks noGrp="1"/>
          </p:cNvSpPr>
          <p:nvPr>
            <p:ph type="title"/>
          </p:nvPr>
        </p:nvSpPr>
        <p:spPr/>
        <p:txBody>
          <a:bodyPr>
            <a:normAutofit fontScale="90000"/>
          </a:bodyPr>
          <a:lstStyle/>
          <a:p>
            <a:pPr algn="ctr"/>
            <a:r>
              <a:rPr lang="en-US" b="1"/>
              <a:t>Section 3 (10%): What else have you done that would contribute to the university community?</a:t>
            </a:r>
            <a:br>
              <a:rPr lang="en-US" b="1"/>
            </a:br>
            <a:endParaRPr lang="en-US" b="1"/>
          </a:p>
        </p:txBody>
      </p:sp>
      <p:sp>
        <p:nvSpPr>
          <p:cNvPr id="3" name="Content Placeholder 2">
            <a:extLst>
              <a:ext uri="{FF2B5EF4-FFF2-40B4-BE49-F238E27FC236}">
                <a16:creationId xmlns:a16="http://schemas.microsoft.com/office/drawing/2014/main" id="{816FE905-7243-4D47-BBFE-935552FAD524}"/>
              </a:ext>
            </a:extLst>
          </p:cNvPr>
          <p:cNvSpPr>
            <a:spLocks noGrp="1"/>
          </p:cNvSpPr>
          <p:nvPr>
            <p:ph idx="1"/>
          </p:nvPr>
        </p:nvSpPr>
        <p:spPr/>
        <p:txBody>
          <a:bodyPr>
            <a:normAutofit/>
          </a:bodyPr>
          <a:lstStyle/>
          <a:p>
            <a:pPr marL="0" indent="0">
              <a:buNone/>
            </a:pPr>
            <a:r>
              <a:rPr lang="en-US"/>
              <a:t>Your hobbies and leisure activities. </a:t>
            </a:r>
          </a:p>
          <a:p>
            <a:pPr marL="0" indent="0">
              <a:buNone/>
            </a:pPr>
            <a:r>
              <a:rPr lang="en-US"/>
              <a:t>Sports, music, drama</a:t>
            </a:r>
          </a:p>
          <a:p>
            <a:pPr marL="0" indent="0">
              <a:buNone/>
            </a:pPr>
            <a:r>
              <a:rPr lang="en-US"/>
              <a:t>Other extra curricular</a:t>
            </a:r>
          </a:p>
          <a:p>
            <a:pPr marL="0" indent="0">
              <a:buNone/>
            </a:pPr>
            <a:r>
              <a:rPr lang="en-US"/>
              <a:t>Significant responsibilities you hold at home, school or in clubs or societies.</a:t>
            </a:r>
          </a:p>
          <a:p>
            <a:pPr marL="0" indent="0">
              <a:buNone/>
            </a:pPr>
            <a:r>
              <a:rPr lang="en-US"/>
              <a:t>Special achievements</a:t>
            </a:r>
          </a:p>
          <a:p>
            <a:pPr marL="0" indent="0">
              <a:buNone/>
            </a:pPr>
            <a:r>
              <a:rPr lang="en-US"/>
              <a:t>What you have learnt if you have a job.</a:t>
            </a:r>
          </a:p>
          <a:p>
            <a:pPr marL="0" indent="0">
              <a:buNone/>
            </a:pPr>
            <a:endParaRPr lang="en-US"/>
          </a:p>
          <a:p>
            <a:pPr marL="0" indent="0">
              <a:buNone/>
            </a:pPr>
            <a:endParaRPr lang="en-US"/>
          </a:p>
        </p:txBody>
      </p:sp>
    </p:spTree>
    <p:extLst>
      <p:ext uri="{BB962C8B-B14F-4D97-AF65-F5344CB8AC3E}">
        <p14:creationId xmlns:p14="http://schemas.microsoft.com/office/powerpoint/2010/main" val="49619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E170-2EF2-E947-BEB9-72173C7BDFB4}"/>
              </a:ext>
            </a:extLst>
          </p:cNvPr>
          <p:cNvSpPr>
            <a:spLocks noGrp="1"/>
          </p:cNvSpPr>
          <p:nvPr>
            <p:ph type="title"/>
          </p:nvPr>
        </p:nvSpPr>
        <p:spPr/>
        <p:txBody>
          <a:bodyPr>
            <a:normAutofit fontScale="90000"/>
          </a:bodyPr>
          <a:lstStyle/>
          <a:p>
            <a:r>
              <a:rPr lang="en-US"/>
              <a:t>Section 3: What else have you done that would contribute to the university community?</a:t>
            </a:r>
            <a:br>
              <a:rPr lang="en-US"/>
            </a:br>
            <a:endParaRPr lang="en-US"/>
          </a:p>
        </p:txBody>
      </p:sp>
      <p:sp>
        <p:nvSpPr>
          <p:cNvPr id="3" name="Content Placeholder 2">
            <a:extLst>
              <a:ext uri="{FF2B5EF4-FFF2-40B4-BE49-F238E27FC236}">
                <a16:creationId xmlns:a16="http://schemas.microsoft.com/office/drawing/2014/main" id="{4D2B3817-7545-BC49-999F-DA25F5BDB1A7}"/>
              </a:ext>
            </a:extLst>
          </p:cNvPr>
          <p:cNvSpPr>
            <a:spLocks noGrp="1"/>
          </p:cNvSpPr>
          <p:nvPr>
            <p:ph idx="1"/>
          </p:nvPr>
        </p:nvSpPr>
        <p:spPr/>
        <p:txBody>
          <a:bodyPr>
            <a:normAutofit fontScale="92500" lnSpcReduction="20000"/>
          </a:bodyPr>
          <a:lstStyle/>
          <a:p>
            <a:pPr marL="0" indent="0">
              <a:buNone/>
            </a:pPr>
            <a:r>
              <a:rPr lang="en-US"/>
              <a:t>Show that you:</a:t>
            </a:r>
          </a:p>
          <a:p>
            <a:pPr marL="0" indent="0">
              <a:buNone/>
            </a:pPr>
            <a:r>
              <a:rPr lang="en-US"/>
              <a:t>Are engaging and interested in the world</a:t>
            </a:r>
          </a:p>
          <a:p>
            <a:pPr marL="0" indent="0">
              <a:buNone/>
            </a:pPr>
            <a:r>
              <a:rPr lang="en-US"/>
              <a:t>Have picked up skills and experiences that will be useful at university but aren’t related to your course, like handling a varied schedule</a:t>
            </a:r>
          </a:p>
          <a:p>
            <a:pPr marL="0" indent="0">
              <a:buNone/>
            </a:pPr>
            <a:r>
              <a:rPr lang="en-US"/>
              <a:t>Demonstrate the skills you have developed that are not necessarily related to your chosen course. You should also mention what you have learnt from these experiences and responsibilities.</a:t>
            </a:r>
          </a:p>
          <a:p>
            <a:pPr marL="0" indent="0">
              <a:buNone/>
            </a:pPr>
            <a:r>
              <a:rPr lang="en-US"/>
              <a:t>Mention competencies you might have developed including:</a:t>
            </a:r>
          </a:p>
          <a:p>
            <a:pPr marL="0" indent="0">
              <a:buNone/>
            </a:pPr>
            <a:r>
              <a:rPr lang="en-US"/>
              <a:t>Managing a varied schedule</a:t>
            </a:r>
          </a:p>
          <a:p>
            <a:pPr marL="0" indent="0">
              <a:buNone/>
            </a:pPr>
            <a:r>
              <a:rPr lang="en-US"/>
              <a:t>Teamwork</a:t>
            </a:r>
          </a:p>
          <a:p>
            <a:pPr marL="0" indent="0">
              <a:buNone/>
            </a:pPr>
            <a:r>
              <a:rPr lang="en-US"/>
              <a:t>Taking responsibility</a:t>
            </a:r>
          </a:p>
          <a:p>
            <a:pPr marL="0" indent="0">
              <a:buNone/>
            </a:pPr>
            <a:endParaRPr lang="en-US"/>
          </a:p>
          <a:p>
            <a:pPr marL="0" indent="0">
              <a:buNone/>
            </a:pPr>
            <a:endParaRPr lang="en-US"/>
          </a:p>
        </p:txBody>
      </p:sp>
    </p:spTree>
    <p:extLst>
      <p:ext uri="{BB962C8B-B14F-4D97-AF65-F5344CB8AC3E}">
        <p14:creationId xmlns:p14="http://schemas.microsoft.com/office/powerpoint/2010/main" val="66251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C11EE-4306-E746-82E6-596647B8BE30}"/>
              </a:ext>
            </a:extLst>
          </p:cNvPr>
          <p:cNvSpPr>
            <a:spLocks noGrp="1"/>
          </p:cNvSpPr>
          <p:nvPr>
            <p:ph type="title"/>
          </p:nvPr>
        </p:nvSpPr>
        <p:spPr>
          <a:xfrm>
            <a:off x="0" y="0"/>
            <a:ext cx="10515600" cy="1325563"/>
          </a:xfrm>
        </p:spPr>
        <p:txBody>
          <a:bodyPr/>
          <a:lstStyle/>
          <a:p>
            <a:r>
              <a:rPr lang="en-US"/>
              <a:t>Personal statement dos</a:t>
            </a:r>
          </a:p>
        </p:txBody>
      </p:sp>
      <p:sp>
        <p:nvSpPr>
          <p:cNvPr id="5" name="Content Placeholder 4">
            <a:extLst>
              <a:ext uri="{FF2B5EF4-FFF2-40B4-BE49-F238E27FC236}">
                <a16:creationId xmlns:a16="http://schemas.microsoft.com/office/drawing/2014/main" id="{60008DCD-8A84-9A43-96A3-B16A8814912A}"/>
              </a:ext>
            </a:extLst>
          </p:cNvPr>
          <p:cNvSpPr>
            <a:spLocks noGrp="1"/>
          </p:cNvSpPr>
          <p:nvPr>
            <p:ph idx="1"/>
          </p:nvPr>
        </p:nvSpPr>
        <p:spPr>
          <a:xfrm>
            <a:off x="-86497" y="1325563"/>
            <a:ext cx="12192000" cy="4351338"/>
          </a:xfrm>
        </p:spPr>
        <p:txBody>
          <a:bodyPr>
            <a:noAutofit/>
          </a:bodyPr>
          <a:lstStyle/>
          <a:p>
            <a:pPr algn="l">
              <a:buFont typeface="+mj-lt"/>
              <a:buAutoNum type="arabicPeriod"/>
            </a:pPr>
            <a:r>
              <a:rPr lang="en-GB" sz="2400" b="1" i="0">
                <a:solidFill>
                  <a:srgbClr val="606060"/>
                </a:solidFill>
                <a:effectLst/>
                <a:latin typeface="Open Sans" panose="020B0606030504020204" pitchFamily="34" charset="0"/>
              </a:rPr>
              <a:t>Give details. Explain exactly which topics or activities you've taken part in and enjoyed. It's much more compelling to read about 1 or 2 detailed examples than 5 or 6 brief ones.</a:t>
            </a:r>
            <a:br>
              <a:rPr lang="en-GB" sz="2400" b="1" i="0">
                <a:solidFill>
                  <a:srgbClr val="606060"/>
                </a:solidFill>
                <a:effectLst/>
                <a:latin typeface="Open Sans" panose="020B0606030504020204" pitchFamily="34" charset="0"/>
              </a:rPr>
            </a:br>
            <a:r>
              <a:rPr lang="en-GB" sz="2400" b="1" i="0">
                <a:solidFill>
                  <a:srgbClr val="606060"/>
                </a:solidFill>
                <a:effectLst/>
                <a:latin typeface="Open Sans" panose="020B0606030504020204" pitchFamily="34" charset="0"/>
              </a:rPr>
              <a:t> </a:t>
            </a:r>
          </a:p>
          <a:p>
            <a:pPr algn="l">
              <a:buFont typeface="+mj-lt"/>
              <a:buAutoNum type="arabicPeriod"/>
            </a:pPr>
            <a:r>
              <a:rPr lang="en-GB" sz="2400" b="1" i="0">
                <a:solidFill>
                  <a:srgbClr val="606060"/>
                </a:solidFill>
                <a:effectLst/>
                <a:latin typeface="Open Sans" panose="020B0606030504020204" pitchFamily="34" charset="0"/>
              </a:rPr>
              <a:t>Give academic examples that demonstrate why you want to study the course and what makes you a good candidate. You need more than just "enjoying the subject" (this should be a given!).</a:t>
            </a:r>
            <a:br>
              <a:rPr lang="en-GB" sz="2400" b="1" i="0">
                <a:solidFill>
                  <a:srgbClr val="606060"/>
                </a:solidFill>
                <a:effectLst/>
                <a:latin typeface="Open Sans" panose="020B0606030504020204" pitchFamily="34" charset="0"/>
              </a:rPr>
            </a:br>
            <a:r>
              <a:rPr lang="en-GB" sz="2400" b="1" i="0">
                <a:solidFill>
                  <a:srgbClr val="606060"/>
                </a:solidFill>
                <a:effectLst/>
                <a:latin typeface="Open Sans" panose="020B0606030504020204" pitchFamily="34" charset="0"/>
              </a:rPr>
              <a:t> </a:t>
            </a:r>
          </a:p>
          <a:p>
            <a:pPr algn="l">
              <a:buFont typeface="+mj-lt"/>
              <a:buAutoNum type="arabicPeriod"/>
            </a:pPr>
            <a:r>
              <a:rPr lang="en-GB" sz="2400" b="1" i="0">
                <a:solidFill>
                  <a:srgbClr val="606060"/>
                </a:solidFill>
                <a:effectLst/>
                <a:latin typeface="Open Sans" panose="020B0606030504020204" pitchFamily="34" charset="0"/>
              </a:rPr>
              <a:t>Write about the skills you have and the skills you want to learn - avoid writing about the job you want in the future. You’re trying to show how you’d be a great student, not a great future employee!</a:t>
            </a:r>
            <a:br>
              <a:rPr lang="en-GB" sz="2400" b="1" i="0">
                <a:solidFill>
                  <a:srgbClr val="606060"/>
                </a:solidFill>
                <a:effectLst/>
                <a:latin typeface="Open Sans" panose="020B0606030504020204" pitchFamily="34" charset="0"/>
              </a:rPr>
            </a:br>
            <a:r>
              <a:rPr lang="en-GB" sz="2400" b="1" i="0">
                <a:solidFill>
                  <a:srgbClr val="606060"/>
                </a:solidFill>
                <a:effectLst/>
                <a:latin typeface="Open Sans" panose="020B0606030504020204" pitchFamily="34" charset="0"/>
              </a:rPr>
              <a:t> </a:t>
            </a:r>
          </a:p>
          <a:p>
            <a:pPr algn="l">
              <a:buFont typeface="+mj-lt"/>
              <a:buAutoNum type="arabicPeriod"/>
            </a:pPr>
            <a:r>
              <a:rPr lang="en-GB" sz="2400" b="1" i="0">
                <a:solidFill>
                  <a:srgbClr val="606060"/>
                </a:solidFill>
                <a:effectLst/>
                <a:latin typeface="Open Sans" panose="020B0606030504020204" pitchFamily="34" charset="0"/>
              </a:rPr>
              <a:t>If you have completed work experience, write about what you learnt from it and how you have applied what you learnt to your studies or wider/deeper reading.</a:t>
            </a:r>
            <a:br>
              <a:rPr lang="en-GB" sz="2400" b="1" i="0">
                <a:solidFill>
                  <a:srgbClr val="606060"/>
                </a:solidFill>
                <a:effectLst/>
                <a:latin typeface="Open Sans" panose="020B0606030504020204" pitchFamily="34" charset="0"/>
              </a:rPr>
            </a:br>
            <a:r>
              <a:rPr lang="en-GB" sz="2400" b="1" i="0">
                <a:solidFill>
                  <a:srgbClr val="606060"/>
                </a:solidFill>
                <a:effectLst/>
                <a:latin typeface="Open Sans" panose="020B0606030504020204" pitchFamily="34" charset="0"/>
              </a:rPr>
              <a:t> </a:t>
            </a:r>
          </a:p>
          <a:p>
            <a:pPr marL="0" indent="0" algn="l">
              <a:buNone/>
            </a:pPr>
            <a:br>
              <a:rPr lang="en-GB" sz="2400" b="1" i="0">
                <a:solidFill>
                  <a:srgbClr val="606060"/>
                </a:solidFill>
                <a:effectLst/>
                <a:latin typeface="Open Sans" panose="020B0606030504020204" pitchFamily="34" charset="0"/>
              </a:rPr>
            </a:br>
            <a:r>
              <a:rPr lang="en-GB" sz="2400" b="1" i="0">
                <a:solidFill>
                  <a:srgbClr val="606060"/>
                </a:solidFill>
                <a:effectLst/>
                <a:latin typeface="Open Sans" panose="020B0606030504020204" pitchFamily="34" charset="0"/>
              </a:rPr>
              <a:t> </a:t>
            </a:r>
            <a:endParaRPr lang="en-US" sz="2400" b="1"/>
          </a:p>
        </p:txBody>
      </p:sp>
    </p:spTree>
    <p:extLst>
      <p:ext uri="{BB962C8B-B14F-4D97-AF65-F5344CB8AC3E}">
        <p14:creationId xmlns:p14="http://schemas.microsoft.com/office/powerpoint/2010/main" val="241704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C11EE-4306-E746-82E6-596647B8BE30}"/>
              </a:ext>
            </a:extLst>
          </p:cNvPr>
          <p:cNvSpPr>
            <a:spLocks noGrp="1"/>
          </p:cNvSpPr>
          <p:nvPr>
            <p:ph type="title"/>
          </p:nvPr>
        </p:nvSpPr>
        <p:spPr>
          <a:xfrm>
            <a:off x="0" y="1"/>
            <a:ext cx="5498757" cy="923582"/>
          </a:xfrm>
        </p:spPr>
        <p:txBody>
          <a:bodyPr/>
          <a:lstStyle/>
          <a:p>
            <a:r>
              <a:rPr lang="en-US"/>
              <a:t>Personal statement dos</a:t>
            </a:r>
          </a:p>
        </p:txBody>
      </p:sp>
      <p:sp>
        <p:nvSpPr>
          <p:cNvPr id="5" name="Content Placeholder 4">
            <a:extLst>
              <a:ext uri="{FF2B5EF4-FFF2-40B4-BE49-F238E27FC236}">
                <a16:creationId xmlns:a16="http://schemas.microsoft.com/office/drawing/2014/main" id="{60008DCD-8A84-9A43-96A3-B16A8814912A}"/>
              </a:ext>
            </a:extLst>
          </p:cNvPr>
          <p:cNvSpPr>
            <a:spLocks noGrp="1"/>
          </p:cNvSpPr>
          <p:nvPr>
            <p:ph idx="1"/>
          </p:nvPr>
        </p:nvSpPr>
        <p:spPr>
          <a:xfrm>
            <a:off x="0" y="528166"/>
            <a:ext cx="12192000" cy="4351338"/>
          </a:xfrm>
        </p:spPr>
        <p:txBody>
          <a:bodyPr>
            <a:noAutofit/>
          </a:bodyPr>
          <a:lstStyle/>
          <a:p>
            <a:pPr marL="0" indent="0" algn="l">
              <a:buNone/>
            </a:pPr>
            <a:endParaRPr lang="en-GB" sz="2400" b="1" i="0">
              <a:solidFill>
                <a:srgbClr val="606060"/>
              </a:solidFill>
              <a:effectLst/>
              <a:latin typeface="Open Sans" panose="020B0606030504020204" pitchFamily="34" charset="0"/>
            </a:endParaRPr>
          </a:p>
          <a:p>
            <a:pPr marL="0" indent="0" algn="l">
              <a:buNone/>
            </a:pPr>
            <a:r>
              <a:rPr lang="en-GB" sz="2400" b="1" i="0">
                <a:solidFill>
                  <a:srgbClr val="606060"/>
                </a:solidFill>
                <a:effectLst/>
                <a:latin typeface="Open Sans" panose="020B0606030504020204" pitchFamily="34" charset="0"/>
              </a:rPr>
              <a:t>5. Be reflective. If you make a point like 'I like reading', 'I travelled abroad', say what you got from it.</a:t>
            </a:r>
            <a:br>
              <a:rPr lang="en-GB" sz="2400" b="1" i="0">
                <a:solidFill>
                  <a:srgbClr val="606060"/>
                </a:solidFill>
                <a:effectLst/>
                <a:latin typeface="Open Sans" panose="020B0606030504020204" pitchFamily="34" charset="0"/>
              </a:rPr>
            </a:br>
            <a:r>
              <a:rPr lang="en-GB" sz="2400" b="1" i="0">
                <a:solidFill>
                  <a:srgbClr val="606060"/>
                </a:solidFill>
                <a:effectLst/>
                <a:latin typeface="Open Sans" panose="020B0606030504020204" pitchFamily="34" charset="0"/>
              </a:rPr>
              <a:t> </a:t>
            </a:r>
          </a:p>
          <a:p>
            <a:pPr marL="0" indent="0" algn="l">
              <a:buNone/>
            </a:pPr>
            <a:r>
              <a:rPr lang="en-GB" sz="2400" b="1" i="0">
                <a:solidFill>
                  <a:srgbClr val="606060"/>
                </a:solidFill>
                <a:effectLst/>
                <a:latin typeface="Open Sans" panose="020B0606030504020204" pitchFamily="34" charset="0"/>
              </a:rPr>
              <a:t>6. Try to be concise - make every word count!</a:t>
            </a:r>
            <a:br>
              <a:rPr lang="en-GB" sz="2400" b="1" i="0">
                <a:solidFill>
                  <a:srgbClr val="606060"/>
                </a:solidFill>
                <a:effectLst/>
                <a:latin typeface="Open Sans" panose="020B0606030504020204" pitchFamily="34" charset="0"/>
              </a:rPr>
            </a:br>
            <a:r>
              <a:rPr lang="en-GB" sz="2400" b="1" i="0">
                <a:solidFill>
                  <a:srgbClr val="606060"/>
                </a:solidFill>
                <a:effectLst/>
                <a:latin typeface="Open Sans" panose="020B0606030504020204" pitchFamily="34" charset="0"/>
              </a:rPr>
              <a:t> </a:t>
            </a:r>
          </a:p>
          <a:p>
            <a:pPr marL="0" indent="0" algn="l">
              <a:buNone/>
            </a:pPr>
            <a:r>
              <a:rPr lang="en-GB" sz="2400" b="1" i="0">
                <a:solidFill>
                  <a:srgbClr val="606060"/>
                </a:solidFill>
                <a:effectLst/>
                <a:latin typeface="Open Sans" panose="020B0606030504020204" pitchFamily="34" charset="0"/>
              </a:rPr>
              <a:t>7. Choose one or two trusted and qualified people to show your Personal Statement to. Ask them what you've left out, what needs to be improved, and if you’ve overdone anything. If your one trusted reader isn’t a specialist in the subject you’re applying for, you could also ask a subject specialist to check your accuracy.</a:t>
            </a:r>
            <a:endParaRPr lang="en-GB" sz="2400" b="1">
              <a:solidFill>
                <a:srgbClr val="606060"/>
              </a:solidFill>
              <a:latin typeface="Open Sans" panose="020B0606030504020204" pitchFamily="34" charset="0"/>
            </a:endParaRPr>
          </a:p>
          <a:p>
            <a:pPr marL="0" indent="0" algn="l">
              <a:buNone/>
            </a:pPr>
            <a:r>
              <a:rPr lang="en-GB" sz="2400" b="1" i="0">
                <a:solidFill>
                  <a:srgbClr val="606060"/>
                </a:solidFill>
                <a:effectLst/>
                <a:latin typeface="Open Sans" panose="020B0606030504020204" pitchFamily="34" charset="0"/>
              </a:rPr>
              <a:t>8. Be enthusiastic</a:t>
            </a:r>
          </a:p>
          <a:p>
            <a:pPr marL="0" indent="0" algn="l">
              <a:buNone/>
            </a:pPr>
            <a:endParaRPr lang="en-GB" sz="2400" b="1">
              <a:solidFill>
                <a:srgbClr val="606060"/>
              </a:solidFill>
              <a:latin typeface="Open Sans" panose="020B0606030504020204" pitchFamily="34" charset="0"/>
            </a:endParaRPr>
          </a:p>
          <a:p>
            <a:pPr marL="0" indent="0" algn="l">
              <a:buNone/>
            </a:pPr>
            <a:r>
              <a:rPr lang="en-GB" sz="2400" b="1" i="0">
                <a:solidFill>
                  <a:srgbClr val="606060"/>
                </a:solidFill>
                <a:effectLst/>
                <a:latin typeface="Open Sans" panose="020B0606030504020204" pitchFamily="34" charset="0"/>
              </a:rPr>
              <a:t>9. Expect to do several drafts – it is worth investing the time</a:t>
            </a:r>
          </a:p>
          <a:p>
            <a:pPr marL="0" indent="0">
              <a:buNone/>
            </a:pPr>
            <a:r>
              <a:rPr lang="en-GB" sz="2400" b="1">
                <a:solidFill>
                  <a:srgbClr val="606060"/>
                </a:solidFill>
                <a:latin typeface="Open Sans" panose="020B0606030504020204" pitchFamily="34" charset="0"/>
              </a:rPr>
              <a:t>10. Use the information on the University websites – what are their admissions tutors looking for?</a:t>
            </a:r>
          </a:p>
          <a:p>
            <a:pPr marL="0" indent="0">
              <a:buNone/>
            </a:pPr>
            <a:endParaRPr lang="en-GB" sz="2400" b="1" i="0">
              <a:solidFill>
                <a:srgbClr val="606060"/>
              </a:solidFill>
              <a:effectLst/>
              <a:latin typeface="Open Sans" panose="020B0606030504020204" pitchFamily="34" charset="0"/>
            </a:endParaRPr>
          </a:p>
          <a:p>
            <a:pPr marL="0" indent="0">
              <a:buNone/>
            </a:pPr>
            <a:endParaRPr lang="en-US" sz="2400" b="1"/>
          </a:p>
        </p:txBody>
      </p:sp>
    </p:spTree>
    <p:extLst>
      <p:ext uri="{BB962C8B-B14F-4D97-AF65-F5344CB8AC3E}">
        <p14:creationId xmlns:p14="http://schemas.microsoft.com/office/powerpoint/2010/main" val="363678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0C67-775D-CE49-924F-D2B9A78BBEC7}"/>
              </a:ext>
            </a:extLst>
          </p:cNvPr>
          <p:cNvSpPr>
            <a:spLocks noGrp="1"/>
          </p:cNvSpPr>
          <p:nvPr>
            <p:ph type="title"/>
          </p:nvPr>
        </p:nvSpPr>
        <p:spPr/>
        <p:txBody>
          <a:bodyPr/>
          <a:lstStyle/>
          <a:p>
            <a:r>
              <a:rPr lang="en-US"/>
              <a:t>Personal statements don’ts </a:t>
            </a:r>
          </a:p>
        </p:txBody>
      </p:sp>
      <p:sp>
        <p:nvSpPr>
          <p:cNvPr id="3" name="Content Placeholder 2">
            <a:extLst>
              <a:ext uri="{FF2B5EF4-FFF2-40B4-BE49-F238E27FC236}">
                <a16:creationId xmlns:a16="http://schemas.microsoft.com/office/drawing/2014/main" id="{36C940A8-1771-A242-AF88-AFB60BD60190}"/>
              </a:ext>
            </a:extLst>
          </p:cNvPr>
          <p:cNvSpPr>
            <a:spLocks noGrp="1"/>
          </p:cNvSpPr>
          <p:nvPr>
            <p:ph idx="1"/>
          </p:nvPr>
        </p:nvSpPr>
        <p:spPr>
          <a:xfrm>
            <a:off x="516924" y="1690688"/>
            <a:ext cx="10515600" cy="4351338"/>
          </a:xfrm>
        </p:spPr>
        <p:txBody>
          <a:bodyPr>
            <a:normAutofit fontScale="85000" lnSpcReduction="20000"/>
          </a:bodyPr>
          <a:lstStyle/>
          <a:p>
            <a:pPr algn="l">
              <a:buFont typeface="+mj-lt"/>
              <a:buAutoNum type="arabicPeriod"/>
            </a:pPr>
            <a:r>
              <a:rPr lang="en-GB" b="0" i="0">
                <a:solidFill>
                  <a:srgbClr val="606060"/>
                </a:solidFill>
                <a:effectLst/>
                <a:latin typeface="Open Sans" panose="020B0606030504020204" pitchFamily="34" charset="0"/>
              </a:rPr>
              <a:t>Try to define the subject in any way. Remember that your Personal Statement is about you -  it's not about how much you know about a subject; it's about your interest in and suitability for it.</a:t>
            </a:r>
            <a:br>
              <a:rPr lang="en-GB" b="0" i="0">
                <a:solidFill>
                  <a:srgbClr val="606060"/>
                </a:solidFill>
                <a:effectLst/>
                <a:latin typeface="Open Sans" panose="020B0606030504020204" pitchFamily="34" charset="0"/>
              </a:rPr>
            </a:br>
            <a:r>
              <a:rPr lang="en-GB" b="0" i="0">
                <a:solidFill>
                  <a:srgbClr val="606060"/>
                </a:solidFill>
                <a:effectLst/>
                <a:latin typeface="Open Sans" panose="020B0606030504020204" pitchFamily="34" charset="0"/>
              </a:rPr>
              <a:t> </a:t>
            </a:r>
          </a:p>
          <a:p>
            <a:pPr algn="l">
              <a:buFont typeface="+mj-lt"/>
              <a:buAutoNum type="arabicPeriod"/>
            </a:pPr>
            <a:r>
              <a:rPr lang="en-GB" b="0" i="0">
                <a:solidFill>
                  <a:srgbClr val="606060"/>
                </a:solidFill>
                <a:effectLst/>
                <a:latin typeface="Open Sans" panose="020B0606030504020204" pitchFamily="34" charset="0"/>
              </a:rPr>
              <a:t>Mention skills and activities without giving examples of when they have been demonstrated and what you learnt from them. Anyone can write "I have great leadership skills"; actually using a example that shows when you demonstrated good leadership skills is much more effective.</a:t>
            </a:r>
            <a:br>
              <a:rPr lang="en-GB" b="0" i="0">
                <a:solidFill>
                  <a:srgbClr val="606060"/>
                </a:solidFill>
                <a:effectLst/>
                <a:latin typeface="Open Sans" panose="020B0606030504020204" pitchFamily="34" charset="0"/>
              </a:rPr>
            </a:br>
            <a:r>
              <a:rPr lang="en-GB" b="0" i="0">
                <a:solidFill>
                  <a:srgbClr val="606060"/>
                </a:solidFill>
                <a:effectLst/>
                <a:latin typeface="Open Sans" panose="020B0606030504020204" pitchFamily="34" charset="0"/>
              </a:rPr>
              <a:t> </a:t>
            </a:r>
          </a:p>
          <a:p>
            <a:pPr algn="l">
              <a:buFont typeface="+mj-lt"/>
              <a:buAutoNum type="arabicPeriod"/>
            </a:pPr>
            <a:r>
              <a:rPr lang="en-GB" b="0" i="0">
                <a:solidFill>
                  <a:srgbClr val="606060"/>
                </a:solidFill>
                <a:effectLst/>
                <a:latin typeface="Open Sans" panose="020B0606030504020204" pitchFamily="34" charset="0"/>
              </a:rPr>
              <a:t>Refer to experiences that took place before your GCSEs (or equivalent)</a:t>
            </a:r>
            <a:br>
              <a:rPr lang="en-GB" b="0" i="0">
                <a:solidFill>
                  <a:srgbClr val="606060"/>
                </a:solidFill>
                <a:effectLst/>
                <a:latin typeface="Open Sans" panose="020B0606030504020204" pitchFamily="34" charset="0"/>
              </a:rPr>
            </a:br>
            <a:r>
              <a:rPr lang="en-GB" b="0" i="0">
                <a:solidFill>
                  <a:srgbClr val="606060"/>
                </a:solidFill>
                <a:effectLst/>
                <a:latin typeface="Open Sans" panose="020B0606030504020204" pitchFamily="34" charset="0"/>
              </a:rPr>
              <a:t> </a:t>
            </a:r>
          </a:p>
          <a:p>
            <a:pPr algn="l">
              <a:buFont typeface="+mj-lt"/>
              <a:buAutoNum type="arabicPeriod"/>
            </a:pPr>
            <a:r>
              <a:rPr lang="en-GB" b="0" i="0">
                <a:solidFill>
                  <a:srgbClr val="606060"/>
                </a:solidFill>
                <a:effectLst/>
                <a:latin typeface="Open Sans" panose="020B0606030504020204" pitchFamily="34" charset="0"/>
              </a:rPr>
              <a:t>Give explanations about medical or mental health problems. These should be explained in your reference, not your Personal Statement.</a:t>
            </a:r>
            <a:br>
              <a:rPr lang="en-GB" b="0" i="0">
                <a:solidFill>
                  <a:srgbClr val="606060"/>
                </a:solidFill>
                <a:effectLst/>
                <a:latin typeface="Open Sans" panose="020B0606030504020204" pitchFamily="34" charset="0"/>
              </a:rPr>
            </a:br>
            <a:r>
              <a:rPr lang="en-GB" b="0" i="0">
                <a:solidFill>
                  <a:srgbClr val="606060"/>
                </a:solidFill>
                <a:effectLst/>
                <a:latin typeface="Open Sans" panose="020B0606030504020204" pitchFamily="34" charset="0"/>
              </a:rPr>
              <a:t> </a:t>
            </a:r>
          </a:p>
          <a:p>
            <a:pPr marL="0" indent="0">
              <a:buNone/>
            </a:pPr>
            <a:endParaRPr lang="en-US"/>
          </a:p>
        </p:txBody>
      </p:sp>
    </p:spTree>
    <p:extLst>
      <p:ext uri="{BB962C8B-B14F-4D97-AF65-F5344CB8AC3E}">
        <p14:creationId xmlns:p14="http://schemas.microsoft.com/office/powerpoint/2010/main" val="1711108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0C67-775D-CE49-924F-D2B9A78BBEC7}"/>
              </a:ext>
            </a:extLst>
          </p:cNvPr>
          <p:cNvSpPr>
            <a:spLocks noGrp="1"/>
          </p:cNvSpPr>
          <p:nvPr>
            <p:ph type="title"/>
          </p:nvPr>
        </p:nvSpPr>
        <p:spPr/>
        <p:txBody>
          <a:bodyPr/>
          <a:lstStyle/>
          <a:p>
            <a:r>
              <a:rPr lang="en-US"/>
              <a:t>Personal statements don’ts </a:t>
            </a:r>
          </a:p>
        </p:txBody>
      </p:sp>
      <p:sp>
        <p:nvSpPr>
          <p:cNvPr id="3" name="Content Placeholder 2">
            <a:extLst>
              <a:ext uri="{FF2B5EF4-FFF2-40B4-BE49-F238E27FC236}">
                <a16:creationId xmlns:a16="http://schemas.microsoft.com/office/drawing/2014/main" id="{36C940A8-1771-A242-AF88-AFB60BD60190}"/>
              </a:ext>
            </a:extLst>
          </p:cNvPr>
          <p:cNvSpPr>
            <a:spLocks noGrp="1"/>
          </p:cNvSpPr>
          <p:nvPr>
            <p:ph idx="1"/>
          </p:nvPr>
        </p:nvSpPr>
        <p:spPr>
          <a:xfrm>
            <a:off x="838200" y="1417852"/>
            <a:ext cx="10515600" cy="5205370"/>
          </a:xfrm>
        </p:spPr>
        <p:txBody>
          <a:bodyPr>
            <a:normAutofit lnSpcReduction="10000"/>
          </a:bodyPr>
          <a:lstStyle/>
          <a:p>
            <a:pPr marL="0" indent="0" algn="l">
              <a:buNone/>
            </a:pPr>
            <a:endParaRPr lang="en-GB" b="0" i="0">
              <a:solidFill>
                <a:srgbClr val="606060"/>
              </a:solidFill>
              <a:effectLst/>
              <a:latin typeface="Open Sans" panose="020B0606030504020204" pitchFamily="34" charset="0"/>
            </a:endParaRPr>
          </a:p>
          <a:p>
            <a:pPr marL="0" indent="0" algn="l">
              <a:buNone/>
            </a:pPr>
            <a:r>
              <a:rPr lang="en-GB" b="0" i="0">
                <a:solidFill>
                  <a:srgbClr val="606060"/>
                </a:solidFill>
                <a:effectLst/>
                <a:latin typeface="Open Sans" panose="020B0606030504020204" pitchFamily="34" charset="0"/>
              </a:rPr>
              <a:t>5. Apply for significantly different courses using the same Personal Statement.</a:t>
            </a:r>
            <a:br>
              <a:rPr lang="en-GB" b="0" i="0">
                <a:solidFill>
                  <a:srgbClr val="606060"/>
                </a:solidFill>
                <a:effectLst/>
                <a:latin typeface="Open Sans" panose="020B0606030504020204" pitchFamily="34" charset="0"/>
              </a:rPr>
            </a:br>
            <a:r>
              <a:rPr lang="en-GB" b="0" i="0">
                <a:solidFill>
                  <a:srgbClr val="606060"/>
                </a:solidFill>
                <a:effectLst/>
                <a:latin typeface="Open Sans" panose="020B0606030504020204" pitchFamily="34" charset="0"/>
              </a:rPr>
              <a:t> </a:t>
            </a:r>
          </a:p>
          <a:p>
            <a:pPr marL="0" indent="0" algn="l">
              <a:buNone/>
            </a:pPr>
            <a:r>
              <a:rPr lang="en-GB" b="0" i="0">
                <a:solidFill>
                  <a:srgbClr val="606060"/>
                </a:solidFill>
                <a:effectLst/>
                <a:latin typeface="Open Sans" panose="020B0606030504020204" pitchFamily="34" charset="0"/>
              </a:rPr>
              <a:t>6. Write a statement specific to just one institution, unless you're only applying to that one university.</a:t>
            </a:r>
            <a:br>
              <a:rPr lang="en-GB" b="0" i="0">
                <a:solidFill>
                  <a:srgbClr val="606060"/>
                </a:solidFill>
                <a:effectLst/>
                <a:latin typeface="Open Sans" panose="020B0606030504020204" pitchFamily="34" charset="0"/>
              </a:rPr>
            </a:br>
            <a:r>
              <a:rPr lang="en-GB" b="0" i="0">
                <a:solidFill>
                  <a:srgbClr val="606060"/>
                </a:solidFill>
                <a:effectLst/>
                <a:latin typeface="Open Sans" panose="020B0606030504020204" pitchFamily="34" charset="0"/>
              </a:rPr>
              <a:t> </a:t>
            </a:r>
          </a:p>
          <a:p>
            <a:pPr marL="0" indent="0" algn="l">
              <a:buNone/>
            </a:pPr>
            <a:r>
              <a:rPr lang="en-GB" b="0" i="0">
                <a:solidFill>
                  <a:srgbClr val="606060"/>
                </a:solidFill>
                <a:effectLst/>
                <a:latin typeface="Open Sans" panose="020B0606030504020204" pitchFamily="34" charset="0"/>
              </a:rPr>
              <a:t>7. Copy and paste the statement from somewhere else! All statements are automatically checked for plagiarism by UCAS. If you are found to have plagiarised parts of your statement, the universities you apply to will be informed.</a:t>
            </a:r>
          </a:p>
          <a:p>
            <a:pPr marL="0" indent="0">
              <a:buNone/>
            </a:pPr>
            <a:r>
              <a:rPr lang="en-US">
                <a:solidFill>
                  <a:schemeClr val="tx1">
                    <a:lumMod val="50000"/>
                    <a:lumOff val="50000"/>
                  </a:schemeClr>
                </a:solidFill>
              </a:rPr>
              <a:t>8. Let spelling and grammatical errors ruin your statement. Don’t just rely on a spell checker, proofread and ask friends/family to check.</a:t>
            </a:r>
          </a:p>
          <a:p>
            <a:pPr marL="0" indent="0" algn="l">
              <a:buNone/>
            </a:pPr>
            <a:endParaRPr lang="en-GB" b="0" i="0">
              <a:solidFill>
                <a:srgbClr val="606060"/>
              </a:solidFill>
              <a:effectLst/>
              <a:latin typeface="Open Sans" panose="020B0606030504020204" pitchFamily="34" charset="0"/>
            </a:endParaRPr>
          </a:p>
          <a:p>
            <a:pPr marL="0" indent="0">
              <a:buNone/>
            </a:pPr>
            <a:endParaRPr lang="en-US"/>
          </a:p>
        </p:txBody>
      </p:sp>
    </p:spTree>
    <p:extLst>
      <p:ext uri="{BB962C8B-B14F-4D97-AF65-F5344CB8AC3E}">
        <p14:creationId xmlns:p14="http://schemas.microsoft.com/office/powerpoint/2010/main" val="327544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93725" y="161839"/>
            <a:ext cx="9383252" cy="6534321"/>
          </a:xfrm>
          <a:prstGeom prst="rect">
            <a:avLst/>
          </a:prstGeom>
        </p:spPr>
      </p:pic>
      <p:sp>
        <p:nvSpPr>
          <p:cNvPr id="2" name="TextBox 1">
            <a:extLst>
              <a:ext uri="{FF2B5EF4-FFF2-40B4-BE49-F238E27FC236}">
                <a16:creationId xmlns:a16="http://schemas.microsoft.com/office/drawing/2014/main" id="{A911202B-521E-4D40-9927-46E25153E51C}"/>
              </a:ext>
            </a:extLst>
          </p:cNvPr>
          <p:cNvSpPr txBox="1"/>
          <p:nvPr/>
        </p:nvSpPr>
        <p:spPr>
          <a:xfrm>
            <a:off x="308919" y="766119"/>
            <a:ext cx="2471351" cy="954107"/>
          </a:xfrm>
          <a:prstGeom prst="rect">
            <a:avLst/>
          </a:prstGeom>
          <a:noFill/>
        </p:spPr>
        <p:txBody>
          <a:bodyPr wrap="square" rtlCol="0">
            <a:spAutoFit/>
          </a:bodyPr>
          <a:lstStyle/>
          <a:p>
            <a:r>
              <a:rPr lang="en-US" sz="2800"/>
              <a:t>Avoid cliches!</a:t>
            </a:r>
          </a:p>
          <a:p>
            <a:endParaRPr lang="en-US" sz="2800"/>
          </a:p>
        </p:txBody>
      </p:sp>
    </p:spTree>
    <p:extLst>
      <p:ext uri="{BB962C8B-B14F-4D97-AF65-F5344CB8AC3E}">
        <p14:creationId xmlns:p14="http://schemas.microsoft.com/office/powerpoint/2010/main" val="227862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56AF-F580-EE48-9281-12E615592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753F57-FBAA-6941-94CE-6534FC3F4F5F}"/>
              </a:ext>
            </a:extLst>
          </p:cNvPr>
          <p:cNvSpPr>
            <a:spLocks noGrp="1"/>
          </p:cNvSpPr>
          <p:nvPr>
            <p:ph idx="1"/>
          </p:nvPr>
        </p:nvSpPr>
        <p:spPr/>
        <p:txBody>
          <a:bodyPr/>
          <a:lstStyle/>
          <a:p>
            <a:pPr marL="0" indent="0">
              <a:buNone/>
            </a:pPr>
            <a:r>
              <a:rPr lang="en-US"/>
              <a:t>The know -how library has videos with tips on writing personal statements.</a:t>
            </a:r>
          </a:p>
        </p:txBody>
      </p:sp>
      <p:pic>
        <p:nvPicPr>
          <p:cNvPr id="4" name="Picture 3">
            <a:extLst>
              <a:ext uri="{FF2B5EF4-FFF2-40B4-BE49-F238E27FC236}">
                <a16:creationId xmlns:a16="http://schemas.microsoft.com/office/drawing/2014/main" id="{65865A39-28B7-F246-A0C0-48D4E4257ABD}"/>
              </a:ext>
            </a:extLst>
          </p:cNvPr>
          <p:cNvPicPr>
            <a:picLocks noChangeAspect="1"/>
          </p:cNvPicPr>
          <p:nvPr/>
        </p:nvPicPr>
        <p:blipFill>
          <a:blip r:embed="rId2"/>
          <a:stretch>
            <a:fillRect/>
          </a:stretch>
        </p:blipFill>
        <p:spPr>
          <a:xfrm>
            <a:off x="4287434" y="2727805"/>
            <a:ext cx="7904566" cy="3321418"/>
          </a:xfrm>
          <a:prstGeom prst="rect">
            <a:avLst/>
          </a:prstGeom>
        </p:spPr>
      </p:pic>
      <p:sp>
        <p:nvSpPr>
          <p:cNvPr id="5" name="Oval 4">
            <a:extLst>
              <a:ext uri="{FF2B5EF4-FFF2-40B4-BE49-F238E27FC236}">
                <a16:creationId xmlns:a16="http://schemas.microsoft.com/office/drawing/2014/main" id="{8B4B4BD6-1D14-4E4E-8E45-A08E03075260}"/>
              </a:ext>
            </a:extLst>
          </p:cNvPr>
          <p:cNvSpPr/>
          <p:nvPr/>
        </p:nvSpPr>
        <p:spPr>
          <a:xfrm>
            <a:off x="9355520" y="3117573"/>
            <a:ext cx="2417380" cy="1418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2375E8-8BB3-8D46-A3AF-1ADB73C60494}"/>
              </a:ext>
            </a:extLst>
          </p:cNvPr>
          <p:cNvPicPr>
            <a:picLocks noChangeAspect="1"/>
          </p:cNvPicPr>
          <p:nvPr/>
        </p:nvPicPr>
        <p:blipFill>
          <a:blip r:embed="rId3"/>
          <a:stretch>
            <a:fillRect/>
          </a:stretch>
        </p:blipFill>
        <p:spPr>
          <a:xfrm>
            <a:off x="483357" y="3232336"/>
            <a:ext cx="3261410" cy="2894601"/>
          </a:xfrm>
          <a:prstGeom prst="rect">
            <a:avLst/>
          </a:prstGeom>
        </p:spPr>
      </p:pic>
    </p:spTree>
    <p:extLst>
      <p:ext uri="{BB962C8B-B14F-4D97-AF65-F5344CB8AC3E}">
        <p14:creationId xmlns:p14="http://schemas.microsoft.com/office/powerpoint/2010/main" val="592894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383118" y="70150"/>
            <a:ext cx="10972270" cy="1316564"/>
          </a:xfrm>
        </p:spPr>
        <p:txBody>
          <a:bodyPr>
            <a:normAutofit fontScale="90000"/>
          </a:bodyPr>
          <a:lstStyle/>
          <a:p>
            <a:pPr lvl="0" algn="ctr"/>
            <a:r>
              <a:rPr lang="en-GB" sz="4800" b="1"/>
              <a:t>What universities are looking for in a personal statement. </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383118" y="1813157"/>
            <a:ext cx="5513183" cy="4480743"/>
          </a:xfrm>
        </p:spPr>
        <p:txBody>
          <a:bodyPr>
            <a:noAutofit/>
          </a:bodyPr>
          <a:lstStyle/>
          <a:p>
            <a:pPr marL="0" lvl="1" defTabSz="1219170">
              <a:spcBef>
                <a:spcPts val="800"/>
              </a:spcBef>
              <a:spcAft>
                <a:spcPts val="800"/>
              </a:spcAft>
            </a:pPr>
            <a:r>
              <a:rPr lang="en-US" sz="2000"/>
              <a:t>Universities and colleges will consider:</a:t>
            </a:r>
          </a:p>
          <a:p>
            <a:pPr marL="431793" lvl="1" indent="-380990" defTabSz="1219170">
              <a:spcBef>
                <a:spcPts val="800"/>
              </a:spcBef>
              <a:spcAft>
                <a:spcPts val="800"/>
              </a:spcAft>
              <a:buClr>
                <a:srgbClr val="FB705B"/>
              </a:buClr>
              <a:buFont typeface="Wingdings" panose="05000000000000000000" pitchFamily="2" charset="2"/>
              <a:buChar char="§"/>
            </a:pPr>
            <a:r>
              <a:rPr lang="en-US" sz="2000"/>
              <a:t>Have you chosen the course for the right reasons?</a:t>
            </a:r>
          </a:p>
          <a:p>
            <a:pPr marL="431793" lvl="1" indent="-380990" defTabSz="1219170">
              <a:spcBef>
                <a:spcPts val="800"/>
              </a:spcBef>
              <a:spcAft>
                <a:spcPts val="800"/>
              </a:spcAft>
              <a:buClr>
                <a:srgbClr val="FB705B"/>
              </a:buClr>
              <a:buFont typeface="Wingdings" panose="05000000000000000000" pitchFamily="2" charset="2"/>
              <a:buChar char="§"/>
            </a:pPr>
            <a:r>
              <a:rPr lang="en-US" sz="2000"/>
              <a:t>Can you achieve in a new learning environment?</a:t>
            </a:r>
          </a:p>
          <a:p>
            <a:pPr marL="431793" lvl="1" indent="-380990" defTabSz="1219170">
              <a:spcBef>
                <a:spcPts val="800"/>
              </a:spcBef>
              <a:spcAft>
                <a:spcPts val="800"/>
              </a:spcAft>
              <a:buClr>
                <a:srgbClr val="FB705B"/>
              </a:buClr>
              <a:buFont typeface="Wingdings" panose="05000000000000000000" pitchFamily="2" charset="2"/>
              <a:buChar char="§"/>
            </a:pPr>
            <a:r>
              <a:rPr lang="en-US" sz="2000"/>
              <a:t>Do you have a range of interests and aptitudes?</a:t>
            </a:r>
          </a:p>
          <a:p>
            <a:pPr marL="431793" lvl="1" indent="-380990" defTabSz="1219170">
              <a:spcBef>
                <a:spcPts val="800"/>
              </a:spcBef>
              <a:spcAft>
                <a:spcPts val="800"/>
              </a:spcAft>
              <a:buClr>
                <a:srgbClr val="FB705B"/>
              </a:buClr>
              <a:buFont typeface="Wingdings" panose="05000000000000000000" pitchFamily="2" charset="2"/>
              <a:buChar char="§"/>
            </a:pPr>
            <a:r>
              <a:rPr lang="en-US" sz="2000"/>
              <a:t>Do you have a depth of interest in the subject?</a:t>
            </a:r>
          </a:p>
          <a:p>
            <a:pPr marL="431793" lvl="1" indent="-380990" defTabSz="1219170">
              <a:spcBef>
                <a:spcPts val="800"/>
              </a:spcBef>
              <a:spcAft>
                <a:spcPts val="800"/>
              </a:spcAft>
              <a:buClr>
                <a:srgbClr val="FB705B"/>
              </a:buClr>
              <a:buFont typeface="Wingdings" panose="05000000000000000000" pitchFamily="2" charset="2"/>
              <a:buChar char="§"/>
            </a:pPr>
            <a:r>
              <a:rPr lang="en-US" sz="2000"/>
              <a:t>Have you studied independently?</a:t>
            </a:r>
          </a:p>
          <a:p>
            <a:pPr marL="431793" lvl="1" indent="-380990" defTabSz="1219170">
              <a:spcBef>
                <a:spcPts val="800"/>
              </a:spcBef>
              <a:spcAft>
                <a:spcPts val="800"/>
              </a:spcAft>
              <a:buClr>
                <a:srgbClr val="FB705B"/>
              </a:buClr>
              <a:buFont typeface="Wingdings" panose="05000000000000000000" pitchFamily="2" charset="2"/>
              <a:buChar char="§"/>
            </a:pPr>
            <a:r>
              <a:rPr lang="en-US" sz="2000"/>
              <a:t>Do you appear motivated and committed?</a:t>
            </a:r>
          </a:p>
          <a:p>
            <a:pPr marL="431793" lvl="1" indent="-380990" defTabSz="1219170">
              <a:spcBef>
                <a:spcPts val="800"/>
              </a:spcBef>
              <a:spcAft>
                <a:spcPts val="800"/>
              </a:spcAft>
              <a:buClr>
                <a:srgbClr val="FB705B"/>
              </a:buClr>
              <a:buFont typeface="Wingdings" panose="05000000000000000000" pitchFamily="2" charset="2"/>
              <a:buChar char="§"/>
            </a:pPr>
            <a:r>
              <a:rPr lang="en-US" sz="2000"/>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rmAutofit/>
          </a:bodyPr>
          <a:lstStyle/>
          <a:p>
            <a:pPr algn="r" defTabSz="609585">
              <a:spcAft>
                <a:spcPts val="800"/>
              </a:spcAft>
              <a:defRPr sz="1800" b="0" i="0" u="none" strike="noStrike" kern="0" cap="none" spc="0" baseline="0">
                <a:solidFill>
                  <a:srgbClr val="000000"/>
                </a:solidFill>
                <a:uFillTx/>
              </a:defRPr>
            </a:pPr>
            <a:fld id="{225BC3D5-CB80-4BCE-806D-ED1F44FEAF45}" type="datetime4">
              <a:rPr lang="en-GB" sz="1200">
                <a:solidFill>
                  <a:srgbClr val="1F2834"/>
                </a:solidFill>
                <a:latin typeface="Calibri"/>
              </a:rPr>
              <a:pPr algn="r" defTabSz="609585">
                <a:spcAft>
                  <a:spcPts val="800"/>
                </a:spcAft>
                <a:defRPr sz="1800" b="0" i="0" u="none" strike="noStrike" kern="0" cap="none" spc="0" baseline="0">
                  <a:solidFill>
                    <a:srgbClr val="000000"/>
                  </a:solidFill>
                  <a:uFillTx/>
                </a:defRPr>
              </a:pPr>
              <a:t>11 July 2023</a:t>
            </a:fld>
            <a:endParaRPr lang="en-US" sz="1200">
              <a:solidFill>
                <a:srgbClr val="1F2834"/>
              </a:solidFill>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rmAutofit/>
          </a:bodyPr>
          <a:lstStyle/>
          <a:p>
            <a:pPr defTabSz="609585">
              <a:lnSpc>
                <a:spcPct val="90000"/>
              </a:lnSpc>
              <a:spcAft>
                <a:spcPts val="800"/>
              </a:spcAft>
              <a:defRPr sz="1800" b="0" i="0" u="none" strike="noStrike" kern="0" cap="none" spc="0" baseline="0">
                <a:solidFill>
                  <a:srgbClr val="000000"/>
                </a:solidFill>
                <a:uFillTx/>
              </a:defRPr>
            </a:pPr>
            <a:r>
              <a:rPr lang="en-US" sz="1200">
                <a:solidFill>
                  <a:srgbClr val="1F2834"/>
                </a:solidFill>
                <a:latin typeface="Calibri"/>
              </a:rPr>
              <a:t>Security marking: </a:t>
            </a:r>
            <a:r>
              <a:rPr lang="en-US" sz="1200" b="1">
                <a:solidFill>
                  <a:srgbClr val="1F2834"/>
                </a:solidFill>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rmAutofit fontScale="62500" lnSpcReduction="20000"/>
          </a:bodyPr>
          <a:lstStyle/>
          <a:p>
            <a:pPr defTabSz="609585">
              <a:lnSpc>
                <a:spcPct val="90000"/>
              </a:lnSpc>
              <a:spcAft>
                <a:spcPts val="800"/>
              </a:spcAft>
              <a:defRPr sz="1800" b="0" i="0" u="none" strike="noStrike" kern="0" cap="none" spc="0" baseline="0">
                <a:solidFill>
                  <a:srgbClr val="000000"/>
                </a:solidFill>
                <a:uFillTx/>
              </a:defRPr>
            </a:pPr>
            <a:r>
              <a:rPr lang="en-US" sz="1200">
                <a:solidFill>
                  <a:srgbClr val="1F2834"/>
                </a:solidFill>
                <a:latin typeface="Calibri"/>
              </a:rPr>
              <a:t>|   </a:t>
            </a:r>
            <a:fld id="{CF2CA588-60CD-400F-8B7C-86A7EDDCF07E}" type="slidenum">
              <a:rPr sz="2400"/>
              <a:pPr defTabSz="609585">
                <a:lnSpc>
                  <a:spcPct val="90000"/>
                </a:lnSpc>
                <a:spcAft>
                  <a:spcPts val="800"/>
                </a:spcAft>
                <a:defRPr sz="1800" b="0" i="0" u="none" strike="noStrike" kern="0" cap="none" spc="0" baseline="0">
                  <a:solidFill>
                    <a:srgbClr val="000000"/>
                  </a:solidFill>
                  <a:uFillTx/>
                </a:defRPr>
              </a:pPr>
              <a:t>2</a:t>
            </a:fld>
            <a:endParaRPr lang="en-US" sz="1200">
              <a:solidFill>
                <a:srgbClr val="1F2834"/>
              </a:solidFill>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xfrm>
            <a:off x="6029658" y="1655805"/>
            <a:ext cx="5325730" cy="42052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7D922-6920-224A-8E9B-AE180E73E8AC}"/>
              </a:ext>
            </a:extLst>
          </p:cNvPr>
          <p:cNvSpPr>
            <a:spLocks noGrp="1"/>
          </p:cNvSpPr>
          <p:nvPr>
            <p:ph idx="1"/>
          </p:nvPr>
        </p:nvSpPr>
        <p:spPr>
          <a:xfrm>
            <a:off x="195649" y="0"/>
            <a:ext cx="3709086" cy="1594022"/>
          </a:xfrm>
        </p:spPr>
        <p:txBody>
          <a:bodyPr>
            <a:normAutofit lnSpcReduction="10000"/>
          </a:bodyPr>
          <a:lstStyle/>
          <a:p>
            <a:pPr marL="0" indent="0">
              <a:buNone/>
            </a:pPr>
            <a:r>
              <a:rPr lang="en-US"/>
              <a:t>In the Know-how library you can also search for example personal statements.</a:t>
            </a:r>
          </a:p>
        </p:txBody>
      </p:sp>
      <p:pic>
        <p:nvPicPr>
          <p:cNvPr id="4" name="Picture 3">
            <a:extLst>
              <a:ext uri="{FF2B5EF4-FFF2-40B4-BE49-F238E27FC236}">
                <a16:creationId xmlns:a16="http://schemas.microsoft.com/office/drawing/2014/main" id="{111F2241-92D2-EE47-9F81-676366C95B98}"/>
              </a:ext>
            </a:extLst>
          </p:cNvPr>
          <p:cNvPicPr>
            <a:picLocks noChangeAspect="1"/>
          </p:cNvPicPr>
          <p:nvPr/>
        </p:nvPicPr>
        <p:blipFill>
          <a:blip r:embed="rId2"/>
          <a:stretch>
            <a:fillRect/>
          </a:stretch>
        </p:blipFill>
        <p:spPr>
          <a:xfrm>
            <a:off x="4654377" y="169821"/>
            <a:ext cx="7265780" cy="5007246"/>
          </a:xfrm>
          <a:prstGeom prst="rect">
            <a:avLst/>
          </a:prstGeom>
        </p:spPr>
      </p:pic>
      <p:pic>
        <p:nvPicPr>
          <p:cNvPr id="5" name="Picture 4">
            <a:extLst>
              <a:ext uri="{FF2B5EF4-FFF2-40B4-BE49-F238E27FC236}">
                <a16:creationId xmlns:a16="http://schemas.microsoft.com/office/drawing/2014/main" id="{D37295D6-7BC6-524C-BCC9-F69AF6295E08}"/>
              </a:ext>
            </a:extLst>
          </p:cNvPr>
          <p:cNvPicPr>
            <a:picLocks noChangeAspect="1"/>
          </p:cNvPicPr>
          <p:nvPr/>
        </p:nvPicPr>
        <p:blipFill>
          <a:blip r:embed="rId3"/>
          <a:stretch>
            <a:fillRect/>
          </a:stretch>
        </p:blipFill>
        <p:spPr>
          <a:xfrm>
            <a:off x="195649" y="1594022"/>
            <a:ext cx="4326812" cy="4399005"/>
          </a:xfrm>
          <a:prstGeom prst="rect">
            <a:avLst/>
          </a:prstGeom>
        </p:spPr>
      </p:pic>
    </p:spTree>
    <p:extLst>
      <p:ext uri="{BB962C8B-B14F-4D97-AF65-F5344CB8AC3E}">
        <p14:creationId xmlns:p14="http://schemas.microsoft.com/office/powerpoint/2010/main" val="1868536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12C4-1840-F04A-9448-2DC9CAC70782}"/>
              </a:ext>
            </a:extLst>
          </p:cNvPr>
          <p:cNvSpPr>
            <a:spLocks noGrp="1"/>
          </p:cNvSpPr>
          <p:nvPr>
            <p:ph type="title"/>
          </p:nvPr>
        </p:nvSpPr>
        <p:spPr/>
        <p:txBody>
          <a:bodyPr/>
          <a:lstStyle/>
          <a:p>
            <a:r>
              <a:rPr lang="en-US"/>
              <a:t>Where else can I get help?</a:t>
            </a:r>
          </a:p>
        </p:txBody>
      </p:sp>
      <p:graphicFrame>
        <p:nvGraphicFramePr>
          <p:cNvPr id="4" name="Table 3">
            <a:extLst>
              <a:ext uri="{FF2B5EF4-FFF2-40B4-BE49-F238E27FC236}">
                <a16:creationId xmlns:a16="http://schemas.microsoft.com/office/drawing/2014/main" id="{7F011858-D8CE-E24C-AC7C-B8A69F6261E3}"/>
              </a:ext>
            </a:extLst>
          </p:cNvPr>
          <p:cNvGraphicFramePr>
            <a:graphicFrameLocks noGrp="1"/>
          </p:cNvGraphicFramePr>
          <p:nvPr>
            <p:extLst>
              <p:ext uri="{D42A27DB-BD31-4B8C-83A1-F6EECF244321}">
                <p14:modId xmlns:p14="http://schemas.microsoft.com/office/powerpoint/2010/main" val="207299944"/>
              </p:ext>
            </p:extLst>
          </p:nvPr>
        </p:nvGraphicFramePr>
        <p:xfrm>
          <a:off x="838199" y="1567013"/>
          <a:ext cx="10764796" cy="3657600"/>
        </p:xfrm>
        <a:graphic>
          <a:graphicData uri="http://schemas.openxmlformats.org/drawingml/2006/table">
            <a:tbl>
              <a:tblPr firstRow="1" firstCol="1" bandRow="1">
                <a:tableStyleId>{5C22544A-7EE6-4342-B048-85BDC9FD1C3A}</a:tableStyleId>
              </a:tblPr>
              <a:tblGrid>
                <a:gridCol w="5382398">
                  <a:extLst>
                    <a:ext uri="{9D8B030D-6E8A-4147-A177-3AD203B41FA5}">
                      <a16:colId xmlns:a16="http://schemas.microsoft.com/office/drawing/2014/main" val="357737510"/>
                    </a:ext>
                  </a:extLst>
                </a:gridCol>
                <a:gridCol w="5382398">
                  <a:extLst>
                    <a:ext uri="{9D8B030D-6E8A-4147-A177-3AD203B41FA5}">
                      <a16:colId xmlns:a16="http://schemas.microsoft.com/office/drawing/2014/main" val="2437495785"/>
                    </a:ext>
                  </a:extLst>
                </a:gridCol>
              </a:tblGrid>
              <a:tr h="0">
                <a:tc>
                  <a:txBody>
                    <a:bodyPr/>
                    <a:lstStyle/>
                    <a:p>
                      <a:pPr algn="ctr"/>
                      <a:r>
                        <a:rPr lang="en-US" sz="2400">
                          <a:effectLst/>
                        </a:rPr>
                        <a:t>Form</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US" sz="2400">
                          <a:effectLst/>
                        </a:rPr>
                        <a:t>Supporting staff</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9595395"/>
                  </a:ext>
                </a:extLst>
              </a:tr>
              <a:tr h="0">
                <a:tc>
                  <a:txBody>
                    <a:bodyPr/>
                    <a:lstStyle/>
                    <a:p>
                      <a:pPr algn="ctr"/>
                      <a:r>
                        <a:rPr lang="en-US" sz="2400">
                          <a:effectLst/>
                        </a:rPr>
                        <a:t>12B</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Mrs Cotton &amp; Mrs Bamber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4423209"/>
                  </a:ext>
                </a:extLst>
              </a:tr>
              <a:tr h="0">
                <a:tc>
                  <a:txBody>
                    <a:bodyPr/>
                    <a:lstStyle/>
                    <a:p>
                      <a:pPr algn="ctr"/>
                      <a:r>
                        <a:rPr lang="en-US" sz="2400">
                          <a:effectLst/>
                        </a:rPr>
                        <a:t>12C</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Mrs McCammon &amp; Mrs Bamber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7729309"/>
                  </a:ext>
                </a:extLst>
              </a:tr>
              <a:tr h="0">
                <a:tc>
                  <a:txBody>
                    <a:bodyPr/>
                    <a:lstStyle/>
                    <a:p>
                      <a:pPr algn="ctr"/>
                      <a:r>
                        <a:rPr lang="en-US" sz="2400">
                          <a:effectLst/>
                        </a:rPr>
                        <a:t>12D</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Ms Dawson &amp; Mrs Bamber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1161136"/>
                  </a:ext>
                </a:extLst>
              </a:tr>
              <a:tr h="0">
                <a:tc>
                  <a:txBody>
                    <a:bodyPr/>
                    <a:lstStyle/>
                    <a:p>
                      <a:pPr algn="ctr"/>
                      <a:r>
                        <a:rPr lang="en-US" sz="2400">
                          <a:effectLst/>
                        </a:rPr>
                        <a:t>12J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Mr Cuthbert &amp; Mrs Hadwin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471323"/>
                  </a:ext>
                </a:extLst>
              </a:tr>
              <a:tr h="0">
                <a:tc>
                  <a:txBody>
                    <a:bodyPr/>
                    <a:lstStyle/>
                    <a:p>
                      <a:pPr algn="ctr"/>
                      <a:r>
                        <a:rPr lang="en-US" sz="2400">
                          <a:effectLst/>
                        </a:rPr>
                        <a:t>12M</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Mr Mason &amp; Mrs Weller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8026293"/>
                  </a:ext>
                </a:extLst>
              </a:tr>
              <a:tr h="0">
                <a:tc>
                  <a:txBody>
                    <a:bodyPr/>
                    <a:lstStyle/>
                    <a:p>
                      <a:pPr algn="ctr"/>
                      <a:r>
                        <a:rPr lang="en-US" sz="2400">
                          <a:effectLst/>
                        </a:rPr>
                        <a:t>12P</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Mr Martin &amp; Mrs Weller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8531063"/>
                  </a:ext>
                </a:extLst>
              </a:tr>
              <a:tr h="0">
                <a:tc>
                  <a:txBody>
                    <a:bodyPr/>
                    <a:lstStyle/>
                    <a:p>
                      <a:pPr algn="ctr"/>
                      <a:r>
                        <a:rPr lang="en-US" sz="2400">
                          <a:effectLst/>
                        </a:rPr>
                        <a:t>12R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Mrs Rafferty &amp; Mrs Weller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1055147"/>
                  </a:ext>
                </a:extLst>
              </a:tr>
              <a:tr h="0">
                <a:tc>
                  <a:txBody>
                    <a:bodyPr/>
                    <a:lstStyle/>
                    <a:p>
                      <a:pPr algn="ctr"/>
                      <a:r>
                        <a:rPr lang="en-US" sz="2400">
                          <a:effectLst/>
                        </a:rPr>
                        <a:t>12S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Mrs O’Boyle &amp; Mrs Taylor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5846082"/>
                  </a:ext>
                </a:extLst>
              </a:tr>
              <a:tr h="0">
                <a:tc>
                  <a:txBody>
                    <a:bodyPr/>
                    <a:lstStyle/>
                    <a:p>
                      <a:pPr algn="ctr"/>
                      <a:r>
                        <a:rPr lang="en-US" sz="2400">
                          <a:effectLst/>
                        </a:rPr>
                        <a:t>12T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US" sz="2400">
                          <a:effectLst/>
                        </a:rPr>
                        <a:t>Miss March &amp; Sixth Form Progress Leader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012308"/>
                  </a:ext>
                </a:extLst>
              </a:tr>
            </a:tbl>
          </a:graphicData>
        </a:graphic>
      </p:graphicFrame>
      <p:sp>
        <p:nvSpPr>
          <p:cNvPr id="5" name="TextBox 4">
            <a:extLst>
              <a:ext uri="{FF2B5EF4-FFF2-40B4-BE49-F238E27FC236}">
                <a16:creationId xmlns:a16="http://schemas.microsoft.com/office/drawing/2014/main" id="{8E5C3C62-7292-6844-9074-F6380195F18B}"/>
              </a:ext>
            </a:extLst>
          </p:cNvPr>
          <p:cNvSpPr txBox="1"/>
          <p:nvPr/>
        </p:nvSpPr>
        <p:spPr>
          <a:xfrm>
            <a:off x="838200" y="5585254"/>
            <a:ext cx="10604157" cy="1200329"/>
          </a:xfrm>
          <a:prstGeom prst="rect">
            <a:avLst/>
          </a:prstGeom>
          <a:noFill/>
        </p:spPr>
        <p:txBody>
          <a:bodyPr wrap="square" rtlCol="0">
            <a:spAutoFit/>
          </a:bodyPr>
          <a:lstStyle/>
          <a:p>
            <a:r>
              <a:rPr lang="en-US"/>
              <a:t>Your tutor will be excellent support and subject staff will be happy to help out with the subject specific part if you need guidance.</a:t>
            </a:r>
          </a:p>
          <a:p>
            <a:r>
              <a:rPr lang="en-US"/>
              <a:t>Each form has member of SFO who can support with personal statements. They will also check you UCAS application, attach the final reference and send it to UCAS.</a:t>
            </a:r>
          </a:p>
        </p:txBody>
      </p:sp>
    </p:spTree>
    <p:extLst>
      <p:ext uri="{BB962C8B-B14F-4D97-AF65-F5344CB8AC3E}">
        <p14:creationId xmlns:p14="http://schemas.microsoft.com/office/powerpoint/2010/main" val="756424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3D8B2DA-E55C-0A4E-8633-C908A0F99775}"/>
              </a:ext>
            </a:extLst>
          </p:cNvPr>
          <p:cNvGraphicFramePr>
            <a:graphicFrameLocks noGrp="1"/>
          </p:cNvGraphicFramePr>
          <p:nvPr/>
        </p:nvGraphicFramePr>
        <p:xfrm>
          <a:off x="109332" y="0"/>
          <a:ext cx="11767931" cy="6888845"/>
        </p:xfrm>
        <a:graphic>
          <a:graphicData uri="http://schemas.openxmlformats.org/drawingml/2006/table">
            <a:tbl>
              <a:tblPr firstRow="1" firstCol="1" bandRow="1"/>
              <a:tblGrid>
                <a:gridCol w="1679688">
                  <a:extLst>
                    <a:ext uri="{9D8B030D-6E8A-4147-A177-3AD203B41FA5}">
                      <a16:colId xmlns:a16="http://schemas.microsoft.com/office/drawing/2014/main" val="4244292447"/>
                    </a:ext>
                  </a:extLst>
                </a:gridCol>
                <a:gridCol w="5672484">
                  <a:extLst>
                    <a:ext uri="{9D8B030D-6E8A-4147-A177-3AD203B41FA5}">
                      <a16:colId xmlns:a16="http://schemas.microsoft.com/office/drawing/2014/main" val="1170489330"/>
                    </a:ext>
                  </a:extLst>
                </a:gridCol>
                <a:gridCol w="4415759">
                  <a:extLst>
                    <a:ext uri="{9D8B030D-6E8A-4147-A177-3AD203B41FA5}">
                      <a16:colId xmlns:a16="http://schemas.microsoft.com/office/drawing/2014/main" val="3839228643"/>
                    </a:ext>
                  </a:extLst>
                </a:gridCol>
              </a:tblGrid>
              <a:tr h="548640">
                <a:tc>
                  <a:txBody>
                    <a:bodyPr/>
                    <a:lstStyle/>
                    <a:p>
                      <a:pPr algn="ctr"/>
                      <a:r>
                        <a:rPr lang="en-GB" sz="1600" b="1">
                          <a:effectLst/>
                          <a:latin typeface="Calibri" panose="020F0502020204030204" pitchFamily="34" charset="0"/>
                          <a:ea typeface="Calibri" panose="020F0502020204030204" pitchFamily="34" charset="0"/>
                          <a:cs typeface="Times New Roman" panose="02020603050405020304" pitchFamily="18" charset="0"/>
                        </a:rPr>
                        <a:t>Month</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a:effectLst/>
                          <a:latin typeface="Calibri" panose="020F0502020204030204" pitchFamily="34" charset="0"/>
                          <a:ea typeface="Calibri" panose="020F0502020204030204" pitchFamily="34" charset="0"/>
                          <a:cs typeface="Times New Roman" panose="02020603050405020304" pitchFamily="18" charset="0"/>
                        </a:rPr>
                        <a:t>University preparation activities</a:t>
                      </a:r>
                    </a:p>
                    <a:p>
                      <a:pPr algn="ct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a:effectLst/>
                          <a:latin typeface="Calibri" panose="020F0502020204030204" pitchFamily="34" charset="0"/>
                          <a:ea typeface="Calibri" panose="020F0502020204030204" pitchFamily="34" charset="0"/>
                          <a:cs typeface="Times New Roman" panose="02020603050405020304" pitchFamily="18" charset="0"/>
                        </a:rPr>
                        <a:t>Key dates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4358946"/>
                  </a:ext>
                </a:extLst>
              </a:tr>
              <a:tr h="322321">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April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Explore course choices &amp; locations.</a:t>
                      </a:r>
                    </a:p>
                    <a:p>
                      <a:r>
                        <a:rPr lang="en-GB" sz="1600">
                          <a:effectLst/>
                          <a:latin typeface="Calibri" panose="020F0502020204030204" pitchFamily="34" charset="0"/>
                          <a:ea typeface="Calibri" panose="020F0502020204030204" pitchFamily="34" charset="0"/>
                          <a:cs typeface="Times New Roman" panose="02020603050405020304" pitchFamily="18" charset="0"/>
                        </a:rPr>
                        <a:t>Attend Open Days.</a:t>
                      </a:r>
                    </a:p>
                    <a:p>
                      <a:r>
                        <a:rPr lang="en-GB" sz="1600">
                          <a:effectLst/>
                          <a:latin typeface="Calibri" panose="020F0502020204030204" pitchFamily="34" charset="0"/>
                          <a:ea typeface="Calibri" panose="020F0502020204030204" pitchFamily="34" charset="0"/>
                          <a:cs typeface="Times New Roman" panose="02020603050405020304" pitchFamily="18" charset="0"/>
                        </a:rPr>
                        <a:t>Continue super curricular exploration. </a:t>
                      </a:r>
                    </a:p>
                    <a:p>
                      <a:r>
                        <a:rPr lang="en-GB" sz="1600">
                          <a:effectLst/>
                          <a:latin typeface="Calibri" panose="020F0502020204030204" pitchFamily="34" charset="0"/>
                          <a:ea typeface="Calibri" panose="020F0502020204030204" pitchFamily="34" charset="0"/>
                          <a:cs typeface="Times New Roman" panose="02020603050405020304" pitchFamily="18" charset="0"/>
                        </a:rPr>
                        <a:t>Virtual Work experience</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Wb 24/04/23</a:t>
                      </a:r>
                      <a:r>
                        <a:rPr lang="en-GB" sz="1600">
                          <a:effectLst/>
                          <a:latin typeface="Calibri" panose="020F0502020204030204" pitchFamily="34" charset="0"/>
                          <a:ea typeface="Calibri" panose="020F0502020204030204" pitchFamily="34" charset="0"/>
                          <a:cs typeface="Times New Roman" panose="02020603050405020304" pitchFamily="18" charset="0"/>
                        </a:rPr>
                        <a:t> Work experience.</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341325"/>
                  </a:ext>
                </a:extLst>
              </a:tr>
              <a:tr h="774959">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May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UCAS search tool display 2024 courses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29511"/>
                  </a:ext>
                </a:extLst>
              </a:tr>
              <a:tr h="54864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June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Year 12 Exams – grades are used as one of the components informing projected grades for UCAS.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20/06/23</a:t>
                      </a:r>
                      <a:r>
                        <a:rPr lang="en-GB" sz="1600">
                          <a:effectLst/>
                          <a:latin typeface="Calibri" panose="020F0502020204030204" pitchFamily="34" charset="0"/>
                          <a:ea typeface="Calibri" panose="020F0502020204030204" pitchFamily="34" charset="0"/>
                          <a:cs typeface="Times New Roman" panose="02020603050405020304" pitchFamily="18" charset="0"/>
                        </a:rPr>
                        <a:t> UCAT booking opens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572865"/>
                  </a:ext>
                </a:extLst>
              </a:tr>
              <a:tr h="82296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July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UCAS applications begin.</a:t>
                      </a:r>
                    </a:p>
                    <a:p>
                      <a:r>
                        <a:rPr lang="en-GB" sz="1600" b="1">
                          <a:effectLst/>
                          <a:latin typeface="Calibri" panose="020F0502020204030204" pitchFamily="34" charset="0"/>
                          <a:ea typeface="Calibri" panose="020F0502020204030204" pitchFamily="34" charset="0"/>
                          <a:cs typeface="Times New Roman" panose="02020603050405020304" pitchFamily="18" charset="0"/>
                        </a:rPr>
                        <a:t>Early entry personal statement writing first draft deadline to SFO 17/07/23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12/07/23</a:t>
                      </a:r>
                      <a:r>
                        <a:rPr lang="en-GB" sz="1600">
                          <a:effectLst/>
                          <a:latin typeface="Calibri" panose="020F0502020204030204" pitchFamily="34" charset="0"/>
                          <a:ea typeface="Calibri" panose="020F0502020204030204" pitchFamily="34" charset="0"/>
                          <a:cs typeface="Times New Roman" panose="02020603050405020304" pitchFamily="18" charset="0"/>
                        </a:rPr>
                        <a:t> Conservatoire applications open for 2024 entry.</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26665"/>
                  </a:ext>
                </a:extLst>
              </a:tr>
              <a:tr h="54864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August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Personal statement writing and finalising course choices.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879279"/>
                  </a:ext>
                </a:extLst>
              </a:tr>
              <a:tr h="109728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September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Early entry personal statement writing second draft to SFO 04/09/23</a:t>
                      </a:r>
                    </a:p>
                    <a:p>
                      <a:r>
                        <a:rPr lang="en-GB" sz="1600" b="1">
                          <a:effectLst/>
                          <a:latin typeface="Calibri" panose="020F0502020204030204" pitchFamily="34" charset="0"/>
                          <a:ea typeface="Calibri" panose="020F0502020204030204" pitchFamily="34" charset="0"/>
                          <a:cs typeface="Times New Roman" panose="02020603050405020304" pitchFamily="18" charset="0"/>
                        </a:rPr>
                        <a:t>Early Entry final draft to SFO 25/09/23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r>
                        <a:rPr lang="en-GB" sz="1600">
                          <a:effectLst/>
                          <a:latin typeface="Calibri" panose="020F0502020204030204" pitchFamily="34" charset="0"/>
                          <a:ea typeface="Calibri" panose="020F0502020204030204" pitchFamily="34" charset="0"/>
                          <a:cs typeface="Times New Roman" panose="02020603050405020304" pitchFamily="18" charset="0"/>
                        </a:rPr>
                        <a:t>Early entry book admissions tests.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061222"/>
                  </a:ext>
                </a:extLst>
              </a:tr>
              <a:tr h="1128125">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October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Interim internal deadline</a:t>
                      </a:r>
                      <a:r>
                        <a:rPr lang="en-GB" sz="1600">
                          <a:effectLst/>
                          <a:latin typeface="Calibri" panose="020F0502020204030204" pitchFamily="34" charset="0"/>
                          <a:ea typeface="Calibri" panose="020F0502020204030204" pitchFamily="34" charset="0"/>
                          <a:cs typeface="Times New Roman" panose="02020603050405020304" pitchFamily="18" charset="0"/>
                        </a:rPr>
                        <a:t> for applications for all UCAS courses </a:t>
                      </a:r>
                      <a:r>
                        <a:rPr lang="en-GB" sz="1600" b="1">
                          <a:effectLst/>
                          <a:latin typeface="Calibri" panose="020F0502020204030204" pitchFamily="34" charset="0"/>
                          <a:ea typeface="Calibri" panose="020F0502020204030204" pitchFamily="34" charset="0"/>
                          <a:cs typeface="Times New Roman" panose="02020603050405020304" pitchFamily="18" charset="0"/>
                        </a:rPr>
                        <a:t>13/10/23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r>
                        <a:rPr lang="en-GB" sz="1600">
                          <a:effectLst/>
                          <a:latin typeface="Calibri" panose="020F0502020204030204" pitchFamily="34" charset="0"/>
                          <a:ea typeface="Calibri" panose="020F0502020204030204" pitchFamily="34" charset="0"/>
                          <a:cs typeface="Times New Roman" panose="02020603050405020304" pitchFamily="18" charset="0"/>
                        </a:rPr>
                        <a:t> </a:t>
                      </a:r>
                    </a:p>
                    <a:p>
                      <a:r>
                        <a:rPr lang="en-GB" sz="1600">
                          <a:effectLst/>
                          <a:latin typeface="Calibri" panose="020F0502020204030204" pitchFamily="34" charset="0"/>
                          <a:ea typeface="Calibri" panose="020F0502020204030204" pitchFamily="34" charset="0"/>
                          <a:cs typeface="Times New Roman" panose="02020603050405020304" pitchFamily="18" charset="0"/>
                        </a:rPr>
                        <a:t>BMAT &amp; other Oxbridge admissions tests.</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b="1">
                          <a:effectLst/>
                          <a:latin typeface="Calibri" panose="020F0502020204030204" pitchFamily="34" charset="0"/>
                          <a:ea typeface="Calibri" panose="020F0502020204030204" pitchFamily="34" charset="0"/>
                          <a:cs typeface="Times New Roman" panose="02020603050405020304" pitchFamily="18" charset="0"/>
                        </a:rPr>
                        <a:t>02/10/23</a:t>
                      </a:r>
                      <a:r>
                        <a:rPr lang="en-GB" sz="1600">
                          <a:effectLst/>
                          <a:latin typeface="Calibri" panose="020F0502020204030204" pitchFamily="34" charset="0"/>
                          <a:ea typeface="Calibri" panose="020F0502020204030204" pitchFamily="34" charset="0"/>
                          <a:cs typeface="Times New Roman" panose="02020603050405020304" pitchFamily="18" charset="0"/>
                        </a:rPr>
                        <a:t> Conservatoire music application (Drama, Dance and musical Theatre vary – see websites)</a:t>
                      </a:r>
                    </a:p>
                    <a:p>
                      <a:r>
                        <a:rPr lang="en-GB" sz="1600" b="1">
                          <a:effectLst/>
                          <a:latin typeface="Calibri" panose="020F0502020204030204" pitchFamily="34" charset="0"/>
                          <a:ea typeface="Calibri" panose="020F0502020204030204" pitchFamily="34" charset="0"/>
                          <a:cs typeface="Times New Roman" panose="02020603050405020304" pitchFamily="18" charset="0"/>
                        </a:rPr>
                        <a:t>16/10/23</a:t>
                      </a:r>
                      <a:r>
                        <a:rPr lang="en-GB" sz="1600">
                          <a:effectLst/>
                          <a:latin typeface="Calibri" panose="020F0502020204030204" pitchFamily="34" charset="0"/>
                          <a:ea typeface="Calibri" panose="020F0502020204030204" pitchFamily="34" charset="0"/>
                          <a:cs typeface="Times New Roman" panose="02020603050405020304" pitchFamily="18" charset="0"/>
                        </a:rPr>
                        <a:t> Oxbridge, Medicine, Dentistry and Veterinary deadline.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448609"/>
                  </a:ext>
                </a:extLst>
              </a:tr>
              <a:tr h="54864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November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Final </a:t>
                      </a:r>
                      <a:r>
                        <a:rPr lang="en-GB" sz="1600" b="1">
                          <a:effectLst/>
                          <a:latin typeface="Calibri" panose="020F0502020204030204" pitchFamily="34" charset="0"/>
                          <a:ea typeface="Calibri" panose="020F0502020204030204" pitchFamily="34" charset="0"/>
                          <a:cs typeface="Times New Roman" panose="02020603050405020304" pitchFamily="18" charset="0"/>
                        </a:rPr>
                        <a:t>internal deadline </a:t>
                      </a:r>
                      <a:r>
                        <a:rPr lang="en-GB" sz="1600">
                          <a:effectLst/>
                          <a:latin typeface="Calibri" panose="020F0502020204030204" pitchFamily="34" charset="0"/>
                          <a:ea typeface="Calibri" panose="020F0502020204030204" pitchFamily="34" charset="0"/>
                          <a:cs typeface="Times New Roman" panose="02020603050405020304" pitchFamily="18" charset="0"/>
                        </a:rPr>
                        <a:t>for all applications for UCAS courses </a:t>
                      </a:r>
                      <a:r>
                        <a:rPr lang="en-GB" sz="1600" b="1">
                          <a:effectLst/>
                          <a:latin typeface="Calibri" panose="020F0502020204030204" pitchFamily="34" charset="0"/>
                          <a:ea typeface="Calibri" panose="020F0502020204030204" pitchFamily="34" charset="0"/>
                          <a:cs typeface="Times New Roman" panose="02020603050405020304" pitchFamily="18" charset="0"/>
                        </a:rPr>
                        <a:t>25/11/23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898090"/>
                  </a:ext>
                </a:extLst>
              </a:tr>
              <a:tr h="548640">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December 2023</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Interviews.</a:t>
                      </a:r>
                    </a:p>
                    <a:p>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0435" marR="60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710935"/>
                  </a:ext>
                </a:extLst>
              </a:tr>
            </a:tbl>
          </a:graphicData>
        </a:graphic>
      </p:graphicFrame>
    </p:spTree>
    <p:extLst>
      <p:ext uri="{BB962C8B-B14F-4D97-AF65-F5344CB8AC3E}">
        <p14:creationId xmlns:p14="http://schemas.microsoft.com/office/powerpoint/2010/main" val="2989573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CA72-E54E-8741-A712-A16C281D5D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F6F9E9-DCB3-FB43-9307-BA38509E626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54743D-0975-1943-AD1E-E5FCF0B4C391}"/>
              </a:ext>
            </a:extLst>
          </p:cNvPr>
          <p:cNvPicPr>
            <a:picLocks noChangeAspect="1"/>
          </p:cNvPicPr>
          <p:nvPr/>
        </p:nvPicPr>
        <p:blipFill>
          <a:blip r:embed="rId2"/>
          <a:stretch>
            <a:fillRect/>
          </a:stretch>
        </p:blipFill>
        <p:spPr>
          <a:xfrm>
            <a:off x="3618708" y="0"/>
            <a:ext cx="4954584" cy="6858000"/>
          </a:xfrm>
          <a:prstGeom prst="rect">
            <a:avLst/>
          </a:prstGeom>
        </p:spPr>
      </p:pic>
    </p:spTree>
    <p:extLst>
      <p:ext uri="{BB962C8B-B14F-4D97-AF65-F5344CB8AC3E}">
        <p14:creationId xmlns:p14="http://schemas.microsoft.com/office/powerpoint/2010/main" val="4291559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5E33-FD28-F640-B9F5-4EEEAC19C6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77C976-800B-104C-A34D-4C399895D54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02D564D-559F-174D-B15E-2FD1BC38CB31}"/>
              </a:ext>
            </a:extLst>
          </p:cNvPr>
          <p:cNvPicPr>
            <a:picLocks noChangeAspect="1"/>
          </p:cNvPicPr>
          <p:nvPr/>
        </p:nvPicPr>
        <p:blipFill>
          <a:blip r:embed="rId2"/>
          <a:stretch>
            <a:fillRect/>
          </a:stretch>
        </p:blipFill>
        <p:spPr>
          <a:xfrm>
            <a:off x="3274330" y="0"/>
            <a:ext cx="5643339" cy="6858000"/>
          </a:xfrm>
          <a:prstGeom prst="rect">
            <a:avLst/>
          </a:prstGeom>
        </p:spPr>
      </p:pic>
    </p:spTree>
    <p:extLst>
      <p:ext uri="{BB962C8B-B14F-4D97-AF65-F5344CB8AC3E}">
        <p14:creationId xmlns:p14="http://schemas.microsoft.com/office/powerpoint/2010/main" val="3709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382081" y="1798489"/>
            <a:ext cx="5366787" cy="4045552"/>
          </a:xfrm>
        </p:spPr>
        <p:txBody>
          <a:bodyPr/>
          <a:lstStyle/>
          <a:p>
            <a:pPr defTabSz="1219170">
              <a:spcBef>
                <a:spcPts val="400"/>
              </a:spcBef>
              <a:spcAft>
                <a:spcPts val="400"/>
              </a:spcAft>
            </a:pPr>
            <a:r>
              <a:rPr lang="en-US" sz="2400"/>
              <a:t>Include:</a:t>
            </a:r>
          </a:p>
          <a:p>
            <a:pPr marL="533387" lvl="1" indent="-380990" defTabSz="1219170">
              <a:spcBef>
                <a:spcPts val="800"/>
              </a:spcBef>
              <a:spcAft>
                <a:spcPts val="800"/>
              </a:spcAft>
              <a:buClr>
                <a:srgbClr val="836CD8"/>
              </a:buClr>
              <a:buFont typeface="Wingdings" panose="05000000000000000000" pitchFamily="2" charset="2"/>
              <a:buChar char="§"/>
            </a:pPr>
            <a:r>
              <a:rPr lang="en-US" sz="2133"/>
              <a:t>academic achievements, past and present</a:t>
            </a:r>
          </a:p>
          <a:p>
            <a:pPr marL="533387" lvl="1" indent="-380990" defTabSz="1219170">
              <a:spcBef>
                <a:spcPts val="800"/>
              </a:spcBef>
              <a:spcAft>
                <a:spcPts val="800"/>
              </a:spcAft>
              <a:buClr>
                <a:srgbClr val="836CD8"/>
              </a:buClr>
              <a:buFont typeface="Wingdings" panose="05000000000000000000" pitchFamily="2" charset="2"/>
              <a:buChar char="§"/>
            </a:pPr>
            <a:r>
              <a:rPr lang="en-US" sz="2133"/>
              <a:t>why you’re interested in the subject area</a:t>
            </a:r>
          </a:p>
          <a:p>
            <a:pPr marL="533387" lvl="1" indent="-380990" defTabSz="1219170">
              <a:spcBef>
                <a:spcPts val="800"/>
              </a:spcBef>
              <a:spcAft>
                <a:spcPts val="800"/>
              </a:spcAft>
              <a:buClr>
                <a:srgbClr val="836CD8"/>
              </a:buClr>
              <a:buFont typeface="Wingdings" panose="05000000000000000000" pitchFamily="2" charset="2"/>
              <a:buChar char="§"/>
            </a:pPr>
            <a:r>
              <a:rPr lang="en-US" sz="2133"/>
              <a:t>your knowledge of the subject area </a:t>
            </a:r>
          </a:p>
          <a:p>
            <a:pPr marL="533387" lvl="1" indent="-380990" defTabSz="1219170">
              <a:spcBef>
                <a:spcPts val="800"/>
              </a:spcBef>
              <a:spcAft>
                <a:spcPts val="800"/>
              </a:spcAft>
              <a:buClr>
                <a:srgbClr val="836CD8"/>
              </a:buClr>
              <a:buFont typeface="Wingdings" panose="05000000000000000000" pitchFamily="2" charset="2"/>
              <a:buChar char="§"/>
            </a:pPr>
            <a:r>
              <a:rPr lang="en-US" sz="2133"/>
              <a:t>your enthusiasm to go beyond the syllabus </a:t>
            </a:r>
          </a:p>
          <a:p>
            <a:pPr marL="533387" lvl="1" indent="-380990" defTabSz="1219170">
              <a:spcBef>
                <a:spcPts val="800"/>
              </a:spcBef>
              <a:spcAft>
                <a:spcPts val="800"/>
              </a:spcAft>
              <a:buClr>
                <a:srgbClr val="836CD8"/>
              </a:buClr>
              <a:buFont typeface="Wingdings" panose="05000000000000000000" pitchFamily="2" charset="2"/>
              <a:buChar char="§"/>
            </a:pPr>
            <a:r>
              <a:rPr lang="en-US" sz="2133"/>
              <a:t>what you enjoy about studying</a:t>
            </a:r>
          </a:p>
          <a:p>
            <a:pPr marL="533387" lvl="1" indent="-380990" defTabSz="1219170">
              <a:spcBef>
                <a:spcPts val="800"/>
              </a:spcBef>
              <a:spcAft>
                <a:spcPts val="800"/>
              </a:spcAft>
              <a:buClr>
                <a:srgbClr val="836CD8"/>
              </a:buClr>
              <a:buFont typeface="Wingdings" panose="05000000000000000000" pitchFamily="2" charset="2"/>
              <a:buChar char="§"/>
            </a:pPr>
            <a:r>
              <a:rPr lang="en-US" sz="2133"/>
              <a:t>details of your independent study skills</a:t>
            </a:r>
          </a:p>
          <a:p>
            <a:pPr lvl="0"/>
            <a:endParaRPr lang="en-GB" sz="1867"/>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87576D6A-EF0A-4D0E-8766-DC99521EE4B8}" type="datetime4">
              <a:rPr lang="en-GB" sz="1200">
                <a:solidFill>
                  <a:srgbClr val="1F2834"/>
                </a:solidFill>
                <a:latin typeface="Calibri"/>
              </a:rPr>
              <a:pPr algn="r" defTabSz="609585">
                <a:defRPr sz="1800" b="0" i="0" u="none" strike="noStrike" kern="0" cap="none" spc="0" baseline="0">
                  <a:solidFill>
                    <a:srgbClr val="000000"/>
                  </a:solidFill>
                  <a:uFillTx/>
                </a:defRPr>
              </a:pPr>
              <a:t>11 July 2023</a:t>
            </a:fld>
            <a:endParaRPr lang="en-US" sz="1200">
              <a:solidFill>
                <a:srgbClr val="1F2834"/>
              </a:solidFill>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1F2834"/>
                </a:solidFill>
                <a:latin typeface="Calibri"/>
              </a:rPr>
              <a:t>Security marking: </a:t>
            </a:r>
            <a:r>
              <a:rPr lang="en-US" sz="1200" b="1">
                <a:solidFill>
                  <a:srgbClr val="1F2834"/>
                </a:solidFill>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1F2834"/>
                </a:solidFill>
                <a:latin typeface="Calibri"/>
              </a:rPr>
              <a:t>|   </a:t>
            </a:r>
            <a:fld id="{950889AF-0C30-4C72-BDE7-B763CCCE3840}" type="slidenum">
              <a:rPr sz="1200" kern="0">
                <a:solidFill>
                  <a:srgbClr val="1F2834"/>
                </a:solidFill>
                <a:latin typeface="Calibri"/>
              </a:rPr>
              <a:pPr defTabSz="609585">
                <a:defRPr sz="1800" b="0" i="0" u="none" strike="noStrike" kern="0" cap="none" spc="0" baseline="0">
                  <a:solidFill>
                    <a:srgbClr val="000000"/>
                  </a:solidFill>
                  <a:uFillTx/>
                </a:defRPr>
              </a:pPr>
              <a:t>3</a:t>
            </a:fld>
            <a:endParaRPr lang="en-US" sz="1200" kern="0">
              <a:solidFill>
                <a:srgbClr val="1F2834"/>
              </a:solidFill>
              <a:latin typeface="Calibri"/>
            </a:endParaRP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a:fillRect/>
          </a:stretch>
        </p:blipFill>
        <p:spPr>
          <a:xfrm>
            <a:off x="6443134" y="1557868"/>
            <a:ext cx="5018617" cy="4078817"/>
          </a:xfr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29E7F-BB55-C54B-A238-DF2E2C59FA22}"/>
              </a:ext>
            </a:extLst>
          </p:cNvPr>
          <p:cNvSpPr>
            <a:spLocks noGrp="1"/>
          </p:cNvSpPr>
          <p:nvPr>
            <p:ph type="title"/>
          </p:nvPr>
        </p:nvSpPr>
        <p:spPr/>
        <p:txBody>
          <a:bodyPr/>
          <a:lstStyle/>
          <a:p>
            <a:pPr algn="ctr"/>
            <a:r>
              <a:rPr lang="en-US" b="1"/>
              <a:t>Using </a:t>
            </a:r>
            <a:r>
              <a:rPr lang="en-US" b="1" err="1"/>
              <a:t>Unifrog</a:t>
            </a:r>
            <a:r>
              <a:rPr lang="en-US" b="1"/>
              <a:t> to support personal statement writing.</a:t>
            </a:r>
          </a:p>
        </p:txBody>
      </p:sp>
      <p:sp>
        <p:nvSpPr>
          <p:cNvPr id="5" name="Content Placeholder 4">
            <a:extLst>
              <a:ext uri="{FF2B5EF4-FFF2-40B4-BE49-F238E27FC236}">
                <a16:creationId xmlns:a16="http://schemas.microsoft.com/office/drawing/2014/main" id="{7BB8046C-92BF-5241-AD47-40ED5474854D}"/>
              </a:ext>
            </a:extLst>
          </p:cNvPr>
          <p:cNvSpPr>
            <a:spLocks noGrp="1"/>
          </p:cNvSpPr>
          <p:nvPr>
            <p:ph idx="1"/>
          </p:nvPr>
        </p:nvSpPr>
        <p:spPr>
          <a:xfrm>
            <a:off x="134008" y="1690688"/>
            <a:ext cx="5331372" cy="4351338"/>
          </a:xfrm>
        </p:spPr>
        <p:txBody>
          <a:bodyPr vert="horz" lIns="91440" tIns="45720" rIns="91440" bIns="45720" rtlCol="0" anchor="t">
            <a:normAutofit/>
          </a:bodyPr>
          <a:lstStyle/>
          <a:p>
            <a:pPr marL="0" indent="0">
              <a:buNone/>
            </a:pPr>
            <a:r>
              <a:rPr lang="en-GB" err="1">
                <a:latin typeface="Open Sans" panose="020B0606030504020204" pitchFamily="34" charset="0"/>
              </a:rPr>
              <a:t>Unifrog</a:t>
            </a:r>
            <a:r>
              <a:rPr lang="en-GB">
                <a:latin typeface="Open Sans" panose="020B0606030504020204" pitchFamily="34" charset="0"/>
              </a:rPr>
              <a:t> gives a good structure to guide you through how to write an effective personal statement.</a:t>
            </a:r>
          </a:p>
          <a:p>
            <a:pPr marL="0" indent="0">
              <a:buNone/>
            </a:pPr>
            <a:r>
              <a:rPr lang="en-GB">
                <a:latin typeface="Open Sans"/>
                <a:ea typeface="Open Sans"/>
                <a:cs typeface="Open Sans"/>
              </a:rPr>
              <a:t>Whether you chose to follow this format or not you must still paste a copy into </a:t>
            </a:r>
            <a:r>
              <a:rPr lang="en-GB" err="1">
                <a:latin typeface="Open Sans"/>
                <a:ea typeface="Open Sans"/>
                <a:cs typeface="Open Sans"/>
              </a:rPr>
              <a:t>Unifrog</a:t>
            </a:r>
            <a:r>
              <a:rPr lang="en-GB">
                <a:latin typeface="Open Sans"/>
                <a:ea typeface="Open Sans"/>
                <a:cs typeface="Open Sans"/>
              </a:rPr>
              <a:t> so that your tutor can see it to support with the reference writing process.</a:t>
            </a:r>
          </a:p>
          <a:p>
            <a:pPr marL="0" indent="0">
              <a:buNone/>
            </a:pPr>
            <a:endParaRPr lang="en-GB" b="0" i="0">
              <a:effectLst/>
              <a:latin typeface="Open Sans" panose="020B0606030504020204" pitchFamily="34" charset="0"/>
            </a:endParaRPr>
          </a:p>
          <a:p>
            <a:pPr marL="0" indent="0">
              <a:buNone/>
            </a:pPr>
            <a:endParaRPr lang="en-US"/>
          </a:p>
        </p:txBody>
      </p:sp>
      <p:pic>
        <p:nvPicPr>
          <p:cNvPr id="6" name="Picture 5">
            <a:extLst>
              <a:ext uri="{FF2B5EF4-FFF2-40B4-BE49-F238E27FC236}">
                <a16:creationId xmlns:a16="http://schemas.microsoft.com/office/drawing/2014/main" id="{D32286A8-E459-DC42-A2AD-693563412CAE}"/>
              </a:ext>
            </a:extLst>
          </p:cNvPr>
          <p:cNvPicPr>
            <a:picLocks noChangeAspect="1"/>
          </p:cNvPicPr>
          <p:nvPr/>
        </p:nvPicPr>
        <p:blipFill>
          <a:blip r:embed="rId2"/>
          <a:stretch>
            <a:fillRect/>
          </a:stretch>
        </p:blipFill>
        <p:spPr>
          <a:xfrm>
            <a:off x="5665076" y="2222938"/>
            <a:ext cx="6585591" cy="3687931"/>
          </a:xfrm>
          <a:prstGeom prst="rect">
            <a:avLst/>
          </a:prstGeom>
        </p:spPr>
      </p:pic>
      <p:sp>
        <p:nvSpPr>
          <p:cNvPr id="7" name="Oval 6">
            <a:extLst>
              <a:ext uri="{FF2B5EF4-FFF2-40B4-BE49-F238E27FC236}">
                <a16:creationId xmlns:a16="http://schemas.microsoft.com/office/drawing/2014/main" id="{50636CB3-84AB-484D-AFA1-36F4DB3862AF}"/>
              </a:ext>
            </a:extLst>
          </p:cNvPr>
          <p:cNvSpPr/>
          <p:nvPr/>
        </p:nvSpPr>
        <p:spPr>
          <a:xfrm>
            <a:off x="5517932" y="2447461"/>
            <a:ext cx="2417380" cy="1418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60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D2F7-341C-0595-ACEE-F711398C7D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E6CD56B-B6F0-02F0-3A3A-B8014F9DD1D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3A9E771-89AD-8342-8284-2A8C70A5AF10}"/>
              </a:ext>
            </a:extLst>
          </p:cNvPr>
          <p:cNvPicPr>
            <a:picLocks noChangeAspect="1"/>
          </p:cNvPicPr>
          <p:nvPr/>
        </p:nvPicPr>
        <p:blipFill>
          <a:blip r:embed="rId2"/>
          <a:stretch>
            <a:fillRect/>
          </a:stretch>
        </p:blipFill>
        <p:spPr>
          <a:xfrm>
            <a:off x="155095" y="0"/>
            <a:ext cx="5192158" cy="4046030"/>
          </a:xfrm>
          <a:prstGeom prst="rect">
            <a:avLst/>
          </a:prstGeom>
        </p:spPr>
      </p:pic>
      <p:pic>
        <p:nvPicPr>
          <p:cNvPr id="5" name="Picture 4">
            <a:extLst>
              <a:ext uri="{FF2B5EF4-FFF2-40B4-BE49-F238E27FC236}">
                <a16:creationId xmlns:a16="http://schemas.microsoft.com/office/drawing/2014/main" id="{3B58CDF0-8D92-9A4C-8379-A83173871E37}"/>
              </a:ext>
            </a:extLst>
          </p:cNvPr>
          <p:cNvPicPr>
            <a:picLocks noChangeAspect="1"/>
          </p:cNvPicPr>
          <p:nvPr/>
        </p:nvPicPr>
        <p:blipFill>
          <a:blip r:embed="rId3"/>
          <a:stretch>
            <a:fillRect/>
          </a:stretch>
        </p:blipFill>
        <p:spPr>
          <a:xfrm>
            <a:off x="5360194" y="3021496"/>
            <a:ext cx="6831805" cy="3783596"/>
          </a:xfrm>
          <a:prstGeom prst="rect">
            <a:avLst/>
          </a:prstGeom>
        </p:spPr>
      </p:pic>
      <p:sp>
        <p:nvSpPr>
          <p:cNvPr id="6" name="Oval 5">
            <a:extLst>
              <a:ext uri="{FF2B5EF4-FFF2-40B4-BE49-F238E27FC236}">
                <a16:creationId xmlns:a16="http://schemas.microsoft.com/office/drawing/2014/main" id="{CB6CA7E0-FFD4-5D44-AD6F-9210F135EC50}"/>
              </a:ext>
            </a:extLst>
          </p:cNvPr>
          <p:cNvSpPr/>
          <p:nvPr/>
        </p:nvSpPr>
        <p:spPr>
          <a:xfrm>
            <a:off x="0" y="2627134"/>
            <a:ext cx="2417380" cy="1418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7C600C0-A722-1D40-8934-8606B6F79609}"/>
              </a:ext>
            </a:extLst>
          </p:cNvPr>
          <p:cNvSpPr/>
          <p:nvPr/>
        </p:nvSpPr>
        <p:spPr>
          <a:xfrm>
            <a:off x="5347253" y="3187038"/>
            <a:ext cx="2417380" cy="1418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834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29E7F-BB55-C54B-A238-DF2E2C59FA22}"/>
              </a:ext>
            </a:extLst>
          </p:cNvPr>
          <p:cNvSpPr>
            <a:spLocks noGrp="1"/>
          </p:cNvSpPr>
          <p:nvPr>
            <p:ph type="title"/>
          </p:nvPr>
        </p:nvSpPr>
        <p:spPr/>
        <p:txBody>
          <a:bodyPr/>
          <a:lstStyle/>
          <a:p>
            <a:r>
              <a:rPr lang="en-US" err="1"/>
              <a:t>Unifrog</a:t>
            </a:r>
            <a:r>
              <a:rPr lang="en-US"/>
              <a:t> structure</a:t>
            </a:r>
          </a:p>
        </p:txBody>
      </p:sp>
      <p:sp>
        <p:nvSpPr>
          <p:cNvPr id="5" name="Content Placeholder 4">
            <a:extLst>
              <a:ext uri="{FF2B5EF4-FFF2-40B4-BE49-F238E27FC236}">
                <a16:creationId xmlns:a16="http://schemas.microsoft.com/office/drawing/2014/main" id="{7BB8046C-92BF-5241-AD47-40ED5474854D}"/>
              </a:ext>
            </a:extLst>
          </p:cNvPr>
          <p:cNvSpPr>
            <a:spLocks noGrp="1"/>
          </p:cNvSpPr>
          <p:nvPr>
            <p:ph idx="1"/>
          </p:nvPr>
        </p:nvSpPr>
        <p:spPr>
          <a:xfrm>
            <a:off x="134008" y="1690688"/>
            <a:ext cx="5331372" cy="4351338"/>
          </a:xfrm>
        </p:spPr>
        <p:txBody>
          <a:bodyPr>
            <a:normAutofit lnSpcReduction="10000"/>
          </a:bodyPr>
          <a:lstStyle/>
          <a:p>
            <a:pPr marL="0" indent="0">
              <a:buNone/>
            </a:pPr>
            <a:r>
              <a:rPr lang="en-GB" i="0">
                <a:effectLst/>
                <a:latin typeface="Open Sans" panose="020B0606030504020204" pitchFamily="34" charset="0"/>
              </a:rPr>
              <a:t>Why do you want to study this subject?</a:t>
            </a:r>
          </a:p>
          <a:p>
            <a:pPr marL="0" indent="0">
              <a:buNone/>
            </a:pPr>
            <a:endParaRPr lang="en-GB" i="0">
              <a:effectLst/>
              <a:latin typeface="Open Sans" panose="020B0606030504020204" pitchFamily="34" charset="0"/>
            </a:endParaRPr>
          </a:p>
          <a:p>
            <a:pPr marL="0" indent="0" algn="l">
              <a:buNone/>
            </a:pPr>
            <a:r>
              <a:rPr lang="en-GB" i="0">
                <a:effectLst/>
                <a:latin typeface="Open Sans" panose="020B0606030504020204" pitchFamily="34" charset="0"/>
              </a:rPr>
              <a:t>What have you done in the past that makes you particularly suitable to study the subject?</a:t>
            </a:r>
          </a:p>
          <a:p>
            <a:pPr marL="0" indent="0">
              <a:buNone/>
            </a:pPr>
            <a:br>
              <a:rPr lang="en-GB"/>
            </a:br>
            <a:r>
              <a:rPr lang="en-GB" i="0">
                <a:effectLst/>
                <a:latin typeface="Open Sans" panose="020B0606030504020204" pitchFamily="34" charset="0"/>
              </a:rPr>
              <a:t>What else have you done that would contribute to the university community?</a:t>
            </a:r>
          </a:p>
          <a:p>
            <a:pPr marL="0" indent="0">
              <a:buNone/>
            </a:pPr>
            <a:endParaRPr lang="en-US"/>
          </a:p>
        </p:txBody>
      </p:sp>
      <p:pic>
        <p:nvPicPr>
          <p:cNvPr id="6" name="Picture 5">
            <a:extLst>
              <a:ext uri="{FF2B5EF4-FFF2-40B4-BE49-F238E27FC236}">
                <a16:creationId xmlns:a16="http://schemas.microsoft.com/office/drawing/2014/main" id="{D32286A8-E459-DC42-A2AD-693563412CAE}"/>
              </a:ext>
            </a:extLst>
          </p:cNvPr>
          <p:cNvPicPr>
            <a:picLocks noChangeAspect="1"/>
          </p:cNvPicPr>
          <p:nvPr/>
        </p:nvPicPr>
        <p:blipFill>
          <a:blip r:embed="rId2"/>
          <a:stretch>
            <a:fillRect/>
          </a:stretch>
        </p:blipFill>
        <p:spPr>
          <a:xfrm>
            <a:off x="5755389" y="1337269"/>
            <a:ext cx="6585591" cy="3687931"/>
          </a:xfrm>
          <a:prstGeom prst="rect">
            <a:avLst/>
          </a:prstGeom>
        </p:spPr>
      </p:pic>
      <p:sp>
        <p:nvSpPr>
          <p:cNvPr id="7" name="Oval 6">
            <a:extLst>
              <a:ext uri="{FF2B5EF4-FFF2-40B4-BE49-F238E27FC236}">
                <a16:creationId xmlns:a16="http://schemas.microsoft.com/office/drawing/2014/main" id="{50636CB3-84AB-484D-AFA1-36F4DB3862AF}"/>
              </a:ext>
            </a:extLst>
          </p:cNvPr>
          <p:cNvSpPr/>
          <p:nvPr/>
        </p:nvSpPr>
        <p:spPr>
          <a:xfrm>
            <a:off x="5665076" y="1513490"/>
            <a:ext cx="2417380" cy="1418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42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A464-55CF-CF48-9A40-484EEC92A8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641DB6-C8E6-5A4F-9D95-D2DDCDB7B97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956DC9-79C1-FB48-BF6B-97D03EC6688D}"/>
              </a:ext>
            </a:extLst>
          </p:cNvPr>
          <p:cNvPicPr>
            <a:picLocks noChangeAspect="1"/>
          </p:cNvPicPr>
          <p:nvPr/>
        </p:nvPicPr>
        <p:blipFill>
          <a:blip r:embed="rId2"/>
          <a:stretch>
            <a:fillRect/>
          </a:stretch>
        </p:blipFill>
        <p:spPr>
          <a:xfrm>
            <a:off x="2727767" y="0"/>
            <a:ext cx="6736466" cy="6858000"/>
          </a:xfrm>
          <a:prstGeom prst="rect">
            <a:avLst/>
          </a:prstGeom>
        </p:spPr>
      </p:pic>
    </p:spTree>
    <p:extLst>
      <p:ext uri="{BB962C8B-B14F-4D97-AF65-F5344CB8AC3E}">
        <p14:creationId xmlns:p14="http://schemas.microsoft.com/office/powerpoint/2010/main" val="156209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14E5-BB07-EC42-AD5C-178464991198}"/>
              </a:ext>
            </a:extLst>
          </p:cNvPr>
          <p:cNvSpPr>
            <a:spLocks noGrp="1"/>
          </p:cNvSpPr>
          <p:nvPr>
            <p:ph type="title"/>
          </p:nvPr>
        </p:nvSpPr>
        <p:spPr/>
        <p:txBody>
          <a:bodyPr>
            <a:normAutofit fontScale="90000"/>
          </a:bodyPr>
          <a:lstStyle/>
          <a:p>
            <a:r>
              <a:rPr lang="en-GB" i="0">
                <a:effectLst/>
                <a:latin typeface="Open Sans" panose="020B0606030504020204" pitchFamily="34" charset="0"/>
              </a:rPr>
              <a:t>Section 1 </a:t>
            </a:r>
            <a:r>
              <a:rPr lang="en-US"/>
              <a:t>(30%)</a:t>
            </a:r>
            <a:r>
              <a:rPr lang="en-GB" i="0">
                <a:effectLst/>
                <a:latin typeface="Open Sans" panose="020B0606030504020204" pitchFamily="34" charset="0"/>
              </a:rPr>
              <a:t> - Why do you want to study this subject?</a:t>
            </a:r>
            <a:br>
              <a:rPr lang="en-GB" i="0">
                <a:effectLst/>
                <a:latin typeface="Open Sans" panose="020B0606030504020204" pitchFamily="34" charset="0"/>
              </a:rPr>
            </a:br>
            <a:endParaRPr lang="en-US"/>
          </a:p>
        </p:txBody>
      </p:sp>
      <p:sp>
        <p:nvSpPr>
          <p:cNvPr id="3" name="Content Placeholder 2">
            <a:extLst>
              <a:ext uri="{FF2B5EF4-FFF2-40B4-BE49-F238E27FC236}">
                <a16:creationId xmlns:a16="http://schemas.microsoft.com/office/drawing/2014/main" id="{E9F4089A-4657-3C41-9A73-4D1D269F6984}"/>
              </a:ext>
            </a:extLst>
          </p:cNvPr>
          <p:cNvSpPr>
            <a:spLocks noGrp="1"/>
          </p:cNvSpPr>
          <p:nvPr>
            <p:ph idx="1"/>
          </p:nvPr>
        </p:nvSpPr>
        <p:spPr/>
        <p:txBody>
          <a:bodyPr>
            <a:normAutofit lnSpcReduction="10000"/>
          </a:bodyPr>
          <a:lstStyle/>
          <a:p>
            <a:pPr marL="514350" indent="-514350">
              <a:buFont typeface="Arial" panose="020B0604020202020204" pitchFamily="34" charset="0"/>
              <a:buAutoNum type="arabicPeriod"/>
            </a:pPr>
            <a:r>
              <a:rPr lang="en-US"/>
              <a:t>Knowledge of the subject area - write about your key academic interests in the subject.</a:t>
            </a:r>
          </a:p>
          <a:p>
            <a:pPr marL="0" indent="0">
              <a:buNone/>
            </a:pPr>
            <a:r>
              <a:rPr lang="en-GB" b="0" i="0">
                <a:solidFill>
                  <a:srgbClr val="606060"/>
                </a:solidFill>
                <a:effectLst/>
                <a:latin typeface="Open Sans" panose="020B0606030504020204" pitchFamily="34" charset="0"/>
              </a:rPr>
              <a:t>Law example: </a:t>
            </a:r>
            <a:r>
              <a:rPr lang="en-GB" b="0" i="1">
                <a:solidFill>
                  <a:srgbClr val="606060"/>
                </a:solidFill>
                <a:effectLst/>
                <a:latin typeface="Open Sans" panose="020B0606030504020204" pitchFamily="34" charset="0"/>
              </a:rPr>
              <a:t>"Having lived in Singapore for nine years, my interest in studying law was originally sparked by the notorious legal system in the country. I read into their laws and policies on crime, safety, and racial quotas, and began exploring criminal law in different countries, comparing their laws and crime rates to see the impact of the legal system in different countries. Studying law will help me develop my research and analysis skills, and improve my ability to construct meaningful, well thought out arguments to support my ideas.”</a:t>
            </a:r>
          </a:p>
        </p:txBody>
      </p:sp>
    </p:spTree>
    <p:extLst>
      <p:ext uri="{BB962C8B-B14F-4D97-AF65-F5344CB8AC3E}">
        <p14:creationId xmlns:p14="http://schemas.microsoft.com/office/powerpoint/2010/main" val="356811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6606-FC6D-D94B-AF88-91D1567F8F90}"/>
              </a:ext>
            </a:extLst>
          </p:cNvPr>
          <p:cNvSpPr>
            <a:spLocks noGrp="1"/>
          </p:cNvSpPr>
          <p:nvPr>
            <p:ph type="title"/>
          </p:nvPr>
        </p:nvSpPr>
        <p:spPr/>
        <p:txBody>
          <a:bodyPr/>
          <a:lstStyle/>
          <a:p>
            <a:r>
              <a:rPr lang="en-US" b="1"/>
              <a:t>Section 1 - Why do you want to study this subject</a:t>
            </a:r>
          </a:p>
        </p:txBody>
      </p:sp>
      <p:sp>
        <p:nvSpPr>
          <p:cNvPr id="3" name="Content Placeholder 2">
            <a:extLst>
              <a:ext uri="{FF2B5EF4-FFF2-40B4-BE49-F238E27FC236}">
                <a16:creationId xmlns:a16="http://schemas.microsoft.com/office/drawing/2014/main" id="{D4BAFA51-BE94-B948-AE69-263D89ACDDC8}"/>
              </a:ext>
            </a:extLst>
          </p:cNvPr>
          <p:cNvSpPr>
            <a:spLocks noGrp="1"/>
          </p:cNvSpPr>
          <p:nvPr>
            <p:ph idx="1"/>
          </p:nvPr>
        </p:nvSpPr>
        <p:spPr/>
        <p:txBody>
          <a:bodyPr/>
          <a:lstStyle/>
          <a:p>
            <a:pPr marL="0" indent="0">
              <a:buNone/>
            </a:pPr>
            <a:r>
              <a:rPr lang="en-US"/>
              <a:t>What interest you most about the subject? How has your interest developed? How can you demonstrate this? </a:t>
            </a:r>
          </a:p>
          <a:p>
            <a:pPr marL="0" indent="0">
              <a:buNone/>
            </a:pPr>
            <a:r>
              <a:rPr lang="en-GB" b="0" i="0">
                <a:solidFill>
                  <a:srgbClr val="606060"/>
                </a:solidFill>
                <a:effectLst/>
                <a:latin typeface="Open Sans" panose="020B0606030504020204" pitchFamily="34" charset="0"/>
              </a:rPr>
              <a:t>Chemistry example:</a:t>
            </a:r>
            <a:r>
              <a:rPr lang="en-GB" b="0" i="1">
                <a:solidFill>
                  <a:srgbClr val="606060"/>
                </a:solidFill>
                <a:effectLst/>
                <a:latin typeface="Open Sans" panose="020B0606030504020204" pitchFamily="34" charset="0"/>
              </a:rPr>
              <a:t> "What I love most about chemistry is the constant sense of discovery. I remember being transfixed watching my teacher burn ammonium dichromate. Physical chemistry quickly became a special interest of mine, specifically thermodynamics and enthalpy changes. I began reading Chemistry World magazine to research these areas in more detail." </a:t>
            </a:r>
            <a:endParaRPr lang="en-US"/>
          </a:p>
        </p:txBody>
      </p:sp>
    </p:spTree>
    <p:extLst>
      <p:ext uri="{BB962C8B-B14F-4D97-AF65-F5344CB8AC3E}">
        <p14:creationId xmlns:p14="http://schemas.microsoft.com/office/powerpoint/2010/main" val="15304222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73aca8-3cae-4ea7-b159-662d3d13f9ea" xsi:nil="true"/>
    <lcf76f155ced4ddcb4097134ff3c332f xmlns="8016d306-0153-405a-be98-310ea55ccd8d">
      <Terms xmlns="http://schemas.microsoft.com/office/infopath/2007/PartnerControls"/>
    </lcf76f155ced4ddcb4097134ff3c332f>
    <SharedWithUsers xmlns="3773aca8-3cae-4ea7-b159-662d3d13f9ea">
      <UserInfo>
        <DisplayName>Deborah Cotton (DHC)</DisplayName>
        <AccountId>200</AccountId>
        <AccountType/>
      </UserInfo>
      <UserInfo>
        <DisplayName>Sharon McCammon (SIM)</DisplayName>
        <AccountId>56</AccountId>
        <AccountType/>
      </UserInfo>
      <UserInfo>
        <DisplayName>Louise Dawson (LND)</DisplayName>
        <AccountId>57</AccountId>
        <AccountType/>
      </UserInfo>
      <UserInfo>
        <DisplayName>Kate Firth (CAF)</DisplayName>
        <AccountId>148</AccountId>
        <AccountType/>
      </UserInfo>
      <UserInfo>
        <DisplayName>Jack Cuthbert (JAC)</DisplayName>
        <AccountId>22</AccountId>
        <AccountType/>
      </UserInfo>
      <UserInfo>
        <DisplayName>Christopher Martin (CDM)</DisplayName>
        <AccountId>223</AccountId>
        <AccountType/>
      </UserInfo>
      <UserInfo>
        <DisplayName>Danielle Fones (DAF)</DisplayName>
        <AccountId>389</AccountId>
        <AccountType/>
      </UserInfo>
      <UserInfo>
        <DisplayName>Robert Mason (RRM)</DisplayName>
        <AccountId>54</AccountId>
        <AccountType/>
      </UserInfo>
      <UserInfo>
        <DisplayName>Sarah Rafferty (SLR)</DisplayName>
        <AccountId>18</AccountId>
        <AccountType/>
      </UserInfo>
      <UserInfo>
        <DisplayName>Taryn March (TRM)</DisplayName>
        <AccountId>327</AccountId>
        <AccountType/>
      </UserInfo>
      <UserInfo>
        <DisplayName>Sue O'Boyle (SEO)</DisplayName>
        <AccountId>58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747D233B303C42867A11F9D9240F5B" ma:contentTypeVersion="15" ma:contentTypeDescription="Create a new document." ma:contentTypeScope="" ma:versionID="08c90dcc80d5ca50c425f0e9bebf52c1">
  <xsd:schema xmlns:xsd="http://www.w3.org/2001/XMLSchema" xmlns:xs="http://www.w3.org/2001/XMLSchema" xmlns:p="http://schemas.microsoft.com/office/2006/metadata/properties" xmlns:ns2="8016d306-0153-405a-be98-310ea55ccd8d" xmlns:ns3="3773aca8-3cae-4ea7-b159-662d3d13f9ea" targetNamespace="http://schemas.microsoft.com/office/2006/metadata/properties" ma:root="true" ma:fieldsID="17d912ba30098bced726617112cc99bb" ns2:_="" ns3:_="">
    <xsd:import namespace="8016d306-0153-405a-be98-310ea55ccd8d"/>
    <xsd:import namespace="3773aca8-3cae-4ea7-b159-662d3d13f9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6d306-0153-405a-be98-310ea55ccd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6de71d0-2f3c-4ce9-b2c1-eaefba12937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3aca8-3cae-4ea7-b159-662d3d13f9e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0d01f24-02f0-4e90-b403-b1ee388ded42}" ma:internalName="TaxCatchAll" ma:showField="CatchAllData" ma:web="3773aca8-3cae-4ea7-b159-662d3d13f9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3B434A-B720-423A-A337-7ABF452C230B}">
  <ds:schemaRefs>
    <ds:schemaRef ds:uri="3773aca8-3cae-4ea7-b159-662d3d13f9ea"/>
    <ds:schemaRef ds:uri="8016d306-0153-405a-be98-310ea55ccd8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6B17EE7-9BB4-480A-9B38-9A5436C620A5}">
  <ds:schemaRefs>
    <ds:schemaRef ds:uri="http://schemas.microsoft.com/sharepoint/v3/contenttype/forms"/>
  </ds:schemaRefs>
</ds:datastoreItem>
</file>

<file path=customXml/itemProps3.xml><?xml version="1.0" encoding="utf-8"?>
<ds:datastoreItem xmlns:ds="http://schemas.openxmlformats.org/officeDocument/2006/customXml" ds:itemID="{80A907C8-D16F-479E-9F9F-58EF1609188C}">
  <ds:schemaRefs>
    <ds:schemaRef ds:uri="3773aca8-3cae-4ea7-b159-662d3d13f9ea"/>
    <ds:schemaRef ds:uri="8016d306-0153-405a-be98-310ea55ccd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1849</Words>
  <Application>Microsoft Office PowerPoint</Application>
  <PresentationFormat>Widescreen</PresentationFormat>
  <Paragraphs>164</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Wingdings</vt:lpstr>
      <vt:lpstr>Office Theme</vt:lpstr>
      <vt:lpstr>Preparation for the personal statement </vt:lpstr>
      <vt:lpstr>What universities are looking for in a personal statement. </vt:lpstr>
      <vt:lpstr>PowerPoint Presentation</vt:lpstr>
      <vt:lpstr>Using Unifrog to support personal statement writing.</vt:lpstr>
      <vt:lpstr>PowerPoint Presentation</vt:lpstr>
      <vt:lpstr>Unifrog structure</vt:lpstr>
      <vt:lpstr>PowerPoint Presentation</vt:lpstr>
      <vt:lpstr>Section 1 (30%) - Why do you want to study this subject? </vt:lpstr>
      <vt:lpstr>Section 1 - Why do you want to study this subject</vt:lpstr>
      <vt:lpstr>Section 1 - Why do you want to study this subject</vt:lpstr>
      <vt:lpstr>Section 2 (60%) - What have you done in the past/currently that makes you particularly suitable to study the subject? </vt:lpstr>
      <vt:lpstr>Section 3 (10%): What else have you done that would contribute to the university community? </vt:lpstr>
      <vt:lpstr>Section 3: What else have you done that would contribute to the university community? </vt:lpstr>
      <vt:lpstr>Personal statement dos</vt:lpstr>
      <vt:lpstr>Personal statement dos</vt:lpstr>
      <vt:lpstr>Personal statements don’ts </vt:lpstr>
      <vt:lpstr>Personal statements don’ts </vt:lpstr>
      <vt:lpstr>PowerPoint Presentation</vt:lpstr>
      <vt:lpstr>PowerPoint Presentation</vt:lpstr>
      <vt:lpstr>PowerPoint Presentation</vt:lpstr>
      <vt:lpstr>Where else can I get help?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Unifrog to support personal statement writing.</dc:title>
  <dc:creator>Penny Bamber</dc:creator>
  <cp:lastModifiedBy>Paul Cobham (PCC) - ICT Services</cp:lastModifiedBy>
  <cp:revision>2</cp:revision>
  <dcterms:created xsi:type="dcterms:W3CDTF">2023-07-09T15:39:23Z</dcterms:created>
  <dcterms:modified xsi:type="dcterms:W3CDTF">2023-07-11T09:50:02Z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0x01010004747D233B303C42867A11F9D9240F5B</vt:lpwstr>
  </property>
  <property fmtid="{D5CDD505-2E9C-101B-9397-08002B2CF9AE}" pid="3" name="MediaServiceImageTags">
    <vt:lpwstr/>
  </property>
</Properties>
</file>