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4" r:id="rId6"/>
    <p:sldId id="275" r:id="rId7"/>
    <p:sldId id="257" r:id="rId8"/>
    <p:sldId id="280" r:id="rId9"/>
    <p:sldId id="285" r:id="rId10"/>
    <p:sldId id="282" r:id="rId11"/>
    <p:sldId id="283" r:id="rId12"/>
    <p:sldId id="284" r:id="rId13"/>
    <p:sldId id="286" r:id="rId14"/>
    <p:sldId id="287" r:id="rId15"/>
    <p:sldId id="289" r:id="rId16"/>
    <p:sldId id="290" r:id="rId17"/>
    <p:sldId id="288" r:id="rId18"/>
    <p:sldId id="294" r:id="rId19"/>
    <p:sldId id="295" r:id="rId20"/>
    <p:sldId id="296" r:id="rId21"/>
    <p:sldId id="297" r:id="rId22"/>
    <p:sldId id="298" r:id="rId23"/>
    <p:sldId id="299" r:id="rId24"/>
    <p:sldId id="271" r:id="rId25"/>
    <p:sldId id="267" r:id="rId26"/>
    <p:sldId id="268" r:id="rId27"/>
    <p:sldId id="269" r:id="rId28"/>
    <p:sldId id="277" r:id="rId29"/>
    <p:sldId id="278" r:id="rId30"/>
    <p:sldId id="291" r:id="rId31"/>
    <p:sldId id="292" r:id="rId32"/>
    <p:sldId id="293" r:id="rId3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4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DA57-9967-4A3D-BED1-0265141619B4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50B9-A2D3-4493-80AE-B80185608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476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DA57-9967-4A3D-BED1-0265141619B4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50B9-A2D3-4493-80AE-B80185608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47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DA57-9967-4A3D-BED1-0265141619B4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50B9-A2D3-4493-80AE-B80185608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78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DA57-9967-4A3D-BED1-0265141619B4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50B9-A2D3-4493-80AE-B80185608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375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DA57-9967-4A3D-BED1-0265141619B4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50B9-A2D3-4493-80AE-B80185608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201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DA57-9967-4A3D-BED1-0265141619B4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50B9-A2D3-4493-80AE-B80185608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20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DA57-9967-4A3D-BED1-0265141619B4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50B9-A2D3-4493-80AE-B80185608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998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DA57-9967-4A3D-BED1-0265141619B4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50B9-A2D3-4493-80AE-B80185608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889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DA57-9967-4A3D-BED1-0265141619B4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50B9-A2D3-4493-80AE-B80185608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991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DA57-9967-4A3D-BED1-0265141619B4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50B9-A2D3-4493-80AE-B80185608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94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DA57-9967-4A3D-BED1-0265141619B4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50B9-A2D3-4493-80AE-B80185608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28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BDA57-9967-4A3D-BED1-0265141619B4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050B9-A2D3-4493-80AE-B80185608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93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03231" y="445248"/>
            <a:ext cx="9144000" cy="1741548"/>
          </a:xfrm>
          <a:solidFill>
            <a:srgbClr val="A50021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Level Spanish at</a:t>
            </a:r>
            <a:br>
              <a:rPr lang="en-GB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</a:t>
            </a:r>
            <a:r>
              <a:rPr lang="en-GB" b="1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Ecclesbourne</a:t>
            </a:r>
            <a:r>
              <a:rPr lang="en-GB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School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831" y="3084996"/>
            <a:ext cx="4150353" cy="30710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344" y="2837424"/>
            <a:ext cx="2769440" cy="38444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78836" y="4273804"/>
            <a:ext cx="3251408" cy="2308324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MV Boli" pitchFamily="2" charset="0"/>
                <a:cs typeface="MV Boli" pitchFamily="2" charset="0"/>
              </a:rPr>
              <a:t>Mr D Sutton </a:t>
            </a:r>
          </a:p>
          <a:p>
            <a:r>
              <a:rPr lang="en-GB" sz="2400" dirty="0">
                <a:solidFill>
                  <a:schemeClr val="bg1"/>
                </a:solidFill>
                <a:latin typeface="MV Boli" pitchFamily="2" charset="0"/>
                <a:cs typeface="MV Boli" pitchFamily="2" charset="0"/>
              </a:rPr>
              <a:t>(Head of the Languages Faculty/Head of Spanish)</a:t>
            </a:r>
          </a:p>
          <a:p>
            <a:r>
              <a:rPr lang="en-GB" sz="2400" b="1" dirty="0">
                <a:solidFill>
                  <a:schemeClr val="bg1"/>
                </a:solidFill>
                <a:latin typeface="MV Boli" pitchFamily="2" charset="0"/>
                <a:cs typeface="MV Boli" pitchFamily="2" charset="0"/>
              </a:rPr>
              <a:t>Mrs A Duncan</a:t>
            </a:r>
          </a:p>
        </p:txBody>
      </p:sp>
    </p:spTree>
    <p:extLst>
      <p:ext uri="{BB962C8B-B14F-4D97-AF65-F5344CB8AC3E}">
        <p14:creationId xmlns:p14="http://schemas.microsoft.com/office/powerpoint/2010/main" val="3670115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586"/>
            <a:ext cx="10515600" cy="842572"/>
          </a:xfrm>
          <a:solidFill>
            <a:srgbClr val="A50021"/>
          </a:solidFill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Level Spanish – Content in Year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6544"/>
            <a:ext cx="10515600" cy="56675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LA CULTURA ARTISTICA EN EL MUNDO HISPANOHABLANTE</a:t>
            </a:r>
          </a:p>
          <a:p>
            <a:pPr marL="0" indent="0" algn="ctr">
              <a:buNone/>
            </a:pPr>
            <a:endParaRPr lang="en-US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La </a:t>
            </a:r>
            <a:r>
              <a:rPr lang="en-US" b="1" u="sng" dirty="0" err="1">
                <a:latin typeface="MV Boli" panose="02000500030200090000" pitchFamily="2" charset="0"/>
                <a:cs typeface="MV Boli" panose="02000500030200090000" pitchFamily="2" charset="0"/>
              </a:rPr>
              <a:t>identidad</a:t>
            </a: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 regional </a:t>
            </a:r>
            <a:r>
              <a:rPr lang="en-US" b="1" u="sng" dirty="0" err="1">
                <a:latin typeface="MV Boli" panose="02000500030200090000" pitchFamily="2" charset="0"/>
                <a:cs typeface="MV Boli" panose="02000500030200090000" pitchFamily="2" charset="0"/>
              </a:rPr>
              <a:t>en</a:t>
            </a: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b="1" u="sng" dirty="0" err="1">
                <a:latin typeface="MV Boli" panose="02000500030200090000" pitchFamily="2" charset="0"/>
                <a:cs typeface="MV Boli" panose="02000500030200090000" pitchFamily="2" charset="0"/>
              </a:rPr>
              <a:t>España</a:t>
            </a:r>
            <a:endParaRPr lang="en-US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Tradiciones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y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costumbres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La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gastronomía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Las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lenguas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10" t="33497" r="2771" b="23646"/>
          <a:stretch/>
        </p:blipFill>
        <p:spPr>
          <a:xfrm>
            <a:off x="6392173" y="2544793"/>
            <a:ext cx="5336577" cy="184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66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586"/>
            <a:ext cx="10515600" cy="842572"/>
          </a:xfrm>
          <a:solidFill>
            <a:srgbClr val="A50021"/>
          </a:solidFill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Level Spanish – Content in Year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6544"/>
            <a:ext cx="10515600" cy="56675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EL PATRIMONIO CULTURAL</a:t>
            </a:r>
          </a:p>
          <a:p>
            <a:pPr marL="0" indent="0" algn="ctr">
              <a:buNone/>
            </a:pPr>
            <a:endParaRPr lang="en-US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Sitios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históricos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y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civilizaciones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prehispánicas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639682"/>
            <a:ext cx="4295955" cy="21479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6618" y="2433382"/>
            <a:ext cx="5993921" cy="19653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076" y="4514883"/>
            <a:ext cx="3258539" cy="19771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8391" y="4848046"/>
            <a:ext cx="2398642" cy="178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78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586"/>
            <a:ext cx="10515600" cy="842572"/>
          </a:xfrm>
          <a:solidFill>
            <a:srgbClr val="A50021"/>
          </a:solidFill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Level Spanish – Content in Year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6544"/>
            <a:ext cx="10515600" cy="56675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EL PATRIMONIO CULTURAL</a:t>
            </a:r>
          </a:p>
          <a:p>
            <a:pPr marL="0" indent="0" algn="ctr">
              <a:buNone/>
            </a:pPr>
            <a:endParaRPr lang="en-US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Arte y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cultura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595" y="2803044"/>
            <a:ext cx="3450202" cy="23210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5191" y="2646545"/>
            <a:ext cx="3023835" cy="26340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5530" y="2338636"/>
            <a:ext cx="2671766" cy="307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87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586"/>
            <a:ext cx="10515600" cy="842572"/>
          </a:xfrm>
          <a:solidFill>
            <a:srgbClr val="A50021"/>
          </a:solidFill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Level Spanish – Content in Year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6544"/>
            <a:ext cx="10515600" cy="56675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EL PATRIMONIO CULTURAL</a:t>
            </a:r>
          </a:p>
          <a:p>
            <a:pPr marL="0" indent="0" algn="ctr">
              <a:buNone/>
            </a:pPr>
            <a:endParaRPr lang="en-US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El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patrimonio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musical y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su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diversidad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591" y="3474850"/>
            <a:ext cx="3200221" cy="21237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928" y="3174666"/>
            <a:ext cx="3705225" cy="2724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1794" y="3363672"/>
            <a:ext cx="2234961" cy="223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22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586"/>
            <a:ext cx="10515600" cy="842572"/>
          </a:xfrm>
          <a:solidFill>
            <a:srgbClr val="A50021"/>
          </a:solidFill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Level Spanish – Content in Year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6544"/>
            <a:ext cx="10515600" cy="56675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CINE Y LITERATURA</a:t>
            </a:r>
          </a:p>
          <a:p>
            <a:pPr marL="0" indent="0" algn="ctr">
              <a:buNone/>
            </a:pPr>
            <a:endParaRPr lang="en-US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 algn="ctr">
              <a:buNone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“8 </a:t>
            </a:r>
            <a:r>
              <a:rPr lang="en-US" b="1" dirty="0" err="1">
                <a:latin typeface="MV Boli" panose="02000500030200090000" pitchFamily="2" charset="0"/>
                <a:cs typeface="MV Boli" panose="02000500030200090000" pitchFamily="2" charset="0"/>
              </a:rPr>
              <a:t>Apellidos</a:t>
            </a: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b="1" dirty="0" err="1">
                <a:latin typeface="MV Boli" panose="02000500030200090000" pitchFamily="2" charset="0"/>
                <a:cs typeface="MV Boli" panose="02000500030200090000" pitchFamily="2" charset="0"/>
              </a:rPr>
              <a:t>Vascos</a:t>
            </a: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87" y="2632674"/>
            <a:ext cx="6905625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99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586"/>
            <a:ext cx="10515600" cy="842572"/>
          </a:xfrm>
          <a:solidFill>
            <a:srgbClr val="A50021"/>
          </a:solidFill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Level Spanish – Content in Year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6544"/>
            <a:ext cx="10515600" cy="56675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EL MULTICULTURALISMO EN LA SOCIEDAD HISPANICA</a:t>
            </a:r>
          </a:p>
          <a:p>
            <a:pPr marL="0" indent="0" algn="ctr">
              <a:buNone/>
            </a:pPr>
            <a:endParaRPr lang="en-US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La </a:t>
            </a:r>
            <a:r>
              <a:rPr lang="en-US" b="1" u="sng" dirty="0" err="1">
                <a:latin typeface="MV Boli" panose="02000500030200090000" pitchFamily="2" charset="0"/>
                <a:cs typeface="MV Boli" panose="02000500030200090000" pitchFamily="2" charset="0"/>
              </a:rPr>
              <a:t>inmigración</a:t>
            </a:r>
            <a:endParaRPr lang="en-US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Los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beneficios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y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los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aspectos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negativos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La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inmigración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en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el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mundo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hispánico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Los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indocumentados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026" name="Picture 2" descr="Image result for patera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4550899"/>
            <a:ext cx="3430773" cy="193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exican immigrant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5699" y="4543868"/>
            <a:ext cx="2431570" cy="194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indocumentado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3995" y="4550899"/>
            <a:ext cx="2915667" cy="194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271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586"/>
            <a:ext cx="10515600" cy="842572"/>
          </a:xfrm>
          <a:solidFill>
            <a:srgbClr val="A50021"/>
          </a:solidFill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Level Spanish – Content in Year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6544"/>
            <a:ext cx="10515600" cy="56675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EL MULTICULTURALISMO EN LA SOCIEDAD HISPANICA</a:t>
            </a:r>
          </a:p>
          <a:p>
            <a:pPr marL="0" indent="0" algn="ctr">
              <a:buNone/>
            </a:pPr>
            <a:endParaRPr lang="en-US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El </a:t>
            </a:r>
            <a:r>
              <a:rPr lang="en-US" b="1" u="sng" dirty="0" err="1">
                <a:latin typeface="MV Boli" panose="02000500030200090000" pitchFamily="2" charset="0"/>
                <a:cs typeface="MV Boli" panose="02000500030200090000" pitchFamily="2" charset="0"/>
              </a:rPr>
              <a:t>racismo</a:t>
            </a:r>
            <a:endParaRPr lang="en-US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Las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actitudes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racistas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y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xenófobos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Las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medidas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contra el racism</a:t>
            </a: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La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legislación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contra el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racismo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131" y="4584139"/>
            <a:ext cx="3571267" cy="2018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1424" y="4072116"/>
            <a:ext cx="3590276" cy="2530565"/>
          </a:xfrm>
          <a:prstGeom prst="rect">
            <a:avLst/>
          </a:prstGeom>
        </p:spPr>
      </p:pic>
      <p:pic>
        <p:nvPicPr>
          <p:cNvPr id="2050" name="Picture 2" descr="Image result for yo soy racismo mezclat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9341" y="4577544"/>
            <a:ext cx="3002890" cy="211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13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586"/>
            <a:ext cx="10515600" cy="842572"/>
          </a:xfrm>
          <a:solidFill>
            <a:srgbClr val="A50021"/>
          </a:solidFill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Level Spanish – Content in Year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6544"/>
            <a:ext cx="10515600" cy="56675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EL MULTICULTURALISMO EN LA SOCIEDAD HISPANICA</a:t>
            </a:r>
          </a:p>
          <a:p>
            <a:pPr marL="0" indent="0" algn="ctr">
              <a:buNone/>
            </a:pPr>
            <a:endParaRPr lang="en-US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La </a:t>
            </a:r>
            <a:r>
              <a:rPr lang="en-US" b="1" u="sng" dirty="0" err="1">
                <a:latin typeface="MV Boli" panose="02000500030200090000" pitchFamily="2" charset="0"/>
                <a:cs typeface="MV Boli" panose="02000500030200090000" pitchFamily="2" charset="0"/>
              </a:rPr>
              <a:t>convivencia</a:t>
            </a:r>
            <a:endParaRPr lang="en-US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Las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convivencia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de culturas</a:t>
            </a: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La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educación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Las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religiones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042" y="4629643"/>
            <a:ext cx="2956955" cy="1938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3959" y="4338204"/>
            <a:ext cx="3584206" cy="2229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974" y="4629643"/>
            <a:ext cx="3776106" cy="193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33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586"/>
            <a:ext cx="10515600" cy="842572"/>
          </a:xfrm>
          <a:solidFill>
            <a:srgbClr val="A50021"/>
          </a:solidFill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Level Spanish – Content in Year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6544"/>
            <a:ext cx="10515600" cy="56675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ASPECTOS DE LA VIDA POLITICA EN EL MUNDO HISPANO</a:t>
            </a:r>
          </a:p>
          <a:p>
            <a:pPr marL="0" indent="0" algn="ctr">
              <a:buNone/>
            </a:pPr>
            <a:endParaRPr lang="en-US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b="1" u="sng" dirty="0" err="1">
                <a:latin typeface="MV Boli" panose="02000500030200090000" pitchFamily="2" charset="0"/>
                <a:cs typeface="MV Boli" panose="02000500030200090000" pitchFamily="2" charset="0"/>
              </a:rPr>
              <a:t>Jóvenes</a:t>
            </a: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 de hoy, </a:t>
            </a:r>
            <a:r>
              <a:rPr lang="en-US" b="1" u="sng" dirty="0" err="1">
                <a:latin typeface="MV Boli" panose="02000500030200090000" pitchFamily="2" charset="0"/>
                <a:cs typeface="MV Boli" panose="02000500030200090000" pitchFamily="2" charset="0"/>
              </a:rPr>
              <a:t>ciudadanos</a:t>
            </a: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 de </a:t>
            </a:r>
            <a:r>
              <a:rPr lang="en-US" b="1" u="sng" dirty="0" err="1">
                <a:latin typeface="MV Boli" panose="02000500030200090000" pitchFamily="2" charset="0"/>
                <a:cs typeface="MV Boli" panose="02000500030200090000" pitchFamily="2" charset="0"/>
              </a:rPr>
              <a:t>mañana</a:t>
            </a:r>
            <a:endParaRPr lang="en-US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Los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jóvenes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y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su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actitud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hacia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la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política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: activism o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apatía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El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paro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entre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los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jóvenes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Su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sociedad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ideal</a:t>
            </a:r>
          </a:p>
          <a:p>
            <a:pPr marL="0" indent="0">
              <a:buNone/>
            </a:pP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049" y="4751585"/>
            <a:ext cx="3308890" cy="1676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708" y="4350625"/>
            <a:ext cx="3348844" cy="20771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0233" y="4616293"/>
            <a:ext cx="3167400" cy="178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25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560"/>
            <a:ext cx="10515600" cy="842572"/>
          </a:xfrm>
          <a:solidFill>
            <a:srgbClr val="A50021"/>
          </a:solidFill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Level Spanish – Content in Year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6544"/>
            <a:ext cx="10515600" cy="56675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ASPECTOS DE LA VIDA POLITICA EN EL MUNDO HISPANO</a:t>
            </a:r>
          </a:p>
          <a:p>
            <a:pPr marL="0" indent="0" algn="ctr">
              <a:buNone/>
            </a:pPr>
            <a:endParaRPr lang="en-US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b="1" u="sng" dirty="0" err="1">
                <a:latin typeface="MV Boli" panose="02000500030200090000" pitchFamily="2" charset="0"/>
                <a:cs typeface="MV Boli" panose="02000500030200090000" pitchFamily="2" charset="0"/>
              </a:rPr>
              <a:t>Monarquías</a:t>
            </a: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 y dictaduras</a:t>
            </a:r>
          </a:p>
          <a:p>
            <a:pPr marL="0" indent="0">
              <a:buNone/>
            </a:pP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La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dictadura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de Franco</a:t>
            </a: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La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evolución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de la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monarquía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en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España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Dictadores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latinoamericanos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895" y="4705816"/>
            <a:ext cx="2782834" cy="19577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6145" y="4705816"/>
            <a:ext cx="3810636" cy="19577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3905" y="4530071"/>
            <a:ext cx="2857064" cy="213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65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Why Spanish?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GB" sz="4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 </a:t>
            </a:r>
            <a:r>
              <a:rPr lang="en-GB" sz="4000" b="1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basta</a:t>
            </a:r>
            <a:r>
              <a:rPr lang="en-GB" sz="4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con el </a:t>
            </a:r>
            <a:r>
              <a:rPr lang="en-GB" sz="4000" b="1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inglés</a:t>
            </a:r>
            <a:r>
              <a:rPr lang="en-GB" sz="4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GB" sz="4000" b="1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GB" sz="4000" b="1" dirty="0">
                <a:solidFill>
                  <a:srgbClr val="FF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 un </a:t>
            </a:r>
            <a:r>
              <a:rPr lang="en-GB" sz="4000" b="1" dirty="0" err="1">
                <a:solidFill>
                  <a:srgbClr val="FF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poco</a:t>
            </a:r>
            <a:r>
              <a:rPr lang="en-GB" sz="4000" b="1" dirty="0">
                <a:solidFill>
                  <a:srgbClr val="FF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de </a:t>
            </a:r>
            <a:r>
              <a:rPr lang="en-GB" sz="4000" b="1" dirty="0" err="1">
                <a:solidFill>
                  <a:srgbClr val="FF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español</a:t>
            </a:r>
            <a:r>
              <a:rPr lang="en-GB" sz="4000" b="1" dirty="0">
                <a:solidFill>
                  <a:srgbClr val="FF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se </a:t>
            </a:r>
            <a:r>
              <a:rPr lang="en-GB" sz="4000" b="1" dirty="0" err="1">
                <a:solidFill>
                  <a:srgbClr val="FF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puede</a:t>
            </a:r>
            <a:r>
              <a:rPr lang="en-GB" sz="4000" b="1" dirty="0">
                <a:solidFill>
                  <a:srgbClr val="FF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4000" b="1" dirty="0" err="1">
                <a:solidFill>
                  <a:srgbClr val="FF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conseguir</a:t>
            </a:r>
            <a:r>
              <a:rPr lang="en-GB" sz="4000" b="1" dirty="0">
                <a:solidFill>
                  <a:srgbClr val="FF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mucho.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GB" sz="4000" b="1" dirty="0">
              <a:solidFill>
                <a:srgbClr val="FF99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GB" sz="4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El </a:t>
            </a:r>
            <a:r>
              <a:rPr lang="en-GB" sz="4000" b="1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español</a:t>
            </a:r>
            <a:r>
              <a:rPr lang="en-GB" sz="4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mejora</a:t>
            </a:r>
            <a:r>
              <a:rPr lang="en-GB" sz="4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tu</a:t>
            </a:r>
            <a:r>
              <a:rPr lang="en-GB" sz="4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calidad</a:t>
            </a:r>
            <a:r>
              <a:rPr lang="en-GB" sz="4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de </a:t>
            </a:r>
            <a:r>
              <a:rPr lang="en-GB" sz="4000" b="1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vida</a:t>
            </a:r>
            <a:r>
              <a:rPr lang="en-GB" sz="4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9259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586"/>
            <a:ext cx="10515600" cy="842572"/>
          </a:xfrm>
          <a:solidFill>
            <a:srgbClr val="A50021"/>
          </a:solidFill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Level Spanish – Content in Year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6544"/>
            <a:ext cx="10515600" cy="56675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ASPECTOS DE LA VIDA POLITICA EN EL MUNDO HISPANO</a:t>
            </a:r>
          </a:p>
          <a:p>
            <a:pPr marL="0" indent="0" algn="ctr">
              <a:buNone/>
            </a:pPr>
            <a:endParaRPr lang="en-US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b="1" u="sng" dirty="0" err="1">
                <a:latin typeface="MV Boli" panose="02000500030200090000" pitchFamily="2" charset="0"/>
                <a:cs typeface="MV Boli" panose="02000500030200090000" pitchFamily="2" charset="0"/>
              </a:rPr>
              <a:t>Movimientos</a:t>
            </a: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b="1" u="sng" dirty="0" err="1">
                <a:latin typeface="MV Boli" panose="02000500030200090000" pitchFamily="2" charset="0"/>
                <a:cs typeface="MV Boli" panose="02000500030200090000" pitchFamily="2" charset="0"/>
              </a:rPr>
              <a:t>populares</a:t>
            </a:r>
            <a:endParaRPr lang="en-US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La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efectividad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de las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manifestaciones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y las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huelgas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El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poder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de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los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sindicatos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Ejemplos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de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protestas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sociales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(El 15-M, las Madres de la Plaza de Mayo)</a:t>
            </a:r>
          </a:p>
          <a:p>
            <a:pPr marL="0" indent="0">
              <a:buNone/>
            </a:pP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0748" y="4592388"/>
            <a:ext cx="3008540" cy="21017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780" y="4592388"/>
            <a:ext cx="3735266" cy="21017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832248"/>
            <a:ext cx="3103083" cy="186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75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586"/>
            <a:ext cx="10515600" cy="721803"/>
          </a:xfrm>
          <a:solidFill>
            <a:srgbClr val="A50021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LEVEL SPANISH</a:t>
            </a:r>
            <a:br>
              <a:rPr lang="en-GB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140" y="931653"/>
            <a:ext cx="10515600" cy="583145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Content – Year 1</a:t>
            </a:r>
          </a:p>
          <a:p>
            <a:pPr marL="0" indent="0" algn="ctr">
              <a:buNone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Aspects of Hispanic society</a:t>
            </a:r>
          </a:p>
          <a:p>
            <a:pPr algn="ctr"/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Modern and traditional values</a:t>
            </a:r>
          </a:p>
          <a:p>
            <a:pPr algn="ctr"/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Cyber-space</a:t>
            </a:r>
          </a:p>
          <a:p>
            <a:pPr algn="ctr"/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Equal rights</a:t>
            </a:r>
          </a:p>
          <a:p>
            <a:pPr marL="0" indent="0" algn="ctr">
              <a:buNone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Artistic culture in the  Hispanic world </a:t>
            </a:r>
          </a:p>
          <a:p>
            <a:pPr algn="ctr"/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Modern day idols</a:t>
            </a:r>
          </a:p>
          <a:p>
            <a:pPr algn="ctr"/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Spanish regional identity</a:t>
            </a:r>
          </a:p>
          <a:p>
            <a:pPr algn="ctr"/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Cultural heritage or cultural landscape</a:t>
            </a:r>
          </a:p>
          <a:p>
            <a:pPr marL="0" indent="0" algn="ctr">
              <a:buNone/>
            </a:pP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Year 2</a:t>
            </a:r>
          </a:p>
          <a:p>
            <a:pPr marL="0" indent="0" algn="ctr">
              <a:buNone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Multiculturalism in  Hispanic society</a:t>
            </a:r>
          </a:p>
          <a:p>
            <a:pPr marL="0" indent="0" algn="ctr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Immigration</a:t>
            </a:r>
          </a:p>
          <a:p>
            <a:pPr marL="0" indent="0" algn="ctr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Racism</a:t>
            </a:r>
          </a:p>
          <a:p>
            <a:pPr marL="0" indent="0" algn="ctr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Integration</a:t>
            </a:r>
          </a:p>
          <a:p>
            <a:pPr marL="0" indent="0" algn="ctr">
              <a:buNone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Aspects of political life in the Hispanic world</a:t>
            </a:r>
          </a:p>
          <a:p>
            <a:pPr marL="0" indent="0" algn="ctr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Today’s youth, tomorrow’s citizens. </a:t>
            </a:r>
          </a:p>
          <a:p>
            <a:pPr marL="0" indent="0" algn="ctr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Monarchies, republics and dictatorships. </a:t>
            </a:r>
          </a:p>
          <a:p>
            <a:pPr marL="0" indent="0" algn="ctr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Popular movements.</a:t>
            </a:r>
          </a:p>
          <a:p>
            <a:pPr marL="0" indent="0">
              <a:buNone/>
            </a:pPr>
            <a:endParaRPr lang="en-US" b="1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250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586"/>
            <a:ext cx="10515600" cy="808067"/>
          </a:xfrm>
          <a:solidFill>
            <a:srgbClr val="A50021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LEVEL SPANISH</a:t>
            </a:r>
            <a:br>
              <a:rPr lang="en-GB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5838" y="1026544"/>
            <a:ext cx="10515600" cy="566755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Paper 1: Listening, reading and writing </a:t>
            </a:r>
          </a:p>
          <a:p>
            <a:pPr marL="0" indent="0">
              <a:buNone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What's assessed </a:t>
            </a: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• Aspects of Hispanic society </a:t>
            </a: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• Artistic culture in the Hispanic world </a:t>
            </a: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• Multiculturalism in Hispanic society </a:t>
            </a: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• Aspects of political life in Hispanic society • Grammar</a:t>
            </a:r>
          </a:p>
          <a:p>
            <a:pPr marL="0" indent="0">
              <a:buNone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How it's assessed </a:t>
            </a: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• Written exam: 2 hours 30 minutes • 160 marks in total • 40% of A-level</a:t>
            </a:r>
          </a:p>
          <a:p>
            <a:pPr marL="0" indent="0">
              <a:buNone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Questions </a:t>
            </a: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• Listening and responding to spoken passages from a range of contexts. </a:t>
            </a: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• Reading and responding to a variety of texts written for different purposes.</a:t>
            </a: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• Translation into English; a passage of minimum 100 words (20 marks). </a:t>
            </a: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• Translation into Spanish; a passage of minimum 100 words (20 marks). </a:t>
            </a:r>
          </a:p>
        </p:txBody>
      </p:sp>
    </p:spTree>
    <p:extLst>
      <p:ext uri="{BB962C8B-B14F-4D97-AF65-F5344CB8AC3E}">
        <p14:creationId xmlns:p14="http://schemas.microsoft.com/office/powerpoint/2010/main" val="553051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586"/>
            <a:ext cx="10515600" cy="816693"/>
          </a:xfrm>
          <a:solidFill>
            <a:srgbClr val="A50021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LEVEL SPANISH</a:t>
            </a:r>
            <a:br>
              <a:rPr lang="en-GB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5838" y="1026544"/>
            <a:ext cx="10515600" cy="566755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Paper 2: Writing </a:t>
            </a:r>
          </a:p>
          <a:p>
            <a:pPr marL="0" indent="0">
              <a:buNone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What's assessed </a:t>
            </a: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• One text and one film or two texts from the list set in the specification </a:t>
            </a: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• Grammar</a:t>
            </a:r>
          </a:p>
          <a:p>
            <a:pPr marL="0" indent="0">
              <a:buNone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How it's assessed </a:t>
            </a: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• Written exam: 2 hours • 90 marks in total • 30% of A-level</a:t>
            </a:r>
          </a:p>
          <a:p>
            <a:pPr marL="0" indent="0">
              <a:buNone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Questions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• Either one question in Spanish on a set text from a choice of two questions and one question in Spanish on a set film from a choice of two questions or two questions in Spanish on set texts from a choice of two questions on each text. </a:t>
            </a:r>
          </a:p>
        </p:txBody>
      </p:sp>
    </p:spTree>
    <p:extLst>
      <p:ext uri="{BB962C8B-B14F-4D97-AF65-F5344CB8AC3E}">
        <p14:creationId xmlns:p14="http://schemas.microsoft.com/office/powerpoint/2010/main" val="210254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586"/>
            <a:ext cx="10515600" cy="825320"/>
          </a:xfrm>
          <a:solidFill>
            <a:srgbClr val="A50021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LEVEL SPANISH</a:t>
            </a:r>
            <a:br>
              <a:rPr lang="en-GB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506" y="1190446"/>
            <a:ext cx="10515600" cy="566755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Paper 3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Speaking </a:t>
            </a:r>
          </a:p>
          <a:p>
            <a:pPr marL="0" indent="0">
              <a:buNone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What's assessed </a:t>
            </a: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• Individual research project </a:t>
            </a: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• One of four sub-themes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ie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Aspects of Hispanic society or Artistic culture in the Hispanic world or Multiculturalism in Hispanic society or Aspects of political life in Hispanic society</a:t>
            </a:r>
          </a:p>
          <a:p>
            <a:pPr marL="0" indent="0">
              <a:buNone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How it's assessed </a:t>
            </a: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• Oral exam: 21–23 minutes (including 5 minutes preparation time) • 60 marks in total • 30% of A-level</a:t>
            </a:r>
          </a:p>
          <a:p>
            <a:pPr marL="0" indent="0">
              <a:buNone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Questions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• Discussion of a sub-theme with the discussion based on a stimulus card (5–6 minutes). </a:t>
            </a: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• Presentation (2 minutes) and discussion (9–10 minutes) of individual research project (35 marks). </a:t>
            </a:r>
          </a:p>
        </p:txBody>
      </p:sp>
    </p:spTree>
    <p:extLst>
      <p:ext uri="{BB962C8B-B14F-4D97-AF65-F5344CB8AC3E}">
        <p14:creationId xmlns:p14="http://schemas.microsoft.com/office/powerpoint/2010/main" val="3211370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chemeClr val="hlink"/>
                </a:solidFill>
                <a:latin typeface="Comic Sans MS" pitchFamily="66" charset="0"/>
              </a:rPr>
              <a:t>¿Qué puedo hacer ahora?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2800" dirty="0">
              <a:latin typeface="Comic Sans MS" pitchFamily="66" charset="0"/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185" y="2362201"/>
            <a:ext cx="2736849" cy="305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8652" y="2589213"/>
            <a:ext cx="2635249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3900" y="2428875"/>
            <a:ext cx="2694517" cy="298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8417" y="2351089"/>
            <a:ext cx="3386667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7971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A50021"/>
          </a:solidFill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Kristen ITC" pitchFamily="66" charset="0"/>
              </a:rPr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4528" y="2117741"/>
            <a:ext cx="3963463" cy="396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043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6658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Me </a:t>
            </a:r>
            <a:r>
              <a:rPr lang="en-GB" b="1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presento</a:t>
            </a:r>
            <a:endParaRPr lang="en-GB" b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¿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Qué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tipo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de persona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eres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  <a:p>
            <a:pPr marL="0" indent="0">
              <a:buNone/>
            </a:pPr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¿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Cuáles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son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tus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pasatiempos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  <a:p>
            <a:pPr marL="0" indent="0">
              <a:buNone/>
            </a:pPr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¿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Por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qué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quieres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seguir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estudiando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el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español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  <a:p>
            <a:pPr marL="0" indent="0">
              <a:buNone/>
            </a:pPr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¿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Qué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planes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tienes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para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las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vacaciones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de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verano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002193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9182"/>
            <a:ext cx="10515600" cy="640715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¿</a:t>
            </a:r>
            <a:r>
              <a:rPr lang="en-GB" sz="3600" b="1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Quién</a:t>
            </a:r>
            <a:r>
              <a:rPr lang="en-GB" sz="36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eres</a:t>
            </a:r>
            <a:r>
              <a:rPr lang="en-GB" sz="36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¿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Eres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un hombre/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una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mujer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  <a:p>
            <a:pPr marL="0" indent="0">
              <a:buNone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¿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Tienes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unos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30/40/50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años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  <a:p>
            <a:pPr marL="0" indent="0">
              <a:buNone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¿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Eres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inglés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/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inglesa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…?</a:t>
            </a:r>
          </a:p>
          <a:p>
            <a:pPr marL="0" indent="0">
              <a:buNone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¿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Tienes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niños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/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niñas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  <a:p>
            <a:pPr marL="0" indent="0">
              <a:buNone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¿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Estás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casado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/a,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divorciado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/a?</a:t>
            </a:r>
          </a:p>
          <a:p>
            <a:pPr marL="0" indent="0">
              <a:buNone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¿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Tienes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amigos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famosos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  <a:p>
            <a:pPr marL="0" indent="0">
              <a:buNone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¿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Tienes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el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pelo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…?</a:t>
            </a:r>
          </a:p>
          <a:p>
            <a:pPr marL="0" indent="0">
              <a:buNone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¿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Eres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alto/a,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delgado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/a,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guapo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/a,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feo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/a…?</a:t>
            </a:r>
          </a:p>
          <a:p>
            <a:pPr marL="0" indent="0">
              <a:buNone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¿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Eres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actor/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actriz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? ¿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Es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deportista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? ¿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Es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cantante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  <a:p>
            <a:pPr marL="0" indent="0">
              <a:buNone/>
            </a:pP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Juegas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al…/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practicas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el/la…</a:t>
            </a:r>
          </a:p>
          <a:p>
            <a:pPr marL="0" indent="0">
              <a:buNone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¿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Te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gusta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(n)….?</a:t>
            </a:r>
          </a:p>
          <a:p>
            <a:pPr marL="0" indent="0">
              <a:buNone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¿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Eres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famoso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/a?</a:t>
            </a:r>
          </a:p>
          <a:p>
            <a:pPr marL="0" indent="0">
              <a:buNone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¿Has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estrenado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en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una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película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recientemente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  <a:p>
            <a:pPr marL="0" indent="0">
              <a:buNone/>
            </a:pPr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452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8098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El </a:t>
            </a:r>
            <a:r>
              <a:rPr lang="en-GB" b="1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español</a:t>
            </a:r>
            <a:endParaRPr lang="en-GB" b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>
                <a:latin typeface="MV Boli" panose="02000500030200090000" pitchFamily="2" charset="0"/>
                <a:cs typeface="MV Boli" panose="02000500030200090000" pitchFamily="2" charset="0"/>
              </a:rPr>
              <a:t>Se puede decir que el idioma español es sexista. ¿Cómo se llama a una mujer que se dedica a la música? “Un músico” se refiere a un hombre, pero “música” es la actividad, no la persona. La famosa Cristina Sánchez decía que no quería ser “torera” y que aunque era mujer, era “torero” como los hombres. Pero algunas palabras pueden referirse a hombres o mujeres igualmente. “Dentista” puede ser “un” o “una”. Ser “sexista” es propio de hombres y de mujeres, pero “problema” es masculino.</a:t>
            </a:r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671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365125"/>
            <a:ext cx="10515600" cy="666841"/>
          </a:xfrm>
          <a:solidFill>
            <a:srgbClr val="A50021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Why Spanish?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41439"/>
            <a:ext cx="10972800" cy="4784725"/>
          </a:xfrm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329 million people speak Spanish as their first language – making it the second most spoken language in the world after Mandarin.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Spanish is spoken in 44 countries worldwide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Spanish is the fourth most widely used language on the internet.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16.5 million Brits visiting the country every year.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Spanish speaking countries represent </a:t>
            </a:r>
            <a:r>
              <a:rPr lang="en-GB" sz="2400" b="1" dirty="0">
                <a:latin typeface="MV Boli" panose="02000500030200090000" pitchFamily="2" charset="0"/>
                <a:cs typeface="MV Boli" panose="02000500030200090000" pitchFamily="2" charset="0"/>
              </a:rPr>
              <a:t>6%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of the world GDP.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The total value of business between Spain and the UK is approximately </a:t>
            </a:r>
            <a:r>
              <a:rPr lang="en-GB" sz="2400" b="1" dirty="0">
                <a:latin typeface="MV Boli" panose="02000500030200090000" pitchFamily="2" charset="0"/>
                <a:cs typeface="MV Boli" panose="02000500030200090000" pitchFamily="2" charset="0"/>
              </a:rPr>
              <a:t>£21.2 billion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per annum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The value of UK exports to the 19 Spanish-speaking nations of Latin America is approximately </a:t>
            </a:r>
            <a:r>
              <a:rPr lang="en-GB" sz="2400" b="1" dirty="0">
                <a:latin typeface="MV Boli" panose="02000500030200090000" pitchFamily="2" charset="0"/>
                <a:cs typeface="MV Boli" panose="02000500030200090000" pitchFamily="2" charset="0"/>
              </a:rPr>
              <a:t>£1.9 billion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Spanish accounts for 8% of internet traffic (up from 6% in 2000) </a:t>
            </a:r>
          </a:p>
        </p:txBody>
      </p:sp>
    </p:spTree>
    <p:extLst>
      <p:ext uri="{BB962C8B-B14F-4D97-AF65-F5344CB8AC3E}">
        <p14:creationId xmlns:p14="http://schemas.microsoft.com/office/powerpoint/2010/main" val="726029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586"/>
            <a:ext cx="10515600" cy="842572"/>
          </a:xfrm>
          <a:solidFill>
            <a:srgbClr val="A50021"/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Level SPANISH</a:t>
            </a:r>
            <a:br>
              <a:rPr lang="en-GB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en-GB" sz="2800" b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6544"/>
            <a:ext cx="10515600" cy="56675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b="1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US" sz="4800" b="1" dirty="0">
                <a:latin typeface="MV Boli" panose="02000500030200090000" pitchFamily="2" charset="0"/>
                <a:cs typeface="MV Boli" panose="02000500030200090000" pitchFamily="2" charset="0"/>
              </a:rPr>
              <a:t>A-level</a:t>
            </a:r>
            <a:r>
              <a:rPr lang="en-US" sz="4800" dirty="0">
                <a:latin typeface="MV Boli" panose="02000500030200090000" pitchFamily="2" charset="0"/>
                <a:cs typeface="MV Boli" panose="02000500030200090000" pitchFamily="2" charset="0"/>
              </a:rPr>
              <a:t> is a 2-year linear course with all assessment at the end of Years 1 &amp; 2.</a:t>
            </a:r>
          </a:p>
          <a:p>
            <a:r>
              <a:rPr lang="en-US" sz="4800" dirty="0">
                <a:latin typeface="MV Boli" panose="02000500030200090000" pitchFamily="2" charset="0"/>
                <a:cs typeface="MV Boli" panose="02000500030200090000" pitchFamily="2" charset="0"/>
              </a:rPr>
              <a:t>The grading system remains the same.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1004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6544"/>
            <a:ext cx="10515600" cy="56675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El </a:t>
            </a:r>
            <a:r>
              <a:rPr lang="en-US" b="1" dirty="0" err="1">
                <a:latin typeface="MV Boli" panose="02000500030200090000" pitchFamily="2" charset="0"/>
                <a:cs typeface="MV Boli" panose="02000500030200090000" pitchFamily="2" charset="0"/>
              </a:rPr>
              <a:t>mundo</a:t>
            </a: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b="1" dirty="0" err="1">
                <a:latin typeface="MV Boli" panose="02000500030200090000" pitchFamily="2" charset="0"/>
                <a:cs typeface="MV Boli" panose="02000500030200090000" pitchFamily="2" charset="0"/>
              </a:rPr>
              <a:t>hispanohablante</a:t>
            </a:r>
            <a:endParaRPr lang="en-US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490" y="1499039"/>
            <a:ext cx="9081262" cy="500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84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969"/>
            <a:ext cx="10515600" cy="842572"/>
          </a:xfrm>
          <a:solidFill>
            <a:srgbClr val="A50021"/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n-GB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Level Spanish – Content in Year 1</a:t>
            </a:r>
            <a:br>
              <a:rPr lang="en-GB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en-GB" b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6544"/>
            <a:ext cx="10515600" cy="56675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LOS ASPECTOS DE LA SOCIEDAD HISPANOHABLANTE</a:t>
            </a:r>
          </a:p>
          <a:p>
            <a:pPr marL="0" indent="0" algn="ctr">
              <a:buNone/>
            </a:pPr>
            <a:endParaRPr lang="en-US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Los </a:t>
            </a:r>
            <a:r>
              <a:rPr lang="en-US" b="1" u="sng" dirty="0" err="1">
                <a:latin typeface="MV Boli" panose="02000500030200090000" pitchFamily="2" charset="0"/>
                <a:cs typeface="MV Boli" panose="02000500030200090000" pitchFamily="2" charset="0"/>
              </a:rPr>
              <a:t>valores</a:t>
            </a: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b="1" u="sng" dirty="0" err="1">
                <a:latin typeface="MV Boli" panose="02000500030200090000" pitchFamily="2" charset="0"/>
                <a:cs typeface="MV Boli" panose="02000500030200090000" pitchFamily="2" charset="0"/>
              </a:rPr>
              <a:t>tradicionales</a:t>
            </a: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 y </a:t>
            </a:r>
            <a:r>
              <a:rPr lang="en-US" b="1" u="sng" dirty="0" err="1">
                <a:latin typeface="MV Boli" panose="02000500030200090000" pitchFamily="2" charset="0"/>
                <a:cs typeface="MV Boli" panose="02000500030200090000" pitchFamily="2" charset="0"/>
              </a:rPr>
              <a:t>modernos</a:t>
            </a:r>
            <a:endParaRPr lang="en-US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Los </a:t>
            </a:r>
            <a:r>
              <a:rPr lang="en-US" b="1" dirty="0" err="1">
                <a:latin typeface="MV Boli" panose="02000500030200090000" pitchFamily="2" charset="0"/>
                <a:cs typeface="MV Boli" panose="02000500030200090000" pitchFamily="2" charset="0"/>
              </a:rPr>
              <a:t>cambios</a:t>
            </a: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b="1" dirty="0" err="1">
                <a:latin typeface="MV Boli" panose="02000500030200090000" pitchFamily="2" charset="0"/>
                <a:cs typeface="MV Boli" panose="02000500030200090000" pitchFamily="2" charset="0"/>
              </a:rPr>
              <a:t>en</a:t>
            </a: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 la </a:t>
            </a:r>
            <a:r>
              <a:rPr lang="en-US" b="1" dirty="0" err="1">
                <a:latin typeface="MV Boli" panose="02000500030200090000" pitchFamily="2" charset="0"/>
                <a:cs typeface="MV Boli" panose="02000500030200090000" pitchFamily="2" charset="0"/>
              </a:rPr>
              <a:t>familia</a:t>
            </a:r>
            <a:endParaRPr lang="en-US" b="1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b="1" dirty="0" err="1">
                <a:latin typeface="MV Boli" panose="02000500030200090000" pitchFamily="2" charset="0"/>
                <a:cs typeface="MV Boli" panose="02000500030200090000" pitchFamily="2" charset="0"/>
              </a:rPr>
              <a:t>Actitudes</a:t>
            </a: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b="1" dirty="0" err="1">
                <a:latin typeface="MV Boli" panose="02000500030200090000" pitchFamily="2" charset="0"/>
                <a:cs typeface="MV Boli" panose="02000500030200090000" pitchFamily="2" charset="0"/>
              </a:rPr>
              <a:t>hacia</a:t>
            </a: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 el </a:t>
            </a:r>
            <a:r>
              <a:rPr lang="en-US" b="1" dirty="0" err="1">
                <a:latin typeface="MV Boli" panose="02000500030200090000" pitchFamily="2" charset="0"/>
                <a:cs typeface="MV Boli" panose="02000500030200090000" pitchFamily="2" charset="0"/>
              </a:rPr>
              <a:t>matrimonio</a:t>
            </a: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 y el </a:t>
            </a:r>
            <a:r>
              <a:rPr lang="en-US" b="1" dirty="0" err="1">
                <a:latin typeface="MV Boli" panose="02000500030200090000" pitchFamily="2" charset="0"/>
                <a:cs typeface="MV Boli" panose="02000500030200090000" pitchFamily="2" charset="0"/>
              </a:rPr>
              <a:t>divorcio</a:t>
            </a:r>
            <a:endParaRPr lang="en-US" b="1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La </a:t>
            </a:r>
            <a:r>
              <a:rPr lang="en-US" b="1" dirty="0" err="1">
                <a:latin typeface="MV Boli" panose="02000500030200090000" pitchFamily="2" charset="0"/>
                <a:cs typeface="MV Boli" panose="02000500030200090000" pitchFamily="2" charset="0"/>
              </a:rPr>
              <a:t>influencia</a:t>
            </a: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 de la </a:t>
            </a:r>
            <a:r>
              <a:rPr lang="en-US" b="1" dirty="0" err="1">
                <a:latin typeface="MV Boli" panose="02000500030200090000" pitchFamily="2" charset="0"/>
                <a:cs typeface="MV Boli" panose="02000500030200090000" pitchFamily="2" charset="0"/>
              </a:rPr>
              <a:t>Iglesia</a:t>
            </a: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b="1" dirty="0" err="1">
                <a:latin typeface="MV Boli" panose="02000500030200090000" pitchFamily="2" charset="0"/>
                <a:cs typeface="MV Boli" panose="02000500030200090000" pitchFamily="2" charset="0"/>
              </a:rPr>
              <a:t>Católica</a:t>
            </a:r>
            <a:endParaRPr lang="en-US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411" y="4633057"/>
            <a:ext cx="5735195" cy="1663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1059" y="4633057"/>
            <a:ext cx="2457344" cy="16729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1553" y="4642811"/>
            <a:ext cx="2029406" cy="167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47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6544"/>
            <a:ext cx="10515600" cy="56675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LOS ASPECTOS DE LA SOCIEDAD HISPANOHABLANTE</a:t>
            </a:r>
          </a:p>
          <a:p>
            <a:pPr marL="0" indent="0" algn="ctr">
              <a:buNone/>
            </a:pPr>
            <a:endParaRPr lang="en-US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El </a:t>
            </a:r>
            <a:r>
              <a:rPr lang="en-US" b="1" u="sng" dirty="0" err="1">
                <a:latin typeface="MV Boli" panose="02000500030200090000" pitchFamily="2" charset="0"/>
                <a:cs typeface="MV Boli" panose="02000500030200090000" pitchFamily="2" charset="0"/>
              </a:rPr>
              <a:t>ciberespacio</a:t>
            </a:r>
            <a:endParaRPr lang="en-US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La </a:t>
            </a:r>
            <a:r>
              <a:rPr lang="en-US" b="1" dirty="0" err="1">
                <a:latin typeface="MV Boli" panose="02000500030200090000" pitchFamily="2" charset="0"/>
                <a:cs typeface="MV Boli" panose="02000500030200090000" pitchFamily="2" charset="0"/>
              </a:rPr>
              <a:t>influencia</a:t>
            </a: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 de internet</a:t>
            </a:r>
          </a:p>
          <a:p>
            <a:pPr marL="0" indent="0">
              <a:buNone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Los </a:t>
            </a:r>
            <a:r>
              <a:rPr lang="en-US" b="1" dirty="0" err="1">
                <a:latin typeface="MV Boli" panose="02000500030200090000" pitchFamily="2" charset="0"/>
                <a:cs typeface="MV Boli" panose="02000500030200090000" pitchFamily="2" charset="0"/>
              </a:rPr>
              <a:t>móviles</a:t>
            </a: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b="1" dirty="0" err="1">
                <a:latin typeface="MV Boli" panose="02000500030200090000" pitchFamily="2" charset="0"/>
                <a:cs typeface="MV Boli" panose="02000500030200090000" pitchFamily="2" charset="0"/>
              </a:rPr>
              <a:t>inteligentes</a:t>
            </a: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b="1" dirty="0" err="1">
                <a:latin typeface="MV Boli" panose="02000500030200090000" pitchFamily="2" charset="0"/>
                <a:cs typeface="MV Boli" panose="02000500030200090000" pitchFamily="2" charset="0"/>
              </a:rPr>
              <a:t>en</a:t>
            </a: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b="1" dirty="0" err="1">
                <a:latin typeface="MV Boli" panose="02000500030200090000" pitchFamily="2" charset="0"/>
                <a:cs typeface="MV Boli" panose="02000500030200090000" pitchFamily="2" charset="0"/>
              </a:rPr>
              <a:t>nuestra</a:t>
            </a: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b="1" dirty="0" err="1">
                <a:latin typeface="MV Boli" panose="02000500030200090000" pitchFamily="2" charset="0"/>
                <a:cs typeface="MV Boli" panose="02000500030200090000" pitchFamily="2" charset="0"/>
              </a:rPr>
              <a:t>sociedad</a:t>
            </a:r>
            <a:endParaRPr lang="en-US" b="1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Las </a:t>
            </a:r>
            <a:r>
              <a:rPr lang="en-US" b="1" dirty="0" err="1">
                <a:latin typeface="MV Boli" panose="02000500030200090000" pitchFamily="2" charset="0"/>
                <a:cs typeface="MV Boli" panose="02000500030200090000" pitchFamily="2" charset="0"/>
              </a:rPr>
              <a:t>redes</a:t>
            </a: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b="1" dirty="0" err="1">
                <a:latin typeface="MV Boli" panose="02000500030200090000" pitchFamily="2" charset="0"/>
                <a:cs typeface="MV Boli" panose="02000500030200090000" pitchFamily="2" charset="0"/>
              </a:rPr>
              <a:t>sociales</a:t>
            </a: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: </a:t>
            </a:r>
            <a:r>
              <a:rPr lang="en-US" b="1" dirty="0" err="1">
                <a:latin typeface="MV Boli" panose="02000500030200090000" pitchFamily="2" charset="0"/>
                <a:cs typeface="MV Boli" panose="02000500030200090000" pitchFamily="2" charset="0"/>
              </a:rPr>
              <a:t>beneficios</a:t>
            </a: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 y </a:t>
            </a:r>
            <a:r>
              <a:rPr lang="en-US" b="1" dirty="0" err="1">
                <a:latin typeface="MV Boli" panose="02000500030200090000" pitchFamily="2" charset="0"/>
                <a:cs typeface="MV Boli" panose="02000500030200090000" pitchFamily="2" charset="0"/>
              </a:rPr>
              <a:t>peligros</a:t>
            </a:r>
            <a:endParaRPr lang="en-US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5268" y="3299963"/>
            <a:ext cx="2853320" cy="34545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272" y="4711730"/>
            <a:ext cx="3635226" cy="205469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26814"/>
            <a:ext cx="10515600" cy="727405"/>
          </a:xfrm>
          <a:solidFill>
            <a:srgbClr val="A50021"/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n-GB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Level Spanish – Content in Year 1</a:t>
            </a:r>
            <a:br>
              <a:rPr lang="en-GB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en-GB" b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588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586"/>
            <a:ext cx="10515600" cy="842572"/>
          </a:xfrm>
          <a:solidFill>
            <a:srgbClr val="A50021"/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n-GB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Level Spanish – Content in Year 1</a:t>
            </a:r>
            <a:br>
              <a:rPr lang="en-GB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en-GB" b="1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6544"/>
            <a:ext cx="10515600" cy="56675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LOS ASPECTOS DE LA SOCIEDAD HISPANOHABLANTE</a:t>
            </a:r>
          </a:p>
          <a:p>
            <a:pPr marL="0" indent="0" algn="ctr">
              <a:buNone/>
            </a:pPr>
            <a:endParaRPr lang="en-US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La </a:t>
            </a:r>
            <a:r>
              <a:rPr lang="en-US" b="1" u="sng" dirty="0" err="1">
                <a:latin typeface="MV Boli" panose="02000500030200090000" pitchFamily="2" charset="0"/>
                <a:cs typeface="MV Boli" panose="02000500030200090000" pitchFamily="2" charset="0"/>
              </a:rPr>
              <a:t>igualdad</a:t>
            </a: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 de los </a:t>
            </a:r>
            <a:r>
              <a:rPr lang="en-US" b="1" u="sng" dirty="0" err="1">
                <a:latin typeface="MV Boli" panose="02000500030200090000" pitchFamily="2" charset="0"/>
                <a:cs typeface="MV Boli" panose="02000500030200090000" pitchFamily="2" charset="0"/>
              </a:rPr>
              <a:t>sexos</a:t>
            </a:r>
            <a:endParaRPr lang="en-US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La </a:t>
            </a:r>
            <a:r>
              <a:rPr lang="en-US" b="1" dirty="0" err="1">
                <a:latin typeface="MV Boli" panose="02000500030200090000" pitchFamily="2" charset="0"/>
                <a:cs typeface="MV Boli" panose="02000500030200090000" pitchFamily="2" charset="0"/>
              </a:rPr>
              <a:t>mujer</a:t>
            </a: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b="1" dirty="0" err="1">
                <a:latin typeface="MV Boli" panose="02000500030200090000" pitchFamily="2" charset="0"/>
                <a:cs typeface="MV Boli" panose="02000500030200090000" pitchFamily="2" charset="0"/>
              </a:rPr>
              <a:t>en</a:t>
            </a: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 el </a:t>
            </a:r>
            <a:r>
              <a:rPr lang="en-US" b="1" dirty="0" err="1">
                <a:latin typeface="MV Boli" panose="02000500030200090000" pitchFamily="2" charset="0"/>
                <a:cs typeface="MV Boli" panose="02000500030200090000" pitchFamily="2" charset="0"/>
              </a:rPr>
              <a:t>mercado</a:t>
            </a: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b="1" dirty="0" err="1">
                <a:latin typeface="MV Boli" panose="02000500030200090000" pitchFamily="2" charset="0"/>
                <a:cs typeface="MV Boli" panose="02000500030200090000" pitchFamily="2" charset="0"/>
              </a:rPr>
              <a:t>laboral</a:t>
            </a:r>
            <a:endParaRPr lang="en-US" b="1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El machismo y el </a:t>
            </a:r>
            <a:r>
              <a:rPr lang="en-US" b="1" dirty="0" err="1">
                <a:latin typeface="MV Boli" panose="02000500030200090000" pitchFamily="2" charset="0"/>
                <a:cs typeface="MV Boli" panose="02000500030200090000" pitchFamily="2" charset="0"/>
              </a:rPr>
              <a:t>feminismo</a:t>
            </a:r>
            <a:endParaRPr lang="en-US" b="1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Los derechos de los gays y </a:t>
            </a:r>
            <a:r>
              <a:rPr lang="en-US" b="1" dirty="0" err="1">
                <a:latin typeface="MV Boli" panose="02000500030200090000" pitchFamily="2" charset="0"/>
                <a:cs typeface="MV Boli" panose="02000500030200090000" pitchFamily="2" charset="0"/>
              </a:rPr>
              <a:t>las</a:t>
            </a: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 personas de </a:t>
            </a:r>
            <a:r>
              <a:rPr lang="en-US" b="1" dirty="0" err="1">
                <a:latin typeface="MV Boli" panose="02000500030200090000" pitchFamily="2" charset="0"/>
                <a:cs typeface="MV Boli" panose="02000500030200090000" pitchFamily="2" charset="0"/>
              </a:rPr>
              <a:t>transgénero</a:t>
            </a:r>
            <a:endParaRPr lang="en-US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472" y="4522995"/>
            <a:ext cx="2803765" cy="18691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9999" y="4498214"/>
            <a:ext cx="2803766" cy="18691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971" y="4498214"/>
            <a:ext cx="2861993" cy="184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70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586"/>
            <a:ext cx="10515600" cy="842572"/>
          </a:xfrm>
          <a:solidFill>
            <a:srgbClr val="A50021"/>
          </a:solidFill>
        </p:spPr>
        <p:txBody>
          <a:bodyPr>
            <a:noAutofit/>
          </a:bodyPr>
          <a:lstStyle/>
          <a:p>
            <a:pPr algn="ctr"/>
            <a:br>
              <a:rPr lang="en-GB" sz="36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40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Level Spanish – Content in Year 1</a:t>
            </a:r>
            <a:br>
              <a:rPr lang="en-GB" sz="40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en-GB" sz="4000" b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6544"/>
            <a:ext cx="10515600" cy="56675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LA CULTURA ARTISTICA EN EL MUNDO HISPANOHABLANTE</a:t>
            </a:r>
          </a:p>
          <a:p>
            <a:pPr marL="0" indent="0" algn="ctr">
              <a:buNone/>
            </a:pPr>
            <a:endParaRPr lang="en-US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La </a:t>
            </a:r>
            <a:r>
              <a:rPr lang="en-US" b="1" u="sng" dirty="0" err="1">
                <a:latin typeface="MV Boli" panose="02000500030200090000" pitchFamily="2" charset="0"/>
                <a:cs typeface="MV Boli" panose="02000500030200090000" pitchFamily="2" charset="0"/>
              </a:rPr>
              <a:t>influencia</a:t>
            </a: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 de los </a:t>
            </a:r>
            <a:r>
              <a:rPr lang="en-US" b="1" u="sng" dirty="0" err="1">
                <a:latin typeface="MV Boli" panose="02000500030200090000" pitchFamily="2" charset="0"/>
                <a:cs typeface="MV Boli" panose="02000500030200090000" pitchFamily="2" charset="0"/>
              </a:rPr>
              <a:t>ídolos</a:t>
            </a:r>
            <a:endParaRPr lang="en-US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Cantantes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y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músicos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Estrellas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de television y cine</a:t>
            </a:r>
          </a:p>
          <a:p>
            <a:pPr marL="0" indent="0">
              <a:buNone/>
            </a:pP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Modelos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400" y="4798840"/>
            <a:ext cx="2848065" cy="18952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7316" y="4606506"/>
            <a:ext cx="3711275" cy="20875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1767" y="4968813"/>
            <a:ext cx="2602210" cy="173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20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773aca8-3cae-4ea7-b159-662d3d13f9ea" xsi:nil="true"/>
    <lcf76f155ced4ddcb4097134ff3c332f xmlns="8016d306-0153-405a-be98-310ea55ccd8d">
      <Terms xmlns="http://schemas.microsoft.com/office/infopath/2007/PartnerControls"/>
    </lcf76f155ced4ddcb4097134ff3c332f>
    <MediaLengthInSeconds xmlns="8016d306-0153-405a-be98-310ea55ccd8d" xsi:nil="true"/>
    <SharedWithUsers xmlns="3773aca8-3cae-4ea7-b159-662d3d13f9ea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747D233B303C42867A11F9D9240F5B" ma:contentTypeVersion="18" ma:contentTypeDescription="Create a new document." ma:contentTypeScope="" ma:versionID="447658b39391adcd48d98001ab4bd73e">
  <xsd:schema xmlns:xsd="http://www.w3.org/2001/XMLSchema" xmlns:xs="http://www.w3.org/2001/XMLSchema" xmlns:p="http://schemas.microsoft.com/office/2006/metadata/properties" xmlns:ns2="8016d306-0153-405a-be98-310ea55ccd8d" xmlns:ns3="3773aca8-3cae-4ea7-b159-662d3d13f9ea" targetNamespace="http://schemas.microsoft.com/office/2006/metadata/properties" ma:root="true" ma:fieldsID="ade125d80d8824b83301b5678538ade2" ns2:_="" ns3:_="">
    <xsd:import namespace="8016d306-0153-405a-be98-310ea55ccd8d"/>
    <xsd:import namespace="3773aca8-3cae-4ea7-b159-662d3d13f9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6d306-0153-405a-be98-310ea55ccd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6de71d0-2f3c-4ce9-b2c1-eaefba1293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5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73aca8-3cae-4ea7-b159-662d3d13f9e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b0d01f24-02f0-4e90-b403-b1ee388ded42}" ma:internalName="TaxCatchAll" ma:showField="CatchAllData" ma:web="3773aca8-3cae-4ea7-b159-662d3d13f9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09487D-DF14-4493-9766-621FC77EB728}">
  <ds:schemaRefs>
    <ds:schemaRef ds:uri="http://schemas.microsoft.com/office/2006/metadata/properties"/>
    <ds:schemaRef ds:uri="http://schemas.microsoft.com/office/infopath/2007/PartnerControls"/>
    <ds:schemaRef ds:uri="3773aca8-3cae-4ea7-b159-662d3d13f9ea"/>
    <ds:schemaRef ds:uri="8016d306-0153-405a-be98-310ea55ccd8d"/>
  </ds:schemaRefs>
</ds:datastoreItem>
</file>

<file path=customXml/itemProps2.xml><?xml version="1.0" encoding="utf-8"?>
<ds:datastoreItem xmlns:ds="http://schemas.openxmlformats.org/officeDocument/2006/customXml" ds:itemID="{484F12A1-4216-4E64-9FB4-C7196201A0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16d306-0153-405a-be98-310ea55ccd8d"/>
    <ds:schemaRef ds:uri="3773aca8-3cae-4ea7-b159-662d3d13f9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3B7BAB-DB0D-43AC-B79D-B07E6853EE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1330</TotalTime>
  <Words>1315</Words>
  <Application>Microsoft Office PowerPoint</Application>
  <PresentationFormat>Widescreen</PresentationFormat>
  <Paragraphs>208</Paragraphs>
  <Slides>29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Comic Sans MS</vt:lpstr>
      <vt:lpstr>Kristen ITC</vt:lpstr>
      <vt:lpstr>MV Boli</vt:lpstr>
      <vt:lpstr>Wingdings</vt:lpstr>
      <vt:lpstr>Office Theme</vt:lpstr>
      <vt:lpstr>A Level Spanish at The Ecclesbourne School</vt:lpstr>
      <vt:lpstr>Why Spanish?</vt:lpstr>
      <vt:lpstr>Why Spanish?</vt:lpstr>
      <vt:lpstr> A Level SPANISH </vt:lpstr>
      <vt:lpstr>PowerPoint Presentation</vt:lpstr>
      <vt:lpstr>  A Level Spanish – Content in Year 1 </vt:lpstr>
      <vt:lpstr>  A Level Spanish – Content in Year 1 </vt:lpstr>
      <vt:lpstr>  A Level Spanish – Content in Year 1 </vt:lpstr>
      <vt:lpstr> A Level Spanish – Content in Year 1 </vt:lpstr>
      <vt:lpstr>A Level Spanish – Content in Year 1</vt:lpstr>
      <vt:lpstr>A Level Spanish – Content in Year 1</vt:lpstr>
      <vt:lpstr>A Level Spanish – Content in Year 1</vt:lpstr>
      <vt:lpstr>A Level Spanish – Content in Year 1</vt:lpstr>
      <vt:lpstr>A Level Spanish – Content in Year 1</vt:lpstr>
      <vt:lpstr>A Level Spanish – Content in Year 2</vt:lpstr>
      <vt:lpstr>A Level Spanish – Content in Year 2</vt:lpstr>
      <vt:lpstr>A Level Spanish – Content in Year 2</vt:lpstr>
      <vt:lpstr>A Level Spanish – Content in Year 2</vt:lpstr>
      <vt:lpstr>A Level Spanish – Content in Year 2</vt:lpstr>
      <vt:lpstr>A Level Spanish – Content in Year 2</vt:lpstr>
      <vt:lpstr>A LEVEL SPANISH Overview</vt:lpstr>
      <vt:lpstr>A LEVEL SPANISH Assessment</vt:lpstr>
      <vt:lpstr>A LEVEL SPANISH Assessment</vt:lpstr>
      <vt:lpstr>A LEVEL SPANISH Assessment</vt:lpstr>
      <vt:lpstr>¿Qué puedo hacer ahora?</vt:lpstr>
      <vt:lpstr>Questions?</vt:lpstr>
      <vt:lpstr>Me presento</vt:lpstr>
      <vt:lpstr>¿Quién eres?</vt:lpstr>
      <vt:lpstr>El español</vt:lpstr>
    </vt:vector>
  </TitlesOfParts>
  <Company>The Ecclesbourne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Level Spanish at The Ecclesbourne School</dc:title>
  <dc:creator>Damian Sutton</dc:creator>
  <cp:lastModifiedBy>Paul Cobham (PCC) - ICT Services</cp:lastModifiedBy>
  <cp:revision>59</cp:revision>
  <cp:lastPrinted>2017-09-11T10:41:23Z</cp:lastPrinted>
  <dcterms:created xsi:type="dcterms:W3CDTF">2015-10-04T10:03:11Z</dcterms:created>
  <dcterms:modified xsi:type="dcterms:W3CDTF">2026-06-29T14:12:54Z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4741600.00000000</vt:lpwstr>
  </property>
  <property fmtid="{D5CDD505-2E9C-101B-9397-08002B2CF9AE}" pid="3" name="ContentTypeId">
    <vt:lpwstr>0x01010004747D233B303C42867A11F9D9240F5B</vt:lpwstr>
  </property>
  <property fmtid="{D5CDD505-2E9C-101B-9397-08002B2CF9AE}" pid="4" name="xd_ProgID">
    <vt:lpwstr/>
  </property>
  <property fmtid="{D5CDD505-2E9C-101B-9397-08002B2CF9AE}" pid="5" name="MediaServiceImageTags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xd_Signature">
    <vt:lpwstr/>
  </property>
</Properties>
</file>