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changesInfos/changesInfo1.xml" ContentType="application/vnd.ms-powerpoint.changesinfo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revisionInfo.xml" ContentType="application/vnd.ms-powerpoint.revisioninfo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2" r:id="rId5"/>
    <p:sldId id="259" r:id="rId6"/>
    <p:sldId id="260" r:id="rId7"/>
    <p:sldId id="261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427586C-997C-4704-A466-2B412FB1BA35}" v="4" dt="2026-06-19T08:42:32.92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33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18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20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yley Heanue (HRH)" userId="85858184-0a9c-4c3e-88ea-d535499fdaa7" providerId="ADAL" clId="{4F3FED23-9B6C-4962-BA9F-925E8F06C3F1}"/>
    <pc:docChg chg="undo custSel modSld">
      <pc:chgData name="Hayley Heanue (HRH)" userId="85858184-0a9c-4c3e-88ea-d535499fdaa7" providerId="ADAL" clId="{4F3FED23-9B6C-4962-BA9F-925E8F06C3F1}" dt="2026-06-19T08:58:04.863" v="137" actId="478"/>
      <pc:docMkLst>
        <pc:docMk/>
      </pc:docMkLst>
      <pc:sldChg chg="modSp">
        <pc:chgData name="Hayley Heanue (HRH)" userId="85858184-0a9c-4c3e-88ea-d535499fdaa7" providerId="ADAL" clId="{4F3FED23-9B6C-4962-BA9F-925E8F06C3F1}" dt="2026-06-19T08:42:32.925" v="3" actId="20577"/>
        <pc:sldMkLst>
          <pc:docMk/>
          <pc:sldMk cId="625415398" sldId="256"/>
        </pc:sldMkLst>
        <pc:spChg chg="mod">
          <ac:chgData name="Hayley Heanue (HRH)" userId="85858184-0a9c-4c3e-88ea-d535499fdaa7" providerId="ADAL" clId="{4F3FED23-9B6C-4962-BA9F-925E8F06C3F1}" dt="2026-06-19T08:42:32.925" v="3" actId="20577"/>
          <ac:spMkLst>
            <pc:docMk/>
            <pc:sldMk cId="625415398" sldId="256"/>
            <ac:spMk id="3" creationId="{ECB76D4C-D679-4F01-AA20-27839D7797C3}"/>
          </ac:spMkLst>
        </pc:spChg>
      </pc:sldChg>
      <pc:sldChg chg="modSp mod">
        <pc:chgData name="Hayley Heanue (HRH)" userId="85858184-0a9c-4c3e-88ea-d535499fdaa7" providerId="ADAL" clId="{4F3FED23-9B6C-4962-BA9F-925E8F06C3F1}" dt="2026-06-19T08:57:42.315" v="124" actId="20577"/>
        <pc:sldMkLst>
          <pc:docMk/>
          <pc:sldMk cId="3779811409" sldId="259"/>
        </pc:sldMkLst>
        <pc:spChg chg="mod">
          <ac:chgData name="Hayley Heanue (HRH)" userId="85858184-0a9c-4c3e-88ea-d535499fdaa7" providerId="ADAL" clId="{4F3FED23-9B6C-4962-BA9F-925E8F06C3F1}" dt="2026-06-19T08:57:42.315" v="124" actId="20577"/>
          <ac:spMkLst>
            <pc:docMk/>
            <pc:sldMk cId="3779811409" sldId="259"/>
            <ac:spMk id="3" creationId="{A583B332-EAAA-427C-ABF7-ADD466EA7F3B}"/>
          </ac:spMkLst>
        </pc:spChg>
      </pc:sldChg>
      <pc:sldChg chg="addSp delSp modSp mod">
        <pc:chgData name="Hayley Heanue (HRH)" userId="85858184-0a9c-4c3e-88ea-d535499fdaa7" providerId="ADAL" clId="{4F3FED23-9B6C-4962-BA9F-925E8F06C3F1}" dt="2026-06-19T08:58:04.863" v="137" actId="478"/>
        <pc:sldMkLst>
          <pc:docMk/>
          <pc:sldMk cId="2662531641" sldId="263"/>
        </pc:sldMkLst>
        <pc:spChg chg="mod">
          <ac:chgData name="Hayley Heanue (HRH)" userId="85858184-0a9c-4c3e-88ea-d535499fdaa7" providerId="ADAL" clId="{4F3FED23-9B6C-4962-BA9F-925E8F06C3F1}" dt="2026-06-19T08:58:00.565" v="136" actId="20577"/>
          <ac:spMkLst>
            <pc:docMk/>
            <pc:sldMk cId="2662531641" sldId="263"/>
            <ac:spMk id="2" creationId="{8EEFBE3C-D129-4E91-BCFE-0C71D75EEA30}"/>
          </ac:spMkLst>
        </pc:spChg>
        <pc:spChg chg="del">
          <ac:chgData name="Hayley Heanue (HRH)" userId="85858184-0a9c-4c3e-88ea-d535499fdaa7" providerId="ADAL" clId="{4F3FED23-9B6C-4962-BA9F-925E8F06C3F1}" dt="2026-06-19T08:58:04.863" v="137" actId="478"/>
          <ac:spMkLst>
            <pc:docMk/>
            <pc:sldMk cId="2662531641" sldId="263"/>
            <ac:spMk id="3" creationId="{7C9F9A4E-E060-43E1-B313-5E0E9026CE14}"/>
          </ac:spMkLst>
        </pc:spChg>
        <pc:spChg chg="add mod">
          <ac:chgData name="Hayley Heanue (HRH)" userId="85858184-0a9c-4c3e-88ea-d535499fdaa7" providerId="ADAL" clId="{4F3FED23-9B6C-4962-BA9F-925E8F06C3F1}" dt="2026-06-19T08:58:04.863" v="137" actId="478"/>
          <ac:spMkLst>
            <pc:docMk/>
            <pc:sldMk cId="2662531641" sldId="263"/>
            <ac:spMk id="8" creationId="{4B9BFBAD-AEFA-F15A-4E94-5669760D9A32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756007-3C5C-4993-82AC-42BAC6F256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8CA15A5-3E78-4437-B420-EF03D76B63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090135-43AC-4D18-ADFA-72E3827603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ABEDD-E5EB-4B53-A872-A2865C758CDE}" type="datetimeFigureOut">
              <a:rPr lang="en-GB" smtClean="0"/>
              <a:t>19/06/2026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524E54-0BAA-48EC-8F5F-40ECFBC376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03F9EA-4A36-48F3-8D92-72ABB43EA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BEE96-3D78-47F4-B5A8-828EAF3DD2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7011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B084DB-A1E6-435A-BE04-8DD1B88D6B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7969CE-9248-427F-8DB4-C6FB6198AB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04E1B0-EE2F-4190-BCA5-F350AB6D56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ABEDD-E5EB-4B53-A872-A2865C758CDE}" type="datetimeFigureOut">
              <a:rPr lang="en-GB" smtClean="0"/>
              <a:t>19/06/2026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282002-2B16-41F8-A64E-FF8B0E9C79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6C5ADA-9600-4A59-833F-7118247C46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BEE96-3D78-47F4-B5A8-828EAF3DD2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44842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351665D-8D33-4BB2-B6BE-59FCD16EFFC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9A4E077-A2BA-4C6F-9D0A-934DC6258D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09F85A-C11B-4622-99F4-8083418E6A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ABEDD-E5EB-4B53-A872-A2865C758CDE}" type="datetimeFigureOut">
              <a:rPr lang="en-GB" smtClean="0"/>
              <a:t>19/06/2026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2377E9-C604-497D-BF09-CFE177281E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7E2172-7052-44E4-B026-08B7CE2ABB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BEE96-3D78-47F4-B5A8-828EAF3DD2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3365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CFC77C-FB56-4402-8CBA-4A301EC2CF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F617E6-79AC-4E92-A74F-9F9C99603A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BFBC11-C595-40D9-A130-8CDEC2110E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ABEDD-E5EB-4B53-A872-A2865C758CDE}" type="datetimeFigureOut">
              <a:rPr lang="en-GB" smtClean="0"/>
              <a:t>19/06/2026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552E22-F335-4DB9-AB2D-B25C498E71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B74B93-BE1B-477F-A274-CEB6963AB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BEE96-3D78-47F4-B5A8-828EAF3DD2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49001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A26970-FD63-4B4F-84D3-FF32361646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46D222-1C82-4E85-A7FD-0F41C251B9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A97090-A574-45C6-AD20-D32D5BA26B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ABEDD-E5EB-4B53-A872-A2865C758CDE}" type="datetimeFigureOut">
              <a:rPr lang="en-GB" smtClean="0"/>
              <a:t>19/06/2026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AA77E7-20E6-4CA5-A965-D68E00D922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3BB2B6-7E97-4A7A-A023-23586DAD59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BEE96-3D78-47F4-B5A8-828EAF3DD2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38802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9D3EF9-94DE-475D-81AC-A5BA3C6FE8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C214FA-E888-44A3-907F-1311BBB9567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2943ED-E89B-4876-B868-AD8E48C6C9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C15CA4-CC4A-4AA6-8225-1D11F5DCC0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ABEDD-E5EB-4B53-A872-A2865C758CDE}" type="datetimeFigureOut">
              <a:rPr lang="en-GB" smtClean="0"/>
              <a:t>19/06/2026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F16947-51E4-4FCC-84CA-DBF0A4AB7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37C331-68B5-4A80-B130-4BD7401C5A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BEE96-3D78-47F4-B5A8-828EAF3DD2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43833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7B3987-2567-48C6-BBA4-6D565C0775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8ACEB7-290D-4A6F-86DA-8FA9865F70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703E503-AB0D-4FAF-AF3A-073A4EFCBF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D010CA2-B749-4C1C-B5D4-A66B3166B31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C750CBE-9AA0-48DD-A099-648A8C99C64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8EB9B85-B360-40CB-874E-F21BC5723A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ABEDD-E5EB-4B53-A872-A2865C758CDE}" type="datetimeFigureOut">
              <a:rPr lang="en-GB" smtClean="0"/>
              <a:t>19/06/2026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1E701F9-02A9-45FD-AF51-BCA1E97261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CD91CA4-E258-42C2-8AEC-CF18ADDC0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BEE96-3D78-47F4-B5A8-828EAF3DD2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89603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ABE4BD-799A-435C-9D08-BD68D218F2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5C20986-9FCE-4602-922F-1078505108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ABEDD-E5EB-4B53-A872-A2865C758CDE}" type="datetimeFigureOut">
              <a:rPr lang="en-GB" smtClean="0"/>
              <a:t>19/06/2026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EE5886-16E9-43CC-859E-89FBF78B97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BB0596-A422-4271-B8E2-B1C67555EA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BEE96-3D78-47F4-B5A8-828EAF3DD2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656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9008715-CC1B-4325-833C-48DFB37085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ABEDD-E5EB-4B53-A872-A2865C758CDE}" type="datetimeFigureOut">
              <a:rPr lang="en-GB" smtClean="0"/>
              <a:t>19/06/2026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866B509-7B23-40D3-B714-ADD84A6D99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99C4F1-51C4-4271-AAC1-46E7237C91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BEE96-3D78-47F4-B5A8-828EAF3DD2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41175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ED5A87-CC2C-45BD-9733-3025F21D63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73D1A4-74E7-4063-A2F9-C46534F1FB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D03236-3059-4A0F-8C6B-6C5D8BB0F1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C3CBD1B-E2E9-4D05-AB35-2746C8AB0C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ABEDD-E5EB-4B53-A872-A2865C758CDE}" type="datetimeFigureOut">
              <a:rPr lang="en-GB" smtClean="0"/>
              <a:t>19/06/2026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42F436-5823-41DD-918A-B26693C450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357272-C644-4F4E-A986-FEBA16AD44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BEE96-3D78-47F4-B5A8-828EAF3DD2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02333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CC6CE0-8196-4E9A-AA50-A9497C4D2E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02D50B1-6953-4E47-AE82-161408D2973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5AF0183-AE7A-438D-9A59-5D3E68C93A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DC6833-7E57-47DB-B001-37B9E570B2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ABEDD-E5EB-4B53-A872-A2865C758CDE}" type="datetimeFigureOut">
              <a:rPr lang="en-GB" smtClean="0"/>
              <a:t>19/06/2026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945945-236E-4522-8C23-63FAE8BE9E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F7732D-A78A-46B4-8E3C-F9C33397D5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BEE96-3D78-47F4-B5A8-828EAF3DD2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65348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04AC44C-F82D-4F59-AE76-B9AD382351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E2AB67-86C4-42BC-891A-E0F07511AD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F63C39-2AD3-41CB-B76A-BB186A33609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FABEDD-E5EB-4B53-A872-A2865C758CDE}" type="datetimeFigureOut">
              <a:rPr lang="en-GB" smtClean="0"/>
              <a:t>19/06/2026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BCC94F-DAE8-468F-A24A-CCFF33F920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4B1439-17D2-45A3-91C1-CA70281F23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5BEE96-3D78-47F4-B5A8-828EAF3DD2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55388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sv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1E0DC6F-DB0E-DBE1-8178-AE81BC6B96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Hand with pen over a colour palette">
            <a:extLst>
              <a:ext uri="{FF2B5EF4-FFF2-40B4-BE49-F238E27FC236}">
                <a16:creationId xmlns:a16="http://schemas.microsoft.com/office/drawing/2014/main" id="{A96F1939-B989-BB45-616E-B168AC258E1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5730"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84D07BF5-D29E-918E-55FE-747AF2A0E2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366726" cy="6858001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2DEA2D2-A398-4C8C-B2B1-186CA95072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1035" y="1424475"/>
            <a:ext cx="3424383" cy="2543448"/>
          </a:xfrm>
        </p:spPr>
        <p:txBody>
          <a:bodyPr anchor="t">
            <a:normAutofit/>
          </a:bodyPr>
          <a:lstStyle/>
          <a:p>
            <a:pPr algn="l"/>
            <a:r>
              <a:rPr lang="en-GB" sz="3200"/>
              <a:t>What is product design?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B76D4C-D679-4F01-AA20-27839D7797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1035" y="4007796"/>
            <a:ext cx="3424382" cy="2000041"/>
          </a:xfrm>
        </p:spPr>
        <p:txBody>
          <a:bodyPr anchor="b">
            <a:normAutofit/>
          </a:bodyPr>
          <a:lstStyle/>
          <a:p>
            <a:pPr algn="l"/>
            <a:r>
              <a:rPr lang="en-GB" dirty="0"/>
              <a:t>Welcome Year 11 2025/26</a:t>
            </a:r>
          </a:p>
        </p:txBody>
      </p:sp>
    </p:spTree>
    <p:extLst>
      <p:ext uri="{BB962C8B-B14F-4D97-AF65-F5344CB8AC3E}">
        <p14:creationId xmlns:p14="http://schemas.microsoft.com/office/powerpoint/2010/main" val="625415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Yellow question mark">
            <a:extLst>
              <a:ext uri="{FF2B5EF4-FFF2-40B4-BE49-F238E27FC236}">
                <a16:creationId xmlns:a16="http://schemas.microsoft.com/office/drawing/2014/main" id="{2243AEAF-2D03-EF56-8A27-14680FAD37F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b="6250"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EB0222B5-B739-82A9-5CCC-C5585AE12A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344663" y="-4344657"/>
            <a:ext cx="3512260" cy="12201589"/>
          </a:xfrm>
          <a:prstGeom prst="rect">
            <a:avLst/>
          </a:prstGeom>
          <a:gradFill flip="none" rotWithShape="1">
            <a:gsLst>
              <a:gs pos="10000">
                <a:srgbClr val="000000">
                  <a:alpha val="0"/>
                </a:srgbClr>
              </a:gs>
              <a:gs pos="66000">
                <a:srgbClr val="000000">
                  <a:alpha val="46000"/>
                </a:srgbClr>
              </a:gs>
              <a:gs pos="100000">
                <a:srgbClr val="000000">
                  <a:alpha val="60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D4D513A-5E13-4B4C-BE38-1E74EAEDAF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137434"/>
            <a:ext cx="7800660" cy="152098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Any Questions?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BE23E75-E7E9-4D9F-6D25-5512363F86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4878570" y="-449383"/>
            <a:ext cx="2425271" cy="12201588"/>
          </a:xfrm>
          <a:prstGeom prst="rect">
            <a:avLst/>
          </a:prstGeom>
          <a:gradFill flip="none" rotWithShape="1">
            <a:gsLst>
              <a:gs pos="10000">
                <a:srgbClr val="000000">
                  <a:alpha val="0"/>
                </a:srgbClr>
              </a:gs>
              <a:gs pos="66000">
                <a:srgbClr val="000000">
                  <a:alpha val="35000"/>
                </a:srgbClr>
              </a:gs>
              <a:gs pos="100000">
                <a:srgbClr val="000000">
                  <a:alpha val="45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1B115DB-65EB-3FC3-7284-CFDF4ADC60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65140" y="871146"/>
            <a:ext cx="736939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44021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154E6E-0199-48EB-819A-907D6B5D0E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A-Z of product design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D9DD51-E2DB-4879-A1D1-85E30CD92F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690688"/>
            <a:ext cx="3590925" cy="4351338"/>
          </a:xfrm>
        </p:spPr>
        <p:txBody>
          <a:bodyPr>
            <a:normAutofit fontScale="77500" lnSpcReduction="20000"/>
          </a:bodyPr>
          <a:lstStyle/>
          <a:p>
            <a:r>
              <a:rPr lang="en-GB" dirty="0"/>
              <a:t>For every letter of the alphabet try to think of a 3D product.. How many can you come up with.</a:t>
            </a:r>
          </a:p>
          <a:p>
            <a:r>
              <a:rPr lang="en-GB" dirty="0"/>
              <a:t>You have 2 </a:t>
            </a:r>
            <a:r>
              <a:rPr lang="en-GB" dirty="0" err="1"/>
              <a:t>minutes..go</a:t>
            </a:r>
            <a:r>
              <a:rPr lang="en-GB" dirty="0"/>
              <a:t>!</a:t>
            </a:r>
          </a:p>
          <a:p>
            <a:r>
              <a:rPr lang="en-GB" dirty="0"/>
              <a:t>A</a:t>
            </a:r>
          </a:p>
          <a:p>
            <a:r>
              <a:rPr lang="en-GB" dirty="0"/>
              <a:t>B</a:t>
            </a:r>
          </a:p>
          <a:p>
            <a:r>
              <a:rPr lang="en-GB" dirty="0"/>
              <a:t>C</a:t>
            </a:r>
          </a:p>
          <a:p>
            <a:r>
              <a:rPr lang="en-GB" dirty="0"/>
              <a:t>D</a:t>
            </a:r>
          </a:p>
          <a:p>
            <a:r>
              <a:rPr lang="en-GB" dirty="0"/>
              <a:t>E</a:t>
            </a:r>
          </a:p>
          <a:p>
            <a:r>
              <a:rPr lang="en-GB" dirty="0"/>
              <a:t>F</a:t>
            </a:r>
          </a:p>
          <a:p>
            <a:r>
              <a:rPr lang="en-GB" dirty="0"/>
              <a:t>G</a:t>
            </a:r>
          </a:p>
          <a:p>
            <a:r>
              <a:rPr lang="en-GB" dirty="0"/>
              <a:t>H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869F8687-CC85-41D0-AFBA-31EC8E96375E}"/>
              </a:ext>
            </a:extLst>
          </p:cNvPr>
          <p:cNvSpPr txBox="1">
            <a:spLocks/>
          </p:cNvSpPr>
          <p:nvPr/>
        </p:nvSpPr>
        <p:spPr>
          <a:xfrm>
            <a:off x="4857750" y="1819275"/>
            <a:ext cx="3590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I </a:t>
            </a:r>
          </a:p>
          <a:p>
            <a:r>
              <a:rPr lang="en-GB" dirty="0"/>
              <a:t>J </a:t>
            </a:r>
          </a:p>
          <a:p>
            <a:r>
              <a:rPr lang="en-GB" dirty="0"/>
              <a:t>K </a:t>
            </a:r>
          </a:p>
          <a:p>
            <a:r>
              <a:rPr lang="en-GB" dirty="0"/>
              <a:t>L </a:t>
            </a:r>
          </a:p>
          <a:p>
            <a:r>
              <a:rPr lang="en-GB" dirty="0"/>
              <a:t>M</a:t>
            </a:r>
          </a:p>
          <a:p>
            <a:r>
              <a:rPr lang="en-GB" dirty="0"/>
              <a:t>N </a:t>
            </a:r>
          </a:p>
          <a:p>
            <a:r>
              <a:rPr lang="en-GB" dirty="0"/>
              <a:t>O</a:t>
            </a:r>
          </a:p>
          <a:p>
            <a:r>
              <a:rPr lang="en-GB" dirty="0"/>
              <a:t>P</a:t>
            </a:r>
          </a:p>
          <a:p>
            <a:r>
              <a:rPr lang="en-GB" dirty="0"/>
              <a:t>Q</a:t>
            </a:r>
          </a:p>
          <a:p>
            <a:r>
              <a:rPr lang="en-GB" dirty="0"/>
              <a:t>R</a:t>
            </a:r>
          </a:p>
          <a:p>
            <a:r>
              <a:rPr lang="en-GB" dirty="0"/>
              <a:t>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AB068AB-CEFB-4449-84F9-E1FE0CAB03E2}"/>
              </a:ext>
            </a:extLst>
          </p:cNvPr>
          <p:cNvSpPr txBox="1">
            <a:spLocks/>
          </p:cNvSpPr>
          <p:nvPr/>
        </p:nvSpPr>
        <p:spPr>
          <a:xfrm>
            <a:off x="7934325" y="1819275"/>
            <a:ext cx="3590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T</a:t>
            </a:r>
          </a:p>
          <a:p>
            <a:r>
              <a:rPr lang="en-GB" dirty="0"/>
              <a:t>U</a:t>
            </a:r>
          </a:p>
          <a:p>
            <a:r>
              <a:rPr lang="en-GB" dirty="0"/>
              <a:t>V</a:t>
            </a:r>
          </a:p>
          <a:p>
            <a:r>
              <a:rPr lang="en-GB" dirty="0"/>
              <a:t>W</a:t>
            </a:r>
          </a:p>
          <a:p>
            <a:r>
              <a:rPr lang="en-GB" dirty="0"/>
              <a:t>X</a:t>
            </a:r>
          </a:p>
          <a:p>
            <a:r>
              <a:rPr lang="en-GB" dirty="0"/>
              <a:t>Y</a:t>
            </a:r>
          </a:p>
          <a:p>
            <a:r>
              <a:rPr lang="en-GB" dirty="0"/>
              <a:t>Z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147315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746B58E-87B0-450F-A281-F59F122A471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328" t="32639" r="12500" b="27778"/>
          <a:stretch/>
        </p:blipFill>
        <p:spPr>
          <a:xfrm>
            <a:off x="457202" y="934684"/>
            <a:ext cx="3683111" cy="1010274"/>
          </a:xfrm>
          <a:prstGeom prst="rect">
            <a:avLst/>
          </a:prstGeom>
        </p:spPr>
      </p:pic>
      <p:sp>
        <p:nvSpPr>
          <p:cNvPr id="1048" name="Rectangle 1047">
            <a:extLst>
              <a:ext uri="{FF2B5EF4-FFF2-40B4-BE49-F238E27FC236}">
                <a16:creationId xmlns:a16="http://schemas.microsoft.com/office/drawing/2014/main" id="{112839B5-6527-4FE1-B5CA-71D5FFC47C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2752928"/>
            <a:ext cx="7566298" cy="7599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0" name="Rectangle 1049">
            <a:extLst>
              <a:ext uri="{FF2B5EF4-FFF2-40B4-BE49-F238E27FC236}">
                <a16:creationId xmlns:a16="http://schemas.microsoft.com/office/drawing/2014/main" id="{089B37F3-721E-4809-A50E-9EE306404E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46483" y="0"/>
            <a:ext cx="73152" cy="278892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 descr="Dyson Logo PNG vector in SVG, PDF, AI, CDR format">
            <a:extLst>
              <a:ext uri="{FF2B5EF4-FFF2-40B4-BE49-F238E27FC236}">
                <a16:creationId xmlns:a16="http://schemas.microsoft.com/office/drawing/2014/main" id="{4F55E118-0D7E-421D-8E2E-1E938F22A0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44092" y="538013"/>
            <a:ext cx="2416551" cy="1812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Rolls-Royce Holdings - Wikipedia">
            <a:extLst>
              <a:ext uri="{FF2B5EF4-FFF2-40B4-BE49-F238E27FC236}">
                <a16:creationId xmlns:a16="http://schemas.microsoft.com/office/drawing/2014/main" id="{564D4FC1-1B02-4BC5-A1F9-86B5C72AD0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7327" y="3006496"/>
            <a:ext cx="2083174" cy="3385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52" name="Rectangle 1051">
            <a:extLst>
              <a:ext uri="{FF2B5EF4-FFF2-40B4-BE49-F238E27FC236}">
                <a16:creationId xmlns:a16="http://schemas.microsoft.com/office/drawing/2014/main" id="{6F32C1A4-2AC7-48CB-9AB7-B80470C0FD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3627" y="2779776"/>
            <a:ext cx="73152" cy="407822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D14FFA8-658B-47D6-B8F7-2F94311587C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3589389" y="3391191"/>
            <a:ext cx="3671254" cy="2615768"/>
          </a:xfrm>
          <a:prstGeom prst="rect">
            <a:avLst/>
          </a:prstGeom>
        </p:spPr>
      </p:pic>
      <p:sp>
        <p:nvSpPr>
          <p:cNvPr id="1054" name="Rectangle 1053">
            <a:extLst>
              <a:ext uri="{FF2B5EF4-FFF2-40B4-BE49-F238E27FC236}">
                <a16:creationId xmlns:a16="http://schemas.microsoft.com/office/drawing/2014/main" id="{BE12D8E2-6088-4997-A8C6-1794DA9E1D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66813" y="0"/>
            <a:ext cx="73152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0" name="Picture 6" descr="JCB Telehandlers Available Now from Dawsongroup | material handling">
            <a:extLst>
              <a:ext uri="{FF2B5EF4-FFF2-40B4-BE49-F238E27FC236}">
                <a16:creationId xmlns:a16="http://schemas.microsoft.com/office/drawing/2014/main" id="{E50045CF-6385-4699-89B5-D29144DEA5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53268" y="671582"/>
            <a:ext cx="3567362" cy="2613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56" name="Rectangle 1055">
            <a:extLst>
              <a:ext uri="{FF2B5EF4-FFF2-40B4-BE49-F238E27FC236}">
                <a16:creationId xmlns:a16="http://schemas.microsoft.com/office/drawing/2014/main" id="{FAF10F47-1605-47C5-AE58-9062909ADA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66299" y="3862989"/>
            <a:ext cx="4625702" cy="7315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A45C43C-3D36-429C-B7C5-156E140AA4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7"/>
          <a:srcRect l="9245" t="21963" r="37810" b="14775"/>
          <a:stretch/>
        </p:blipFill>
        <p:spPr>
          <a:xfrm rot="21600000">
            <a:off x="7979455" y="4172622"/>
            <a:ext cx="3314466" cy="2227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18467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DBC6133C-0615-4CE4-9132-37E609A9BD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69CC832-2974-4E8D-90ED-3E2941BA73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16533" y="1944913"/>
            <a:ext cx="402336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5222F96-971A-4F90-B841-6BAB416C7A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25843" y="6053360"/>
            <a:ext cx="740664" cy="15412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8980754-6F4B-43C9-B9BE-127B6BED65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904923" y="215201"/>
            <a:ext cx="740664" cy="1183349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96793" y="354959"/>
            <a:ext cx="6184973" cy="591521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raphic 6" descr="Calculator">
            <a:extLst>
              <a:ext uri="{FF2B5EF4-FFF2-40B4-BE49-F238E27FC236}">
                <a16:creationId xmlns:a16="http://schemas.microsoft.com/office/drawing/2014/main" id="{62CEC9B0-2C57-82E2-9B07-91F51E5566DA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6756913" y="1174855"/>
            <a:ext cx="3766863" cy="3766863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A5451F-CF51-4617-8E07-65D9A4BA92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4489" y="1382820"/>
            <a:ext cx="11660215" cy="3511943"/>
          </a:xfrm>
        </p:spPr>
        <p:txBody>
          <a:bodyPr anchor="ctr">
            <a:noAutofit/>
          </a:bodyPr>
          <a:lstStyle/>
          <a:p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Pens</a:t>
            </a:r>
          </a:p>
          <a:p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Pencils</a:t>
            </a:r>
          </a:p>
          <a:p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Ruler</a:t>
            </a:r>
          </a:p>
          <a:p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Sharpener</a:t>
            </a:r>
          </a:p>
          <a:p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Rubber</a:t>
            </a:r>
          </a:p>
          <a:p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Protractor</a:t>
            </a:r>
          </a:p>
          <a:p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Compass</a:t>
            </a:r>
          </a:p>
          <a:p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Set square (e.g. typical maths set)</a:t>
            </a:r>
          </a:p>
          <a:p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 Scientific Calculator – one maths lesson a week</a:t>
            </a:r>
          </a:p>
          <a:p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Set of colouring crayons (optional but helps!)</a:t>
            </a:r>
          </a:p>
          <a:p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Highlighters</a:t>
            </a:r>
          </a:p>
          <a:p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A4 lever arch folder (large) with enough dividers for maybe 20+ subtopics.</a:t>
            </a:r>
          </a:p>
          <a:p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Hole punch (this can stay at home, but helpful!)</a:t>
            </a:r>
          </a:p>
          <a:p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AQA revision guide – letters will go out in September to everyone, though they are not cheap (£30)</a:t>
            </a:r>
          </a:p>
          <a:p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</a:rPr>
              <a:t>Once projects are finalised for next year will may also ask for a small contribution to materials costs but again this will be communicated in September.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endParaRPr lang="en-GB" sz="20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A85A989-162C-4558-BE8A-6DC0E9B6D3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68367" y="781050"/>
            <a:ext cx="4282983" cy="536145"/>
          </a:xfrm>
        </p:spPr>
        <p:txBody>
          <a:bodyPr anchor="b">
            <a:normAutofit fontScale="90000"/>
          </a:bodyPr>
          <a:lstStyle/>
          <a:p>
            <a:r>
              <a:rPr lang="en-GB" sz="3600" dirty="0"/>
              <a:t>Equipment list</a:t>
            </a:r>
          </a:p>
        </p:txBody>
      </p:sp>
    </p:spTree>
    <p:extLst>
      <p:ext uri="{BB962C8B-B14F-4D97-AF65-F5344CB8AC3E}">
        <p14:creationId xmlns:p14="http://schemas.microsoft.com/office/powerpoint/2010/main" val="11303566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AB4CA0-C067-4F89-90D0-BBD238F9DC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138036"/>
            <a:ext cx="4085665" cy="1402470"/>
          </a:xfrm>
        </p:spPr>
        <p:txBody>
          <a:bodyPr anchor="t">
            <a:normAutofit/>
          </a:bodyPr>
          <a:lstStyle/>
          <a:p>
            <a:r>
              <a:rPr lang="en-GB" sz="3200"/>
              <a:t>Design challenge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503BFE4-729B-D9D0-C17B-501E6AF112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65140" y="871146"/>
            <a:ext cx="736939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83B332-EAAA-427C-ABF7-ADD466EA7F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2551176"/>
            <a:ext cx="4085665" cy="3591207"/>
          </a:xfrm>
        </p:spPr>
        <p:txBody>
          <a:bodyPr>
            <a:normAutofit/>
          </a:bodyPr>
          <a:lstStyle/>
          <a:p>
            <a:r>
              <a:rPr lang="en-GB" sz="2000" dirty="0"/>
              <a:t>Design brief: To design and prototype a new Bottle opener</a:t>
            </a:r>
          </a:p>
          <a:p>
            <a:r>
              <a:rPr lang="en-GB" sz="2000" dirty="0"/>
              <a:t>One must be Ergonomic</a:t>
            </a:r>
          </a:p>
          <a:p>
            <a:r>
              <a:rPr lang="en-GB" sz="2000" dirty="0"/>
              <a:t>One must be Novelty and can be as creative as you like.</a:t>
            </a:r>
          </a:p>
          <a:p>
            <a:r>
              <a:rPr lang="en-GB" sz="2000" dirty="0"/>
              <a:t>One can be your own them/client, so must be suitable for them.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21EFFB3-5997-8419-E844-62FC1A85B6C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618" r="28732"/>
          <a:stretch/>
        </p:blipFill>
        <p:spPr>
          <a:xfrm>
            <a:off x="5650992" y="10"/>
            <a:ext cx="6541008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8114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EFBE3C-D129-4E91-BCFE-0C71D75EEA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76488"/>
            <a:ext cx="5109950" cy="956674"/>
          </a:xfrm>
        </p:spPr>
        <p:txBody>
          <a:bodyPr>
            <a:normAutofit/>
          </a:bodyPr>
          <a:lstStyle/>
          <a:p>
            <a:r>
              <a:rPr lang="en-GB" sz="3600" dirty="0"/>
              <a:t>Ergonomic design</a:t>
            </a:r>
          </a:p>
        </p:txBody>
      </p:sp>
      <p:pic>
        <p:nvPicPr>
          <p:cNvPr id="2054" name="Picture 6" descr="Inclusive Design, Day 11/15: OXO Figured It Out – The Sensible Leader">
            <a:extLst>
              <a:ext uri="{FF2B5EF4-FFF2-40B4-BE49-F238E27FC236}">
                <a16:creationId xmlns:a16="http://schemas.microsoft.com/office/drawing/2014/main" id="{D009AEEA-309D-4E0C-924A-9E2CA40766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0427" y="975815"/>
            <a:ext cx="2997340" cy="22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96" name="Freeform: Shape 2064">
            <a:extLst>
              <a:ext uri="{FF2B5EF4-FFF2-40B4-BE49-F238E27FC236}">
                <a16:creationId xmlns:a16="http://schemas.microsoft.com/office/drawing/2014/main" id="{7BC0F8B1-F985-469B-8332-13DBC76655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1791963" y="451044"/>
            <a:ext cx="2308583" cy="2741196"/>
          </a:xfrm>
          <a:custGeom>
            <a:avLst/>
            <a:gdLst>
              <a:gd name="connsiteX0" fmla="*/ 2308583 w 2308583"/>
              <a:gd name="connsiteY0" fmla="*/ 2741196 h 2741196"/>
              <a:gd name="connsiteX1" fmla="*/ 462 w 2308583"/>
              <a:gd name="connsiteY1" fmla="*/ 2741196 h 2741196"/>
              <a:gd name="connsiteX2" fmla="*/ 0 w 2308583"/>
              <a:gd name="connsiteY2" fmla="*/ 2469337 h 2741196"/>
              <a:gd name="connsiteX3" fmla="*/ 2022607 w 2308583"/>
              <a:gd name="connsiteY3" fmla="*/ 2470269 h 2741196"/>
              <a:gd name="connsiteX4" fmla="*/ 2022607 w 2308583"/>
              <a:gd name="connsiteY4" fmla="*/ 0 h 2741196"/>
              <a:gd name="connsiteX5" fmla="*/ 2308583 w 2308583"/>
              <a:gd name="connsiteY5" fmla="*/ 0 h 2741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08583" h="2741196">
                <a:moveTo>
                  <a:pt x="2308583" y="2741196"/>
                </a:moveTo>
                <a:lnTo>
                  <a:pt x="462" y="2741196"/>
                </a:lnTo>
                <a:cubicBezTo>
                  <a:pt x="-462" y="2647366"/>
                  <a:pt x="923" y="2563167"/>
                  <a:pt x="0" y="2469337"/>
                </a:cubicBezTo>
                <a:lnTo>
                  <a:pt x="2022607" y="2470269"/>
                </a:lnTo>
                <a:lnTo>
                  <a:pt x="2022607" y="0"/>
                </a:lnTo>
                <a:lnTo>
                  <a:pt x="2308583" y="0"/>
                </a:lnTo>
                <a:close/>
              </a:path>
            </a:pathLst>
          </a:custGeom>
          <a:solidFill>
            <a:schemeClr val="tx1">
              <a:lumMod val="95000"/>
              <a:lumOff val="5000"/>
              <a:alpha val="7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pic>
        <p:nvPicPr>
          <p:cNvPr id="2060" name="Picture 12">
            <a:extLst>
              <a:ext uri="{FF2B5EF4-FFF2-40B4-BE49-F238E27FC236}">
                <a16:creationId xmlns:a16="http://schemas.microsoft.com/office/drawing/2014/main" id="{C1D6C631-6CD2-4425-8023-C5B55E3E57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33935" y="451042"/>
            <a:ext cx="3659637" cy="2741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Inclusive Design and Accessible Architecture: Why They Are Pivotal Today">
            <a:extLst>
              <a:ext uri="{FF2B5EF4-FFF2-40B4-BE49-F238E27FC236}">
                <a16:creationId xmlns:a16="http://schemas.microsoft.com/office/drawing/2014/main" id="{FF0CD937-62E0-4074-BA35-0D9D6DC030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79972" y="1246326"/>
            <a:ext cx="2743200" cy="1241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97" name="Freeform: Shape 2066">
            <a:extLst>
              <a:ext uri="{FF2B5EF4-FFF2-40B4-BE49-F238E27FC236}">
                <a16:creationId xmlns:a16="http://schemas.microsoft.com/office/drawing/2014/main" id="{89D15953-1642-4DD6-AD9E-01AA19247F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9466977" y="434000"/>
            <a:ext cx="2308583" cy="1114404"/>
          </a:xfrm>
          <a:custGeom>
            <a:avLst/>
            <a:gdLst>
              <a:gd name="connsiteX0" fmla="*/ 462 w 2308583"/>
              <a:gd name="connsiteY0" fmla="*/ 1114404 h 1114404"/>
              <a:gd name="connsiteX1" fmla="*/ 2308583 w 2308583"/>
              <a:gd name="connsiteY1" fmla="*/ 1114404 h 1114404"/>
              <a:gd name="connsiteX2" fmla="*/ 2308583 w 2308583"/>
              <a:gd name="connsiteY2" fmla="*/ 0 h 1114404"/>
              <a:gd name="connsiteX3" fmla="*/ 2022607 w 2308583"/>
              <a:gd name="connsiteY3" fmla="*/ 0 h 1114404"/>
              <a:gd name="connsiteX4" fmla="*/ 2022607 w 2308583"/>
              <a:gd name="connsiteY4" fmla="*/ 843477 h 1114404"/>
              <a:gd name="connsiteX5" fmla="*/ 0 w 2308583"/>
              <a:gd name="connsiteY5" fmla="*/ 842545 h 1114404"/>
              <a:gd name="connsiteX6" fmla="*/ 462 w 2308583"/>
              <a:gd name="connsiteY6" fmla="*/ 1114404 h 11144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08583" h="1114404">
                <a:moveTo>
                  <a:pt x="462" y="1114404"/>
                </a:moveTo>
                <a:lnTo>
                  <a:pt x="2308583" y="1114404"/>
                </a:lnTo>
                <a:lnTo>
                  <a:pt x="2308583" y="0"/>
                </a:lnTo>
                <a:lnTo>
                  <a:pt x="2022607" y="0"/>
                </a:lnTo>
                <a:lnTo>
                  <a:pt x="2022607" y="843477"/>
                </a:lnTo>
                <a:lnTo>
                  <a:pt x="0" y="842545"/>
                </a:lnTo>
                <a:cubicBezTo>
                  <a:pt x="923" y="936375"/>
                  <a:pt x="-462" y="1020574"/>
                  <a:pt x="462" y="1114404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  <a:alpha val="7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9F9A4E-E060-43E1-B313-5E0E9026CE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387755"/>
            <a:ext cx="5109950" cy="1789207"/>
          </a:xfrm>
        </p:spPr>
        <p:txBody>
          <a:bodyPr>
            <a:normAutofit/>
          </a:bodyPr>
          <a:lstStyle/>
          <a:p>
            <a:r>
              <a:rPr lang="en-US" sz="2000" dirty="0">
                <a:latin typeface="Google Sans"/>
              </a:rPr>
              <a:t>Ergonomic</a:t>
            </a:r>
            <a:r>
              <a:rPr lang="en-US" sz="2000" b="0" i="0" dirty="0">
                <a:effectLst/>
                <a:latin typeface="Google Sans"/>
              </a:rPr>
              <a:t> design makes </a:t>
            </a:r>
            <a:r>
              <a:rPr lang="en-US" sz="2000" dirty="0">
                <a:latin typeface="Google Sans"/>
              </a:rPr>
              <a:t>products and places safe, easy and comfortable to use.</a:t>
            </a:r>
          </a:p>
          <a:p>
            <a:r>
              <a:rPr lang="en-US" sz="2000" dirty="0">
                <a:latin typeface="Google Sans"/>
              </a:rPr>
              <a:t>Light, temperature, texture, noise, shape can all effect the ergonomics of a product or place.</a:t>
            </a:r>
            <a:endParaRPr lang="en-GB" sz="2000" dirty="0"/>
          </a:p>
        </p:txBody>
      </p:sp>
      <p:pic>
        <p:nvPicPr>
          <p:cNvPr id="2058" name="Picture 10" descr="People with Disabilities Gain Access with Degree's Inclusive Deodorant Pack  | Packaging World">
            <a:extLst>
              <a:ext uri="{FF2B5EF4-FFF2-40B4-BE49-F238E27FC236}">
                <a16:creationId xmlns:a16="http://schemas.microsoft.com/office/drawing/2014/main" id="{E9E230A5-459C-4C4B-9139-A66DDF4374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73918" y="3514299"/>
            <a:ext cx="1649415" cy="2331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WHAT IS INCLUSIVE DESIGN?">
            <a:extLst>
              <a:ext uri="{FF2B5EF4-FFF2-40B4-BE49-F238E27FC236}">
                <a16:creationId xmlns:a16="http://schemas.microsoft.com/office/drawing/2014/main" id="{704BB383-3DE3-4A32-A4BF-ED1F5521E3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032360" y="2998457"/>
            <a:ext cx="2743200" cy="2674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98" name="Freeform 6">
            <a:extLst>
              <a:ext uri="{FF2B5EF4-FFF2-40B4-BE49-F238E27FC236}">
                <a16:creationId xmlns:a16="http://schemas.microsoft.com/office/drawing/2014/main" id="{FBF3780C-749F-4B50-9E1D-F2B1F6DBB7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8476833" y="2919002"/>
            <a:ext cx="2525072" cy="3398994"/>
          </a:xfrm>
          <a:custGeom>
            <a:avLst/>
            <a:gdLst/>
            <a:ahLst/>
            <a:cxnLst/>
            <a:rect l="l" t="t" r="r" b="b"/>
            <a:pathLst>
              <a:path w="10000" h="10000">
                <a:moveTo>
                  <a:pt x="8761" y="0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9126"/>
                </a:lnTo>
                <a:lnTo>
                  <a:pt x="8761" y="9127"/>
                </a:lnTo>
                <a:lnTo>
                  <a:pt x="8761" y="0"/>
                </a:lnTo>
                <a:close/>
              </a:path>
            </a:pathLst>
          </a:custGeom>
          <a:solidFill>
            <a:schemeClr val="tx1">
              <a:lumMod val="95000"/>
              <a:lumOff val="5000"/>
              <a:alpha val="7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19002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EFBE3C-D129-4E91-BCFE-0C71D75EEA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76488"/>
            <a:ext cx="5109950" cy="956674"/>
          </a:xfrm>
        </p:spPr>
        <p:txBody>
          <a:bodyPr>
            <a:normAutofit/>
          </a:bodyPr>
          <a:lstStyle/>
          <a:p>
            <a:r>
              <a:rPr lang="en-GB" sz="3600" dirty="0"/>
              <a:t>Novelty design</a:t>
            </a:r>
          </a:p>
        </p:txBody>
      </p:sp>
      <p:sp>
        <p:nvSpPr>
          <p:cNvPr id="2096" name="Freeform: Shape 2064">
            <a:extLst>
              <a:ext uri="{FF2B5EF4-FFF2-40B4-BE49-F238E27FC236}">
                <a16:creationId xmlns:a16="http://schemas.microsoft.com/office/drawing/2014/main" id="{7BC0F8B1-F985-469B-8332-13DBC76655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1791963" y="451044"/>
            <a:ext cx="2308583" cy="2741196"/>
          </a:xfrm>
          <a:custGeom>
            <a:avLst/>
            <a:gdLst>
              <a:gd name="connsiteX0" fmla="*/ 2308583 w 2308583"/>
              <a:gd name="connsiteY0" fmla="*/ 2741196 h 2741196"/>
              <a:gd name="connsiteX1" fmla="*/ 462 w 2308583"/>
              <a:gd name="connsiteY1" fmla="*/ 2741196 h 2741196"/>
              <a:gd name="connsiteX2" fmla="*/ 0 w 2308583"/>
              <a:gd name="connsiteY2" fmla="*/ 2469337 h 2741196"/>
              <a:gd name="connsiteX3" fmla="*/ 2022607 w 2308583"/>
              <a:gd name="connsiteY3" fmla="*/ 2470269 h 2741196"/>
              <a:gd name="connsiteX4" fmla="*/ 2022607 w 2308583"/>
              <a:gd name="connsiteY4" fmla="*/ 0 h 2741196"/>
              <a:gd name="connsiteX5" fmla="*/ 2308583 w 2308583"/>
              <a:gd name="connsiteY5" fmla="*/ 0 h 2741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08583" h="2741196">
                <a:moveTo>
                  <a:pt x="2308583" y="2741196"/>
                </a:moveTo>
                <a:lnTo>
                  <a:pt x="462" y="2741196"/>
                </a:lnTo>
                <a:cubicBezTo>
                  <a:pt x="-462" y="2647366"/>
                  <a:pt x="923" y="2563167"/>
                  <a:pt x="0" y="2469337"/>
                </a:cubicBezTo>
                <a:lnTo>
                  <a:pt x="2022607" y="2470269"/>
                </a:lnTo>
                <a:lnTo>
                  <a:pt x="2022607" y="0"/>
                </a:lnTo>
                <a:lnTo>
                  <a:pt x="2308583" y="0"/>
                </a:lnTo>
                <a:close/>
              </a:path>
            </a:pathLst>
          </a:custGeom>
          <a:solidFill>
            <a:schemeClr val="tx1">
              <a:lumMod val="95000"/>
              <a:lumOff val="5000"/>
              <a:alpha val="7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pic>
        <p:nvPicPr>
          <p:cNvPr id="2050" name="Picture 2" descr="Inclusive Design and Accessible Architecture: Why They Are Pivotal Today">
            <a:extLst>
              <a:ext uri="{FF2B5EF4-FFF2-40B4-BE49-F238E27FC236}">
                <a16:creationId xmlns:a16="http://schemas.microsoft.com/office/drawing/2014/main" id="{FF0CD937-62E0-4074-BA35-0D9D6DC030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79972" y="1246326"/>
            <a:ext cx="2743200" cy="1241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97" name="Freeform: Shape 2066">
            <a:extLst>
              <a:ext uri="{FF2B5EF4-FFF2-40B4-BE49-F238E27FC236}">
                <a16:creationId xmlns:a16="http://schemas.microsoft.com/office/drawing/2014/main" id="{89D15953-1642-4DD6-AD9E-01AA19247F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9466977" y="434000"/>
            <a:ext cx="2308583" cy="1114404"/>
          </a:xfrm>
          <a:custGeom>
            <a:avLst/>
            <a:gdLst>
              <a:gd name="connsiteX0" fmla="*/ 462 w 2308583"/>
              <a:gd name="connsiteY0" fmla="*/ 1114404 h 1114404"/>
              <a:gd name="connsiteX1" fmla="*/ 2308583 w 2308583"/>
              <a:gd name="connsiteY1" fmla="*/ 1114404 h 1114404"/>
              <a:gd name="connsiteX2" fmla="*/ 2308583 w 2308583"/>
              <a:gd name="connsiteY2" fmla="*/ 0 h 1114404"/>
              <a:gd name="connsiteX3" fmla="*/ 2022607 w 2308583"/>
              <a:gd name="connsiteY3" fmla="*/ 0 h 1114404"/>
              <a:gd name="connsiteX4" fmla="*/ 2022607 w 2308583"/>
              <a:gd name="connsiteY4" fmla="*/ 843477 h 1114404"/>
              <a:gd name="connsiteX5" fmla="*/ 0 w 2308583"/>
              <a:gd name="connsiteY5" fmla="*/ 842545 h 1114404"/>
              <a:gd name="connsiteX6" fmla="*/ 462 w 2308583"/>
              <a:gd name="connsiteY6" fmla="*/ 1114404 h 11144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08583" h="1114404">
                <a:moveTo>
                  <a:pt x="462" y="1114404"/>
                </a:moveTo>
                <a:lnTo>
                  <a:pt x="2308583" y="1114404"/>
                </a:lnTo>
                <a:lnTo>
                  <a:pt x="2308583" y="0"/>
                </a:lnTo>
                <a:lnTo>
                  <a:pt x="2022607" y="0"/>
                </a:lnTo>
                <a:lnTo>
                  <a:pt x="2022607" y="843477"/>
                </a:lnTo>
                <a:lnTo>
                  <a:pt x="0" y="842545"/>
                </a:lnTo>
                <a:cubicBezTo>
                  <a:pt x="923" y="936375"/>
                  <a:pt x="-462" y="1020574"/>
                  <a:pt x="462" y="1114404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  <a:alpha val="7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9F9A4E-E060-43E1-B313-5E0E9026CE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387755"/>
            <a:ext cx="5109950" cy="1789207"/>
          </a:xfrm>
        </p:spPr>
        <p:txBody>
          <a:bodyPr>
            <a:normAutofit/>
          </a:bodyPr>
          <a:lstStyle/>
          <a:p>
            <a:r>
              <a:rPr lang="en-US" sz="2200" b="0" i="0" dirty="0">
                <a:solidFill>
                  <a:srgbClr val="4D5156"/>
                </a:solidFill>
                <a:effectLst/>
                <a:latin typeface="Google Sans"/>
              </a:rPr>
              <a:t>novelty is </a:t>
            </a:r>
            <a:r>
              <a:rPr lang="en-US" sz="2200" b="0" i="0" dirty="0">
                <a:solidFill>
                  <a:srgbClr val="040C28"/>
                </a:solidFill>
                <a:effectLst/>
                <a:latin typeface="Google Sans"/>
              </a:rPr>
              <a:t>the degree of uniqueness or originality in that solution</a:t>
            </a:r>
            <a:r>
              <a:rPr lang="en-US" sz="2200" b="0" i="0" dirty="0">
                <a:solidFill>
                  <a:srgbClr val="4D5156"/>
                </a:solidFill>
                <a:effectLst/>
                <a:latin typeface="Google Sans"/>
              </a:rPr>
              <a:t>. It's often seen as the most important measurement of the quality of an idea.</a:t>
            </a:r>
          </a:p>
          <a:p>
            <a:r>
              <a:rPr lang="en-US" sz="2200" dirty="0" err="1">
                <a:solidFill>
                  <a:srgbClr val="4D5156"/>
                </a:solidFill>
                <a:latin typeface="Google Sans"/>
              </a:rPr>
              <a:t>Allessi</a:t>
            </a:r>
            <a:r>
              <a:rPr lang="en-US" sz="2200" dirty="0">
                <a:solidFill>
                  <a:srgbClr val="4D5156"/>
                </a:solidFill>
                <a:latin typeface="Google Sans"/>
              </a:rPr>
              <a:t> create novel kitchen ware.</a:t>
            </a:r>
            <a:endParaRPr lang="en-GB" sz="2200" dirty="0"/>
          </a:p>
        </p:txBody>
      </p:sp>
      <p:sp>
        <p:nvSpPr>
          <p:cNvPr id="2098" name="Freeform 6">
            <a:extLst>
              <a:ext uri="{FF2B5EF4-FFF2-40B4-BE49-F238E27FC236}">
                <a16:creationId xmlns:a16="http://schemas.microsoft.com/office/drawing/2014/main" id="{FBF3780C-749F-4B50-9E1D-F2B1F6DBB7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8476833" y="2919002"/>
            <a:ext cx="2525072" cy="3398994"/>
          </a:xfrm>
          <a:custGeom>
            <a:avLst/>
            <a:gdLst/>
            <a:ahLst/>
            <a:cxnLst/>
            <a:rect l="l" t="t" r="r" b="b"/>
            <a:pathLst>
              <a:path w="10000" h="10000">
                <a:moveTo>
                  <a:pt x="8761" y="0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9126"/>
                </a:lnTo>
                <a:lnTo>
                  <a:pt x="8761" y="9127"/>
                </a:lnTo>
                <a:lnTo>
                  <a:pt x="8761" y="0"/>
                </a:lnTo>
                <a:close/>
              </a:path>
            </a:pathLst>
          </a:custGeom>
          <a:solidFill>
            <a:schemeClr val="tx1">
              <a:lumMod val="95000"/>
              <a:lumOff val="5000"/>
              <a:alpha val="7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pic>
        <p:nvPicPr>
          <p:cNvPr id="3074" name="Picture 2" descr="Bear Papa Ratchet Screwdriver">
            <a:extLst>
              <a:ext uri="{FF2B5EF4-FFF2-40B4-BE49-F238E27FC236}">
                <a16:creationId xmlns:a16="http://schemas.microsoft.com/office/drawing/2014/main" id="{A89BDFAB-E06E-4CC5-9222-FB59458866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464" y="1097915"/>
            <a:ext cx="3050997" cy="2033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A di Alessi Cico Eggcup, Pink (ASG23 P) : Amazon.co.uk: Home &amp; Kitchen">
            <a:extLst>
              <a:ext uri="{FF2B5EF4-FFF2-40B4-BE49-F238E27FC236}">
                <a16:creationId xmlns:a16="http://schemas.microsoft.com/office/drawing/2014/main" id="{C4C57140-337B-42D8-8B90-0639CB5508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708718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23 Alessi Imageboard ideas | alessi, industrial design, design">
            <a:extLst>
              <a:ext uri="{FF2B5EF4-FFF2-40B4-BE49-F238E27FC236}">
                <a16:creationId xmlns:a16="http://schemas.microsoft.com/office/drawing/2014/main" id="{D3ACC588-89F1-411C-A63F-E1447C00F4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6473" y="2360730"/>
            <a:ext cx="1352550" cy="3371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Guitar Coffee Teaspoons, 7pcs Colorful Stainless Steel Musical Coffee Spoons Cute Tea Spoons Set Stirring/Mixing/Sugar/Dessert/Jam/Ice Cream Spoon">
            <a:extLst>
              <a:ext uri="{FF2B5EF4-FFF2-40B4-BE49-F238E27FC236}">
                <a16:creationId xmlns:a16="http://schemas.microsoft.com/office/drawing/2014/main" id="{745D7B1C-7B8A-4F53-B3D4-EE2CC7CC61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2414" y="614998"/>
            <a:ext cx="2676525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35159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EFBE3C-D129-4E91-BCFE-0C71D75EEA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76488"/>
            <a:ext cx="5109950" cy="956674"/>
          </a:xfrm>
        </p:spPr>
        <p:txBody>
          <a:bodyPr>
            <a:normAutofit/>
          </a:bodyPr>
          <a:lstStyle/>
          <a:p>
            <a:r>
              <a:rPr lang="en-GB" sz="3600" dirty="0"/>
              <a:t>Own client</a:t>
            </a:r>
          </a:p>
        </p:txBody>
      </p:sp>
      <p:sp>
        <p:nvSpPr>
          <p:cNvPr id="2096" name="Freeform: Shape 2064">
            <a:extLst>
              <a:ext uri="{FF2B5EF4-FFF2-40B4-BE49-F238E27FC236}">
                <a16:creationId xmlns:a16="http://schemas.microsoft.com/office/drawing/2014/main" id="{7BC0F8B1-F985-469B-8332-13DBC76655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1791963" y="451044"/>
            <a:ext cx="2308583" cy="2741196"/>
          </a:xfrm>
          <a:custGeom>
            <a:avLst/>
            <a:gdLst>
              <a:gd name="connsiteX0" fmla="*/ 2308583 w 2308583"/>
              <a:gd name="connsiteY0" fmla="*/ 2741196 h 2741196"/>
              <a:gd name="connsiteX1" fmla="*/ 462 w 2308583"/>
              <a:gd name="connsiteY1" fmla="*/ 2741196 h 2741196"/>
              <a:gd name="connsiteX2" fmla="*/ 0 w 2308583"/>
              <a:gd name="connsiteY2" fmla="*/ 2469337 h 2741196"/>
              <a:gd name="connsiteX3" fmla="*/ 2022607 w 2308583"/>
              <a:gd name="connsiteY3" fmla="*/ 2470269 h 2741196"/>
              <a:gd name="connsiteX4" fmla="*/ 2022607 w 2308583"/>
              <a:gd name="connsiteY4" fmla="*/ 0 h 2741196"/>
              <a:gd name="connsiteX5" fmla="*/ 2308583 w 2308583"/>
              <a:gd name="connsiteY5" fmla="*/ 0 h 2741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08583" h="2741196">
                <a:moveTo>
                  <a:pt x="2308583" y="2741196"/>
                </a:moveTo>
                <a:lnTo>
                  <a:pt x="462" y="2741196"/>
                </a:lnTo>
                <a:cubicBezTo>
                  <a:pt x="-462" y="2647366"/>
                  <a:pt x="923" y="2563167"/>
                  <a:pt x="0" y="2469337"/>
                </a:cubicBezTo>
                <a:lnTo>
                  <a:pt x="2022607" y="2470269"/>
                </a:lnTo>
                <a:lnTo>
                  <a:pt x="2022607" y="0"/>
                </a:lnTo>
                <a:lnTo>
                  <a:pt x="2308583" y="0"/>
                </a:lnTo>
                <a:close/>
              </a:path>
            </a:pathLst>
          </a:custGeom>
          <a:solidFill>
            <a:schemeClr val="tx1">
              <a:lumMod val="95000"/>
              <a:lumOff val="5000"/>
              <a:alpha val="7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pic>
        <p:nvPicPr>
          <p:cNvPr id="2050" name="Picture 2" descr="Inclusive Design and Accessible Architecture: Why They Are Pivotal Today">
            <a:extLst>
              <a:ext uri="{FF2B5EF4-FFF2-40B4-BE49-F238E27FC236}">
                <a16:creationId xmlns:a16="http://schemas.microsoft.com/office/drawing/2014/main" id="{FF0CD937-62E0-4074-BA35-0D9D6DC030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79972" y="1246326"/>
            <a:ext cx="2743200" cy="1241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97" name="Freeform: Shape 2066">
            <a:extLst>
              <a:ext uri="{FF2B5EF4-FFF2-40B4-BE49-F238E27FC236}">
                <a16:creationId xmlns:a16="http://schemas.microsoft.com/office/drawing/2014/main" id="{89D15953-1642-4DD6-AD9E-01AA19247F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9466977" y="434000"/>
            <a:ext cx="2308583" cy="1114404"/>
          </a:xfrm>
          <a:custGeom>
            <a:avLst/>
            <a:gdLst>
              <a:gd name="connsiteX0" fmla="*/ 462 w 2308583"/>
              <a:gd name="connsiteY0" fmla="*/ 1114404 h 1114404"/>
              <a:gd name="connsiteX1" fmla="*/ 2308583 w 2308583"/>
              <a:gd name="connsiteY1" fmla="*/ 1114404 h 1114404"/>
              <a:gd name="connsiteX2" fmla="*/ 2308583 w 2308583"/>
              <a:gd name="connsiteY2" fmla="*/ 0 h 1114404"/>
              <a:gd name="connsiteX3" fmla="*/ 2022607 w 2308583"/>
              <a:gd name="connsiteY3" fmla="*/ 0 h 1114404"/>
              <a:gd name="connsiteX4" fmla="*/ 2022607 w 2308583"/>
              <a:gd name="connsiteY4" fmla="*/ 843477 h 1114404"/>
              <a:gd name="connsiteX5" fmla="*/ 0 w 2308583"/>
              <a:gd name="connsiteY5" fmla="*/ 842545 h 1114404"/>
              <a:gd name="connsiteX6" fmla="*/ 462 w 2308583"/>
              <a:gd name="connsiteY6" fmla="*/ 1114404 h 11144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08583" h="1114404">
                <a:moveTo>
                  <a:pt x="462" y="1114404"/>
                </a:moveTo>
                <a:lnTo>
                  <a:pt x="2308583" y="1114404"/>
                </a:lnTo>
                <a:lnTo>
                  <a:pt x="2308583" y="0"/>
                </a:lnTo>
                <a:lnTo>
                  <a:pt x="2022607" y="0"/>
                </a:lnTo>
                <a:lnTo>
                  <a:pt x="2022607" y="843477"/>
                </a:lnTo>
                <a:lnTo>
                  <a:pt x="0" y="842545"/>
                </a:lnTo>
                <a:cubicBezTo>
                  <a:pt x="923" y="936375"/>
                  <a:pt x="-462" y="1020574"/>
                  <a:pt x="462" y="1114404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  <a:alpha val="7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098" name="Freeform 6">
            <a:extLst>
              <a:ext uri="{FF2B5EF4-FFF2-40B4-BE49-F238E27FC236}">
                <a16:creationId xmlns:a16="http://schemas.microsoft.com/office/drawing/2014/main" id="{FBF3780C-749F-4B50-9E1D-F2B1F6DBB7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8476833" y="2919002"/>
            <a:ext cx="2525072" cy="3398994"/>
          </a:xfrm>
          <a:custGeom>
            <a:avLst/>
            <a:gdLst/>
            <a:ahLst/>
            <a:cxnLst/>
            <a:rect l="l" t="t" r="r" b="b"/>
            <a:pathLst>
              <a:path w="10000" h="10000">
                <a:moveTo>
                  <a:pt x="8761" y="0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9126"/>
                </a:lnTo>
                <a:lnTo>
                  <a:pt x="8761" y="9127"/>
                </a:lnTo>
                <a:lnTo>
                  <a:pt x="8761" y="0"/>
                </a:lnTo>
                <a:close/>
              </a:path>
            </a:pathLst>
          </a:custGeom>
          <a:solidFill>
            <a:schemeClr val="tx1">
              <a:lumMod val="95000"/>
              <a:lumOff val="5000"/>
              <a:alpha val="7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04D4842-3119-4435-A108-C540805B2A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400" y="991202"/>
            <a:ext cx="2143125" cy="21431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00B122C-6E50-441D-AD4A-4316414E16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80033" y="744549"/>
            <a:ext cx="2619375" cy="17430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8C47720-38BF-49A8-B59D-CAD1FADCA9B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45652" y="4963614"/>
            <a:ext cx="2886075" cy="1581150"/>
          </a:xfrm>
          <a:prstGeom prst="rect">
            <a:avLst/>
          </a:prstGeo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4B9BFBAD-AEFA-F15A-4E94-5669760D9A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25316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DBC6133C-0615-4CE4-9132-37E609A9BD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7B8D04-0C79-451D-8DEA-3DD6C9D5AF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064" y="525982"/>
            <a:ext cx="4282983" cy="1200361"/>
          </a:xfrm>
        </p:spPr>
        <p:txBody>
          <a:bodyPr anchor="b">
            <a:normAutofit/>
          </a:bodyPr>
          <a:lstStyle/>
          <a:p>
            <a:r>
              <a:rPr lang="en-GB" sz="3600"/>
              <a:t>Summer task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69CC832-2974-4E8D-90ED-3E2941BA73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16533" y="1944913"/>
            <a:ext cx="402336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B9765C-A888-49B9-B81C-C0CEA32BAD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5066" y="2031101"/>
            <a:ext cx="4282984" cy="3511943"/>
          </a:xfrm>
        </p:spPr>
        <p:txBody>
          <a:bodyPr anchor="ctr">
            <a:normAutofit lnSpcReduction="10000"/>
          </a:bodyPr>
          <a:lstStyle/>
          <a:p>
            <a:r>
              <a:rPr lang="en-GB" sz="1800" dirty="0"/>
              <a:t>Complete Technical principles paper exam questions.</a:t>
            </a:r>
          </a:p>
          <a:p>
            <a:r>
              <a:rPr lang="en-GB" sz="1800" dirty="0"/>
              <a:t>These will give you a chance to see some A-level questions.</a:t>
            </a:r>
          </a:p>
          <a:p>
            <a:r>
              <a:rPr lang="en-GB" sz="1800" dirty="0"/>
              <a:t>Design challenge:  Complete bottle opener designs</a:t>
            </a:r>
          </a:p>
          <a:p>
            <a:r>
              <a:rPr lang="en-GB" sz="1800" dirty="0"/>
              <a:t>One Ergonomic</a:t>
            </a:r>
          </a:p>
          <a:p>
            <a:r>
              <a:rPr lang="en-GB" sz="1800" dirty="0"/>
              <a:t>One Novelty</a:t>
            </a:r>
          </a:p>
          <a:p>
            <a:r>
              <a:rPr lang="en-GB" sz="1800" dirty="0"/>
              <a:t>One high end</a:t>
            </a:r>
          </a:p>
          <a:p>
            <a:pPr marL="0" indent="0">
              <a:buNone/>
            </a:pPr>
            <a:r>
              <a:rPr lang="en-GB" sz="1800" dirty="0"/>
              <a:t>-Bring papers and Ideas with you to the first lesson in September.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5222F96-971A-4F90-B841-6BAB416C7A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25843" y="6053360"/>
            <a:ext cx="740664" cy="15412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8980754-6F4B-43C9-B9BE-127B6BED65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904923" y="215201"/>
            <a:ext cx="740664" cy="1183349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96793" y="354959"/>
            <a:ext cx="6184973" cy="591521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7860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4747D233B303C42867A11F9D9240F5B" ma:contentTypeVersion="18" ma:contentTypeDescription="Create a new document." ma:contentTypeScope="" ma:versionID="447658b39391adcd48d98001ab4bd73e">
  <xsd:schema xmlns:xsd="http://www.w3.org/2001/XMLSchema" xmlns:xs="http://www.w3.org/2001/XMLSchema" xmlns:p="http://schemas.microsoft.com/office/2006/metadata/properties" xmlns:ns2="8016d306-0153-405a-be98-310ea55ccd8d" xmlns:ns3="3773aca8-3cae-4ea7-b159-662d3d13f9ea" targetNamespace="http://schemas.microsoft.com/office/2006/metadata/properties" ma:root="true" ma:fieldsID="ade125d80d8824b83301b5678538ade2" ns2:_="" ns3:_="">
    <xsd:import namespace="8016d306-0153-405a-be98-310ea55ccd8d"/>
    <xsd:import namespace="3773aca8-3cae-4ea7-b159-662d3d13f9e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  <xsd:element ref="ns2:MediaServiceBillingMetadata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016d306-0153-405a-be98-310ea55ccd8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SearchProperties" ma:index="16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96de71d0-2f3c-4ce9-b2c1-eaefba12937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BillingMetadata" ma:index="24" nillable="true" ma:displayName="MediaServiceBillingMetadata" ma:hidden="true" ma:internalName="MediaServiceBillingMetadata" ma:readOnly="true">
      <xsd:simpleType>
        <xsd:restriction base="dms:Note"/>
      </xsd:simpleType>
    </xsd:element>
    <xsd:element name="MediaServiceLocation" ma:index="25" nillable="true" ma:displayName="Location" ma:description="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773aca8-3cae-4ea7-b159-662d3d13f9ea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9" nillable="true" ma:displayName="Taxonomy Catch All Column" ma:hidden="true" ma:list="{b0d01f24-02f0-4e90-b403-b1ee388ded42}" ma:internalName="TaxCatchAll" ma:showField="CatchAllData" ma:web="3773aca8-3cae-4ea7-b159-662d3d13f9e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3773aca8-3cae-4ea7-b159-662d3d13f9ea" xsi:nil="true"/>
    <lcf76f155ced4ddcb4097134ff3c332f xmlns="8016d306-0153-405a-be98-310ea55ccd8d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8370BBD2-C327-486B-B06E-25579B0D939B}"/>
</file>

<file path=customXml/itemProps2.xml><?xml version="1.0" encoding="utf-8"?>
<ds:datastoreItem xmlns:ds="http://schemas.openxmlformats.org/officeDocument/2006/customXml" ds:itemID="{026816D0-3F33-43DB-A104-00B7E01C2129}"/>
</file>

<file path=customXml/itemProps3.xml><?xml version="1.0" encoding="utf-8"?>
<ds:datastoreItem xmlns:ds="http://schemas.openxmlformats.org/officeDocument/2006/customXml" ds:itemID="{90DC490B-1FE7-4614-A166-168CF222577E}"/>
</file>

<file path=docProps/app.xml><?xml version="1.0" encoding="utf-8"?>
<Properties xmlns="http://schemas.openxmlformats.org/officeDocument/2006/extended-properties" xmlns:vt="http://schemas.openxmlformats.org/officeDocument/2006/docPropsVTypes">
  <TotalTime>1737</TotalTime>
  <Words>354</Words>
  <Application>Microsoft Office PowerPoint</Application>
  <PresentationFormat>Widescreen</PresentationFormat>
  <Paragraphs>68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Google Sans</vt:lpstr>
      <vt:lpstr>Office Theme</vt:lpstr>
      <vt:lpstr>What is product design?</vt:lpstr>
      <vt:lpstr>A-Z of product design</vt:lpstr>
      <vt:lpstr>PowerPoint Presentation</vt:lpstr>
      <vt:lpstr>Equipment list</vt:lpstr>
      <vt:lpstr>Design challenge</vt:lpstr>
      <vt:lpstr>Ergonomic design</vt:lpstr>
      <vt:lpstr>Novelty design</vt:lpstr>
      <vt:lpstr>Own client</vt:lpstr>
      <vt:lpstr>Summer task</vt:lpstr>
      <vt:lpstr>Any 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is product design?</dc:title>
  <dc:creator>Hayley Heanue (HRH)</dc:creator>
  <cp:lastModifiedBy>Hayley Heanue (HRH)</cp:lastModifiedBy>
  <cp:revision>1</cp:revision>
  <dcterms:created xsi:type="dcterms:W3CDTF">2023-06-27T17:19:33Z</dcterms:created>
  <dcterms:modified xsi:type="dcterms:W3CDTF">2026-06-19T08:58:08Z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0x01010004747D233B303C42867A11F9D9240F5B</vt:lpwstr>
  </property>
</Properties>
</file>