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32"/>
  </p:notesMasterIdLst>
  <p:sldIdLst>
    <p:sldId id="299" r:id="rId5"/>
    <p:sldId id="489" r:id="rId6"/>
    <p:sldId id="257" r:id="rId7"/>
    <p:sldId id="812" r:id="rId8"/>
    <p:sldId id="1200" r:id="rId9"/>
    <p:sldId id="265" r:id="rId10"/>
    <p:sldId id="261" r:id="rId11"/>
    <p:sldId id="286" r:id="rId12"/>
    <p:sldId id="287" r:id="rId13"/>
    <p:sldId id="1201" r:id="rId14"/>
    <p:sldId id="291" r:id="rId15"/>
    <p:sldId id="294" r:id="rId16"/>
    <p:sldId id="268" r:id="rId17"/>
    <p:sldId id="267" r:id="rId18"/>
    <p:sldId id="1202" r:id="rId19"/>
    <p:sldId id="298" r:id="rId20"/>
    <p:sldId id="288" r:id="rId21"/>
    <p:sldId id="258" r:id="rId22"/>
    <p:sldId id="292" r:id="rId23"/>
    <p:sldId id="1203" r:id="rId24"/>
    <p:sldId id="1204" r:id="rId25"/>
    <p:sldId id="297" r:id="rId26"/>
    <p:sldId id="256" r:id="rId27"/>
    <p:sldId id="1206" r:id="rId28"/>
    <p:sldId id="259" r:id="rId29"/>
    <p:sldId id="263" r:id="rId30"/>
    <p:sldId id="29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52079232283465"/>
          <c:y val="7.1874872547067384E-2"/>
          <c:w val="0.54895853838582676"/>
          <c:h val="0.8234377569243506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85171E"/>
            </a:solidFill>
            <a:ln w="41275">
              <a:solidFill>
                <a:srgbClr val="25AEE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85171E"/>
              </a:solidFill>
              <a:ln w="41275">
                <a:solidFill>
                  <a:srgbClr val="25AEE7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A45-4067-A6ED-D8C9C5D57742}"/>
              </c:ext>
            </c:extLst>
          </c:dPt>
          <c:dPt>
            <c:idx val="1"/>
            <c:bubble3D val="0"/>
            <c:spPr>
              <a:solidFill>
                <a:srgbClr val="85171E"/>
              </a:solidFill>
              <a:ln w="41275">
                <a:solidFill>
                  <a:srgbClr val="25AEE7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A45-4067-A6ED-D8C9C5D57742}"/>
              </c:ext>
            </c:extLst>
          </c:dPt>
          <c:dPt>
            <c:idx val="2"/>
            <c:bubble3D val="0"/>
            <c:spPr>
              <a:solidFill>
                <a:srgbClr val="85171E"/>
              </a:solidFill>
              <a:ln w="41275">
                <a:solidFill>
                  <a:srgbClr val="25AEE7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621-4B8C-A522-8CF41A7887E5}"/>
              </c:ext>
            </c:extLst>
          </c:dPt>
          <c:dPt>
            <c:idx val="3"/>
            <c:bubble3D val="0"/>
            <c:spPr>
              <a:solidFill>
                <a:srgbClr val="85171E"/>
              </a:solidFill>
              <a:ln w="41275">
                <a:solidFill>
                  <a:srgbClr val="25AEE7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621-4B8C-A522-8CF41A7887E5}"/>
              </c:ext>
            </c:extLst>
          </c:dPt>
          <c:dPt>
            <c:idx val="4"/>
            <c:bubble3D val="0"/>
            <c:spPr>
              <a:solidFill>
                <a:srgbClr val="85171E"/>
              </a:solidFill>
              <a:ln w="41275">
                <a:solidFill>
                  <a:srgbClr val="25AEE7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621-4B8C-A522-8CF41A7887E5}"/>
              </c:ext>
            </c:extLst>
          </c:dPt>
          <c:dPt>
            <c:idx val="5"/>
            <c:bubble3D val="0"/>
            <c:spPr>
              <a:solidFill>
                <a:srgbClr val="85171E"/>
              </a:solidFill>
              <a:ln w="41275">
                <a:solidFill>
                  <a:srgbClr val="25AEE7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621-4B8C-A522-8CF41A7887E5}"/>
              </c:ext>
            </c:extLst>
          </c:dPt>
          <c:dPt>
            <c:idx val="6"/>
            <c:bubble3D val="0"/>
            <c:spPr>
              <a:solidFill>
                <a:srgbClr val="85171E"/>
              </a:solidFill>
              <a:ln w="41275">
                <a:solidFill>
                  <a:srgbClr val="25AEE7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1621-4B8C-A522-8CF41A7887E5}"/>
              </c:ext>
            </c:extLst>
          </c:dPt>
          <c:dPt>
            <c:idx val="7"/>
            <c:bubble3D val="0"/>
            <c:spPr>
              <a:solidFill>
                <a:srgbClr val="85171E"/>
              </a:solidFill>
              <a:ln w="41275">
                <a:solidFill>
                  <a:srgbClr val="25AEE7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1621-4B8C-A522-8CF41A7887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Successful</c:v>
                </c:pt>
                <c:pt idx="1">
                  <c:v>Caring</c:v>
                </c:pt>
                <c:pt idx="2">
                  <c:v>Learning</c:v>
                </c:pt>
                <c:pt idx="3">
                  <c:v>Community</c:v>
                </c:pt>
                <c:pt idx="4">
                  <c:v>Inspires</c:v>
                </c:pt>
                <c:pt idx="5">
                  <c:v>Individual</c:v>
                </c:pt>
                <c:pt idx="6">
                  <c:v>Challenges</c:v>
                </c:pt>
                <c:pt idx="7">
                  <c:v>Future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45-4067-A6ED-D8C9C5D5774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latin typeface="Roboto" panose="02000000000000000000" pitchFamily="2" charset="0"/>
          <a:ea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D1001-7398-4889-AA5D-3CDC25FB83BC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8E406-CB95-4A63-87A9-9167FDAE2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56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pics. PKB will introduce the tutor meeting – EMB will talk more about role of tutor tomorrow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082DC-310F-4743-A18C-6C90123A6C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05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PKB to use to outline the program for the next two days.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082DC-310F-4743-A18C-6C90123A6C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49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 will explain that some students may follow 4 a levels – mention further </a:t>
            </a:r>
            <a:r>
              <a:rPr lang="en-US" err="1"/>
              <a:t>maths</a:t>
            </a:r>
            <a:r>
              <a:rPr lang="en-US"/>
              <a:t> – only 3 additional lessons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082DC-310F-4743-A18C-6C90123A6C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85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will discussed tomorrow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082DC-310F-4743-A18C-6C90123A6C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99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we want to do </a:t>
            </a:r>
            <a:r>
              <a:rPr lang="en-US" err="1"/>
              <a:t>thi</a:t>
            </a:r>
            <a:r>
              <a:rPr lang="en-US"/>
              <a:t> on the Friday when we talk about PE uniform?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082DC-310F-4743-A18C-6C90123A6C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42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Walk through each habit. The 24-hour review point is particularly important — ask students to write it in their planners now.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979-F579-4E9B-A675-1F5ABBFF00DB}" type="datetimeFigureOut">
              <a:rPr lang="en-US" dirty="0"/>
              <a:t>6/29/2026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34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 userDrawn="1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6D0F-5A12-4D0A-80B0-1A6122B61E7B}" type="datetimeFigureOut">
              <a:rPr lang="en-US" dirty="0"/>
              <a:t>6/29/2026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89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8C84-89CA-44AB-B0BE-5C91BAF75478}" type="datetimeFigureOut">
              <a:rPr lang="en-US" dirty="0"/>
              <a:t>6/29/2026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47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80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156E-175E-4DBA-9D21-B772C320F342}" type="datetimeFigureOut">
              <a:rPr lang="en-US" dirty="0"/>
              <a:t>6/29/2026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3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5F6E-3D02-4292-95D1-C62B3126321B}" type="datetimeFigureOut">
              <a:rPr lang="en-US" dirty="0"/>
              <a:t>6/29/2026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4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5ACB-D10C-44A8-9570-124370F4CB38}" type="datetimeFigureOut">
              <a:rPr lang="en-US" dirty="0"/>
              <a:t>6/29/2026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0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84F4-0E7A-4BDE-98C6-AE68FB974645}" type="datetimeFigureOut">
              <a:rPr lang="en-US" dirty="0"/>
              <a:t>6/29/2026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5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F1D8-9801-4C4B-92F3-66C9A863BD74}" type="datetimeFigureOut">
              <a:rPr lang="en-US" dirty="0"/>
              <a:t>6/29/2026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8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FD-B23E-4E1A-83EF-0847EBEA0105}" type="datetimeFigureOut">
              <a:rPr lang="en-US" dirty="0"/>
              <a:t>6/29/2026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61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891E-A7C2-465C-AD39-8EDCB0F58E3C}" type="datetimeFigureOut">
              <a:rPr lang="en-US" dirty="0"/>
              <a:t>6/29/2026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4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93E5-AFB6-485C-8E3C-32F92A07875F}" type="datetimeFigureOut">
              <a:rPr lang="en-US" dirty="0"/>
              <a:t>6/29/2026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2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3A332BE1-279E-4118-9FE3-7952B079A510}" type="datetimeFigureOut">
              <a:rPr lang="en-US" dirty="0"/>
              <a:t>6/29/2026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2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bamber@ecclesbourne.derbyshire.sch.uk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weller@ecclesbourne.derbyshire.sch.uk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imageslive.co.uk/free_stock_image/book-copyspace-jpg-0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85004-158D-40F0-83DB-45AD6EE01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Welcome to Ecclesbourne Sixth Form </a:t>
            </a:r>
            <a:br>
              <a:rPr lang="en-US"/>
            </a:br>
            <a:r>
              <a:rPr lang="en-US"/>
              <a:t>New starters 2026-28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1AE796-1883-4C87-90CD-2359CAC7A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801" b="13599"/>
          <a:stretch>
            <a:fillRect/>
          </a:stretch>
        </p:blipFill>
        <p:spPr>
          <a:xfrm>
            <a:off x="3048" y="1584904"/>
            <a:ext cx="12184834" cy="5268741"/>
          </a:xfrm>
          <a:prstGeom prst="rect">
            <a:avLst/>
          </a:prstGeom>
          <a:noFill/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80CD975-7C15-FFE6-25F0-760ECCE3A6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349431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405E729-718E-42CC-8323-B08AC2503D8C}" type="datetime1">
              <a:rPr lang="en-US" smtClean="0"/>
              <a:pPr>
                <a:spcAft>
                  <a:spcPts val="600"/>
                </a:spcAft>
              </a:pPr>
              <a:t>6/29/2026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33431AC-D52B-9D9E-1A4D-9EB095F40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
             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0447EC7-BD70-3385-5A39-459E55949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57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playing instruments&#10;&#10;Description automatically generated">
            <a:extLst>
              <a:ext uri="{FF2B5EF4-FFF2-40B4-BE49-F238E27FC236}">
                <a16:creationId xmlns:a16="http://schemas.microsoft.com/office/drawing/2014/main" id="{1EBFC7E7-2601-461A-9342-A70BDECBE9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622" r="-2" b="7350"/>
          <a:stretch>
            <a:fillRect/>
          </a:stretch>
        </p:blipFill>
        <p:spPr>
          <a:xfrm>
            <a:off x="20" y="10"/>
            <a:ext cx="2970445" cy="3383269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40C422C-0F08-4F30-98CE-97C11BCC1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78" r="14336"/>
          <a:stretch>
            <a:fillRect/>
          </a:stretch>
        </p:blipFill>
        <p:spPr bwMode="auto">
          <a:xfrm>
            <a:off x="3072956" y="10"/>
            <a:ext cx="2970465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wo women holding hands on a field&#10;&#10;Description automatically generated">
            <a:extLst>
              <a:ext uri="{FF2B5EF4-FFF2-40B4-BE49-F238E27FC236}">
                <a16:creationId xmlns:a16="http://schemas.microsoft.com/office/drawing/2014/main" id="{F864CBF6-CABA-4398-B16A-FD55D1B9EC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79" r="18687" b="-3"/>
          <a:stretch>
            <a:fillRect/>
          </a:stretch>
        </p:blipFill>
        <p:spPr>
          <a:xfrm>
            <a:off x="6145909" y="10"/>
            <a:ext cx="2971800" cy="3383268"/>
          </a:xfrm>
          <a:prstGeom prst="rect">
            <a:avLst/>
          </a:prstGeom>
        </p:spPr>
      </p:pic>
      <p:pic>
        <p:nvPicPr>
          <p:cNvPr id="7" name="Picture 6" descr="A group of people standing in front of a podium&#10;&#10;Description automatically generated">
            <a:extLst>
              <a:ext uri="{FF2B5EF4-FFF2-40B4-BE49-F238E27FC236}">
                <a16:creationId xmlns:a16="http://schemas.microsoft.com/office/drawing/2014/main" id="{6418AB19-EC8E-4D26-AB9E-FC611FCB8B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437" r="14929" b="-3"/>
          <a:stretch>
            <a:fillRect/>
          </a:stretch>
        </p:blipFill>
        <p:spPr>
          <a:xfrm>
            <a:off x="9220200" y="10"/>
            <a:ext cx="2971800" cy="3383268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165D5115-C52D-43D1-A6E7-76CFA662D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66"/>
          <a:stretch>
            <a:fillRect/>
          </a:stretch>
        </p:blipFill>
        <p:spPr bwMode="auto">
          <a:xfrm>
            <a:off x="-1018" y="3474720"/>
            <a:ext cx="6044438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486028-8F76-4FDF-9BE3-A86AE7FE8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596" y="3429054"/>
            <a:ext cx="5193748" cy="637124"/>
          </a:xfrm>
        </p:spPr>
        <p:txBody>
          <a:bodyPr>
            <a:normAutofit/>
          </a:bodyPr>
          <a:lstStyle/>
          <a:p>
            <a:r>
              <a:rPr lang="en-GB" sz="3200">
                <a:solidFill>
                  <a:srgbClr val="FFFFFF"/>
                </a:solidFill>
              </a:rPr>
              <a:t>Why bother….?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B5BCC-3E62-49E2-AB4C-C9FEC44BB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7150" y="4032538"/>
            <a:ext cx="5581763" cy="22697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>
                <a:solidFill>
                  <a:srgbClr val="FFFFFF"/>
                </a:solidFill>
                <a:latin typeface="Abadi"/>
                <a:cs typeface="Aldhabi"/>
              </a:rPr>
              <a:t>Make new </a:t>
            </a:r>
            <a:r>
              <a:rPr lang="en-US" sz="1800">
                <a:solidFill>
                  <a:srgbClr val="FFFFFF"/>
                </a:solidFill>
                <a:latin typeface="Abadi"/>
                <a:cs typeface="Aldhabi"/>
              </a:rPr>
              <a:t>friends</a:t>
            </a:r>
            <a:r>
              <a:rPr lang="en-US" sz="1600">
                <a:solidFill>
                  <a:srgbClr val="FFFFFF"/>
                </a:solidFill>
                <a:latin typeface="Abadi"/>
                <a:cs typeface="Aldhabi"/>
              </a:rPr>
              <a:t> and develop personal skills that are </a:t>
            </a:r>
            <a:r>
              <a:rPr lang="en-US" sz="1600" err="1">
                <a:solidFill>
                  <a:srgbClr val="FFFFFF"/>
                </a:solidFill>
                <a:latin typeface="Abadi"/>
                <a:cs typeface="Aldhabi"/>
              </a:rPr>
              <a:t>hgihly</a:t>
            </a:r>
            <a:r>
              <a:rPr lang="en-US" sz="1600">
                <a:solidFill>
                  <a:srgbClr val="FFFFFF"/>
                </a:solidFill>
                <a:latin typeface="Abadi"/>
                <a:cs typeface="Aldhabi"/>
              </a:rPr>
              <a:t> transferrable to many jobs.</a:t>
            </a:r>
            <a:endParaRPr lang="en-US" sz="1600"/>
          </a:p>
          <a:p>
            <a:endParaRPr lang="en-US" sz="1600">
              <a:solidFill>
                <a:srgbClr val="FFFFFF"/>
              </a:solidFill>
              <a:latin typeface="Abadi"/>
              <a:cs typeface="Aldhabi"/>
            </a:endParaRPr>
          </a:p>
          <a:p>
            <a:r>
              <a:rPr lang="en-US" sz="1600">
                <a:solidFill>
                  <a:srgbClr val="FFFFFF"/>
                </a:solidFill>
                <a:latin typeface="Abadi"/>
                <a:cs typeface="Aldhabi"/>
              </a:rPr>
              <a:t>They help you grow as a person, give you new skills, and look great on your CV. </a:t>
            </a:r>
            <a:endParaRPr lang="en-US" sz="1600"/>
          </a:p>
          <a:p>
            <a:endParaRPr lang="en-US" sz="1600">
              <a:solidFill>
                <a:srgbClr val="FFFFFF"/>
              </a:solidFill>
              <a:latin typeface="Abadi" panose="020B0604020104020204" pitchFamily="34" charset="0"/>
              <a:cs typeface="Aldhabi" panose="020B0604020202020204" pitchFamily="2" charset="-78"/>
            </a:endParaRPr>
          </a:p>
          <a:p>
            <a:r>
              <a:rPr lang="en-US" sz="1600">
                <a:solidFill>
                  <a:srgbClr val="FFFFFF"/>
                </a:solidFill>
                <a:latin typeface="Abadi"/>
                <a:cs typeface="Aldhabi"/>
              </a:rPr>
              <a:t>So find things you enjoy and throw yourself into them.</a:t>
            </a:r>
          </a:p>
          <a:p>
            <a:endParaRPr lang="en-US" sz="1600">
              <a:solidFill>
                <a:srgbClr val="FFFFFF"/>
              </a:solidFill>
              <a:latin typeface="Abadi" panose="020B0604020104020204" pitchFamily="34" charset="0"/>
              <a:cs typeface="Aldhabi" panose="020B0604020202020204" pitchFamily="2" charset="-78"/>
            </a:endParaRPr>
          </a:p>
          <a:p>
            <a:r>
              <a:rPr lang="en-US" sz="1600">
                <a:solidFill>
                  <a:srgbClr val="FFFFFF"/>
                </a:solidFill>
                <a:latin typeface="Abadi"/>
                <a:cs typeface="Aldhabi"/>
              </a:rPr>
              <a:t>There is definitely something for everyone!</a:t>
            </a:r>
          </a:p>
          <a:p>
            <a:endParaRPr lang="en-GB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635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42D7A2-2B44-4C93-B265-41F0D2CDC9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62" r="-2" b="4951"/>
          <a:stretch>
            <a:fillRect/>
          </a:stretch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404756-0675-499E-BF57-FBC8D3EADC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28" b="4"/>
          <a:stretch>
            <a:fillRect/>
          </a:stretch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13" name="Picture 12" descr="A group of people on a stage&#10;&#10;Description automatically generated">
            <a:extLst>
              <a:ext uri="{FF2B5EF4-FFF2-40B4-BE49-F238E27FC236}">
                <a16:creationId xmlns:a16="http://schemas.microsoft.com/office/drawing/2014/main" id="{1B60F53C-07A2-48F9-B0D0-BD930AAE90C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09" r="938"/>
          <a:stretch>
            <a:fillRect/>
          </a:stretch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B2B5D0-E2E6-4768-A8CF-65B3BF1E7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99" y="156029"/>
            <a:ext cx="2807208" cy="1325563"/>
          </a:xfrm>
        </p:spPr>
        <p:txBody>
          <a:bodyPr>
            <a:normAutofit fontScale="90000"/>
          </a:bodyPr>
          <a:lstStyle/>
          <a:p>
            <a:r>
              <a:rPr lang="en-GB" sz="2800"/>
              <a:t>Other opportunities to get involved…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E23E1-9A65-4409-9E2A-5C46AAE46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342" y="1714283"/>
            <a:ext cx="3024922" cy="446706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sz="1600"/>
              <a:t>Sports teams</a:t>
            </a:r>
          </a:p>
          <a:p>
            <a:r>
              <a:rPr lang="en-GB" sz="1600"/>
              <a:t>D of E </a:t>
            </a:r>
          </a:p>
          <a:p>
            <a:r>
              <a:rPr lang="en-GB" sz="1600"/>
              <a:t>Newspaper/shine media</a:t>
            </a:r>
          </a:p>
          <a:p>
            <a:r>
              <a:rPr lang="en-GB" sz="1600"/>
              <a:t>Interact</a:t>
            </a:r>
          </a:p>
          <a:p>
            <a:r>
              <a:rPr lang="en-GB" sz="1600"/>
              <a:t>Debate</a:t>
            </a:r>
          </a:p>
          <a:p>
            <a:r>
              <a:rPr lang="en-GB" sz="1600"/>
              <a:t>Music concerts/choir/performance</a:t>
            </a:r>
          </a:p>
          <a:p>
            <a:r>
              <a:rPr lang="en-GB" sz="1600"/>
              <a:t>Community Tea party’s </a:t>
            </a:r>
          </a:p>
          <a:p>
            <a:r>
              <a:rPr lang="en-GB" sz="1600"/>
              <a:t>Drama productions </a:t>
            </a:r>
          </a:p>
          <a:p>
            <a:r>
              <a:rPr lang="en-GB" sz="1600"/>
              <a:t>Sign up, let you tutor know what you are interested in!</a:t>
            </a:r>
          </a:p>
          <a:p>
            <a:endParaRPr lang="en-GB" sz="16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999908-FAB5-48A5-BB30-490C49AAFF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5268"/>
          <a:stretch>
            <a:fillRect/>
          </a:stretch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5982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A3A26-8281-4D38-B7D1-3A257CCD8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Meet our Co- heads</a:t>
            </a:r>
          </a:p>
        </p:txBody>
      </p:sp>
      <p:pic>
        <p:nvPicPr>
          <p:cNvPr id="4" name="Content Placeholder 3" descr="A child wearing glasses and a suit&#10;&#10;AI-generated content may be incorrect.">
            <a:extLst>
              <a:ext uri="{FF2B5EF4-FFF2-40B4-BE49-F238E27FC236}">
                <a16:creationId xmlns:a16="http://schemas.microsoft.com/office/drawing/2014/main" id="{F1744995-773F-D135-02A9-9B0331EEA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328" y="1144967"/>
            <a:ext cx="1851933" cy="2469244"/>
          </a:xfrm>
          <a:prstGeom prst="rect">
            <a:avLst/>
          </a:prstGeom>
        </p:spPr>
      </p:pic>
      <p:pic>
        <p:nvPicPr>
          <p:cNvPr id="5" name="Picture 4" descr="A person with long hair smiling&#10;&#10;AI-generated content may be incorrect.">
            <a:extLst>
              <a:ext uri="{FF2B5EF4-FFF2-40B4-BE49-F238E27FC236}">
                <a16:creationId xmlns:a16="http://schemas.microsoft.com/office/drawing/2014/main" id="{9F290970-4E51-1FD8-21E8-CABE87C63A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7087" y="1135969"/>
            <a:ext cx="1844223" cy="2481491"/>
          </a:xfrm>
          <a:prstGeom prst="rect">
            <a:avLst/>
          </a:prstGeom>
        </p:spPr>
      </p:pic>
      <p:pic>
        <p:nvPicPr>
          <p:cNvPr id="6" name="Picture 5" descr="A person in a suit smiling&#10;&#10;AI-generated content may be incorrect.">
            <a:extLst>
              <a:ext uri="{FF2B5EF4-FFF2-40B4-BE49-F238E27FC236}">
                <a16:creationId xmlns:a16="http://schemas.microsoft.com/office/drawing/2014/main" id="{29D19822-C123-18A3-00DA-AD70E3647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550" y="1114425"/>
            <a:ext cx="1866900" cy="2495550"/>
          </a:xfrm>
          <a:prstGeom prst="rect">
            <a:avLst/>
          </a:prstGeom>
        </p:spPr>
      </p:pic>
      <p:pic>
        <p:nvPicPr>
          <p:cNvPr id="7" name="Picture 6" descr="A person in a suit&#10;&#10;AI-generated content may be incorrect.">
            <a:extLst>
              <a:ext uri="{FF2B5EF4-FFF2-40B4-BE49-F238E27FC236}">
                <a16:creationId xmlns:a16="http://schemas.microsoft.com/office/drawing/2014/main" id="{6B17A113-E392-FDD2-2B9E-20723F9628E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779" y="1117600"/>
            <a:ext cx="1881415" cy="2489200"/>
          </a:xfrm>
          <a:prstGeom prst="rect">
            <a:avLst/>
          </a:prstGeom>
        </p:spPr>
      </p:pic>
      <p:pic>
        <p:nvPicPr>
          <p:cNvPr id="8" name="Picture 7" descr="A person in a suit smiling&#10;&#10;AI-generated content may be incorrect.">
            <a:extLst>
              <a:ext uri="{FF2B5EF4-FFF2-40B4-BE49-F238E27FC236}">
                <a16:creationId xmlns:a16="http://schemas.microsoft.com/office/drawing/2014/main" id="{F77AE629-E3C4-EC0F-C129-8BF4E6504EC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868" y="3875541"/>
            <a:ext cx="1853293" cy="2474233"/>
          </a:xfrm>
          <a:prstGeom prst="rect">
            <a:avLst/>
          </a:prstGeom>
        </p:spPr>
      </p:pic>
      <p:pic>
        <p:nvPicPr>
          <p:cNvPr id="9" name="Picture 8" descr="A person in a suit and tie&#10;&#10;AI-generated content may be incorrect.">
            <a:extLst>
              <a:ext uri="{FF2B5EF4-FFF2-40B4-BE49-F238E27FC236}">
                <a16:creationId xmlns:a16="http://schemas.microsoft.com/office/drawing/2014/main" id="{3B9EEF59-6C0A-6377-810E-CD2770C37D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0511" y="3823833"/>
            <a:ext cx="1885950" cy="2505075"/>
          </a:xfrm>
          <a:prstGeom prst="rect">
            <a:avLst/>
          </a:prstGeom>
        </p:spPr>
      </p:pic>
      <p:pic>
        <p:nvPicPr>
          <p:cNvPr id="10" name="Picture 9" descr="A person with long hair smiling&#10;&#10;AI-generated content may be incorrect.">
            <a:extLst>
              <a:ext uri="{FF2B5EF4-FFF2-40B4-BE49-F238E27FC236}">
                <a16:creationId xmlns:a16="http://schemas.microsoft.com/office/drawing/2014/main" id="{26D997B0-40E5-3F1F-A701-6CF60CDB3CF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7316" y="3872139"/>
            <a:ext cx="1843768" cy="2437493"/>
          </a:xfrm>
          <a:prstGeom prst="rect">
            <a:avLst/>
          </a:prstGeom>
        </p:spPr>
      </p:pic>
      <p:pic>
        <p:nvPicPr>
          <p:cNvPr id="11" name="Picture 10" descr="A person with long hair wearing a suit&#10;&#10;AI-generated content may be incorrect.">
            <a:extLst>
              <a:ext uri="{FF2B5EF4-FFF2-40B4-BE49-F238E27FC236}">
                <a16:creationId xmlns:a16="http://schemas.microsoft.com/office/drawing/2014/main" id="{B3800A66-CFA0-DCA0-FB20-3D9B4967A8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0055" y="3852636"/>
            <a:ext cx="1857375" cy="2476500"/>
          </a:xfrm>
          <a:prstGeom prst="rect">
            <a:avLst/>
          </a:prstGeom>
        </p:spPr>
      </p:pic>
      <p:pic>
        <p:nvPicPr>
          <p:cNvPr id="12" name="Picture 11" descr="A person with blonde hair wearing a pearl necklace&#10;&#10;AI-generated content may be incorrect.">
            <a:extLst>
              <a:ext uri="{FF2B5EF4-FFF2-40B4-BE49-F238E27FC236}">
                <a16:creationId xmlns:a16="http://schemas.microsoft.com/office/drawing/2014/main" id="{C809B290-8834-3295-EB3A-D14060307F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69186" y="1115558"/>
            <a:ext cx="1846942" cy="249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22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46AEA1-C924-EE49-B5B7-F34FADEB0C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13" y="424078"/>
            <a:ext cx="11254173" cy="414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30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5F228-92D7-614A-834D-33FD479B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54" y="-235566"/>
            <a:ext cx="4778387" cy="1628970"/>
          </a:xfrm>
        </p:spPr>
        <p:txBody>
          <a:bodyPr anchor="ctr">
            <a:normAutofit/>
          </a:bodyPr>
          <a:lstStyle/>
          <a:p>
            <a:r>
              <a:rPr lang="en-US" sz="4000" b="1"/>
              <a:t>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FADFC-2C71-7A4A-86AB-85525D76C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55" y="2324917"/>
            <a:ext cx="6480638" cy="337413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b="1"/>
              <a:t>Ties</a:t>
            </a:r>
            <a:r>
              <a:rPr lang="en-US"/>
              <a:t> - </a:t>
            </a:r>
            <a:r>
              <a:rPr lang="en-GB"/>
              <a:t>Students may require a tie, as per the dress code. The cost of the ties is £5.50. Please make this payment via ‘ParentPay’ by </a:t>
            </a:r>
            <a:r>
              <a:rPr lang="en-GB" b="1"/>
              <a:t>Friday 29th August 2025. </a:t>
            </a:r>
            <a:r>
              <a:rPr lang="en-GB"/>
              <a:t> Ties will be ready to collect on the first day of term in September from form tutors.   </a:t>
            </a:r>
          </a:p>
          <a:p>
            <a:pPr marL="0" indent="0" fontAlgn="base">
              <a:buNone/>
            </a:pPr>
            <a:r>
              <a:rPr lang="en-GB"/>
              <a:t>For students new to </a:t>
            </a:r>
            <a:r>
              <a:rPr lang="en-GB" err="1"/>
              <a:t>Ecclesbourne</a:t>
            </a:r>
            <a:r>
              <a:rPr lang="en-GB"/>
              <a:t> payment can be made by making a bank transfer to the following bank account: </a:t>
            </a:r>
          </a:p>
          <a:p>
            <a:pPr fontAlgn="base"/>
            <a:r>
              <a:rPr lang="en-GB"/>
              <a:t>Name - The </a:t>
            </a:r>
            <a:r>
              <a:rPr lang="en-GB" err="1"/>
              <a:t>Ecclesbourne</a:t>
            </a:r>
            <a:r>
              <a:rPr lang="en-GB"/>
              <a:t> School </a:t>
            </a:r>
          </a:p>
          <a:p>
            <a:pPr fontAlgn="base"/>
            <a:r>
              <a:rPr lang="en-GB"/>
              <a:t>Sort code - 40-19-37 </a:t>
            </a:r>
          </a:p>
          <a:p>
            <a:pPr fontAlgn="base"/>
            <a:r>
              <a:rPr lang="en-GB"/>
              <a:t>Account number - 11670344 </a:t>
            </a:r>
          </a:p>
          <a:p>
            <a:pPr fontAlgn="base"/>
            <a:r>
              <a:rPr lang="en-GB"/>
              <a:t>Reference - "student name tie” </a:t>
            </a:r>
            <a:r>
              <a:rPr lang="en-GB" i="1"/>
              <a:t>e.g. Harry Styles TIE</a:t>
            </a:r>
            <a:r>
              <a:rPr lang="en-GB"/>
              <a:t> </a:t>
            </a:r>
          </a:p>
          <a:p>
            <a:pPr marL="0" indent="0">
              <a:buNone/>
            </a:pPr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54D932-816F-4566-A8E3-173410234A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977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97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08C63-6D29-4C89-8979-3EE63906C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51" y="-501945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Wellbeing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6F674-F4A0-4030-99F9-2B14A45EE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909" y="1769813"/>
            <a:ext cx="4243589" cy="332066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/>
            <a:r>
              <a:rPr lang="en-US" sz="2200"/>
              <a:t>PE uniform is required for anyone wishing to take part in sporting activities in wellbeing hour or outside this, such as gym use.</a:t>
            </a:r>
          </a:p>
          <a:p>
            <a:pPr marL="0"/>
            <a:r>
              <a:rPr lang="en-US" sz="2200"/>
              <a:t>If you are intending on completing community volunteering or school volunteering, you will not need a top. </a:t>
            </a:r>
          </a:p>
          <a:p>
            <a:endParaRPr lang="en-US" sz="2200"/>
          </a:p>
        </p:txBody>
      </p:sp>
      <p:pic>
        <p:nvPicPr>
          <p:cNvPr id="4" name="Content Placeholder 3" descr="A blue shirt with a white swoosh&#10;&#10;AI-generated content may be incorrect.">
            <a:extLst>
              <a:ext uri="{FF2B5EF4-FFF2-40B4-BE49-F238E27FC236}">
                <a16:creationId xmlns:a16="http://schemas.microsoft.com/office/drawing/2014/main" id="{C97A1A56-767C-2A72-3B27-60DC99DB3D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03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65274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3DB86-1E57-DECC-C1A6-D271CD08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846" y="376265"/>
            <a:ext cx="7541068" cy="1401183"/>
          </a:xfrm>
        </p:spPr>
        <p:txBody>
          <a:bodyPr anchor="t">
            <a:normAutofit/>
          </a:bodyPr>
          <a:lstStyle/>
          <a:p>
            <a:r>
              <a:rPr lang="en-US" sz="3200">
                <a:ea typeface="Calibri Light"/>
                <a:cs typeface="Calibri Light"/>
              </a:rPr>
              <a:t>PUNCTUALITY AND ATTENDANCE 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0E1EA-6AEC-DE35-118E-C7B650B18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" y="1007168"/>
            <a:ext cx="6019801" cy="566577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lvl="1">
              <a:buFont typeface="Courier New" panose="020B0604020202020204" pitchFamily="34" charset="0"/>
              <a:buChar char="o"/>
            </a:pPr>
            <a:r>
              <a:rPr lang="en-US" sz="2000">
                <a:ea typeface="Calibri"/>
                <a:cs typeface="Calibri"/>
              </a:rPr>
              <a:t>W</a:t>
            </a:r>
            <a:r>
              <a:rPr lang="en-US">
                <a:ea typeface="Calibri"/>
                <a:cs typeface="Calibri"/>
              </a:rPr>
              <a:t>e are FULL TIME establishment, and you are expected as before to attend school full time from 9am to 3.40pm.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A 95% or above attendance is expected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Punctuality is vital as you are now the role models for others.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We will support you in reaching these targets and will allow you to leave early at 3.15pm if you have a study period each day, allow you to leave site at lunchtime and allow you to have driving lessons during the school hours.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If you do not adhere to expectations these will be removed and further consultation about this will take place.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This is never more important with applications to post 18 where references are requested. Attendance is ALWAYS ASKED for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sz="200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C07281-8CEF-40A1-9133-3ED305F15C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2748" y="1429490"/>
            <a:ext cx="5739138" cy="400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63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ured pins pinned on a calendar">
            <a:extLst>
              <a:ext uri="{FF2B5EF4-FFF2-40B4-BE49-F238E27FC236}">
                <a16:creationId xmlns:a16="http://schemas.microsoft.com/office/drawing/2014/main" id="{578BD24E-AD78-C1A1-3240-A279134888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98" r="14136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AE8E3B-F8FC-E742-9575-3F595978E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 fontScale="90000"/>
          </a:bodyPr>
          <a:lstStyle/>
          <a:p>
            <a:r>
              <a:rPr lang="en-US" sz="3700" b="1"/>
              <a:t>What to do if you would like to change your course choices.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B5F5B-0CA6-5B4E-9F5F-5568669AE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8" y="3221397"/>
            <a:ext cx="5916560" cy="337413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/>
              <a:t>We will not be able to make changes for these two days but on results day you can request a change, and we will do our best to accommodate.</a:t>
            </a: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/>
              <a:t>It will depend on: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/>
              <a:t>Space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Timetable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GCSE grades</a:t>
            </a: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9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one footpath on the grassy field against the sky">
            <a:extLst>
              <a:ext uri="{FF2B5EF4-FFF2-40B4-BE49-F238E27FC236}">
                <a16:creationId xmlns:a16="http://schemas.microsoft.com/office/drawing/2014/main" id="{4F4E8734-1805-8370-716E-8BDD870844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63" b="672"/>
          <a:stretch>
            <a:fillRect/>
          </a:stretch>
        </p:blipFill>
        <p:spPr>
          <a:xfrm>
            <a:off x="6005784" y="10"/>
            <a:ext cx="6186214" cy="44050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A7E066-537C-5745-8637-F29841B71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/>
              <a:t>Who to ask?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B5DFE-02B9-7244-9A8D-460272C82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19942"/>
            <a:ext cx="6172200" cy="513804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/>
              <a:t>If at any point over the next couple of days, you have any concerns please talk to :</a:t>
            </a:r>
          </a:p>
          <a:p>
            <a:pPr marL="0" indent="0">
              <a:buNone/>
            </a:pPr>
            <a:r>
              <a:rPr lang="en-US" sz="2400"/>
              <a:t>Your Tutor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 err="1"/>
              <a:t>Mrs</a:t>
            </a:r>
            <a:r>
              <a:rPr lang="en-US" sz="2400"/>
              <a:t> Bamber </a:t>
            </a:r>
            <a:r>
              <a:rPr lang="en-US" sz="2400">
                <a:hlinkClick r:id="rId3"/>
              </a:rPr>
              <a:t>pbamber@ecclesbourne.derbyshire.sch.uk</a:t>
            </a: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 err="1"/>
              <a:t>Mrs</a:t>
            </a:r>
            <a:r>
              <a:rPr lang="en-US" sz="2400"/>
              <a:t> Weller -  </a:t>
            </a:r>
          </a:p>
          <a:p>
            <a:pPr marL="0" indent="0">
              <a:buNone/>
            </a:pPr>
            <a:r>
              <a:rPr lang="en-US" sz="2400">
                <a:hlinkClick r:id="rId4"/>
              </a:rPr>
              <a:t>hweller@ecclesbourne.derbyshire.sch.uk</a:t>
            </a:r>
            <a:endParaRPr lang="en-US" sz="2400">
              <a:ea typeface="Calibri"/>
              <a:cs typeface="Calibri"/>
            </a:endParaRP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Any member SFO Team.</a:t>
            </a:r>
            <a:endParaRPr lang="en-US" sz="2400">
              <a:ea typeface="Calibri"/>
              <a:cs typeface="Calibri"/>
            </a:endParaRPr>
          </a:p>
          <a:p>
            <a:pPr marL="0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82502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 open book with blank pages&#10;&#10;AI-generated content may be incorrect.">
            <a:extLst>
              <a:ext uri="{FF2B5EF4-FFF2-40B4-BE49-F238E27FC236}">
                <a16:creationId xmlns:a16="http://schemas.microsoft.com/office/drawing/2014/main" id="{F34BC2B4-AF23-1799-FCE6-6CA93CA425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358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6B28A2F-17D5-F2E5-0DDC-A2A6C0083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</a:rPr>
              <a:t>A new chapter awaits!</a:t>
            </a:r>
          </a:p>
        </p:txBody>
      </p:sp>
    </p:spTree>
    <p:extLst>
      <p:ext uri="{BB962C8B-B14F-4D97-AF65-F5344CB8AC3E}">
        <p14:creationId xmlns:p14="http://schemas.microsoft.com/office/powerpoint/2010/main" val="820898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6EBDD9-22A5-4FD7-A46F-557A09E162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900" y="2790342"/>
            <a:ext cx="1270000" cy="1937989"/>
          </a:xfrm>
          <a:prstGeom prst="rect">
            <a:avLst/>
          </a:prstGeom>
        </p:spPr>
      </p:pic>
      <p:sp>
        <p:nvSpPr>
          <p:cNvPr id="7" name="Text Box 10">
            <a:extLst>
              <a:ext uri="{FF2B5EF4-FFF2-40B4-BE49-F238E27FC236}">
                <a16:creationId xmlns:a16="http://schemas.microsoft.com/office/drawing/2014/main" id="{49AC595E-5AFD-4E98-9D37-BAA365FCC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2481" y="1772863"/>
            <a:ext cx="4130258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>
                <a:latin typeface="Calibri" panose="020F0502020204030204" pitchFamily="34" charset="0"/>
              </a:rPr>
              <a:t>The Ecclesbourne School strives to be a </a:t>
            </a:r>
            <a:r>
              <a:rPr lang="en-GB" sz="3200" u="sng">
                <a:solidFill>
                  <a:srgbClr val="FF0000"/>
                </a:solidFill>
                <a:latin typeface="Calibri" panose="020F0502020204030204" pitchFamily="34" charset="0"/>
              </a:rPr>
              <a:t>successful</a:t>
            </a:r>
            <a:r>
              <a:rPr lang="en-GB" sz="3200">
                <a:latin typeface="Calibri" panose="020F0502020204030204" pitchFamily="34" charset="0"/>
              </a:rPr>
              <a:t> and </a:t>
            </a:r>
            <a:r>
              <a:rPr lang="en-GB" sz="3200" u="sng">
                <a:solidFill>
                  <a:srgbClr val="FF0000"/>
                </a:solidFill>
                <a:latin typeface="Calibri" panose="020F0502020204030204" pitchFamily="34" charset="0"/>
              </a:rPr>
              <a:t>caring</a:t>
            </a:r>
            <a:r>
              <a:rPr lang="en-GB" sz="3200">
                <a:latin typeface="Calibri" panose="020F0502020204030204" pitchFamily="34" charset="0"/>
              </a:rPr>
              <a:t> </a:t>
            </a:r>
            <a:r>
              <a:rPr lang="en-GB" sz="3200" u="sng">
                <a:solidFill>
                  <a:srgbClr val="FF0000"/>
                </a:solidFill>
                <a:latin typeface="Calibri" panose="020F0502020204030204" pitchFamily="34" charset="0"/>
              </a:rPr>
              <a:t>learning</a:t>
            </a:r>
            <a:r>
              <a:rPr lang="en-GB" sz="3200">
                <a:latin typeface="Calibri" panose="020F0502020204030204" pitchFamily="34" charset="0"/>
              </a:rPr>
              <a:t> </a:t>
            </a:r>
            <a:r>
              <a:rPr lang="en-GB" sz="3200" u="sng">
                <a:solidFill>
                  <a:srgbClr val="FF0000"/>
                </a:solidFill>
                <a:latin typeface="Calibri" panose="020F0502020204030204" pitchFamily="34" charset="0"/>
              </a:rPr>
              <a:t>community</a:t>
            </a:r>
            <a:r>
              <a:rPr lang="en-GB" sz="3200">
                <a:latin typeface="Calibri" panose="020F0502020204030204" pitchFamily="34" charset="0"/>
              </a:rPr>
              <a:t> that </a:t>
            </a:r>
            <a:r>
              <a:rPr lang="en-GB" sz="3200" u="sng">
                <a:solidFill>
                  <a:srgbClr val="FF0000"/>
                </a:solidFill>
                <a:latin typeface="Calibri" panose="020F0502020204030204" pitchFamily="34" charset="0"/>
              </a:rPr>
              <a:t>inspires</a:t>
            </a:r>
            <a:r>
              <a:rPr lang="en-GB" sz="3200">
                <a:latin typeface="Calibri" panose="020F0502020204030204" pitchFamily="34" charset="0"/>
              </a:rPr>
              <a:t> </a:t>
            </a:r>
            <a:r>
              <a:rPr lang="en-GB" sz="3200" u="sng">
                <a:solidFill>
                  <a:srgbClr val="FF0000"/>
                </a:solidFill>
                <a:latin typeface="Calibri" panose="020F0502020204030204" pitchFamily="34" charset="0"/>
              </a:rPr>
              <a:t>individuals</a:t>
            </a:r>
            <a:r>
              <a:rPr lang="en-GB" sz="3200">
                <a:latin typeface="Calibri" panose="020F0502020204030204" pitchFamily="34" charset="0"/>
              </a:rPr>
              <a:t> to meet the </a:t>
            </a:r>
            <a:r>
              <a:rPr lang="en-GB" sz="3200" u="sng">
                <a:solidFill>
                  <a:srgbClr val="FF0000"/>
                </a:solidFill>
                <a:latin typeface="Calibri" panose="020F0502020204030204" pitchFamily="34" charset="0"/>
              </a:rPr>
              <a:t>challenges</a:t>
            </a:r>
            <a:r>
              <a:rPr lang="en-GB" sz="3200">
                <a:latin typeface="Calibri" panose="020F0502020204030204" pitchFamily="34" charset="0"/>
              </a:rPr>
              <a:t> of the </a:t>
            </a:r>
            <a:r>
              <a:rPr lang="en-GB" sz="3200" u="sng">
                <a:solidFill>
                  <a:srgbClr val="FF0000"/>
                </a:solidFill>
                <a:latin typeface="Calibri" panose="020F0502020204030204" pitchFamily="34" charset="0"/>
              </a:rPr>
              <a:t>future</a:t>
            </a:r>
            <a:endParaRPr lang="en-GB" sz="3200">
              <a:latin typeface="Calibri" panose="020F0502020204030204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91EED31-EA5B-491C-AA77-224674AC2827}"/>
              </a:ext>
            </a:extLst>
          </p:cNvPr>
          <p:cNvGraphicFramePr/>
          <p:nvPr/>
        </p:nvGraphicFramePr>
        <p:xfrm>
          <a:off x="88900" y="11514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827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10" grpId="0" uiExpand="1">
        <p:bldSub>
          <a:bldChart bld="category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ffee mug with a picture of two women&#10;&#10;AI-generated content may be incorrect.">
            <a:extLst>
              <a:ext uri="{FF2B5EF4-FFF2-40B4-BE49-F238E27FC236}">
                <a16:creationId xmlns:a16="http://schemas.microsoft.com/office/drawing/2014/main" id="{1E929938-1ED5-584D-47FF-4B8491A0FB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767" y="643467"/>
            <a:ext cx="7528466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0517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o women standing together smiling at the camera&#10;&#10;AI-generated content may be incorrect.">
            <a:extLst>
              <a:ext uri="{FF2B5EF4-FFF2-40B4-BE49-F238E27FC236}">
                <a16:creationId xmlns:a16="http://schemas.microsoft.com/office/drawing/2014/main" id="{CC88E7E0-F435-F99A-EF8C-2BB3DDFD3B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96" b="23204"/>
          <a:stretch>
            <a:fillRect/>
          </a:stretch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22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4EAB1-D764-B9EF-1AEC-FE8B38CEA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b="1" u="sng">
                <a:ea typeface="Calibri Light"/>
                <a:cs typeface="Calibri Light"/>
              </a:rPr>
              <a:t>We're in this together!</a:t>
            </a:r>
            <a:endParaRPr lang="en-US" b="1" u="sng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0168C9FD-80F3-4941-8CB0-281C5511E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ea typeface="Calibri"/>
                <a:cs typeface="Calibri"/>
              </a:rPr>
              <a:t>Be honest with your feelings.</a:t>
            </a:r>
          </a:p>
          <a:p>
            <a:r>
              <a:rPr lang="en-GB">
                <a:ea typeface="Calibri"/>
                <a:cs typeface="Calibri"/>
              </a:rPr>
              <a:t>Ask for help if/when needed.</a:t>
            </a:r>
          </a:p>
          <a:p>
            <a:r>
              <a:rPr lang="en-GB">
                <a:ea typeface="Calibri"/>
                <a:cs typeface="Calibri"/>
              </a:rPr>
              <a:t>Challenge yourself daily!</a:t>
            </a:r>
          </a:p>
          <a:p>
            <a:r>
              <a:rPr lang="en-GB">
                <a:ea typeface="Calibri"/>
                <a:cs typeface="Calibri"/>
              </a:rPr>
              <a:t>Learn from your mistakes.</a:t>
            </a:r>
          </a:p>
          <a:p>
            <a:r>
              <a:rPr lang="en-GB">
                <a:ea typeface="Calibri"/>
                <a:cs typeface="Calibri"/>
              </a:rPr>
              <a:t>Accept advice when offered.</a:t>
            </a:r>
          </a:p>
          <a:p>
            <a:r>
              <a:rPr lang="en-GB">
                <a:ea typeface="Calibri"/>
                <a:cs typeface="Calibri"/>
              </a:rPr>
              <a:t>Support your peers.</a:t>
            </a:r>
          </a:p>
          <a:p>
            <a:r>
              <a:rPr lang="en-GB">
                <a:ea typeface="Calibri"/>
                <a:cs typeface="Calibri"/>
              </a:rPr>
              <a:t>Take appropriate risks!</a:t>
            </a:r>
          </a:p>
          <a:p>
            <a:r>
              <a:rPr lang="en-GB">
                <a:ea typeface="Calibri"/>
                <a:cs typeface="Calibri"/>
              </a:rPr>
              <a:t>Embrace this new chapter of your life!</a:t>
            </a:r>
          </a:p>
        </p:txBody>
      </p:sp>
      <p:pic>
        <p:nvPicPr>
          <p:cNvPr id="5" name="Picture 4" descr="Post-18 Destinations (Upper Sixth ...">
            <a:extLst>
              <a:ext uri="{FF2B5EF4-FFF2-40B4-BE49-F238E27FC236}">
                <a16:creationId xmlns:a16="http://schemas.microsoft.com/office/drawing/2014/main" id="{48B0D03C-BFDE-B929-2CA4-6BD042F9A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327" y="2408858"/>
            <a:ext cx="3781051" cy="1512420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pic>
        <p:nvPicPr>
          <p:cNvPr id="3" name="Picture 2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899B5FD2-C213-AA89-EF84-636B1690ED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6" b="-156"/>
          <a:stretch>
            <a:fillRect/>
          </a:stretch>
        </p:blipFill>
        <p:spPr>
          <a:xfrm>
            <a:off x="7413556" y="408480"/>
            <a:ext cx="2303612" cy="1725104"/>
          </a:xfrm>
          <a:prstGeom prst="rect">
            <a:avLst/>
          </a:prstGeom>
        </p:spPr>
      </p:pic>
      <p:pic>
        <p:nvPicPr>
          <p:cNvPr id="4" name="Picture 3" descr="A group of women in winter clothes&#10;&#10;AI-generated content may be incorrect.">
            <a:extLst>
              <a:ext uri="{FF2B5EF4-FFF2-40B4-BE49-F238E27FC236}">
                <a16:creationId xmlns:a16="http://schemas.microsoft.com/office/drawing/2014/main" id="{34C3B472-FDCD-EBC1-CD56-F61E20C611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3" b="-337"/>
          <a:stretch>
            <a:fillRect/>
          </a:stretch>
        </p:blipFill>
        <p:spPr>
          <a:xfrm>
            <a:off x="6560556" y="4188463"/>
            <a:ext cx="5146565" cy="157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2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6">
            <a:extLst>
              <a:ext uri="{FF2B5EF4-FFF2-40B4-BE49-F238E27FC236}">
                <a16:creationId xmlns:a16="http://schemas.microsoft.com/office/drawing/2014/main" id="{BBCF7C31-DC83-B146-B14B-CCB66C751520}"/>
              </a:ext>
            </a:extLst>
          </p:cNvPr>
          <p:cNvSpPr/>
          <p:nvPr/>
        </p:nvSpPr>
        <p:spPr>
          <a:xfrm>
            <a:off x="1005139" y="3701113"/>
            <a:ext cx="3888302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Sixth Form is a step up. </a:t>
            </a:r>
            <a:r>
              <a:rPr lang="en-US" sz="2400" b="1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are choosing to study here</a:t>
            </a:r>
            <a:r>
              <a:rPr lang="en-US" sz="240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Set your own personal targets and deadlines and hold yourself to them — this is the habit that separates students who thrive from those who struggle.</a:t>
            </a:r>
            <a:endParaRPr lang="en-US" sz="2400"/>
          </a:p>
        </p:txBody>
      </p:sp>
      <p:sp>
        <p:nvSpPr>
          <p:cNvPr id="5" name="Text 10">
            <a:extLst>
              <a:ext uri="{FF2B5EF4-FFF2-40B4-BE49-F238E27FC236}">
                <a16:creationId xmlns:a16="http://schemas.microsoft.com/office/drawing/2014/main" id="{B818370F-1D14-584A-B2E5-E13D34C651DF}"/>
              </a:ext>
            </a:extLst>
          </p:cNvPr>
          <p:cNvSpPr/>
          <p:nvPr/>
        </p:nvSpPr>
        <p:spPr>
          <a:xfrm>
            <a:off x="6795041" y="3707524"/>
            <a:ext cx="4177757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will find the content harder than GCSE. That feeling of struggle is normal and productive. Ask questions in lessons, attend drop-in sessions, and never sit in confusion for long.</a:t>
            </a:r>
            <a:endParaRPr lang="en-US" sz="2400"/>
          </a:p>
        </p:txBody>
      </p:sp>
      <p:sp>
        <p:nvSpPr>
          <p:cNvPr id="6" name="Text 9">
            <a:extLst>
              <a:ext uri="{FF2B5EF4-FFF2-40B4-BE49-F238E27FC236}">
                <a16:creationId xmlns:a16="http://schemas.microsoft.com/office/drawing/2014/main" id="{23490215-4305-1B4C-9442-D3D0B3D6933A}"/>
              </a:ext>
            </a:extLst>
          </p:cNvPr>
          <p:cNvSpPr/>
          <p:nvPr/>
        </p:nvSpPr>
        <p:spPr>
          <a:xfrm>
            <a:off x="7278518" y="2921876"/>
            <a:ext cx="297957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>
                <a:solidFill>
                  <a:srgbClr val="1A2E5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Embrace challenge</a:t>
            </a:r>
            <a:endParaRPr lang="en-US" sz="2400"/>
          </a:p>
        </p:txBody>
      </p:sp>
      <p:sp>
        <p:nvSpPr>
          <p:cNvPr id="7" name="Text 9">
            <a:extLst>
              <a:ext uri="{FF2B5EF4-FFF2-40B4-BE49-F238E27FC236}">
                <a16:creationId xmlns:a16="http://schemas.microsoft.com/office/drawing/2014/main" id="{901E059F-19D4-4A43-813A-01392F278F02}"/>
              </a:ext>
            </a:extLst>
          </p:cNvPr>
          <p:cNvSpPr/>
          <p:nvPr/>
        </p:nvSpPr>
        <p:spPr>
          <a:xfrm>
            <a:off x="1546965" y="2928287"/>
            <a:ext cx="241401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>
                <a:solidFill>
                  <a:srgbClr val="1A2E5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Take ownership</a:t>
            </a:r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662BBE-7704-654E-9813-2A52E4B853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291" y="1288989"/>
            <a:ext cx="1778000" cy="1371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8230A4-80A1-F543-A3B1-296753BCD4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361" y="1321676"/>
            <a:ext cx="2298700" cy="1485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400E3FF-085A-7042-B73D-D02B567B0AE8}"/>
              </a:ext>
            </a:extLst>
          </p:cNvPr>
          <p:cNvSpPr txBox="1"/>
          <p:nvPr/>
        </p:nvSpPr>
        <p:spPr>
          <a:xfrm>
            <a:off x="2446939" y="220718"/>
            <a:ext cx="73990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How to make the best start to Sixth Form</a:t>
            </a:r>
          </a:p>
        </p:txBody>
      </p:sp>
    </p:spTree>
    <p:extLst>
      <p:ext uri="{BB962C8B-B14F-4D97-AF65-F5344CB8AC3E}">
        <p14:creationId xmlns:p14="http://schemas.microsoft.com/office/powerpoint/2010/main" val="1072681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E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426720" y="237744"/>
            <a:ext cx="6644640" cy="1341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219170"/>
            <a:r>
              <a:rPr lang="en-US" sz="4000" b="1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Study Habits &amp;</a:t>
            </a:r>
            <a:endParaRPr lang="en-US" sz="4000">
              <a:solidFill>
                <a:prstClr val="black"/>
              </a:solidFill>
              <a:latin typeface="Calibri" panose="020F0502020204030204"/>
            </a:endParaRPr>
          </a:p>
          <a:p>
            <a:pPr defTabSz="1219170"/>
            <a:r>
              <a:rPr lang="en-US" sz="4000" b="1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Organisation</a:t>
            </a:r>
            <a:endParaRPr lang="en-US" sz="40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hape 3"/>
          <p:cNvSpPr/>
          <p:nvPr/>
        </p:nvSpPr>
        <p:spPr>
          <a:xfrm>
            <a:off x="426720" y="2377440"/>
            <a:ext cx="560832" cy="560832"/>
          </a:xfrm>
          <a:prstGeom prst="ellipse">
            <a:avLst/>
          </a:prstGeom>
          <a:solidFill>
            <a:srgbClr val="C9982A"/>
          </a:solidFill>
          <a:ln w="12700">
            <a:solidFill>
              <a:srgbClr val="C9982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Text 4"/>
          <p:cNvSpPr/>
          <p:nvPr/>
        </p:nvSpPr>
        <p:spPr>
          <a:xfrm>
            <a:off x="426720" y="2421163"/>
            <a:ext cx="560832" cy="536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1219170"/>
            <a:r>
              <a:rPr lang="en-US" sz="1867" b="1">
                <a:solidFill>
                  <a:srgbClr val="1A2E5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</a:t>
            </a: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 5"/>
          <p:cNvSpPr/>
          <p:nvPr/>
        </p:nvSpPr>
        <p:spPr>
          <a:xfrm>
            <a:off x="1109471" y="2268763"/>
            <a:ext cx="9537507" cy="8290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219170"/>
            <a:r>
              <a:rPr lang="en-US" sz="2400">
                <a:solidFill>
                  <a:srgbClr val="C8D8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 regularly Show My Homework and your school email so you can keep up to date with important messages, useful information and deadlines.</a:t>
            </a:r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Shape 6"/>
          <p:cNvSpPr/>
          <p:nvPr/>
        </p:nvSpPr>
        <p:spPr>
          <a:xfrm>
            <a:off x="426720" y="3413760"/>
            <a:ext cx="560832" cy="560832"/>
          </a:xfrm>
          <a:prstGeom prst="ellipse">
            <a:avLst/>
          </a:prstGeom>
          <a:solidFill>
            <a:srgbClr val="C9982A"/>
          </a:solidFill>
          <a:ln w="12700">
            <a:solidFill>
              <a:srgbClr val="C9982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 7"/>
          <p:cNvSpPr/>
          <p:nvPr/>
        </p:nvSpPr>
        <p:spPr>
          <a:xfrm>
            <a:off x="426720" y="3425952"/>
            <a:ext cx="560832" cy="536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1219170"/>
            <a:r>
              <a:rPr lang="en-US" sz="1867" b="1">
                <a:solidFill>
                  <a:srgbClr val="1A2E5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</a:t>
            </a: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121664" y="3413760"/>
            <a:ext cx="8873674" cy="8290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219170"/>
            <a:r>
              <a:rPr lang="en-US" sz="2400">
                <a:solidFill>
                  <a:srgbClr val="C8D8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Aim for 1–2 hours of independent study per subject per week on top of lessons. Build this in from week one.</a:t>
            </a:r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426720" y="4450080"/>
            <a:ext cx="560832" cy="560832"/>
          </a:xfrm>
          <a:prstGeom prst="ellipse">
            <a:avLst/>
          </a:prstGeom>
          <a:solidFill>
            <a:srgbClr val="C9982A"/>
          </a:solidFill>
          <a:ln w="12700">
            <a:solidFill>
              <a:srgbClr val="C9982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 10"/>
          <p:cNvSpPr/>
          <p:nvPr/>
        </p:nvSpPr>
        <p:spPr>
          <a:xfrm>
            <a:off x="426720" y="4462272"/>
            <a:ext cx="560832" cy="536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1219170"/>
            <a:r>
              <a:rPr lang="en-US" sz="1867" b="1">
                <a:solidFill>
                  <a:srgbClr val="1A2E5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3</a:t>
            </a: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121664" y="4450080"/>
            <a:ext cx="9682970" cy="8290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219170"/>
            <a:r>
              <a:rPr lang="en-US" sz="2400">
                <a:solidFill>
                  <a:srgbClr val="C8D8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Review lesson notes within 24 hours — retrieval practice is the most effective revision technique proven by research.</a:t>
            </a:r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426720" y="5486400"/>
            <a:ext cx="560832" cy="560832"/>
          </a:xfrm>
          <a:prstGeom prst="ellipse">
            <a:avLst/>
          </a:prstGeom>
          <a:solidFill>
            <a:srgbClr val="C9982A"/>
          </a:solidFill>
          <a:ln w="12700">
            <a:solidFill>
              <a:srgbClr val="C9982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5" name="Text 13"/>
          <p:cNvSpPr/>
          <p:nvPr/>
        </p:nvSpPr>
        <p:spPr>
          <a:xfrm>
            <a:off x="426720" y="5498592"/>
            <a:ext cx="560832" cy="536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1219170"/>
            <a:r>
              <a:rPr lang="en-US" sz="1867" b="1">
                <a:solidFill>
                  <a:srgbClr val="1A2E5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4</a:t>
            </a: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109472" y="5577209"/>
            <a:ext cx="10655808" cy="8290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219170"/>
            <a:r>
              <a:rPr lang="en-US" sz="2400">
                <a:solidFill>
                  <a:srgbClr val="C8D8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Break large tasks into small steps with their own mini-deadlines. Starting is always the hardest part.</a:t>
            </a:r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7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160" y="609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64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4">
            <a:extLst>
              <a:ext uri="{FF2B5EF4-FFF2-40B4-BE49-F238E27FC236}">
                <a16:creationId xmlns:a16="http://schemas.microsoft.com/office/drawing/2014/main" id="{ED2EED46-47D5-8E48-9E4E-BA8D7B1FFE22}"/>
              </a:ext>
            </a:extLst>
          </p:cNvPr>
          <p:cNvSpPr/>
          <p:nvPr/>
        </p:nvSpPr>
        <p:spPr>
          <a:xfrm>
            <a:off x="745289" y="2381327"/>
            <a:ext cx="2414016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Sleep, nutrition and downtime are not optional extras — they are part of your performance. Build a routine that includes time away from screens and revision.</a:t>
            </a:r>
            <a:endParaRPr lang="en-US" sz="2400"/>
          </a:p>
        </p:txBody>
      </p:sp>
      <p:sp>
        <p:nvSpPr>
          <p:cNvPr id="3" name="Text 13">
            <a:extLst>
              <a:ext uri="{FF2B5EF4-FFF2-40B4-BE49-F238E27FC236}">
                <a16:creationId xmlns:a16="http://schemas.microsoft.com/office/drawing/2014/main" id="{039D4DAD-8489-094F-B769-42DB3B754114}"/>
              </a:ext>
            </a:extLst>
          </p:cNvPr>
          <p:cNvSpPr/>
          <p:nvPr/>
        </p:nvSpPr>
        <p:spPr>
          <a:xfrm>
            <a:off x="577123" y="1725119"/>
            <a:ext cx="241401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>
                <a:solidFill>
                  <a:srgbClr val="1A2E5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Look after yourself</a:t>
            </a:r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90083D-DB41-1648-962C-4D90E4610A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681" y="289453"/>
            <a:ext cx="1866900" cy="1308100"/>
          </a:xfrm>
          <a:prstGeom prst="rect">
            <a:avLst/>
          </a:prstGeom>
        </p:spPr>
      </p:pic>
      <p:sp>
        <p:nvSpPr>
          <p:cNvPr id="5" name="Text 10">
            <a:extLst>
              <a:ext uri="{FF2B5EF4-FFF2-40B4-BE49-F238E27FC236}">
                <a16:creationId xmlns:a16="http://schemas.microsoft.com/office/drawing/2014/main" id="{34B1AACB-39EE-CC4E-A379-7FE9CCA1EEAD}"/>
              </a:ext>
            </a:extLst>
          </p:cNvPr>
          <p:cNvSpPr/>
          <p:nvPr/>
        </p:nvSpPr>
        <p:spPr>
          <a:xfrm>
            <a:off x="8502362" y="2381327"/>
            <a:ext cx="31546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40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Introduce yourself to your teachers as a Sixth Former, not just a student. Visit them outside lessons with questions. These relationships open doors to references, mentoring and university advice.</a:t>
            </a:r>
            <a:endParaRPr lang="en-US" sz="2400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4B95E98F-9758-5648-9711-937448835E8D}"/>
              </a:ext>
            </a:extLst>
          </p:cNvPr>
          <p:cNvSpPr/>
          <p:nvPr/>
        </p:nvSpPr>
        <p:spPr>
          <a:xfrm>
            <a:off x="9201694" y="317808"/>
            <a:ext cx="1079045" cy="1112341"/>
          </a:xfrm>
          <a:prstGeom prst="ellipse">
            <a:avLst/>
          </a:prstGeom>
          <a:solidFill>
            <a:srgbClr val="C9982A"/>
          </a:solidFill>
          <a:ln w="12700">
            <a:solidFill>
              <a:srgbClr val="C9982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56D629-1015-B34F-A36A-84C1D3A72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890" y="486652"/>
            <a:ext cx="774652" cy="774652"/>
          </a:xfrm>
          <a:prstGeom prst="rect">
            <a:avLst/>
          </a:prstGeom>
        </p:spPr>
      </p:pic>
      <p:sp>
        <p:nvSpPr>
          <p:cNvPr id="9" name="Text 13">
            <a:extLst>
              <a:ext uri="{FF2B5EF4-FFF2-40B4-BE49-F238E27FC236}">
                <a16:creationId xmlns:a16="http://schemas.microsoft.com/office/drawing/2014/main" id="{917DD2EB-EFA1-6440-9528-256F62A951E8}"/>
              </a:ext>
            </a:extLst>
          </p:cNvPr>
          <p:cNvSpPr/>
          <p:nvPr/>
        </p:nvSpPr>
        <p:spPr>
          <a:xfrm>
            <a:off x="8534209" y="1677138"/>
            <a:ext cx="241401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>
                <a:solidFill>
                  <a:srgbClr val="1A2E5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Build relationships</a:t>
            </a:r>
            <a:endParaRPr lang="en-US" sz="2400"/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1E6F07BF-B5FC-8848-AC25-E82FFFC9C279}"/>
              </a:ext>
            </a:extLst>
          </p:cNvPr>
          <p:cNvSpPr/>
          <p:nvPr/>
        </p:nvSpPr>
        <p:spPr>
          <a:xfrm>
            <a:off x="4407951" y="2423160"/>
            <a:ext cx="31546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40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Get involved in an enrichment activity within the first two weeks. Students who are involved in school life outside lessons report higher wellbeing and stronger friendships throughout Sixth Form.</a:t>
            </a:r>
            <a:endParaRPr lang="en-US" sz="2400"/>
          </a:p>
        </p:txBody>
      </p:sp>
      <p:sp>
        <p:nvSpPr>
          <p:cNvPr id="11" name="Text 13">
            <a:extLst>
              <a:ext uri="{FF2B5EF4-FFF2-40B4-BE49-F238E27FC236}">
                <a16:creationId xmlns:a16="http://schemas.microsoft.com/office/drawing/2014/main" id="{F9B596A9-C3C9-8943-B50A-769397452DE3}"/>
              </a:ext>
            </a:extLst>
          </p:cNvPr>
          <p:cNvSpPr/>
          <p:nvPr/>
        </p:nvSpPr>
        <p:spPr>
          <a:xfrm>
            <a:off x="4407951" y="1623878"/>
            <a:ext cx="241401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>
                <a:solidFill>
                  <a:srgbClr val="1A2E5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Get involved</a:t>
            </a:r>
            <a:endParaRPr lang="en-US" sz="2400"/>
          </a:p>
        </p:txBody>
      </p:sp>
      <p:sp>
        <p:nvSpPr>
          <p:cNvPr id="12" name="Shape 4">
            <a:extLst>
              <a:ext uri="{FF2B5EF4-FFF2-40B4-BE49-F238E27FC236}">
                <a16:creationId xmlns:a16="http://schemas.microsoft.com/office/drawing/2014/main" id="{1F94CB45-88E0-204F-829C-FD5A7DFE0533}"/>
              </a:ext>
            </a:extLst>
          </p:cNvPr>
          <p:cNvSpPr/>
          <p:nvPr/>
        </p:nvSpPr>
        <p:spPr>
          <a:xfrm>
            <a:off x="5202508" y="317808"/>
            <a:ext cx="1079045" cy="1112341"/>
          </a:xfrm>
          <a:prstGeom prst="ellipse">
            <a:avLst/>
          </a:prstGeom>
          <a:solidFill>
            <a:srgbClr val="C9982A"/>
          </a:solidFill>
          <a:ln w="12700">
            <a:solidFill>
              <a:srgbClr val="C9982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13" name="Image 0" descr="preencoded.png">
            <a:extLst>
              <a:ext uri="{FF2B5EF4-FFF2-40B4-BE49-F238E27FC236}">
                <a16:creationId xmlns:a16="http://schemas.microsoft.com/office/drawing/2014/main" id="{8B2575D8-1BC7-5F40-8A5F-77A1708290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3565" y="529346"/>
            <a:ext cx="731958" cy="73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00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F383B-A7AE-0046-B87B-F59AC378C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What to expect in your subject taster sessions.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BB87E-26F3-7343-9E59-ED3D05931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You will meet a subject teacher from your chosen subject.</a:t>
            </a:r>
          </a:p>
          <a:p>
            <a:pPr marL="0" indent="0">
              <a:buNone/>
            </a:pPr>
            <a:r>
              <a:rPr lang="en-US"/>
              <a:t>They will outline what the subject is about &amp; possibly give you an experience of the type of things that you do in lessons.</a:t>
            </a:r>
          </a:p>
          <a:p>
            <a:pPr marL="0" indent="0">
              <a:buNone/>
            </a:pPr>
            <a:r>
              <a:rPr lang="en-US"/>
              <a:t>Set you up with summer work. </a:t>
            </a:r>
            <a:r>
              <a:rPr lang="en-US" b="1"/>
              <a:t>It is an expectation </a:t>
            </a:r>
            <a:r>
              <a:rPr lang="en-US"/>
              <a:t>that this task is completed by the first day of term in September.</a:t>
            </a:r>
          </a:p>
          <a:p>
            <a:pPr marL="0" indent="0">
              <a:buNone/>
            </a:pPr>
            <a:r>
              <a:rPr lang="en-US"/>
              <a:t>This will be your subject teachers first impression of you as a Sixth Form student - make sure you shine!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72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EB3B9-BF43-4889-A592-BC0DADF0A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Off to form – meet your new family!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0D432-5071-48C0-B260-E3D36E544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972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Calendar on table">
            <a:extLst>
              <a:ext uri="{FF2B5EF4-FFF2-40B4-BE49-F238E27FC236}">
                <a16:creationId xmlns:a16="http://schemas.microsoft.com/office/drawing/2014/main" id="{21BBA840-D6C9-D2AF-5097-DA7A719AF4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30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F5F228-92D7-614A-834D-33FD479B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>
                <a:solidFill>
                  <a:srgbClr val="000000"/>
                </a:solidFill>
              </a:rPr>
              <a:t>A few house keeping notices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FADFC-2C71-7A4A-86AB-85525D76C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>
                <a:solidFill>
                  <a:srgbClr val="000000"/>
                </a:solidFill>
              </a:rPr>
              <a:t>If there is a fire alarm today you will be guided to the MUGA by a member of staff. Please line up where told and wait to be registered.</a:t>
            </a:r>
          </a:p>
          <a:p>
            <a:pPr marL="0" indent="0">
              <a:buNone/>
            </a:pPr>
            <a:endParaRPr lang="en-US" sz="22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200">
                <a:solidFill>
                  <a:srgbClr val="000000"/>
                </a:solidFill>
              </a:rPr>
              <a:t>Lunch and break are in the SFC - You will NOT be allowed offsite at lunch. You can pay with cash or cards or thumbs.</a:t>
            </a:r>
            <a:endParaRPr lang="en-US" sz="220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sz="22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200">
                <a:solidFill>
                  <a:srgbClr val="000000"/>
                </a:solidFill>
              </a:rPr>
              <a:t>Today we finish at 3.40pm tomorrow at 12.40pm.</a:t>
            </a:r>
            <a:endParaRPr lang="en-US" sz="220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sz="2200">
              <a:solidFill>
                <a:srgbClr val="00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5891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2648" y="548640"/>
            <a:ext cx="11118035" cy="1146772"/>
          </a:xfrm>
        </p:spPr>
        <p:txBody>
          <a:bodyPr>
            <a:normAutofit fontScale="90000"/>
          </a:bodyPr>
          <a:lstStyle/>
          <a:p>
            <a:r>
              <a:rPr lang="en-US" sz="4400" b="1"/>
              <a:t>Meet the Sixth Form Office (SFO) Team</a:t>
            </a:r>
            <a:br>
              <a:rPr lang="en-US" sz="4400" b="1"/>
            </a:br>
            <a:r>
              <a:rPr lang="en-US" b="1"/>
              <a:t>2026</a:t>
            </a:r>
            <a:r>
              <a:rPr lang="en-US" sz="4400" b="1"/>
              <a:t>  - </a:t>
            </a:r>
            <a:r>
              <a:rPr lang="en-US" b="1"/>
              <a:t>2028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497" y="156818"/>
            <a:ext cx="1629915" cy="17649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8E3133-172D-5F48-D082-974855CBB2CC}"/>
              </a:ext>
            </a:extLst>
          </p:cNvPr>
          <p:cNvSpPr txBox="1"/>
          <p:nvPr/>
        </p:nvSpPr>
        <p:spPr>
          <a:xfrm>
            <a:off x="348612" y="5220421"/>
            <a:ext cx="223813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>
                <a:latin typeface="Calibri" panose="020F0502020204030204" pitchFamily="34" charset="0"/>
                <a:cs typeface="Calibri" panose="020F0502020204030204" pitchFamily="34" charset="0"/>
              </a:rPr>
              <a:t>Mrs Weller</a:t>
            </a:r>
            <a:b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Head of Sixth Form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624931-CD39-04B1-99CA-9A9384F68A64}"/>
              </a:ext>
            </a:extLst>
          </p:cNvPr>
          <p:cNvSpPr txBox="1"/>
          <p:nvPr/>
        </p:nvSpPr>
        <p:spPr>
          <a:xfrm>
            <a:off x="3416349" y="5219215"/>
            <a:ext cx="2246635" cy="6771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000" b="1">
                <a:latin typeface="Calibri"/>
                <a:ea typeface="Calibri"/>
                <a:cs typeface="Calibri"/>
              </a:rPr>
              <a:t>Mrs Hadwin </a:t>
            </a:r>
          </a:p>
          <a:p>
            <a:pPr algn="ctr"/>
            <a:r>
              <a:rPr lang="en-GB">
                <a:latin typeface="Calibri"/>
                <a:ea typeface="Calibri"/>
                <a:cs typeface="Calibri"/>
              </a:rPr>
              <a:t>Head of Year 13</a:t>
            </a:r>
            <a:endParaRPr lang="en-GB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CA02B2-652B-D7CD-73BC-DAC51B17C9B9}"/>
              </a:ext>
            </a:extLst>
          </p:cNvPr>
          <p:cNvSpPr txBox="1"/>
          <p:nvPr/>
        </p:nvSpPr>
        <p:spPr>
          <a:xfrm>
            <a:off x="9354206" y="5219215"/>
            <a:ext cx="22466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>
                <a:latin typeface="Calibri" panose="020F0502020204030204" pitchFamily="34" charset="0"/>
                <a:cs typeface="Calibri" panose="020F0502020204030204" pitchFamily="34" charset="0"/>
              </a:rPr>
              <a:t>Mrs Cox</a:t>
            </a:r>
          </a:p>
          <a:p>
            <a:pPr algn="ctr"/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Administration/</a:t>
            </a:r>
          </a:p>
          <a:p>
            <a:pPr algn="ctr"/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Admissions Lead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C603F9-12B1-420F-9002-541163BE98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68" y="2433314"/>
            <a:ext cx="1913091" cy="25507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08A09E-7816-4815-A0F4-89A1FAE646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618" y="2382684"/>
            <a:ext cx="1765326" cy="2656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C5D333-CA21-4DEB-9291-23428B867B1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540" y="2522720"/>
            <a:ext cx="1851479" cy="2468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13F8FA-B396-41C8-AFB9-B2DBB342ED8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4777" y="2382849"/>
            <a:ext cx="1833820" cy="26593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151102-3026-EFE2-AB5D-C5E420FE6148}"/>
              </a:ext>
            </a:extLst>
          </p:cNvPr>
          <p:cNvSpPr txBox="1"/>
          <p:nvPr/>
        </p:nvSpPr>
        <p:spPr>
          <a:xfrm>
            <a:off x="6558642" y="5220031"/>
            <a:ext cx="214250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err="1">
                <a:cs typeface="Times New Roman"/>
              </a:rPr>
              <a:t>Mrs</a:t>
            </a:r>
            <a:r>
              <a:rPr lang="en-US" b="1">
                <a:cs typeface="Times New Roman"/>
              </a:rPr>
              <a:t> Bamber</a:t>
            </a:r>
          </a:p>
          <a:p>
            <a:r>
              <a:rPr lang="en-US">
                <a:cs typeface="Times New Roman"/>
              </a:rPr>
              <a:t>Head of Year 12</a:t>
            </a:r>
            <a:endParaRPr lang="en-US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9703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CBCF5-EED0-416C-9BBB-447C242C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398" y="330769"/>
            <a:ext cx="5482952" cy="634082"/>
          </a:xfrm>
        </p:spPr>
        <p:txBody>
          <a:bodyPr>
            <a:normAutofit/>
          </a:bodyPr>
          <a:lstStyle/>
          <a:p>
            <a:r>
              <a:rPr lang="en-GB"/>
              <a:t>Pastoral Support Team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C838C3-2BD2-42D8-98CE-FE768291D090}"/>
              </a:ext>
            </a:extLst>
          </p:cNvPr>
          <p:cNvSpPr txBox="1"/>
          <p:nvPr/>
        </p:nvSpPr>
        <p:spPr>
          <a:xfrm>
            <a:off x="1547531" y="4853624"/>
            <a:ext cx="2322038" cy="1177245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defTabSz="685800"/>
            <a:r>
              <a:rPr lang="en-GB" sz="2400" b="1">
                <a:solidFill>
                  <a:prstClr val="black"/>
                </a:solidFill>
                <a:latin typeface="Calibri"/>
                <a:ea typeface="Arial"/>
                <a:cs typeface="Arial"/>
              </a:rPr>
              <a:t>Mrs Tanser</a:t>
            </a:r>
          </a:p>
          <a:p>
            <a:pPr defTabSz="685800"/>
            <a:r>
              <a:rPr lang="en-GB" sz="2400">
                <a:solidFill>
                  <a:prstClr val="black"/>
                </a:solidFill>
                <a:latin typeface="Calibri"/>
                <a:ea typeface="Arial"/>
                <a:cs typeface="Arial"/>
              </a:rPr>
              <a:t>Pastoral Support and School Nurse​</a:t>
            </a:r>
            <a:endParaRPr lang="en-GB" sz="2400" b="1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18" name="Picture 17" descr="A person with a ponytail wearing a turtleneck sweater&#10;&#10;Description automatically generated">
            <a:extLst>
              <a:ext uri="{FF2B5EF4-FFF2-40B4-BE49-F238E27FC236}">
                <a16:creationId xmlns:a16="http://schemas.microsoft.com/office/drawing/2014/main" id="{D25B1D1A-3E61-F04F-6F8F-427F4DD5CF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511"/>
          <a:stretch/>
        </p:blipFill>
        <p:spPr>
          <a:xfrm>
            <a:off x="1486727" y="1248839"/>
            <a:ext cx="2448157" cy="3212786"/>
          </a:xfrm>
          <a:prstGeom prst="rect">
            <a:avLst/>
          </a:prstGeom>
          <a:effectLst>
            <a:outerShdw blurRad="177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person smiling at camera&#10;&#10;AI-generated content may be incorrect.">
            <a:extLst>
              <a:ext uri="{FF2B5EF4-FFF2-40B4-BE49-F238E27FC236}">
                <a16:creationId xmlns:a16="http://schemas.microsoft.com/office/drawing/2014/main" id="{A43417C9-435D-C73C-1AB2-9439DBC266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228" y="1320799"/>
            <a:ext cx="2445658" cy="33165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C0793D-2560-09DD-77D6-9553B70415DA}"/>
              </a:ext>
            </a:extLst>
          </p:cNvPr>
          <p:cNvSpPr txBox="1"/>
          <p:nvPr/>
        </p:nvSpPr>
        <p:spPr>
          <a:xfrm>
            <a:off x="8042673" y="4947966"/>
            <a:ext cx="2322038" cy="807913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defTabSz="685800"/>
            <a:r>
              <a:rPr lang="en-GB" sz="2400" b="1">
                <a:solidFill>
                  <a:prstClr val="black"/>
                </a:solidFill>
                <a:latin typeface="Calibri"/>
                <a:ea typeface="Arial"/>
                <a:cs typeface="Arial"/>
              </a:rPr>
              <a:t>Mrs Parry</a:t>
            </a:r>
          </a:p>
          <a:p>
            <a:pPr defTabSz="685800"/>
            <a:r>
              <a:rPr lang="en-GB" sz="2400">
                <a:solidFill>
                  <a:prstClr val="black"/>
                </a:solidFill>
                <a:latin typeface="Calibri"/>
                <a:ea typeface="Arial"/>
                <a:cs typeface="Arial"/>
              </a:rPr>
              <a:t>Pastoral Support </a:t>
            </a:r>
            <a:endParaRPr lang="en-GB" sz="2400">
              <a:solidFill>
                <a:prstClr val="black"/>
              </a:solidFill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2244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E7ECA-1803-8642-BF50-1F8345D98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42" y="236032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 b="1"/>
              <a:t>Meet the Tutor Team 2025 - 2027</a:t>
            </a:r>
            <a:r>
              <a:rPr lang="en-US" sz="4000"/>
              <a:t>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096D06A-2F5A-42CA-A57F-9DC840D358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024786"/>
              </p:ext>
            </p:extLst>
          </p:nvPr>
        </p:nvGraphicFramePr>
        <p:xfrm>
          <a:off x="5704392" y="1524907"/>
          <a:ext cx="6236829" cy="4077120"/>
        </p:xfrm>
        <a:graphic>
          <a:graphicData uri="http://schemas.openxmlformats.org/drawingml/2006/table">
            <a:tbl>
              <a:tblPr firstRow="1" bandRow="1"/>
              <a:tblGrid>
                <a:gridCol w="1775684">
                  <a:extLst>
                    <a:ext uri="{9D8B030D-6E8A-4147-A177-3AD203B41FA5}">
                      <a16:colId xmlns:a16="http://schemas.microsoft.com/office/drawing/2014/main" val="2758668747"/>
                    </a:ext>
                  </a:extLst>
                </a:gridCol>
                <a:gridCol w="1094583">
                  <a:extLst>
                    <a:ext uri="{9D8B030D-6E8A-4147-A177-3AD203B41FA5}">
                      <a16:colId xmlns:a16="http://schemas.microsoft.com/office/drawing/2014/main" val="3546405462"/>
                    </a:ext>
                  </a:extLst>
                </a:gridCol>
                <a:gridCol w="3366562">
                  <a:extLst>
                    <a:ext uri="{9D8B030D-6E8A-4147-A177-3AD203B41FA5}">
                      <a16:colId xmlns:a16="http://schemas.microsoft.com/office/drawing/2014/main" val="3292279314"/>
                    </a:ext>
                  </a:extLst>
                </a:gridCol>
              </a:tblGrid>
              <a:tr h="474916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12B</a:t>
                      </a:r>
                    </a:p>
                  </a:txBody>
                  <a:tcPr marL="14297" marR="14297" marT="14297" marB="686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B1</a:t>
                      </a:r>
                    </a:p>
                  </a:txBody>
                  <a:tcPr marL="14297" marR="14297" marT="14297" marB="686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Ms G Calladine </a:t>
                      </a:r>
                    </a:p>
                  </a:txBody>
                  <a:tcPr marL="14297" marR="14297" marT="14297" marB="686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881143"/>
                  </a:ext>
                </a:extLst>
              </a:tr>
              <a:tr h="474916">
                <a:tc>
                  <a:txBody>
                    <a:bodyPr/>
                    <a:lstStyle/>
                    <a:p>
                      <a:pPr algn="l" fontAlgn="ctr"/>
                      <a:r>
                        <a:rPr lang="en-GB" sz="2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12C</a:t>
                      </a:r>
                    </a:p>
                  </a:txBody>
                  <a:tcPr marL="14297" marR="14297" marT="14297" marB="68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B3</a:t>
                      </a:r>
                    </a:p>
                  </a:txBody>
                  <a:tcPr marL="14297" marR="14297" marT="14297" marB="68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Ms S McCammon</a:t>
                      </a:r>
                    </a:p>
                  </a:txBody>
                  <a:tcPr marL="14297" marR="14297" marT="14297" marB="686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808862"/>
                  </a:ext>
                </a:extLst>
              </a:tr>
              <a:tr h="474916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12J</a:t>
                      </a:r>
                    </a:p>
                  </a:txBody>
                  <a:tcPr marL="14297" marR="14297" marT="14297" marB="686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A1</a:t>
                      </a:r>
                    </a:p>
                  </a:txBody>
                  <a:tcPr marL="14297" marR="14297" marT="14297" marB="686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Mr J Cuthbert</a:t>
                      </a:r>
                    </a:p>
                  </a:txBody>
                  <a:tcPr marL="14297" marR="14297" marT="14297" marB="686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07096"/>
                  </a:ext>
                </a:extLst>
              </a:tr>
              <a:tr h="474916">
                <a:tc>
                  <a:txBody>
                    <a:bodyPr/>
                    <a:lstStyle/>
                    <a:p>
                      <a:pPr algn="l" fontAlgn="ctr"/>
                      <a:r>
                        <a:rPr lang="en-GB" sz="2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12M</a:t>
                      </a:r>
                    </a:p>
                  </a:txBody>
                  <a:tcPr marL="14297" marR="14297" marT="14297" marB="68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E6</a:t>
                      </a:r>
                    </a:p>
                  </a:txBody>
                  <a:tcPr marL="14297" marR="14297" marT="14297" marB="68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Mr R Mason</a:t>
                      </a:r>
                    </a:p>
                  </a:txBody>
                  <a:tcPr marL="14297" marR="14297" marT="14297" marB="686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139737"/>
                  </a:ext>
                </a:extLst>
              </a:tr>
              <a:tr h="474916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12P</a:t>
                      </a:r>
                    </a:p>
                  </a:txBody>
                  <a:tcPr marL="14297" marR="14297" marT="14297" marB="686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A4</a:t>
                      </a:r>
                    </a:p>
                  </a:txBody>
                  <a:tcPr marL="14297" marR="14297" marT="14297" marB="686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Mr C Martin</a:t>
                      </a:r>
                    </a:p>
                  </a:txBody>
                  <a:tcPr marL="14297" marR="14297" marT="14297" marB="686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586764"/>
                  </a:ext>
                </a:extLst>
              </a:tr>
              <a:tr h="474916">
                <a:tc>
                  <a:txBody>
                    <a:bodyPr/>
                    <a:lstStyle/>
                    <a:p>
                      <a:pPr algn="l" fontAlgn="ctr"/>
                      <a:r>
                        <a:rPr lang="en-GB" sz="2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12R</a:t>
                      </a:r>
                    </a:p>
                  </a:txBody>
                  <a:tcPr marL="14297" marR="14297" marT="14297" marB="68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A3</a:t>
                      </a:r>
                    </a:p>
                  </a:txBody>
                  <a:tcPr marL="14297" marR="14297" marT="14297" marB="68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Miss E MacCormick</a:t>
                      </a:r>
                    </a:p>
                  </a:txBody>
                  <a:tcPr marL="14297" marR="14297" marT="14297" marB="686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959756"/>
                  </a:ext>
                </a:extLst>
              </a:tr>
              <a:tr h="474916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12S</a:t>
                      </a:r>
                    </a:p>
                  </a:txBody>
                  <a:tcPr marL="14297" marR="14297" marT="14297" marB="686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L2</a:t>
                      </a:r>
                    </a:p>
                  </a:txBody>
                  <a:tcPr marL="14297" marR="14297" marT="14297" marB="686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Mrs S Abbott</a:t>
                      </a:r>
                    </a:p>
                  </a:txBody>
                  <a:tcPr marL="14297" marR="14297" marT="14297" marB="686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492693"/>
                  </a:ext>
                </a:extLst>
              </a:tr>
              <a:tr h="474916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12T</a:t>
                      </a:r>
                    </a:p>
                  </a:txBody>
                  <a:tcPr marL="14297" marR="14297" marT="14297" marB="686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B1</a:t>
                      </a:r>
                    </a:p>
                  </a:txBody>
                  <a:tcPr marL="14297" marR="14297" marT="14297" marB="68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Mrs S </a:t>
                      </a:r>
                      <a:r>
                        <a:rPr lang="en-GB" sz="2800" b="0" i="0" u="none" strike="noStrike" baseline="0" err="1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Chowdury</a:t>
                      </a:r>
                      <a:endParaRPr lang="en-GB" sz="2800" b="0" i="0" u="none" strike="noStrike" baseline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14297" marR="14297" marT="14297" marB="686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13007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8CC4AD9-2208-DDC5-908F-3CCD952A7B7E}"/>
              </a:ext>
            </a:extLst>
          </p:cNvPr>
          <p:cNvSpPr txBox="1"/>
          <p:nvPr/>
        </p:nvSpPr>
        <p:spPr>
          <a:xfrm>
            <a:off x="890829" y="1803930"/>
            <a:ext cx="332576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You should know your form from the refectory lists but any questions or if you are not sure see one of us at the end and we will help you.</a:t>
            </a:r>
            <a:endParaRPr lang="en-US"/>
          </a:p>
        </p:txBody>
      </p:sp>
      <p:pic>
        <p:nvPicPr>
          <p:cNvPr id="1026" name="Picture 2" descr="A person with glasses and a black sweater&#10;&#10;Description automatically generated">
            <a:extLst>
              <a:ext uri="{FF2B5EF4-FFF2-40B4-BE49-F238E27FC236}">
                <a16:creationId xmlns:a16="http://schemas.microsoft.com/office/drawing/2014/main" id="{6D5302E4-B6F0-42A2-AD45-B9F374F2A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6488" y="3271083"/>
            <a:ext cx="1102859" cy="165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person smiling in front of a black door&#10;&#10;Description automatically generated">
            <a:extLst>
              <a:ext uri="{FF2B5EF4-FFF2-40B4-BE49-F238E27FC236}">
                <a16:creationId xmlns:a16="http://schemas.microsoft.com/office/drawing/2014/main" id="{DDDCD72F-B009-4907-9EDB-1EFE2E7E91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416" t="32528" r="23693"/>
          <a:stretch/>
        </p:blipFill>
        <p:spPr bwMode="auto">
          <a:xfrm>
            <a:off x="2562927" y="3462539"/>
            <a:ext cx="1192907" cy="146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person with glasses and a beard&#10;&#10;Description automatically generated">
            <a:extLst>
              <a:ext uri="{FF2B5EF4-FFF2-40B4-BE49-F238E27FC236}">
                <a16:creationId xmlns:a16="http://schemas.microsoft.com/office/drawing/2014/main" id="{C6380C88-A2DA-49A8-AD8E-C855C0BE5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779" y="3429978"/>
            <a:ext cx="1102859" cy="148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 person taking a selfie with a city in the background&#10;&#10;Description automatically generated">
            <a:extLst>
              <a:ext uri="{FF2B5EF4-FFF2-40B4-BE49-F238E27FC236}">
                <a16:creationId xmlns:a16="http://schemas.microsoft.com/office/drawing/2014/main" id="{0449BF90-81E4-49D7-BDC2-DBF4138CE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47" t="29789" r="27369" b="7824"/>
          <a:stretch/>
        </p:blipFill>
        <p:spPr bwMode="auto">
          <a:xfrm>
            <a:off x="44211" y="4972786"/>
            <a:ext cx="1201046" cy="152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7101BCD7-DE03-4A9A-8127-BA6CA8B24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6754" y="4956000"/>
            <a:ext cx="1192907" cy="158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Image preview">
            <a:extLst>
              <a:ext uri="{FF2B5EF4-FFF2-40B4-BE49-F238E27FC236}">
                <a16:creationId xmlns:a16="http://schemas.microsoft.com/office/drawing/2014/main" id="{3A8FDE69-EA95-4DDD-AAE9-42FE1580FA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C617DD-ECA9-4FF7-B1B1-9EC19535EE0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" y="3407644"/>
            <a:ext cx="1148696" cy="15295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513BE6-439B-4BE2-B3D1-A87813DA23D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011" y="4951977"/>
            <a:ext cx="1302116" cy="15711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539FDF-5853-4AB6-8D1F-F8C9E2BC975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9860" y="4972998"/>
            <a:ext cx="1192907" cy="157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82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EA05E-DF92-47AE-8893-23A486A41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en-GB"/>
              <a:t>Plan for the two 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965A1-98C1-4F6B-B501-F2DA0777E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4" y="1713332"/>
            <a:ext cx="3816096" cy="3694373"/>
          </a:xfrm>
        </p:spPr>
        <p:txBody>
          <a:bodyPr>
            <a:normAutofit fontScale="85000" lnSpcReduction="10000"/>
          </a:bodyPr>
          <a:lstStyle/>
          <a:p>
            <a:r>
              <a:rPr lang="en-GB" sz="1900"/>
              <a:t>Meet your form and tutor and get to know each other through a range of activities.</a:t>
            </a:r>
          </a:p>
          <a:p>
            <a:r>
              <a:rPr lang="en-GB" sz="1900"/>
              <a:t>Experience a lesson in each of your chosen subject areas and have summer work set.</a:t>
            </a:r>
          </a:p>
          <a:p>
            <a:r>
              <a:rPr lang="en-GB" sz="1900"/>
              <a:t>Experience an extended curriculum lesson bespoke to your course.</a:t>
            </a:r>
          </a:p>
          <a:p>
            <a:r>
              <a:rPr lang="en-GB" sz="1900"/>
              <a:t>Meet current year 12 and talk to them about activities and opportunities.</a:t>
            </a:r>
            <a:endParaRPr lang="en-GB" sz="1900">
              <a:ea typeface="Calibri"/>
              <a:cs typeface="Calibri"/>
            </a:endParaRPr>
          </a:p>
          <a:p>
            <a:endParaRPr lang="en-GB" sz="1900"/>
          </a:p>
        </p:txBody>
      </p:sp>
      <p:pic>
        <p:nvPicPr>
          <p:cNvPr id="6" name="Picture 5" descr="A group of young men in uniform&#10;&#10;Description automatically generated">
            <a:extLst>
              <a:ext uri="{FF2B5EF4-FFF2-40B4-BE49-F238E27FC236}">
                <a16:creationId xmlns:a16="http://schemas.microsoft.com/office/drawing/2014/main" id="{DCE54963-54D6-44FD-A905-1EC1B56867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33" r="-1" b="21821"/>
          <a:stretch>
            <a:fillRect/>
          </a:stretch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8" name="Picture 7" descr="A group of people sitting at tables&#10;&#10;Description automatically generated">
            <a:extLst>
              <a:ext uri="{FF2B5EF4-FFF2-40B4-BE49-F238E27FC236}">
                <a16:creationId xmlns:a16="http://schemas.microsoft.com/office/drawing/2014/main" id="{832581F2-AAC4-4B2E-8F52-AD9FA3DC2D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0" b="37220"/>
          <a:stretch>
            <a:fillRect/>
          </a:stretch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34903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EBF52-0915-D244-99B4-9BB251A02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r>
              <a:rPr lang="en-US" b="1"/>
              <a:t>What will a typical student timetable look like?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E0141-B7F1-A24B-9C0E-31E560EC5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8803" y="-4"/>
            <a:ext cx="6227693" cy="6858003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/>
              <a:t>3 Core subjects </a:t>
            </a:r>
            <a:r>
              <a:rPr lang="en-US" sz="2400"/>
              <a:t>– These could be A level or BTEC or a combination. You will have </a:t>
            </a:r>
            <a:r>
              <a:rPr lang="en-US" sz="2400" b="1"/>
              <a:t>5 hours </a:t>
            </a:r>
            <a:r>
              <a:rPr lang="en-US" sz="2400"/>
              <a:t>of teacher led lessons </a:t>
            </a:r>
            <a:r>
              <a:rPr lang="en-US" sz="2400" b="1"/>
              <a:t>for each subject. 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You will also be expected to spend additional </a:t>
            </a:r>
            <a:r>
              <a:rPr lang="en-US" sz="2400" b="1"/>
              <a:t>independent study time </a:t>
            </a:r>
            <a:r>
              <a:rPr lang="en-US" sz="2400"/>
              <a:t>in </a:t>
            </a:r>
            <a:r>
              <a:rPr lang="en-US" sz="2400" b="1"/>
              <a:t>school</a:t>
            </a:r>
            <a:r>
              <a:rPr lang="en-US" sz="2400"/>
              <a:t> and at </a:t>
            </a:r>
            <a:r>
              <a:rPr lang="en-US" sz="2400" b="1"/>
              <a:t>home</a:t>
            </a:r>
            <a:r>
              <a:rPr lang="en-US" sz="2400"/>
              <a:t>.</a:t>
            </a:r>
          </a:p>
          <a:p>
            <a:pPr marL="0" indent="0">
              <a:buNone/>
            </a:pPr>
            <a:r>
              <a:rPr lang="en-US" sz="2400" b="1"/>
              <a:t>1 Extended curriculum option </a:t>
            </a:r>
            <a:r>
              <a:rPr lang="en-US" sz="2400"/>
              <a:t>– AS Business, Extended Project Qualification (EPQ), Sports Leader, Young Enterprise, Core </a:t>
            </a:r>
            <a:r>
              <a:rPr lang="en-US" sz="2400" err="1"/>
              <a:t>maths</a:t>
            </a:r>
            <a:r>
              <a:rPr lang="en-US" sz="2400"/>
              <a:t>, IDEAS</a:t>
            </a:r>
          </a:p>
          <a:p>
            <a:pPr marL="0" indent="0">
              <a:buNone/>
            </a:pPr>
            <a:r>
              <a:rPr lang="en-US" sz="2400"/>
              <a:t>These options will cover </a:t>
            </a:r>
            <a:r>
              <a:rPr lang="en-US" sz="2400" b="1"/>
              <a:t>2- 5 hours </a:t>
            </a:r>
            <a:r>
              <a:rPr lang="en-US" sz="2400"/>
              <a:t>on your timetable. 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 b="1"/>
              <a:t>1 hour of Health &amp; Wellbeing </a:t>
            </a:r>
            <a:r>
              <a:rPr lang="en-US" sz="2400"/>
              <a:t>– Options may include: fitness </a:t>
            </a:r>
            <a:r>
              <a:rPr lang="en-US" sz="2400" err="1"/>
              <a:t>centre</a:t>
            </a:r>
            <a:r>
              <a:rPr lang="en-US" sz="2400"/>
              <a:t>, badminton, football, yoga, dance or volunteering either in school or the local community.</a:t>
            </a:r>
          </a:p>
          <a:p>
            <a:pPr marL="0" indent="0">
              <a:buNone/>
            </a:pPr>
            <a:endParaRPr lang="en-US" sz="2400" b="1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A1F7283-AB6C-4416-9A9F-0EAD85C64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47" r="-2" b="-2"/>
          <a:stretch>
            <a:fillRect/>
          </a:stretch>
        </p:blipFill>
        <p:spPr bwMode="auto">
          <a:xfrm>
            <a:off x="-3593" y="3105151"/>
            <a:ext cx="6078207" cy="3526406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377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0B7D5-7E46-FD48-8E08-E7D6A6CD2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99" y="156029"/>
            <a:ext cx="2807208" cy="1325563"/>
          </a:xfrm>
        </p:spPr>
        <p:txBody>
          <a:bodyPr>
            <a:normAutofit fontScale="90000"/>
          </a:bodyPr>
          <a:lstStyle/>
          <a:p>
            <a:r>
              <a:rPr lang="en-US" sz="2800" b="1"/>
              <a:t>Leadership and enrichment</a:t>
            </a:r>
            <a:br>
              <a:rPr lang="en-US" sz="2800"/>
            </a:br>
            <a:endParaRPr lang="en-US" sz="28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DE90A-14AB-1042-AC0C-A31E37E29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41" y="1518339"/>
            <a:ext cx="2807208" cy="39227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300"/>
              <a:t>Get involved in Leadership roles – </a:t>
            </a:r>
          </a:p>
          <a:p>
            <a:r>
              <a:rPr lang="en-US" sz="1300"/>
              <a:t>Co-Heads</a:t>
            </a:r>
            <a:endParaRPr lang="en-US" sz="1300">
              <a:ea typeface="Calibri"/>
              <a:cs typeface="Calibri"/>
            </a:endParaRPr>
          </a:p>
          <a:p>
            <a:r>
              <a:rPr lang="en-US" sz="1300"/>
              <a:t>House Captains</a:t>
            </a:r>
            <a:endParaRPr lang="en-US" sz="1300">
              <a:ea typeface="Calibri"/>
              <a:cs typeface="Calibri"/>
            </a:endParaRPr>
          </a:p>
          <a:p>
            <a:r>
              <a:rPr lang="en-US" sz="1300"/>
              <a:t>Ambassadors – Wellbeing, Anti-Bullying and Diversity </a:t>
            </a:r>
            <a:endParaRPr lang="en-US" sz="1300">
              <a:ea typeface="Calibri"/>
              <a:cs typeface="Calibri"/>
            </a:endParaRPr>
          </a:p>
          <a:p>
            <a:r>
              <a:rPr lang="en-US" sz="1300"/>
              <a:t>Subject Mentoring</a:t>
            </a:r>
            <a:endParaRPr lang="en-US" sz="1300">
              <a:ea typeface="Calibri" panose="020F0502020204030204"/>
              <a:cs typeface="Calibri" panose="020F0502020204030204"/>
            </a:endParaRPr>
          </a:p>
          <a:p>
            <a:r>
              <a:rPr lang="en-US" sz="1300"/>
              <a:t>Lesson support</a:t>
            </a:r>
            <a:endParaRPr lang="en-US" sz="1300">
              <a:ea typeface="Calibri" panose="020F0502020204030204"/>
              <a:cs typeface="Calibri" panose="020F0502020204030204"/>
            </a:endParaRPr>
          </a:p>
          <a:p>
            <a:r>
              <a:rPr lang="en-US" sz="1300"/>
              <a:t>Buddy readers</a:t>
            </a:r>
            <a:endParaRPr lang="en-US" sz="1300">
              <a:ea typeface="Calibri"/>
              <a:cs typeface="Calibri"/>
            </a:endParaRPr>
          </a:p>
          <a:p>
            <a:r>
              <a:rPr lang="en-US" sz="1300">
                <a:ea typeface="Calibri"/>
                <a:cs typeface="Calibri"/>
              </a:rPr>
              <a:t>Debate leaders</a:t>
            </a:r>
            <a:endParaRPr lang="en-US" sz="1300"/>
          </a:p>
          <a:p>
            <a:r>
              <a:rPr lang="en-US" sz="1300"/>
              <a:t>Peer mentors</a:t>
            </a:r>
            <a:endParaRPr lang="en-US" sz="1300">
              <a:ea typeface="Calibri"/>
              <a:cs typeface="Calibri"/>
            </a:endParaRPr>
          </a:p>
          <a:p>
            <a:r>
              <a:rPr lang="en-US" sz="1300"/>
              <a:t>School council </a:t>
            </a:r>
            <a:endParaRPr lang="en-US" sz="1300">
              <a:ea typeface="Calibri"/>
              <a:cs typeface="Calibri"/>
            </a:endParaRPr>
          </a:p>
          <a:p>
            <a:r>
              <a:rPr lang="en-US" sz="1300"/>
              <a:t>Community volunteering</a:t>
            </a:r>
            <a:endParaRPr lang="en-US" sz="1300">
              <a:ea typeface="Calibri"/>
              <a:cs typeface="Calibri"/>
            </a:endParaRPr>
          </a:p>
          <a:p>
            <a:r>
              <a:rPr lang="en-US" sz="1300"/>
              <a:t>Prefects</a:t>
            </a:r>
            <a:endParaRPr lang="en-US" sz="1300">
              <a:ea typeface="Calibri"/>
              <a:cs typeface="Calibri"/>
            </a:endParaRPr>
          </a:p>
          <a:p>
            <a:endParaRPr lang="en-US" sz="1300"/>
          </a:p>
          <a:p>
            <a:pPr marL="0" indent="0">
              <a:buNone/>
            </a:pPr>
            <a:endParaRPr lang="en-US" sz="13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106589-1BD0-400B-A505-3A8D8478F0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46"/>
          <a:stretch>
            <a:fillRect/>
          </a:stretch>
        </p:blipFill>
        <p:spPr>
          <a:xfrm>
            <a:off x="2431957" y="3480146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pic>
        <p:nvPicPr>
          <p:cNvPr id="12" name="Picture 11" descr="A group of people in green shirts&#10;&#10;Description automatically generated">
            <a:extLst>
              <a:ext uri="{FF2B5EF4-FFF2-40B4-BE49-F238E27FC236}">
                <a16:creationId xmlns:a16="http://schemas.microsoft.com/office/drawing/2014/main" id="{FCE68FCB-9ACF-4E5B-94A5-700C513C09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4371" y="3428208"/>
            <a:ext cx="4787629" cy="33749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DD6D54-E6BC-4188-AE6A-425ED5DF50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5582"/>
          <a:stretch>
            <a:fillRect/>
          </a:stretch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EA73B4-4687-4F28-A4F9-6AAC148157F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6318" y="73107"/>
            <a:ext cx="4298053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0304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VTI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VanillaVTI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Vanilla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AACC6CF0-9F86-48CC-9C4E-CA578EE0A0A0}" vid="{3BDE51FE-56D6-4100-AFB5-5B4AEDCE2E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747D233B303C42867A11F9D9240F5B" ma:contentTypeVersion="18" ma:contentTypeDescription="Create a new document." ma:contentTypeScope="" ma:versionID="447658b39391adcd48d98001ab4bd73e">
  <xsd:schema xmlns:xsd="http://www.w3.org/2001/XMLSchema" xmlns:xs="http://www.w3.org/2001/XMLSchema" xmlns:p="http://schemas.microsoft.com/office/2006/metadata/properties" xmlns:ns2="8016d306-0153-405a-be98-310ea55ccd8d" xmlns:ns3="3773aca8-3cae-4ea7-b159-662d3d13f9ea" targetNamespace="http://schemas.microsoft.com/office/2006/metadata/properties" ma:root="true" ma:fieldsID="ade125d80d8824b83301b5678538ade2" ns2:_="" ns3:_="">
    <xsd:import namespace="8016d306-0153-405a-be98-310ea55ccd8d"/>
    <xsd:import namespace="3773aca8-3cae-4ea7-b159-662d3d13f9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6d306-0153-405a-be98-310ea55ccd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6de71d0-2f3c-4ce9-b2c1-eaefba1293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73aca8-3cae-4ea7-b159-662d3d13f9e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0d01f24-02f0-4e90-b403-b1ee388ded42}" ma:internalName="TaxCatchAll" ma:showField="CatchAllData" ma:web="3773aca8-3cae-4ea7-b159-662d3d13f9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73aca8-3cae-4ea7-b159-662d3d13f9ea" xsi:nil="true"/>
    <lcf76f155ced4ddcb4097134ff3c332f xmlns="8016d306-0153-405a-be98-310ea55ccd8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72E5A21-2091-4A36-A96B-F0766644EE38}">
  <ds:schemaRefs>
    <ds:schemaRef ds:uri="3773aca8-3cae-4ea7-b159-662d3d13f9ea"/>
    <ds:schemaRef ds:uri="8016d306-0153-405a-be98-310ea55ccd8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EEC873E-C220-414B-B43B-A39FB7BCFD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9FEDBB-609A-44CA-AD6B-4AB7A27C108A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3773aca8-3cae-4ea7-b159-662d3d13f9ea"/>
    <ds:schemaRef ds:uri="8016d306-0153-405a-be98-310ea55ccd8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1478</Words>
  <Application>Microsoft Office PowerPoint</Application>
  <PresentationFormat>Widescreen</PresentationFormat>
  <Paragraphs>178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Abadi</vt:lpstr>
      <vt:lpstr>Aptos Narrow</vt:lpstr>
      <vt:lpstr>Arial</vt:lpstr>
      <vt:lpstr>Calibri</vt:lpstr>
      <vt:lpstr>Calibri Light</vt:lpstr>
      <vt:lpstr>Cambria</vt:lpstr>
      <vt:lpstr>Courier New</vt:lpstr>
      <vt:lpstr>Neue Haas Grotesk Text Pro</vt:lpstr>
      <vt:lpstr>Times New Roman</vt:lpstr>
      <vt:lpstr>VanillaVTI</vt:lpstr>
      <vt:lpstr>Welcome to Ecclesbourne Sixth Form  New starters 2026-28</vt:lpstr>
      <vt:lpstr>PowerPoint Presentation</vt:lpstr>
      <vt:lpstr>A few house keeping notices</vt:lpstr>
      <vt:lpstr>Meet the Sixth Form Office (SFO) Team 2026  - 2028</vt:lpstr>
      <vt:lpstr>Pastoral Support Team</vt:lpstr>
      <vt:lpstr>Meet the Tutor Team 2025 - 2027 </vt:lpstr>
      <vt:lpstr>Plan for the two days</vt:lpstr>
      <vt:lpstr>What will a typical student timetable look like?</vt:lpstr>
      <vt:lpstr>Leadership and enrichment </vt:lpstr>
      <vt:lpstr>Why bother….?</vt:lpstr>
      <vt:lpstr>Other opportunities to get involved…</vt:lpstr>
      <vt:lpstr>Meet our Co- heads</vt:lpstr>
      <vt:lpstr>PowerPoint Presentation</vt:lpstr>
      <vt:lpstr>Ties</vt:lpstr>
      <vt:lpstr>Wellbeing </vt:lpstr>
      <vt:lpstr>PUNCTUALITY AND ATTENDANCE </vt:lpstr>
      <vt:lpstr>What to do if you would like to change your course choices.</vt:lpstr>
      <vt:lpstr>Who to ask?</vt:lpstr>
      <vt:lpstr>A new chapter awaits!</vt:lpstr>
      <vt:lpstr>PowerPoint Presentation</vt:lpstr>
      <vt:lpstr>PowerPoint Presentation</vt:lpstr>
      <vt:lpstr>We're in this together!</vt:lpstr>
      <vt:lpstr>PowerPoint Presentation</vt:lpstr>
      <vt:lpstr>PowerPoint Presentation</vt:lpstr>
      <vt:lpstr>PowerPoint Presentation</vt:lpstr>
      <vt:lpstr>What to expect in your subject taster sessions.</vt:lpstr>
      <vt:lpstr>Off to form – meet your new family!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Ecclesbourne Sixth Form</dc:title>
  <dc:creator>Hannah Weller (HCW)</dc:creator>
  <cp:lastModifiedBy>Paul Cobham (PCC) - ICT Services</cp:lastModifiedBy>
  <cp:revision>2</cp:revision>
  <dcterms:created xsi:type="dcterms:W3CDTF">2024-06-18T14:31:40Z</dcterms:created>
  <dcterms:modified xsi:type="dcterms:W3CDTF">2026-06-29T14:22:13Z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0x01010004747D233B303C42867A11F9D9240F5B</vt:lpwstr>
  </property>
  <property fmtid="{D5CDD505-2E9C-101B-9397-08002B2CF9AE}" pid="3" name="MediaServiceImageTags">
    <vt:lpwstr/>
  </property>
</Properties>
</file>