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5" r:id="rId7"/>
    <p:sldId id="257" r:id="rId8"/>
    <p:sldId id="280" r:id="rId9"/>
    <p:sldId id="285" r:id="rId10"/>
    <p:sldId id="282" r:id="rId11"/>
    <p:sldId id="283" r:id="rId12"/>
    <p:sldId id="284" r:id="rId13"/>
    <p:sldId id="286" r:id="rId14"/>
    <p:sldId id="287" r:id="rId15"/>
    <p:sldId id="289" r:id="rId16"/>
    <p:sldId id="290" r:id="rId17"/>
    <p:sldId id="288" r:id="rId18"/>
    <p:sldId id="294" r:id="rId19"/>
    <p:sldId id="295" r:id="rId20"/>
    <p:sldId id="296" r:id="rId21"/>
    <p:sldId id="297" r:id="rId22"/>
    <p:sldId id="298" r:id="rId23"/>
    <p:sldId id="299" r:id="rId24"/>
    <p:sldId id="271" r:id="rId25"/>
    <p:sldId id="267" r:id="rId26"/>
    <p:sldId id="268" r:id="rId27"/>
    <p:sldId id="269" r:id="rId28"/>
    <p:sldId id="277" r:id="rId29"/>
    <p:sldId id="278" r:id="rId30"/>
    <p:sldId id="291" r:id="rId31"/>
    <p:sldId id="292" r:id="rId32"/>
    <p:sldId id="293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7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0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9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8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9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4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8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DA57-9967-4A3D-BED1-0265141619B4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50B9-A2D3-4493-80AE-B80185608B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231" y="445248"/>
            <a:ext cx="9144000" cy="1741548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at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GB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Ecclesbourne</a:t>
            </a: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School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31" y="3084996"/>
            <a:ext cx="4150353" cy="307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344" y="2837424"/>
            <a:ext cx="2769440" cy="384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8836" y="4273804"/>
            <a:ext cx="3251408" cy="2308324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Mr D Sutton </a:t>
            </a:r>
          </a:p>
          <a:p>
            <a:r>
              <a:rPr lang="en-GB" sz="24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(Head of the Languages Faculty/Head of Spanish)</a:t>
            </a:r>
          </a:p>
          <a:p>
            <a:r>
              <a:rPr lang="en-GB" sz="2400" b="1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Mrs A Duncan</a:t>
            </a:r>
          </a:p>
        </p:txBody>
      </p:sp>
    </p:spTree>
    <p:extLst>
      <p:ext uri="{BB962C8B-B14F-4D97-AF65-F5344CB8AC3E}">
        <p14:creationId xmlns:p14="http://schemas.microsoft.com/office/powerpoint/2010/main" val="367011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CULTURA ARTISTICA EN EL MUNDO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identidad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regional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España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Tradiciones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costumbres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gastronomía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lenguas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173" y="2544793"/>
            <a:ext cx="5336577" cy="18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PATRIMONIO CULTURAL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Sitios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históricos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civilizaciones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prehispánicas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39682"/>
            <a:ext cx="4295955" cy="2147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618" y="2433382"/>
            <a:ext cx="5993921" cy="1965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76" y="4514883"/>
            <a:ext cx="3258539" cy="1977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391" y="4848046"/>
            <a:ext cx="2398642" cy="17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PATRIMONIO CULTURAL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Arte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cultura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95" y="2803044"/>
            <a:ext cx="3450202" cy="2321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191" y="2646545"/>
            <a:ext cx="3023835" cy="263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530" y="2338636"/>
            <a:ext cx="2671766" cy="30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PATRIMONIO CULTURAL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patrimonio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musical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su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diversidad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91" y="3474850"/>
            <a:ext cx="3200221" cy="2123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28" y="3174666"/>
            <a:ext cx="3705225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794" y="3363672"/>
            <a:ext cx="2234961" cy="22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2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CINE Y LITERATURA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“8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Apellidos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Vascos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632674"/>
            <a:ext cx="69056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MULTICULTURALISMO EN LA SOCIEDAD HISPANICA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inmigración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beneficios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aspectos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negativos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inmigración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mundo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hispánico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indocumentados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Image result for pater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550899"/>
            <a:ext cx="3430773" cy="19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xican immigran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699" y="4543868"/>
            <a:ext cx="2431570" cy="19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documentad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995" y="4550899"/>
            <a:ext cx="2915667" cy="19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7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MULTICULTURALISMO EN LA SOCIEDAD HISPANICA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racismo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actitudes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racistas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xenófobos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medidas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contra el racism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legislación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contra 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racismo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131" y="4584139"/>
            <a:ext cx="3571267" cy="2018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424" y="4072116"/>
            <a:ext cx="3590276" cy="2530565"/>
          </a:xfrm>
          <a:prstGeom prst="rect">
            <a:avLst/>
          </a:prstGeom>
        </p:spPr>
      </p:pic>
      <p:pic>
        <p:nvPicPr>
          <p:cNvPr id="2050" name="Picture 2" descr="Image result for yo soy racismo mezcl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341" y="4577544"/>
            <a:ext cx="3002890" cy="211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3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MULTICULTURALISMO EN LA SOCIEDAD HISPANICA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convivencia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convivencia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culturas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educación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religiones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042" y="4629643"/>
            <a:ext cx="2956955" cy="19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59" y="4338204"/>
            <a:ext cx="3584206" cy="2229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4" y="4629643"/>
            <a:ext cx="3776106" cy="19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ASPECTOS DE LA VIDA POLITICA EN EL MUNDO HISPANO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Jóvenes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hoy,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ciudadanos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mañana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jóvenes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su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actitud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hacia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política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: activism o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apatía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paro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entre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jóvenes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Su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sociedad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ideal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49" y="4751585"/>
            <a:ext cx="3308890" cy="167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708" y="4350625"/>
            <a:ext cx="3348844" cy="207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33" y="4616293"/>
            <a:ext cx="3167400" cy="17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60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ASPECTOS DE LA VIDA POLITICA EN EL MUNDO HISPANO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Monarquías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y dictaduras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dictadura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Franco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evolución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monarquía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España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Dictadores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latinoamericanos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895" y="4705816"/>
            <a:ext cx="2782834" cy="195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145" y="4705816"/>
            <a:ext cx="3810636" cy="195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5" y="4530071"/>
            <a:ext cx="2857064" cy="21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Spanish?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basta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con el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inglés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4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 un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poco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puede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conseguir</a:t>
            </a:r>
            <a:r>
              <a:rPr lang="en-GB" sz="4000" b="1" dirty="0">
                <a:solidFill>
                  <a:srgbClr val="FF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mucho.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4000" b="1" dirty="0">
              <a:solidFill>
                <a:srgbClr val="FF99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mejora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calidad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sz="40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vida</a:t>
            </a:r>
            <a:r>
              <a:rPr lang="en-GB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25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ASPECTOS DE LA VIDA POLITICA EN EL MUNDO HISPANO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Movimientos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populares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efectividad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manifestaciones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las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huelgas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poder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sindicatos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Ejemplos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protestas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sociales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(El 15-M, las Madres de la Plaza de Mayo)</a:t>
            </a:r>
          </a:p>
          <a:p>
            <a:pPr marL="0" indent="0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48" y="4592388"/>
            <a:ext cx="3008540" cy="2101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80" y="4592388"/>
            <a:ext cx="3735266" cy="210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32248"/>
            <a:ext cx="3103083" cy="18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721803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40" y="931653"/>
            <a:ext cx="10515600" cy="58314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Content – Year 1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Aspects of Hispanic society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Modern and traditional values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Cyber-space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Equal rights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Artistic culture in the  Hispanic world 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Modern day idols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Spanish regional identity</a:t>
            </a:r>
          </a:p>
          <a:p>
            <a:pPr algn="ctr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Cultural heritage or cultural landscape</a:t>
            </a:r>
          </a:p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Year 2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Multiculturalism in  Hispanic society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Immigration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Racism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Integration</a:t>
            </a:r>
          </a:p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Aspects of political life in the Hispanic world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Today’s youth, tomorrow’s citizens. 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Monarchies, republics and dictatorships. </a:t>
            </a:r>
          </a:p>
          <a:p>
            <a:pPr marL="0" indent="0" algn="ctr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Popular movements.</a:t>
            </a:r>
          </a:p>
          <a:p>
            <a:pPr marL="0" indent="0">
              <a:buNone/>
            </a:pPr>
            <a:endParaRPr lang="en-US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50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08067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38" y="1026544"/>
            <a:ext cx="10515600" cy="5667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Paper 1: Listening, reading and writing 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What's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Aspects of Hispanic society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Artistic culture in the Hispanic world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Multiculturalism in Hispanic society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Aspects of political life in Hispanic society • Grammar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How it's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Written exam: 2 hours 30 minutes • 160 marks in total • 40% of A-level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Questions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Listening and responding to spoken passages from a range of contexts.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Reading and responding to a variety of texts written for different purposes.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Translation into English; a passage of minimum 100 words (20 marks).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Translation into Spanish; a passage of minimum 100 words (20 marks). </a:t>
            </a:r>
          </a:p>
        </p:txBody>
      </p:sp>
    </p:spTree>
    <p:extLst>
      <p:ext uri="{BB962C8B-B14F-4D97-AF65-F5344CB8AC3E}">
        <p14:creationId xmlns:p14="http://schemas.microsoft.com/office/powerpoint/2010/main" val="55305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16693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38" y="1026544"/>
            <a:ext cx="10515600" cy="56675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Paper 2: Writing 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What's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One text and one film or two texts from the list set in the specification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Grammar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How it's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Written exam: 2 hours • 90 marks in total • 30% of A-level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Questions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Either one question in Spanish on a set text from a choice of two questions and one question in Spanish on a set film from a choice of two questions or two questions in Spanish on set texts from a choice of two questions on each text. </a:t>
            </a:r>
          </a:p>
        </p:txBody>
      </p:sp>
    </p:spTree>
    <p:extLst>
      <p:ext uri="{BB962C8B-B14F-4D97-AF65-F5344CB8AC3E}">
        <p14:creationId xmlns:p14="http://schemas.microsoft.com/office/powerpoint/2010/main" val="21025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25320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06" y="1190446"/>
            <a:ext cx="10515600" cy="5667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Paper 3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Speaking 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What's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Individual research project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One of four sub-themes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ie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Aspects of Hispanic society or Artistic culture in the Hispanic world or Multiculturalism in Hispanic society or Aspects of political life in Hispanic society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How it's assessed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Oral exam: 21–23 minutes (including 5 minutes preparation time) • 60 marks in total • 30% of A-level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Questions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Discussion of a sub-theme with the discussion based on a stimulus card (5–6 minutes). </a:t>
            </a:r>
          </a:p>
          <a:p>
            <a:pPr marL="0" indent="0">
              <a:buNone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• Presentation (2 minutes) and discussion (9–10 minutes) of individual research project (35 marks). </a:t>
            </a:r>
          </a:p>
        </p:txBody>
      </p:sp>
    </p:spTree>
    <p:extLst>
      <p:ext uri="{BB962C8B-B14F-4D97-AF65-F5344CB8AC3E}">
        <p14:creationId xmlns:p14="http://schemas.microsoft.com/office/powerpoint/2010/main" val="321137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¿Qué puedo hacer ahora?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5" y="2362201"/>
            <a:ext cx="2736849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2" y="2589213"/>
            <a:ext cx="2635249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0" y="2428875"/>
            <a:ext cx="2694517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8417" y="2351089"/>
            <a:ext cx="338666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7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Kristen ITC" pitchFamily="66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528" y="2117741"/>
            <a:ext cx="3963463" cy="396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4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 </a:t>
            </a:r>
            <a:r>
              <a:rPr lang="en-GB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presento</a:t>
            </a: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Qué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tipo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persona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Cuáles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son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tus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pasatiempos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Por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qué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quieres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seguir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estudiando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Qué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planes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para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las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vacaciones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de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verano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219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64071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sz="36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Quién</a:t>
            </a:r>
            <a: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un hombre/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una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mujer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unos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30/40/50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años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inglés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inglesa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…?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niños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niñas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Estás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casado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divorciado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amigos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famosos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Tienes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pelo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…?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alto/a,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delgado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guapo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/a,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feo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/a…?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actor/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actriz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 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deportista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 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cantante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Juegas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al…/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practicas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el/la…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gusta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(n)….?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Eres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famoso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/a?</a:t>
            </a:r>
          </a:p>
          <a:p>
            <a:pPr marL="0" indent="0">
              <a:buNone/>
            </a:pP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¿Has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estrenado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una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película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dirty="0" err="1">
                <a:latin typeface="MV Boli" panose="02000500030200090000" pitchFamily="2" charset="0"/>
                <a:cs typeface="MV Boli" panose="02000500030200090000" pitchFamily="2" charset="0"/>
              </a:rPr>
              <a:t>recientemente</a:t>
            </a:r>
            <a:r>
              <a:rPr lang="en-GB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5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GB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español</a:t>
            </a: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Se puede decir que el idioma español es sexista. ¿Cómo se llama a una mujer que se dedica a la música? “Un músico” se refiere a un hombre, pero “música” es la actividad, no la persona. La famosa Cristina Sánchez decía que no quería ser “torera” y que aunque era mujer, era “torero” como los hombres. Pero algunas palabras pueden referirse a hombres o mujeres igualmente. “Dentista” puede ser “un” o “una”. Ser “sexista” es propio de hombres y de mujeres, pero “problema” es masculino.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7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666841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Spanish?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9"/>
            <a:ext cx="10972800" cy="47847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329 million people speak Spanish as their first language – making it the second most spoken language in the world after Mandarin.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is spoken in 44 countries worldwide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is the fourth most widely used language on the internet.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16.5 million Brits visiting the country every year.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speaking countries represent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6%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of the world GDP.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total value of business between Spain and the UK is approximately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£21.2 billion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per annum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 value of UK exports to the 19 Spanish-speaking nations of Latin America is approximately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£1.9 billion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Spanish accounts for 8% of internet traffic (up from 6% in 2000) </a:t>
            </a:r>
          </a:p>
        </p:txBody>
      </p:sp>
    </p:spTree>
    <p:extLst>
      <p:ext uri="{BB962C8B-B14F-4D97-AF65-F5344CB8AC3E}">
        <p14:creationId xmlns:p14="http://schemas.microsoft.com/office/powerpoint/2010/main" val="72602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</a:t>
            </a: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4800" b="1" dirty="0">
                <a:latin typeface="MV Boli" panose="02000500030200090000" pitchFamily="2" charset="0"/>
                <a:cs typeface="MV Boli" panose="02000500030200090000" pitchFamily="2" charset="0"/>
              </a:rPr>
              <a:t>A-level</a:t>
            </a:r>
            <a:r>
              <a:rPr lang="en-US" sz="4800" dirty="0">
                <a:latin typeface="MV Boli" panose="02000500030200090000" pitchFamily="2" charset="0"/>
                <a:cs typeface="MV Boli" panose="02000500030200090000" pitchFamily="2" charset="0"/>
              </a:rPr>
              <a:t> is a 2-year linear course with all assessment at the end of Years 1 &amp; 2.</a:t>
            </a:r>
          </a:p>
          <a:p>
            <a:r>
              <a:rPr lang="en-US" sz="4800" dirty="0">
                <a:latin typeface="MV Boli" panose="02000500030200090000" pitchFamily="2" charset="0"/>
                <a:cs typeface="MV Boli" panose="02000500030200090000" pitchFamily="2" charset="0"/>
              </a:rPr>
              <a:t>The grading system remains the same.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0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mundo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hispanohablante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0" y="1499039"/>
            <a:ext cx="9081262" cy="50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8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69"/>
            <a:ext cx="10515600" cy="842572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ASPECTOS DE LA SOCIEDAD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valores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tradicionales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modernos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cambios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familia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Actitudes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hacia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matrimonio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y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divorcio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influencia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de 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Iglesia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Católica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11" y="4633057"/>
            <a:ext cx="5735195" cy="166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059" y="4633057"/>
            <a:ext cx="2457344" cy="1672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1553" y="4642811"/>
            <a:ext cx="2029406" cy="16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4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ASPECTOS DE LA SOCIEDAD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El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ciberespacio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influencia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de internet</a:t>
            </a: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Los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móviles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inteligentes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nuestra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sociedad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Las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redes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sociales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beneficios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peligros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268" y="3299963"/>
            <a:ext cx="2853320" cy="345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72" y="4711730"/>
            <a:ext cx="3635226" cy="205469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6814"/>
            <a:ext cx="10515600" cy="727405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GB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LOS ASPECTOS DE LA SOCIEDAD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igualdad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los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sexos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mujer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en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mercado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laboral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El machismo y el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feminismo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Los derechos de los gays y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las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personas de </a:t>
            </a:r>
            <a:r>
              <a:rPr lang="en-US" b="1" dirty="0" err="1">
                <a:latin typeface="MV Boli" panose="02000500030200090000" pitchFamily="2" charset="0"/>
                <a:cs typeface="MV Boli" panose="02000500030200090000" pitchFamily="2" charset="0"/>
              </a:rPr>
              <a:t>transgénero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72" y="4522995"/>
            <a:ext cx="2803765" cy="1869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999" y="4498214"/>
            <a:ext cx="2803766" cy="1869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71" y="4498214"/>
            <a:ext cx="2861993" cy="18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842572"/>
          </a:xfrm>
          <a:solidFill>
            <a:srgbClr val="A50021"/>
          </a:solidFill>
        </p:spPr>
        <p:txBody>
          <a:bodyPr>
            <a:noAutofit/>
          </a:bodyPr>
          <a:lstStyle/>
          <a:p>
            <a:pPr algn="ctr"/>
            <a:br>
              <a:rPr lang="en-GB"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Level Spanish – Content in Year 1</a:t>
            </a:r>
            <a:br>
              <a:rPr lang="en-GB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4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6544"/>
            <a:ext cx="10515600" cy="566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CULTURA ARTISTICA EN EL MUNDO HISPANOHABLANTE</a:t>
            </a:r>
          </a:p>
          <a:p>
            <a:pPr marL="0" indent="0" algn="ctr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influencia</a:t>
            </a:r>
            <a:r>
              <a:rPr lang="en-US" b="1" u="sng" dirty="0">
                <a:latin typeface="MV Boli" panose="02000500030200090000" pitchFamily="2" charset="0"/>
                <a:cs typeface="MV Boli" panose="02000500030200090000" pitchFamily="2" charset="0"/>
              </a:rPr>
              <a:t> de los </a:t>
            </a:r>
            <a:r>
              <a:rPr lang="en-US" b="1" u="sng" dirty="0" err="1">
                <a:latin typeface="MV Boli" panose="02000500030200090000" pitchFamily="2" charset="0"/>
                <a:cs typeface="MV Boli" panose="02000500030200090000" pitchFamily="2" charset="0"/>
              </a:rPr>
              <a:t>ídolos</a:t>
            </a: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b="1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Cantantes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y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músicos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Estrellas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de television y cine</a:t>
            </a:r>
          </a:p>
          <a:p>
            <a:pPr marL="0" indent="0">
              <a:buNone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Modelos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00" y="4798840"/>
            <a:ext cx="2848065" cy="189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316" y="4606506"/>
            <a:ext cx="3711275" cy="208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767" y="4968813"/>
            <a:ext cx="2602210" cy="17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73aca8-3cae-4ea7-b159-662d3d13f9ea" xsi:nil="true"/>
    <lcf76f155ced4ddcb4097134ff3c332f xmlns="8016d306-0153-405a-be98-310ea55ccd8d">
      <Terms xmlns="http://schemas.microsoft.com/office/infopath/2007/PartnerControls"/>
    </lcf76f155ced4ddcb4097134ff3c332f>
    <MediaLengthInSeconds xmlns="8016d306-0153-405a-be98-310ea55ccd8d" xsi:nil="true"/>
    <SharedWithUsers xmlns="3773aca8-3cae-4ea7-b159-662d3d13f9e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47D233B303C42867A11F9D9240F5B" ma:contentTypeVersion="17" ma:contentTypeDescription="Create a new document." ma:contentTypeScope="" ma:versionID="d5d2d4fe4706d25f01930955c8f591ca">
  <xsd:schema xmlns:xsd="http://www.w3.org/2001/XMLSchema" xmlns:xs="http://www.w3.org/2001/XMLSchema" xmlns:p="http://schemas.microsoft.com/office/2006/metadata/properties" xmlns:ns2="8016d306-0153-405a-be98-310ea55ccd8d" xmlns:ns3="3773aca8-3cae-4ea7-b159-662d3d13f9ea" targetNamespace="http://schemas.microsoft.com/office/2006/metadata/properties" ma:root="true" ma:fieldsID="dfd318af4a7d495485e859dbdb38bb93" ns2:_="" ns3:_="">
    <xsd:import namespace="8016d306-0153-405a-be98-310ea55ccd8d"/>
    <xsd:import namespace="3773aca8-3cae-4ea7-b159-662d3d13f9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d306-0153-405a-be98-310ea55cc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aca8-3cae-4ea7-b159-662d3d13f9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d01f24-02f0-4e90-b403-b1ee388ded42}" ma:internalName="TaxCatchAll" ma:showField="CatchAllData" ma:web="3773aca8-3cae-4ea7-b159-662d3d13f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9487D-DF14-4493-9766-621FC77EB728}">
  <ds:schemaRefs>
    <ds:schemaRef ds:uri="http://schemas.microsoft.com/office/2006/metadata/properties"/>
    <ds:schemaRef ds:uri="http://schemas.microsoft.com/office/infopath/2007/PartnerControls"/>
    <ds:schemaRef ds:uri="3773aca8-3cae-4ea7-b159-662d3d13f9ea"/>
    <ds:schemaRef ds:uri="8016d306-0153-405a-be98-310ea55ccd8d"/>
  </ds:schemaRefs>
</ds:datastoreItem>
</file>

<file path=customXml/itemProps2.xml><?xml version="1.0" encoding="utf-8"?>
<ds:datastoreItem xmlns:ds="http://schemas.openxmlformats.org/officeDocument/2006/customXml" ds:itemID="{F9966FE5-7D68-4BC2-A8CD-C8C8ECFD1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6d306-0153-405a-be98-310ea55ccd8d"/>
    <ds:schemaRef ds:uri="3773aca8-3cae-4ea7-b159-662d3d13f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3B7BAB-DB0D-43AC-B79D-B07E6853EE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1315</Words>
  <Application>Microsoft Office PowerPoint</Application>
  <PresentationFormat>Widescreen</PresentationFormat>
  <Paragraphs>208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Kristen ITC</vt:lpstr>
      <vt:lpstr>MV Boli</vt:lpstr>
      <vt:lpstr>Wingdings</vt:lpstr>
      <vt:lpstr>Office Theme</vt:lpstr>
      <vt:lpstr>A Level Spanish at The Ecclesbourne School</vt:lpstr>
      <vt:lpstr>Why Spanish?</vt:lpstr>
      <vt:lpstr>Why Spanish?</vt:lpstr>
      <vt:lpstr> A Level SPANISH </vt:lpstr>
      <vt:lpstr>PowerPoint Presentation</vt:lpstr>
      <vt:lpstr>  A Level Spanish – Content in Year 1 </vt:lpstr>
      <vt:lpstr>  A Level Spanish – Content in Year 1 </vt:lpstr>
      <vt:lpstr>  A Level Spanish – Content in Year 1 </vt:lpstr>
      <vt:lpstr> A Level Spanish – Content in Year 1 </vt:lpstr>
      <vt:lpstr>A Level Spanish – Content in Year 1</vt:lpstr>
      <vt:lpstr>A Level Spanish – Content in Year 1</vt:lpstr>
      <vt:lpstr>A Level Spanish – Content in Year 1</vt:lpstr>
      <vt:lpstr>A Level Spanish – Content in Year 1</vt:lpstr>
      <vt:lpstr>A Level Spanish – Content in Year 1</vt:lpstr>
      <vt:lpstr>A Level Spanish – Content in Year 2</vt:lpstr>
      <vt:lpstr>A Level Spanish – Content in Year 2</vt:lpstr>
      <vt:lpstr>A Level Spanish – Content in Year 2</vt:lpstr>
      <vt:lpstr>A Level Spanish – Content in Year 2</vt:lpstr>
      <vt:lpstr>A Level Spanish – Content in Year 2</vt:lpstr>
      <vt:lpstr>A Level Spanish – Content in Year 2</vt:lpstr>
      <vt:lpstr>A LEVEL SPANISH Overview</vt:lpstr>
      <vt:lpstr>A LEVEL SPANISH Assessment</vt:lpstr>
      <vt:lpstr>A LEVEL SPANISH Assessment</vt:lpstr>
      <vt:lpstr>A LEVEL SPANISH Assessment</vt:lpstr>
      <vt:lpstr>¿Qué puedo hacer ahora?</vt:lpstr>
      <vt:lpstr>Questions?</vt:lpstr>
      <vt:lpstr>Me presento</vt:lpstr>
      <vt:lpstr>¿Quién eres?</vt:lpstr>
      <vt:lpstr>El español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Spanish at The Ecclesbourne School</dc:title>
  <dc:creator>Damian Sutton</dc:creator>
  <cp:lastModifiedBy>Paul Cobham (PCC) - ICT Services</cp:lastModifiedBy>
  <cp:revision>59</cp:revision>
  <cp:lastPrinted>2017-09-11T10:41:23Z</cp:lastPrinted>
  <dcterms:created xsi:type="dcterms:W3CDTF">2015-10-04T10:03:11Z</dcterms:created>
  <dcterms:modified xsi:type="dcterms:W3CDTF">2025-07-02T13:23:45Z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4741600.00000000</vt:lpwstr>
  </property>
  <property fmtid="{D5CDD505-2E9C-101B-9397-08002B2CF9AE}" pid="3" name="ContentTypeId">
    <vt:lpwstr>0x01010004747D233B303C42867A11F9D9240F5B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