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9" r:id="rId5"/>
    <p:sldId id="257" r:id="rId6"/>
    <p:sldId id="263" r:id="rId7"/>
    <p:sldId id="258" r:id="rId8"/>
    <p:sldId id="260" r:id="rId9"/>
    <p:sldId id="261" r:id="rId10"/>
    <p:sldId id="262" r:id="rId11"/>
    <p:sldId id="265" r:id="rId12"/>
    <p:sldId id="266" r:id="rId13"/>
    <p:sldId id="267" r:id="rId14"/>
    <p:sldId id="268" r:id="rId15"/>
    <p:sldId id="269" r:id="rId16"/>
    <p:sldId id="272" r:id="rId17"/>
    <p:sldId id="273" r:id="rId18"/>
    <p:sldId id="274" r:id="rId19"/>
    <p:sldId id="275" r:id="rId20"/>
    <p:sldId id="276" r:id="rId21"/>
    <p:sldId id="277" r:id="rId22"/>
    <p:sldId id="278"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6C46F0-8AC5-57B1-2348-70EE6CCB357D}" v="24" dt="2025-06-03T14:33:51.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128" d="100"/>
          <a:sy n="128" d="100"/>
        </p:scale>
        <p:origin x="5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mma Shuttleworth (GLS)" userId="S::gshuttleworth@ecclesbourne.derbyshire.sch.uk::0f334cc2-0285-4451-b492-575e1d67fa82" providerId="AD" clId="Web-{EC0CFFBD-0A86-D1C4-9193-C11D5D9BA615}"/>
    <pc:docChg chg="modSld">
      <pc:chgData name="Gemma Shuttleworth (GLS)" userId="S::gshuttleworth@ecclesbourne.derbyshire.sch.uk::0f334cc2-0285-4451-b492-575e1d67fa82" providerId="AD" clId="Web-{EC0CFFBD-0A86-D1C4-9193-C11D5D9BA615}" dt="2024-06-26T13:16:20.684" v="9" actId="20577"/>
      <pc:docMkLst>
        <pc:docMk/>
      </pc:docMkLst>
      <pc:sldChg chg="modSp">
        <pc:chgData name="Gemma Shuttleworth (GLS)" userId="S::gshuttleworth@ecclesbourne.derbyshire.sch.uk::0f334cc2-0285-4451-b492-575e1d67fa82" providerId="AD" clId="Web-{EC0CFFBD-0A86-D1C4-9193-C11D5D9BA615}" dt="2024-06-26T13:16:20.684" v="9" actId="20577"/>
        <pc:sldMkLst>
          <pc:docMk/>
          <pc:sldMk cId="74972732" sldId="263"/>
        </pc:sldMkLst>
        <pc:spChg chg="mod">
          <ac:chgData name="Gemma Shuttleworth (GLS)" userId="S::gshuttleworth@ecclesbourne.derbyshire.sch.uk::0f334cc2-0285-4451-b492-575e1d67fa82" providerId="AD" clId="Web-{EC0CFFBD-0A86-D1C4-9193-C11D5D9BA615}" dt="2024-06-26T13:16:20.684" v="9" actId="20577"/>
          <ac:spMkLst>
            <pc:docMk/>
            <pc:sldMk cId="74972732" sldId="263"/>
            <ac:spMk id="4" creationId="{00000000-0000-0000-0000-000000000000}"/>
          </ac:spMkLst>
        </pc:spChg>
      </pc:sldChg>
    </pc:docChg>
  </pc:docChgLst>
  <pc:docChgLst>
    <pc:chgData name="Gemma Shuttleworth (GLS)" userId="S::gshuttleworth@ecclesbourne.derbyshire.sch.uk::0f334cc2-0285-4451-b492-575e1d67fa82" providerId="AD" clId="Web-{946C46F0-8AC5-57B1-2348-70EE6CCB357D}"/>
    <pc:docChg chg="modSld">
      <pc:chgData name="Gemma Shuttleworth (GLS)" userId="S::gshuttleworth@ecclesbourne.derbyshire.sch.uk::0f334cc2-0285-4451-b492-575e1d67fa82" providerId="AD" clId="Web-{946C46F0-8AC5-57B1-2348-70EE6CCB357D}" dt="2025-06-03T14:33:51.070" v="20" actId="20577"/>
      <pc:docMkLst>
        <pc:docMk/>
      </pc:docMkLst>
      <pc:sldChg chg="modSp">
        <pc:chgData name="Gemma Shuttleworth (GLS)" userId="S::gshuttleworth@ecclesbourne.derbyshire.sch.uk::0f334cc2-0285-4451-b492-575e1d67fa82" providerId="AD" clId="Web-{946C46F0-8AC5-57B1-2348-70EE6CCB357D}" dt="2025-06-03T14:29:29.657" v="0" actId="20577"/>
        <pc:sldMkLst>
          <pc:docMk/>
          <pc:sldMk cId="74972732" sldId="263"/>
        </pc:sldMkLst>
        <pc:spChg chg="mod">
          <ac:chgData name="Gemma Shuttleworth (GLS)" userId="S::gshuttleworth@ecclesbourne.derbyshire.sch.uk::0f334cc2-0285-4451-b492-575e1d67fa82" providerId="AD" clId="Web-{946C46F0-8AC5-57B1-2348-70EE6CCB357D}" dt="2025-06-03T14:29:29.657" v="0" actId="20577"/>
          <ac:spMkLst>
            <pc:docMk/>
            <pc:sldMk cId="74972732" sldId="263"/>
            <ac:spMk id="4" creationId="{00000000-0000-0000-0000-000000000000}"/>
          </ac:spMkLst>
        </pc:spChg>
      </pc:sldChg>
      <pc:sldChg chg="modSp">
        <pc:chgData name="Gemma Shuttleworth (GLS)" userId="S::gshuttleworth@ecclesbourne.derbyshire.sch.uk::0f334cc2-0285-4451-b492-575e1d67fa82" providerId="AD" clId="Web-{946C46F0-8AC5-57B1-2348-70EE6CCB357D}" dt="2025-06-03T14:31:08.769" v="10" actId="20577"/>
        <pc:sldMkLst>
          <pc:docMk/>
          <pc:sldMk cId="519933239" sldId="265"/>
        </pc:sldMkLst>
        <pc:spChg chg="mod">
          <ac:chgData name="Gemma Shuttleworth (GLS)" userId="S::gshuttleworth@ecclesbourne.derbyshire.sch.uk::0f334cc2-0285-4451-b492-575e1d67fa82" providerId="AD" clId="Web-{946C46F0-8AC5-57B1-2348-70EE6CCB357D}" dt="2025-06-03T14:31:08.769" v="10" actId="20577"/>
          <ac:spMkLst>
            <pc:docMk/>
            <pc:sldMk cId="519933239" sldId="265"/>
            <ac:spMk id="3" creationId="{00000000-0000-0000-0000-000000000000}"/>
          </ac:spMkLst>
        </pc:spChg>
      </pc:sldChg>
      <pc:sldChg chg="modSp">
        <pc:chgData name="Gemma Shuttleworth (GLS)" userId="S::gshuttleworth@ecclesbourne.derbyshire.sch.uk::0f334cc2-0285-4451-b492-575e1d67fa82" providerId="AD" clId="Web-{946C46F0-8AC5-57B1-2348-70EE6CCB357D}" dt="2025-06-03T14:32:58.022" v="12" actId="20577"/>
        <pc:sldMkLst>
          <pc:docMk/>
          <pc:sldMk cId="2137999668" sldId="268"/>
        </pc:sldMkLst>
        <pc:spChg chg="mod">
          <ac:chgData name="Gemma Shuttleworth (GLS)" userId="S::gshuttleworth@ecclesbourne.derbyshire.sch.uk::0f334cc2-0285-4451-b492-575e1d67fa82" providerId="AD" clId="Web-{946C46F0-8AC5-57B1-2348-70EE6CCB357D}" dt="2025-06-03T14:32:58.022" v="12" actId="20577"/>
          <ac:spMkLst>
            <pc:docMk/>
            <pc:sldMk cId="2137999668" sldId="268"/>
            <ac:spMk id="3" creationId="{00000000-0000-0000-0000-000000000000}"/>
          </ac:spMkLst>
        </pc:spChg>
      </pc:sldChg>
      <pc:sldChg chg="modSp">
        <pc:chgData name="Gemma Shuttleworth (GLS)" userId="S::gshuttleworth@ecclesbourne.derbyshire.sch.uk::0f334cc2-0285-4451-b492-575e1d67fa82" providerId="AD" clId="Web-{946C46F0-8AC5-57B1-2348-70EE6CCB357D}" dt="2025-06-03T14:33:06.725" v="16" actId="20577"/>
        <pc:sldMkLst>
          <pc:docMk/>
          <pc:sldMk cId="1814828987" sldId="274"/>
        </pc:sldMkLst>
        <pc:spChg chg="mod">
          <ac:chgData name="Gemma Shuttleworth (GLS)" userId="S::gshuttleworth@ecclesbourne.derbyshire.sch.uk::0f334cc2-0285-4451-b492-575e1d67fa82" providerId="AD" clId="Web-{946C46F0-8AC5-57B1-2348-70EE6CCB357D}" dt="2025-06-03T14:33:06.725" v="16" actId="20577"/>
          <ac:spMkLst>
            <pc:docMk/>
            <pc:sldMk cId="1814828987" sldId="274"/>
            <ac:spMk id="3" creationId="{00000000-0000-0000-0000-000000000000}"/>
          </ac:spMkLst>
        </pc:spChg>
      </pc:sldChg>
      <pc:sldChg chg="modSp">
        <pc:chgData name="Gemma Shuttleworth (GLS)" userId="S::gshuttleworth@ecclesbourne.derbyshire.sch.uk::0f334cc2-0285-4451-b492-575e1d67fa82" providerId="AD" clId="Web-{946C46F0-8AC5-57B1-2348-70EE6CCB357D}" dt="2025-06-03T14:33:51.070" v="20" actId="20577"/>
        <pc:sldMkLst>
          <pc:docMk/>
          <pc:sldMk cId="264512489" sldId="278"/>
        </pc:sldMkLst>
        <pc:spChg chg="mod">
          <ac:chgData name="Gemma Shuttleworth (GLS)" userId="S::gshuttleworth@ecclesbourne.derbyshire.sch.uk::0f334cc2-0285-4451-b492-575e1d67fa82" providerId="AD" clId="Web-{946C46F0-8AC5-57B1-2348-70EE6CCB357D}" dt="2025-06-03T14:33:51.070" v="20" actId="20577"/>
          <ac:spMkLst>
            <pc:docMk/>
            <pc:sldMk cId="264512489" sldId="278"/>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E96F5B1-011B-43D9-9D54-72CD64D53DDF}"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123391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96F5B1-011B-43D9-9D54-72CD64D53DDF}"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10538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96F5B1-011B-43D9-9D54-72CD64D53DDF}"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156645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96F5B1-011B-43D9-9D54-72CD64D53DDF}"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38384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96F5B1-011B-43D9-9D54-72CD64D53DDF}"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29387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E96F5B1-011B-43D9-9D54-72CD64D53DDF}" type="datetimeFigureOut">
              <a:rPr lang="en-GB" smtClean="0"/>
              <a:t>03/06/2025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1229271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E96F5B1-011B-43D9-9D54-72CD64D53DDF}" type="datetimeFigureOut">
              <a:rPr lang="en-GB" smtClean="0"/>
              <a:t>03/06/2025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198222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96F5B1-011B-43D9-9D54-72CD64D53DDF}" type="datetimeFigureOut">
              <a:rPr lang="en-GB" smtClean="0"/>
              <a:t>03/06/2025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91537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6F5B1-011B-43D9-9D54-72CD64D53DDF}" type="datetimeFigureOut">
              <a:rPr lang="en-GB" smtClean="0"/>
              <a:t>03/06/2025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12770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96F5B1-011B-43D9-9D54-72CD64D53DDF}" type="datetimeFigureOut">
              <a:rPr lang="en-GB" smtClean="0"/>
              <a:t>03/06/2025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29987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96F5B1-011B-43D9-9D54-72CD64D53DDF}" type="datetimeFigureOut">
              <a:rPr lang="en-GB" smtClean="0"/>
              <a:t>03/06/2025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10834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6F5B1-011B-43D9-9D54-72CD64D53DDF}" type="datetimeFigureOut">
              <a:rPr lang="en-GB" smtClean="0"/>
              <a:t>03/06/2025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02C5A-AB2E-4654-962D-2D19670743B5}" type="slidenum">
              <a:rPr lang="en-GB" smtClean="0"/>
              <a:t>‹#›</a:t>
            </a:fld>
            <a:endParaRPr lang="en-GB"/>
          </a:p>
        </p:txBody>
      </p:sp>
    </p:spTree>
    <p:extLst>
      <p:ext uri="{BB962C8B-B14F-4D97-AF65-F5344CB8AC3E}">
        <p14:creationId xmlns:p14="http://schemas.microsoft.com/office/powerpoint/2010/main" val="118249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bbc.co.uk/bitesize/guides/zxn4mp3/revision/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bc.co.uk/bitesize/guides/zdp4vk7/revision/1" TargetMode="External"/><Relationship Id="rId2" Type="http://schemas.openxmlformats.org/officeDocument/2006/relationships/hyperlink" Target="https://www.bbc.co.uk/bitesize/topics/zn6k92p" TargetMode="External"/><Relationship Id="rId1" Type="http://schemas.openxmlformats.org/officeDocument/2006/relationships/slideLayout" Target="../slideLayouts/slideLayout2.xml"/><Relationship Id="rId4" Type="http://schemas.openxmlformats.org/officeDocument/2006/relationships/hyperlink" Target="https://www.bbc.co.uk/bitesize/guides/zvph2sg/revision/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bc.co.uk/bitesize/guides/zwmvd2p/revision/2" TargetMode="External"/><Relationship Id="rId2" Type="http://schemas.openxmlformats.org/officeDocument/2006/relationships/hyperlink" Target="https://www.youtube.com/watch?v=l-828KqtTkA"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6000" b="-6000"/>
          </a:stretch>
        </a:blipFill>
        <a:effectLst/>
      </p:bgPr>
    </p:bg>
    <p:spTree>
      <p:nvGrpSpPr>
        <p:cNvPr id="1" name=""/>
        <p:cNvGrpSpPr/>
        <p:nvPr/>
      </p:nvGrpSpPr>
      <p:grpSpPr>
        <a:xfrm>
          <a:off x="0" y="0"/>
          <a:ext cx="0" cy="0"/>
          <a:chOff x="0" y="0"/>
          <a:chExt cx="0" cy="0"/>
        </a:xfrm>
      </p:grpSpPr>
      <p:sp>
        <p:nvSpPr>
          <p:cNvPr id="5" name="TextBox 4"/>
          <p:cNvSpPr txBox="1"/>
          <p:nvPr/>
        </p:nvSpPr>
        <p:spPr>
          <a:xfrm>
            <a:off x="759655" y="0"/>
            <a:ext cx="10677379" cy="4154984"/>
          </a:xfrm>
          <a:prstGeom prst="rect">
            <a:avLst/>
          </a:prstGeom>
          <a:noFill/>
        </p:spPr>
        <p:txBody>
          <a:bodyPr wrap="square" rtlCol="0">
            <a:spAutoFit/>
          </a:bodyPr>
          <a:lstStyle/>
          <a:p>
            <a:pPr algn="ctr"/>
            <a:r>
              <a:rPr lang="en-GB" sz="8800" dirty="0">
                <a:solidFill>
                  <a:srgbClr val="FF0000"/>
                </a:solidFill>
              </a:rPr>
              <a:t>A-Level Drama and Theatre</a:t>
            </a:r>
          </a:p>
          <a:p>
            <a:pPr algn="ctr"/>
            <a:r>
              <a:rPr lang="en-GB" sz="8800" dirty="0">
                <a:solidFill>
                  <a:srgbClr val="FF0000"/>
                </a:solidFill>
              </a:rPr>
              <a:t>Edexcel</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68029852"/>
      </p:ext>
    </p:extLst>
  </p:cSld>
  <p:clrMapOvr>
    <a:masterClrMapping/>
  </p:clrMapOvr>
  <mc:AlternateContent xmlns:mc="http://schemas.openxmlformats.org/markup-compatibility/2006" xmlns:p14="http://schemas.microsoft.com/office/powerpoint/2010/main">
    <mc:Choice Requires="p14">
      <p:transition spd="slow" p14:dur="2000" advTm="115893"/>
    </mc:Choice>
    <mc:Fallback xmlns="">
      <p:transition spd="slow" advTm="1158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900"/>
          </a:xfrm>
        </p:spPr>
        <p:txBody>
          <a:bodyPr/>
          <a:lstStyle/>
          <a:p>
            <a:r>
              <a:rPr lang="en-GB" dirty="0"/>
              <a:t>Task</a:t>
            </a:r>
          </a:p>
        </p:txBody>
      </p:sp>
      <p:sp>
        <p:nvSpPr>
          <p:cNvPr id="3" name="Content Placeholder 2"/>
          <p:cNvSpPr>
            <a:spLocks noGrp="1"/>
          </p:cNvSpPr>
          <p:nvPr>
            <p:ph idx="1"/>
          </p:nvPr>
        </p:nvSpPr>
        <p:spPr>
          <a:xfrm>
            <a:off x="838200" y="1491175"/>
            <a:ext cx="10515600" cy="4685788"/>
          </a:xfrm>
        </p:spPr>
        <p:txBody>
          <a:bodyPr>
            <a:normAutofit fontScale="92500"/>
          </a:bodyPr>
          <a:lstStyle/>
          <a:p>
            <a:r>
              <a:rPr lang="en-GB" dirty="0"/>
              <a:t>Write 250 words explaining the character that you are playing and how you are performing the role. You must address the following points:</a:t>
            </a:r>
          </a:p>
          <a:p>
            <a:r>
              <a:rPr lang="en-GB" dirty="0"/>
              <a:t>What role are you playing?</a:t>
            </a:r>
          </a:p>
          <a:p>
            <a:r>
              <a:rPr lang="en-GB" dirty="0"/>
              <a:t>What is happening to your character in the monologue?</a:t>
            </a:r>
          </a:p>
          <a:p>
            <a:r>
              <a:rPr lang="en-GB" dirty="0"/>
              <a:t>How does the monologue connect to the whole play?</a:t>
            </a:r>
          </a:p>
          <a:p>
            <a:r>
              <a:rPr lang="en-GB" dirty="0"/>
              <a:t>What are your character’s objectives(what do they want?)/motivations/feelings?</a:t>
            </a:r>
          </a:p>
          <a:p>
            <a:r>
              <a:rPr lang="en-GB" dirty="0"/>
              <a:t>How are you interpreting this character in performance?(vocal/physical/communication of intent)</a:t>
            </a:r>
          </a:p>
          <a:p>
            <a:pPr marL="0" indent="0">
              <a:buNone/>
            </a:pPr>
            <a:r>
              <a:rPr lang="en-GB" dirty="0"/>
              <a:t>Be specific. Write about pitch/pace/volume/gesture/physicality/movement</a:t>
            </a:r>
          </a:p>
        </p:txBody>
      </p:sp>
    </p:spTree>
    <p:extLst>
      <p:ext uri="{BB962C8B-B14F-4D97-AF65-F5344CB8AC3E}">
        <p14:creationId xmlns:p14="http://schemas.microsoft.com/office/powerpoint/2010/main" val="1851228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Component Three-40% of your final grade</a:t>
            </a:r>
          </a:p>
        </p:txBody>
      </p:sp>
      <p:sp>
        <p:nvSpPr>
          <p:cNvPr id="3" name="Content Placeholder 2"/>
          <p:cNvSpPr>
            <a:spLocks noGrp="1"/>
          </p:cNvSpPr>
          <p:nvPr>
            <p:ph idx="1"/>
          </p:nvPr>
        </p:nvSpPr>
        <p:spPr>
          <a:xfrm>
            <a:off x="838200" y="1690687"/>
            <a:ext cx="10515600" cy="4486275"/>
          </a:xfrm>
        </p:spPr>
        <p:txBody>
          <a:bodyPr vert="horz" lIns="91440" tIns="45720" rIns="91440" bIns="45720" rtlCol="0" anchor="t">
            <a:normAutofit/>
          </a:bodyPr>
          <a:lstStyle/>
          <a:p>
            <a:r>
              <a:rPr lang="en-GB" dirty="0"/>
              <a:t>At the end of Year 13 you will sit a written exam.</a:t>
            </a:r>
          </a:p>
          <a:p>
            <a:r>
              <a:rPr lang="en-GB" dirty="0"/>
              <a:t>The exam has three sections.</a:t>
            </a:r>
          </a:p>
          <a:p>
            <a:r>
              <a:rPr lang="en-GB" dirty="0"/>
              <a:t>In preparation for the exam you will be taken to the theatre to watch a performance that you will write an essay about.</a:t>
            </a:r>
          </a:p>
          <a:p>
            <a:r>
              <a:rPr lang="en-GB"/>
              <a:t>You will study a play that you will write two essays about. One essay </a:t>
            </a:r>
            <a:r>
              <a:rPr lang="en-GB" dirty="0"/>
              <a:t>about performing and one essay about theatre design.</a:t>
            </a:r>
          </a:p>
          <a:p>
            <a:r>
              <a:rPr lang="en-GB" dirty="0"/>
              <a:t>You will study a second play that you will write an essay about how you would direct the play.</a:t>
            </a:r>
          </a:p>
        </p:txBody>
      </p:sp>
    </p:spTree>
    <p:extLst>
      <p:ext uri="{BB962C8B-B14F-4D97-AF65-F5344CB8AC3E}">
        <p14:creationId xmlns:p14="http://schemas.microsoft.com/office/powerpoint/2010/main" val="2137999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1817"/>
          </a:xfrm>
        </p:spPr>
        <p:txBody>
          <a:bodyPr>
            <a:normAutofit fontScale="90000"/>
          </a:bodyPr>
          <a:lstStyle/>
          <a:p>
            <a:r>
              <a:rPr lang="en-GB" dirty="0"/>
              <a:t>Section A-Live Theatre Evaluation</a:t>
            </a:r>
          </a:p>
        </p:txBody>
      </p:sp>
      <p:sp>
        <p:nvSpPr>
          <p:cNvPr id="3" name="Content Placeholder 2"/>
          <p:cNvSpPr>
            <a:spLocks noGrp="1"/>
          </p:cNvSpPr>
          <p:nvPr>
            <p:ph idx="1"/>
          </p:nvPr>
        </p:nvSpPr>
        <p:spPr>
          <a:xfrm>
            <a:off x="838200" y="1153551"/>
            <a:ext cx="10515600" cy="5023412"/>
          </a:xfrm>
        </p:spPr>
        <p:txBody>
          <a:bodyPr/>
          <a:lstStyle/>
          <a:p>
            <a:r>
              <a:rPr lang="en-GB" dirty="0"/>
              <a:t>You will be taken to see a performance of a play.</a:t>
            </a:r>
          </a:p>
          <a:p>
            <a:r>
              <a:rPr lang="en-GB" dirty="0"/>
              <a:t>You will make detailed notes about the production, commenting on :</a:t>
            </a:r>
          </a:p>
          <a:p>
            <a:r>
              <a:rPr lang="en-GB" dirty="0"/>
              <a:t>Costume, lighting, acting, set, sound, props and stage furniture, use of stage space.</a:t>
            </a:r>
          </a:p>
          <a:p>
            <a:r>
              <a:rPr lang="en-GB" dirty="0"/>
              <a:t>In the exam you will be given a statement like:</a:t>
            </a:r>
          </a:p>
          <a:p>
            <a:pPr marL="0" indent="0">
              <a:buNone/>
            </a:pPr>
            <a:r>
              <a:rPr lang="en-GB" dirty="0"/>
              <a:t>“Theatre today has nothing to say to a young audience.”</a:t>
            </a:r>
          </a:p>
          <a:p>
            <a:pPr marL="0" indent="0">
              <a:buNone/>
            </a:pPr>
            <a:r>
              <a:rPr lang="en-GB" dirty="0"/>
              <a:t>You will be expected to express your opinion on this statement by writing about the production that you have seen.</a:t>
            </a:r>
          </a:p>
        </p:txBody>
      </p:sp>
    </p:spTree>
    <p:extLst>
      <p:ext uri="{BB962C8B-B14F-4D97-AF65-F5344CB8AC3E}">
        <p14:creationId xmlns:p14="http://schemas.microsoft.com/office/powerpoint/2010/main" val="3715841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a:t>Component 3-Section B</a:t>
            </a:r>
          </a:p>
        </p:txBody>
      </p:sp>
      <p:sp>
        <p:nvSpPr>
          <p:cNvPr id="6" name="Content Placeholder 5"/>
          <p:cNvSpPr>
            <a:spLocks noGrp="1"/>
          </p:cNvSpPr>
          <p:nvPr>
            <p:ph sz="half" idx="1"/>
          </p:nvPr>
        </p:nvSpPr>
        <p:spPr>
          <a:xfrm>
            <a:off x="265473" y="1322364"/>
            <a:ext cx="8695647" cy="4854600"/>
          </a:xfrm>
        </p:spPr>
        <p:txBody>
          <a:bodyPr>
            <a:normAutofit fontScale="85000" lnSpcReduction="20000"/>
          </a:bodyPr>
          <a:lstStyle/>
          <a:p>
            <a:r>
              <a:rPr lang="en-GB" dirty="0"/>
              <a:t>The set text that you will study for section B of the written paper is “</a:t>
            </a:r>
            <a:r>
              <a:rPr lang="en-GB" dirty="0" err="1"/>
              <a:t>Equus</a:t>
            </a:r>
            <a:r>
              <a:rPr lang="en-GB" dirty="0"/>
              <a:t>” by Peter Shaffer.</a:t>
            </a:r>
          </a:p>
          <a:p>
            <a:r>
              <a:rPr lang="en-GB" dirty="0"/>
              <a:t>This is a brilliant play that centres around the relationship between a psychiatrist named “Dysart” and his patient “Alan </a:t>
            </a:r>
            <a:r>
              <a:rPr lang="en-GB" dirty="0" err="1"/>
              <a:t>Strang</a:t>
            </a:r>
            <a:r>
              <a:rPr lang="en-GB" dirty="0"/>
              <a:t>”. Alan has been sent to Dysart because he has blinded 6 horses with a pick.</a:t>
            </a:r>
          </a:p>
          <a:p>
            <a:r>
              <a:rPr lang="en-GB" dirty="0"/>
              <a:t>The play explores religion, ritual, worship, the question of normality and asks why people might be driven to commit acts of violence.</a:t>
            </a:r>
          </a:p>
          <a:p>
            <a:r>
              <a:rPr lang="en-GB" dirty="0"/>
              <a:t>You will notice that it is written in a Brechtian style.</a:t>
            </a:r>
          </a:p>
          <a:p>
            <a:r>
              <a:rPr lang="en-GB" dirty="0"/>
              <a:t>For this play, you will have to create a design for a production of the play and you will have to write about how you would perform certain characters.</a:t>
            </a:r>
          </a:p>
          <a:p>
            <a:r>
              <a:rPr lang="en-GB" dirty="0"/>
              <a:t>You will also have to research the social, historical and political context of the play.</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239638" y="1690688"/>
            <a:ext cx="2686889" cy="3938587"/>
          </a:xfrm>
        </p:spPr>
      </p:pic>
    </p:spTree>
    <p:extLst>
      <p:ext uri="{BB962C8B-B14F-4D97-AF65-F5344CB8AC3E}">
        <p14:creationId xmlns:p14="http://schemas.microsoft.com/office/powerpoint/2010/main" val="61917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732155"/>
          </a:xfrm>
        </p:spPr>
        <p:txBody>
          <a:bodyPr/>
          <a:lstStyle/>
          <a:p>
            <a:r>
              <a:rPr lang="en-GB" dirty="0"/>
              <a:t>Task</a:t>
            </a:r>
          </a:p>
        </p:txBody>
      </p:sp>
      <p:sp>
        <p:nvSpPr>
          <p:cNvPr id="6" name="Content Placeholder 5"/>
          <p:cNvSpPr>
            <a:spLocks noGrp="1"/>
          </p:cNvSpPr>
          <p:nvPr>
            <p:ph idx="1"/>
          </p:nvPr>
        </p:nvSpPr>
        <p:spPr>
          <a:xfrm>
            <a:off x="838200" y="1097280"/>
            <a:ext cx="10515600" cy="5079683"/>
          </a:xfrm>
        </p:spPr>
        <p:txBody>
          <a:bodyPr/>
          <a:lstStyle/>
          <a:p>
            <a:r>
              <a:rPr lang="en-GB" dirty="0"/>
              <a:t>If you are able to get hold of a copy of this play and read it and re-read it and read it again, that would be brilliant. You need to know this play inside out and back to front!</a:t>
            </a:r>
          </a:p>
          <a:p>
            <a:r>
              <a:rPr lang="en-GB" dirty="0"/>
              <a:t>If you are unable to get a copy, don’t worry. We have some copies in school that you can borrow in September. </a:t>
            </a:r>
          </a:p>
          <a:p>
            <a:r>
              <a:rPr lang="en-GB" dirty="0"/>
              <a:t>If at all possible it would be very helpful for you to have your own copy to keep notes in.</a:t>
            </a:r>
          </a:p>
          <a:p>
            <a:r>
              <a:rPr lang="en-GB" dirty="0"/>
              <a:t>If you decide to order a copy online, please make sure that you get the correct edition. The details are below.</a:t>
            </a:r>
          </a:p>
          <a:p>
            <a:pPr marL="0" indent="0">
              <a:buNone/>
            </a:pPr>
            <a:r>
              <a:rPr lang="en-GB" dirty="0"/>
              <a:t> </a:t>
            </a:r>
            <a:r>
              <a:rPr lang="en-GB" i="1" dirty="0" err="1">
                <a:solidFill>
                  <a:srgbClr val="FF0000"/>
                </a:solidFill>
              </a:rPr>
              <a:t>Equus</a:t>
            </a:r>
            <a:r>
              <a:rPr lang="en-GB" dirty="0">
                <a:solidFill>
                  <a:srgbClr val="FF0000"/>
                </a:solidFill>
              </a:rPr>
              <a:t>, Peter Shaffer. Penguin Classics. ISBN. 9780141188904</a:t>
            </a:r>
          </a:p>
        </p:txBody>
      </p:sp>
    </p:spTree>
    <p:extLst>
      <p:ext uri="{BB962C8B-B14F-4D97-AF65-F5344CB8AC3E}">
        <p14:creationId xmlns:p14="http://schemas.microsoft.com/office/powerpoint/2010/main" val="547973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5884"/>
          </a:xfrm>
        </p:spPr>
        <p:txBody>
          <a:bodyPr>
            <a:normAutofit fontScale="90000"/>
          </a:bodyPr>
          <a:lstStyle/>
          <a:p>
            <a:r>
              <a:rPr lang="en-GB" dirty="0"/>
              <a:t>Component Three-Section C</a:t>
            </a:r>
          </a:p>
        </p:txBody>
      </p:sp>
      <p:sp>
        <p:nvSpPr>
          <p:cNvPr id="3" name="Content Placeholder 2"/>
          <p:cNvSpPr>
            <a:spLocks noGrp="1"/>
          </p:cNvSpPr>
          <p:nvPr>
            <p:ph idx="1"/>
          </p:nvPr>
        </p:nvSpPr>
        <p:spPr>
          <a:xfrm>
            <a:off x="267286" y="1041010"/>
            <a:ext cx="7891976" cy="5135953"/>
          </a:xfrm>
        </p:spPr>
        <p:txBody>
          <a:bodyPr vert="horz" lIns="91440" tIns="45720" rIns="91440" bIns="45720" rtlCol="0" anchor="t">
            <a:normAutofit fontScale="92500"/>
          </a:bodyPr>
          <a:lstStyle/>
          <a:p>
            <a:r>
              <a:rPr lang="en-GB" dirty="0"/>
              <a:t>The set text that you will study for section C is “Hedda Gabler”, by Henrik Ibsen.</a:t>
            </a:r>
          </a:p>
          <a:p>
            <a:r>
              <a:rPr lang="en-GB" dirty="0"/>
              <a:t>Henrik Ibsen is a very important playwright. Many of his plays were very controversial at the time that they were written because he wrote strong female characters that were considered scandalous because they didn’t conform to social constraints. </a:t>
            </a:r>
          </a:p>
          <a:p>
            <a:r>
              <a:rPr lang="en-GB" dirty="0"/>
              <a:t>Hedda is about a newly married woman who is bored with her life and appears to manipulate the people around her in order to make her life more interesting.</a:t>
            </a:r>
            <a:endParaRPr lang="en-GB" dirty="0">
              <a:ea typeface="Calibri"/>
              <a:cs typeface="Calibri"/>
            </a:endParaRPr>
          </a:p>
          <a:p>
            <a:r>
              <a:rPr lang="en-GB" dirty="0"/>
              <a:t>You will have to write about how would direct this play using the ideas of another practitioner, Stanislavski.</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6337" y="745587"/>
            <a:ext cx="3408377" cy="5022166"/>
          </a:xfrm>
          <a:prstGeom prst="rect">
            <a:avLst/>
          </a:prstGeom>
        </p:spPr>
      </p:pic>
    </p:spTree>
    <p:extLst>
      <p:ext uri="{BB962C8B-B14F-4D97-AF65-F5344CB8AC3E}">
        <p14:creationId xmlns:p14="http://schemas.microsoft.com/office/powerpoint/2010/main" val="1814828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GB" dirty="0"/>
              <a:t>Tasks</a:t>
            </a:r>
          </a:p>
        </p:txBody>
      </p:sp>
      <p:sp>
        <p:nvSpPr>
          <p:cNvPr id="5" name="Content Placeholder 4"/>
          <p:cNvSpPr>
            <a:spLocks noGrp="1"/>
          </p:cNvSpPr>
          <p:nvPr>
            <p:ph idx="1"/>
          </p:nvPr>
        </p:nvSpPr>
        <p:spPr>
          <a:xfrm>
            <a:off x="633045" y="1223889"/>
            <a:ext cx="10777025" cy="4826465"/>
          </a:xfrm>
        </p:spPr>
        <p:txBody>
          <a:bodyPr>
            <a:normAutofit/>
          </a:bodyPr>
          <a:lstStyle/>
          <a:p>
            <a:pPr marL="0" indent="0">
              <a:buNone/>
            </a:pPr>
            <a:r>
              <a:rPr lang="en-GB" dirty="0"/>
              <a:t>Task One</a:t>
            </a:r>
          </a:p>
          <a:p>
            <a:r>
              <a:rPr lang="en-GB" dirty="0"/>
              <a:t>If possible, get hold of a copy of the play and read it and re-read it. You need to know this play in great detail!</a:t>
            </a:r>
          </a:p>
          <a:p>
            <a:r>
              <a:rPr lang="en-GB" dirty="0"/>
              <a:t>If you can’t get hold of a copy then don’t worry, we have plenty that you can borrow in September.</a:t>
            </a:r>
          </a:p>
          <a:p>
            <a:r>
              <a:rPr lang="en-GB" dirty="0"/>
              <a:t>It would be good if you had your own copy to make notes in. Make sure that you get RICHARD EYRE’S adaptation.</a:t>
            </a:r>
          </a:p>
          <a:p>
            <a:pPr marL="0" indent="0">
              <a:buNone/>
            </a:pPr>
            <a:r>
              <a:rPr lang="en-GB" i="1" dirty="0"/>
              <a:t>“</a:t>
            </a:r>
            <a:r>
              <a:rPr lang="en-GB" i="1" dirty="0" err="1"/>
              <a:t>Hedda</a:t>
            </a:r>
            <a:r>
              <a:rPr lang="en-GB" i="1" dirty="0"/>
              <a:t> </a:t>
            </a:r>
            <a:r>
              <a:rPr lang="en-GB" i="1" dirty="0" err="1"/>
              <a:t>Gabler</a:t>
            </a:r>
            <a:r>
              <a:rPr lang="en-GB" i="1" dirty="0"/>
              <a:t>”, Henrik Ibsen (adapted by Richard Eyre)</a:t>
            </a:r>
          </a:p>
          <a:p>
            <a:pPr marL="0" indent="0">
              <a:buNone/>
            </a:pPr>
            <a:r>
              <a:rPr lang="en-GB" i="1" dirty="0"/>
              <a:t>Nick </a:t>
            </a:r>
            <a:r>
              <a:rPr lang="en-GB" i="1" dirty="0" err="1"/>
              <a:t>Hern</a:t>
            </a:r>
            <a:r>
              <a:rPr lang="en-GB" i="1" dirty="0"/>
              <a:t> Books</a:t>
            </a:r>
          </a:p>
          <a:p>
            <a:pPr marL="0" indent="0">
              <a:buNone/>
            </a:pPr>
            <a:r>
              <a:rPr lang="en-GB" i="1" dirty="0"/>
              <a:t>ISBN 9781854598424</a:t>
            </a:r>
          </a:p>
        </p:txBody>
      </p:sp>
    </p:spTree>
    <p:extLst>
      <p:ext uri="{BB962C8B-B14F-4D97-AF65-F5344CB8AC3E}">
        <p14:creationId xmlns:p14="http://schemas.microsoft.com/office/powerpoint/2010/main" val="202329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732155"/>
          </a:xfrm>
        </p:spPr>
        <p:txBody>
          <a:bodyPr/>
          <a:lstStyle/>
          <a:p>
            <a:r>
              <a:rPr lang="en-GB" dirty="0"/>
              <a:t>Task Two</a:t>
            </a:r>
          </a:p>
        </p:txBody>
      </p:sp>
      <p:sp>
        <p:nvSpPr>
          <p:cNvPr id="6" name="Content Placeholder 5"/>
          <p:cNvSpPr>
            <a:spLocks noGrp="1"/>
          </p:cNvSpPr>
          <p:nvPr>
            <p:ph idx="1"/>
          </p:nvPr>
        </p:nvSpPr>
        <p:spPr>
          <a:xfrm>
            <a:off x="422032" y="1097280"/>
            <a:ext cx="8018584" cy="5079683"/>
          </a:xfrm>
        </p:spPr>
        <p:txBody>
          <a:bodyPr>
            <a:normAutofit fontScale="92500" lnSpcReduction="10000"/>
          </a:bodyPr>
          <a:lstStyle/>
          <a:p>
            <a:r>
              <a:rPr lang="en-GB" dirty="0"/>
              <a:t>Create a practitioner fact sheet for Constantin Stanislavski that can be copied and shared with the class in September.</a:t>
            </a:r>
          </a:p>
          <a:p>
            <a:r>
              <a:rPr lang="en-GB" dirty="0"/>
              <a:t>He is a really important practitioner because he helped to develop believable, true to live performances on stage.</a:t>
            </a:r>
          </a:p>
          <a:p>
            <a:r>
              <a:rPr lang="en-GB" dirty="0"/>
              <a:t>Make sure that you research his ideas on how to approach acting. Magic “If”, Given Circumstances, Units and Objectives, Emotional Memory, Inner Tempo Rhythm.</a:t>
            </a:r>
          </a:p>
          <a:p>
            <a:r>
              <a:rPr lang="en-GB" dirty="0" err="1"/>
              <a:t>Bitesize</a:t>
            </a:r>
            <a:r>
              <a:rPr lang="en-GB" dirty="0"/>
              <a:t> is a really good starting point for his basic ideas.</a:t>
            </a:r>
          </a:p>
          <a:p>
            <a:r>
              <a:rPr lang="en-GB" dirty="0">
                <a:hlinkClick r:id="rId2"/>
              </a:rPr>
              <a:t>https://www.bbc.co.uk/bitesize/guides/zxn4mp3/revision/1</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9429" y="1434942"/>
            <a:ext cx="3118338" cy="3118338"/>
          </a:xfrm>
          <a:prstGeom prst="rect">
            <a:avLst/>
          </a:prstGeom>
        </p:spPr>
      </p:pic>
    </p:spTree>
    <p:extLst>
      <p:ext uri="{BB962C8B-B14F-4D97-AF65-F5344CB8AC3E}">
        <p14:creationId xmlns:p14="http://schemas.microsoft.com/office/powerpoint/2010/main" val="1490719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24192"/>
          </a:xfrm>
        </p:spPr>
        <p:txBody>
          <a:bodyPr>
            <a:normAutofit fontScale="90000"/>
          </a:bodyPr>
          <a:lstStyle/>
          <a:p>
            <a:r>
              <a:rPr lang="en-GB" dirty="0"/>
              <a:t>Extra tasks</a:t>
            </a:r>
          </a:p>
        </p:txBody>
      </p:sp>
      <p:sp>
        <p:nvSpPr>
          <p:cNvPr id="3" name="Content Placeholder 2"/>
          <p:cNvSpPr>
            <a:spLocks noGrp="1"/>
          </p:cNvSpPr>
          <p:nvPr>
            <p:ph idx="1"/>
          </p:nvPr>
        </p:nvSpPr>
        <p:spPr>
          <a:xfrm>
            <a:off x="337625" y="689318"/>
            <a:ext cx="11507372" cy="5487645"/>
          </a:xfrm>
        </p:spPr>
        <p:txBody>
          <a:bodyPr/>
          <a:lstStyle/>
          <a:p>
            <a:r>
              <a:rPr lang="en-GB" dirty="0"/>
              <a:t>Keep your eye on what is happening in the news. This is a really difficult time for the creative arts industry.</a:t>
            </a:r>
          </a:p>
          <a:p>
            <a:r>
              <a:rPr lang="en-GB" dirty="0"/>
              <a:t>Use any spare time that you have to revisit some key terminology by using the BBC </a:t>
            </a:r>
            <a:r>
              <a:rPr lang="en-GB" dirty="0" err="1"/>
              <a:t>Bitesize</a:t>
            </a:r>
            <a:r>
              <a:rPr lang="en-GB" dirty="0"/>
              <a:t> website. It provides the foundations for ideas that we will build upon in more detail as we move through the A-Level course.</a:t>
            </a:r>
          </a:p>
          <a:p>
            <a:r>
              <a:rPr lang="en-GB" dirty="0"/>
              <a:t>Here are some useful links.</a:t>
            </a:r>
          </a:p>
          <a:p>
            <a:r>
              <a:rPr lang="en-GB" dirty="0">
                <a:hlinkClick r:id="rId2"/>
              </a:rPr>
              <a:t>https://www.bbc.co.uk/bitesize/topics/zn6k92p</a:t>
            </a:r>
            <a:endParaRPr lang="en-GB" dirty="0"/>
          </a:p>
          <a:p>
            <a:r>
              <a:rPr lang="en-GB" dirty="0">
                <a:hlinkClick r:id="rId3"/>
              </a:rPr>
              <a:t>https://www.bbc.co.uk/bitesize/guides/zdp4vk7/revision/1</a:t>
            </a:r>
            <a:endParaRPr lang="en-GB" dirty="0"/>
          </a:p>
          <a:p>
            <a:r>
              <a:rPr lang="en-GB" dirty="0">
                <a:hlinkClick r:id="rId4"/>
              </a:rPr>
              <a:t>https://www.bbc.co.uk/bitesize/guides/zvph2sg/revision/1</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2570967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Remember…</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Any of the tasks that you can complete are a bonus!</a:t>
            </a:r>
          </a:p>
          <a:p>
            <a:r>
              <a:rPr lang="en-GB" dirty="0"/>
              <a:t>Please don’t stress.</a:t>
            </a:r>
          </a:p>
          <a:p>
            <a:r>
              <a:rPr lang="en-GB"/>
              <a:t>Have a good summer.</a:t>
            </a:r>
            <a:endParaRPr lang="en-GB">
              <a:ea typeface="Calibri"/>
              <a:cs typeface="Calibri"/>
            </a:endParaRPr>
          </a:p>
        </p:txBody>
      </p:sp>
    </p:spTree>
    <p:extLst>
      <p:ext uri="{BB962C8B-B14F-4D97-AF65-F5344CB8AC3E}">
        <p14:creationId xmlns:p14="http://schemas.microsoft.com/office/powerpoint/2010/main" val="264512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5280" y="4014310"/>
            <a:ext cx="4088674" cy="2747078"/>
          </a:xfrm>
          <a:prstGeom prst="rect">
            <a:avLst/>
          </a:prstGeom>
        </p:spPr>
      </p:pic>
      <p:sp>
        <p:nvSpPr>
          <p:cNvPr id="4" name="TextBox 3"/>
          <p:cNvSpPr txBox="1"/>
          <p:nvPr/>
        </p:nvSpPr>
        <p:spPr>
          <a:xfrm>
            <a:off x="156754" y="156755"/>
            <a:ext cx="11887200" cy="2862322"/>
          </a:xfrm>
          <a:prstGeom prst="rect">
            <a:avLst/>
          </a:prstGeom>
          <a:noFill/>
        </p:spPr>
        <p:txBody>
          <a:bodyPr wrap="square" rtlCol="0">
            <a:spAutoFit/>
          </a:bodyPr>
          <a:lstStyle/>
          <a:p>
            <a:r>
              <a:rPr lang="en-GB" sz="2400" b="1" dirty="0"/>
              <a:t>Hello Year 11.</a:t>
            </a:r>
          </a:p>
          <a:p>
            <a:endParaRPr lang="en-GB" sz="2400" b="1" dirty="0"/>
          </a:p>
          <a:p>
            <a:r>
              <a:rPr lang="en-GB" sz="2400" b="1" dirty="0"/>
              <a:t>I am thrilled that you are considering the A-Level Theatre and Drama course.</a:t>
            </a:r>
          </a:p>
          <a:p>
            <a:endParaRPr lang="en-GB" sz="2400" b="1" dirty="0"/>
          </a:p>
          <a:p>
            <a:r>
              <a:rPr lang="en-GB" sz="2400" b="1" dirty="0"/>
              <a:t>For those of you that have studied Drama at GCSE, you will find that the course structure at A-Level is very similar.</a:t>
            </a:r>
          </a:p>
          <a:p>
            <a:endParaRPr lang="en-GB" b="1" dirty="0"/>
          </a:p>
          <a:p>
            <a:endParaRPr lang="en-GB" dirty="0"/>
          </a:p>
        </p:txBody>
      </p:sp>
    </p:spTree>
    <p:extLst>
      <p:ext uri="{BB962C8B-B14F-4D97-AF65-F5344CB8AC3E}">
        <p14:creationId xmlns:p14="http://schemas.microsoft.com/office/powerpoint/2010/main" val="849908923"/>
      </p:ext>
    </p:extLst>
  </p:cSld>
  <p:clrMapOvr>
    <a:masterClrMapping/>
  </p:clrMapOvr>
  <mc:AlternateContent xmlns:mc="http://schemas.openxmlformats.org/markup-compatibility/2006" xmlns:p14="http://schemas.microsoft.com/office/powerpoint/2010/main">
    <mc:Choice Requires="p14">
      <p:transition spd="slow" p14:dur="2000" advTm="10591"/>
    </mc:Choice>
    <mc:Fallback xmlns="">
      <p:transition spd="slow" advTm="1059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8066" y="87784"/>
          <a:ext cx="11812386" cy="6719358"/>
        </p:xfrm>
        <a:graphic>
          <a:graphicData uri="http://schemas.openxmlformats.org/drawingml/2006/table">
            <a:tbl>
              <a:tblPr firstRow="1" bandRow="1">
                <a:tableStyleId>{5C22544A-7EE6-4342-B048-85BDC9FD1C3A}</a:tableStyleId>
              </a:tblPr>
              <a:tblGrid>
                <a:gridCol w="3937462">
                  <a:extLst>
                    <a:ext uri="{9D8B030D-6E8A-4147-A177-3AD203B41FA5}">
                      <a16:colId xmlns:a16="http://schemas.microsoft.com/office/drawing/2014/main" val="4270273240"/>
                    </a:ext>
                  </a:extLst>
                </a:gridCol>
                <a:gridCol w="3937462">
                  <a:extLst>
                    <a:ext uri="{9D8B030D-6E8A-4147-A177-3AD203B41FA5}">
                      <a16:colId xmlns:a16="http://schemas.microsoft.com/office/drawing/2014/main" val="1655821165"/>
                    </a:ext>
                  </a:extLst>
                </a:gridCol>
                <a:gridCol w="3937462">
                  <a:extLst>
                    <a:ext uri="{9D8B030D-6E8A-4147-A177-3AD203B41FA5}">
                      <a16:colId xmlns:a16="http://schemas.microsoft.com/office/drawing/2014/main" val="2431750991"/>
                    </a:ext>
                  </a:extLst>
                </a:gridCol>
              </a:tblGrid>
              <a:tr h="1122240">
                <a:tc>
                  <a:txBody>
                    <a:bodyPr/>
                    <a:lstStyle/>
                    <a:p>
                      <a:r>
                        <a:rPr lang="en-GB" sz="1600" b="1" dirty="0"/>
                        <a:t>Component One</a:t>
                      </a:r>
                    </a:p>
                    <a:p>
                      <a:r>
                        <a:rPr lang="en-GB" sz="1600" b="1" dirty="0"/>
                        <a:t>Marked</a:t>
                      </a:r>
                      <a:r>
                        <a:rPr lang="en-GB" sz="1600" b="1" baseline="0" dirty="0"/>
                        <a:t> by your Teacher</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t>(20 Marks)</a:t>
                      </a:r>
                    </a:p>
                    <a:p>
                      <a:endParaRPr lang="en-GB" sz="1600" b="1" dirty="0"/>
                    </a:p>
                  </a:txBody>
                  <a:tcPr/>
                </a:tc>
                <a:tc>
                  <a:txBody>
                    <a:bodyPr/>
                    <a:lstStyle/>
                    <a:p>
                      <a:r>
                        <a:rPr lang="en-GB" sz="1600" b="1" dirty="0"/>
                        <a:t>Devised performance</a:t>
                      </a:r>
                    </a:p>
                  </a:txBody>
                  <a:tcPr/>
                </a:tc>
                <a:tc>
                  <a:txBody>
                    <a:bodyPr/>
                    <a:lstStyle/>
                    <a:p>
                      <a:r>
                        <a:rPr lang="en-GB" sz="1600" b="1" dirty="0"/>
                        <a:t>You will devise a piece based on chosen text.</a:t>
                      </a:r>
                      <a:r>
                        <a:rPr lang="en-GB" sz="1600" b="1" baseline="0" dirty="0"/>
                        <a:t> Your performance must be in the style of a chosen practitioner</a:t>
                      </a:r>
                      <a:endParaRPr lang="en-GB" sz="1600" b="1" dirty="0"/>
                    </a:p>
                  </a:txBody>
                  <a:tcPr/>
                </a:tc>
                <a:extLst>
                  <a:ext uri="{0D108BD9-81ED-4DB2-BD59-A6C34878D82A}">
                    <a16:rowId xmlns:a16="http://schemas.microsoft.com/office/drawing/2014/main" val="3009304047"/>
                  </a:ext>
                </a:extLst>
              </a:tr>
              <a:tr h="5647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t>(60</a:t>
                      </a:r>
                      <a:r>
                        <a:rPr lang="en-GB" sz="1600" b="1" baseline="0" dirty="0"/>
                        <a:t> Marks)</a:t>
                      </a:r>
                      <a:endParaRPr lang="en-GB" sz="1600" b="1" dirty="0"/>
                    </a:p>
                    <a:p>
                      <a:endParaRPr lang="en-GB" sz="1600" b="1" dirty="0"/>
                    </a:p>
                  </a:txBody>
                  <a:tcPr/>
                </a:tc>
                <a:tc>
                  <a:txBody>
                    <a:bodyPr/>
                    <a:lstStyle/>
                    <a:p>
                      <a:r>
                        <a:rPr lang="en-GB" sz="1600" b="1" dirty="0"/>
                        <a:t>Portfolio</a:t>
                      </a:r>
                    </a:p>
                  </a:txBody>
                  <a:tcPr/>
                </a:tc>
                <a:tc>
                  <a:txBody>
                    <a:bodyPr/>
                    <a:lstStyle/>
                    <a:p>
                      <a:r>
                        <a:rPr lang="en-GB" sz="1600" b="1" dirty="0"/>
                        <a:t>You</a:t>
                      </a:r>
                      <a:r>
                        <a:rPr lang="en-GB" sz="1600" b="1" baseline="0" dirty="0"/>
                        <a:t> must produce a written portfolio of 2500-3000 words</a:t>
                      </a:r>
                      <a:endParaRPr lang="en-GB" sz="1600" b="1" dirty="0"/>
                    </a:p>
                  </a:txBody>
                  <a:tcPr/>
                </a:tc>
                <a:extLst>
                  <a:ext uri="{0D108BD9-81ED-4DB2-BD59-A6C34878D82A}">
                    <a16:rowId xmlns:a16="http://schemas.microsoft.com/office/drawing/2014/main" val="1287186326"/>
                  </a:ext>
                </a:extLst>
              </a:tr>
              <a:tr h="1048892">
                <a:tc>
                  <a:txBody>
                    <a:bodyPr/>
                    <a:lstStyle/>
                    <a:p>
                      <a:r>
                        <a:rPr lang="en-GB" sz="1600" b="1" dirty="0"/>
                        <a:t>Component Two</a:t>
                      </a:r>
                    </a:p>
                    <a:p>
                      <a:r>
                        <a:rPr lang="en-GB" sz="1600" b="1" dirty="0"/>
                        <a:t>Marked by an external examiner</a:t>
                      </a:r>
                    </a:p>
                    <a:p>
                      <a:r>
                        <a:rPr lang="en-GB" sz="1600" b="1" dirty="0"/>
                        <a:t>(60</a:t>
                      </a:r>
                      <a:r>
                        <a:rPr lang="en-GB" sz="1600" b="1" baseline="0" dirty="0"/>
                        <a:t> Marks)</a:t>
                      </a:r>
                    </a:p>
                    <a:p>
                      <a:r>
                        <a:rPr lang="en-GB" sz="1600" b="1" baseline="0" dirty="0"/>
                        <a:t>20% of final Mark</a:t>
                      </a:r>
                      <a:endParaRPr lang="en-GB" sz="1600" b="1" dirty="0"/>
                    </a:p>
                  </a:txBody>
                  <a:tcPr/>
                </a:tc>
                <a:tc>
                  <a:txBody>
                    <a:bodyPr/>
                    <a:lstStyle/>
                    <a:p>
                      <a:r>
                        <a:rPr lang="en-GB" sz="1600" b="1" dirty="0"/>
                        <a:t>Group Performance of a published</a:t>
                      </a:r>
                      <a:r>
                        <a:rPr lang="en-GB" sz="1600" b="1" baseline="0" dirty="0"/>
                        <a:t> play</a:t>
                      </a:r>
                    </a:p>
                  </a:txBody>
                  <a:tcPr/>
                </a:tc>
                <a:tc>
                  <a:txBody>
                    <a:bodyPr/>
                    <a:lstStyle/>
                    <a:p>
                      <a:r>
                        <a:rPr lang="en-GB" sz="1600" b="1" dirty="0"/>
                        <a:t>You will perform</a:t>
                      </a:r>
                      <a:r>
                        <a:rPr lang="en-GB" sz="1600" b="1" baseline="0" dirty="0"/>
                        <a:t> in a staff directed performance of a published play</a:t>
                      </a:r>
                      <a:endParaRPr lang="en-GB" sz="1600" b="1" dirty="0"/>
                    </a:p>
                  </a:txBody>
                  <a:tcPr/>
                </a:tc>
                <a:extLst>
                  <a:ext uri="{0D108BD9-81ED-4DB2-BD59-A6C34878D82A}">
                    <a16:rowId xmlns:a16="http://schemas.microsoft.com/office/drawing/2014/main" val="2933506835"/>
                  </a:ext>
                </a:extLst>
              </a:tr>
              <a:tr h="337489">
                <a:tc>
                  <a:txBody>
                    <a:bodyPr/>
                    <a:lstStyle/>
                    <a:p>
                      <a:endParaRPr lang="en-GB" sz="1600" b="1"/>
                    </a:p>
                  </a:txBody>
                  <a:tcPr/>
                </a:tc>
                <a:tc>
                  <a:txBody>
                    <a:bodyPr/>
                    <a:lstStyle/>
                    <a:p>
                      <a:r>
                        <a:rPr lang="en-GB" sz="1600" b="1" dirty="0"/>
                        <a:t>Monologue</a:t>
                      </a:r>
                    </a:p>
                  </a:txBody>
                  <a:tcPr/>
                </a:tc>
                <a:tc>
                  <a:txBody>
                    <a:bodyPr/>
                    <a:lstStyle/>
                    <a:p>
                      <a:r>
                        <a:rPr lang="en-GB" sz="1600" b="1" dirty="0"/>
                        <a:t>You will perform a monologue</a:t>
                      </a:r>
                    </a:p>
                  </a:txBody>
                  <a:tcPr/>
                </a:tc>
                <a:extLst>
                  <a:ext uri="{0D108BD9-81ED-4DB2-BD59-A6C34878D82A}">
                    <a16:rowId xmlns:a16="http://schemas.microsoft.com/office/drawing/2014/main" val="3533597858"/>
                  </a:ext>
                </a:extLst>
              </a:tr>
              <a:tr h="582517">
                <a:tc>
                  <a:txBody>
                    <a:bodyPr/>
                    <a:lstStyle/>
                    <a:p>
                      <a:r>
                        <a:rPr lang="en-GB" sz="1600" b="1" dirty="0"/>
                        <a:t>Component Three</a:t>
                      </a:r>
                    </a:p>
                    <a:p>
                      <a:r>
                        <a:rPr lang="en-GB" sz="1600" b="1" dirty="0"/>
                        <a:t>Marked by an examiner</a:t>
                      </a:r>
                    </a:p>
                  </a:txBody>
                  <a:tcPr/>
                </a:tc>
                <a:tc>
                  <a:txBody>
                    <a:bodyPr/>
                    <a:lstStyle/>
                    <a:p>
                      <a:r>
                        <a:rPr lang="en-GB" sz="1600" b="1" dirty="0"/>
                        <a:t>Written Exam</a:t>
                      </a:r>
                    </a:p>
                  </a:txBody>
                  <a:tcPr/>
                </a:tc>
                <a:tc>
                  <a:txBody>
                    <a:bodyPr/>
                    <a:lstStyle/>
                    <a:p>
                      <a:endParaRPr lang="en-GB" sz="1600" b="1"/>
                    </a:p>
                  </a:txBody>
                  <a:tcPr/>
                </a:tc>
                <a:extLst>
                  <a:ext uri="{0D108BD9-81ED-4DB2-BD59-A6C34878D82A}">
                    <a16:rowId xmlns:a16="http://schemas.microsoft.com/office/drawing/2014/main" val="2419072662"/>
                  </a:ext>
                </a:extLst>
              </a:tr>
              <a:tr h="806839">
                <a:tc>
                  <a:txBody>
                    <a:bodyPr/>
                    <a:lstStyle/>
                    <a:p>
                      <a:r>
                        <a:rPr lang="en-GB" sz="1600" b="1" dirty="0"/>
                        <a:t>(20 Marks)</a:t>
                      </a:r>
                    </a:p>
                  </a:txBody>
                  <a:tcPr/>
                </a:tc>
                <a:tc>
                  <a:txBody>
                    <a:bodyPr/>
                    <a:lstStyle/>
                    <a:p>
                      <a:r>
                        <a:rPr lang="en-GB" sz="1600" b="1" dirty="0"/>
                        <a:t>Section A</a:t>
                      </a:r>
                    </a:p>
                  </a:txBody>
                  <a:tcPr/>
                </a:tc>
                <a:tc>
                  <a:txBody>
                    <a:bodyPr/>
                    <a:lstStyle/>
                    <a:p>
                      <a:r>
                        <a:rPr lang="en-GB" sz="1600" b="1" dirty="0"/>
                        <a:t>You will answer a question based on a Live Performance</a:t>
                      </a:r>
                      <a:r>
                        <a:rPr lang="en-GB" sz="1600" b="1" baseline="0" dirty="0"/>
                        <a:t> that you have seen.</a:t>
                      </a:r>
                      <a:endParaRPr lang="en-GB" sz="1600" b="1" dirty="0"/>
                    </a:p>
                  </a:txBody>
                  <a:tcPr/>
                </a:tc>
                <a:extLst>
                  <a:ext uri="{0D108BD9-81ED-4DB2-BD59-A6C34878D82A}">
                    <a16:rowId xmlns:a16="http://schemas.microsoft.com/office/drawing/2014/main" val="519556140"/>
                  </a:ext>
                </a:extLst>
              </a:tr>
              <a:tr h="913713">
                <a:tc>
                  <a:txBody>
                    <a:bodyPr/>
                    <a:lstStyle/>
                    <a:p>
                      <a:r>
                        <a:rPr lang="en-GB" sz="1600" b="1" dirty="0"/>
                        <a:t>(18 Marks)</a:t>
                      </a:r>
                    </a:p>
                    <a:p>
                      <a:r>
                        <a:rPr lang="en-GB" sz="1600" b="1" dirty="0"/>
                        <a:t>(18</a:t>
                      </a:r>
                      <a:r>
                        <a:rPr lang="en-GB" sz="1600" b="1" baseline="0" dirty="0"/>
                        <a:t> Marks)</a:t>
                      </a:r>
                      <a:endParaRPr lang="en-GB" sz="1600" b="1" dirty="0"/>
                    </a:p>
                  </a:txBody>
                  <a:tcPr/>
                </a:tc>
                <a:tc>
                  <a:txBody>
                    <a:bodyPr/>
                    <a:lstStyle/>
                    <a:p>
                      <a:r>
                        <a:rPr lang="en-GB" sz="1600" b="1" dirty="0"/>
                        <a:t>Section B</a:t>
                      </a:r>
                    </a:p>
                  </a:txBody>
                  <a:tcPr/>
                </a:tc>
                <a:tc>
                  <a:txBody>
                    <a:bodyPr/>
                    <a:lstStyle/>
                    <a:p>
                      <a:r>
                        <a:rPr lang="en-GB" sz="1600" b="1" dirty="0"/>
                        <a:t>You will answer an</a:t>
                      </a:r>
                      <a:r>
                        <a:rPr lang="en-GB" sz="1600" b="1" baseline="0" dirty="0"/>
                        <a:t> acting question and a design question based on a set text that you studied</a:t>
                      </a:r>
                      <a:endParaRPr lang="en-GB" sz="1600" b="1" dirty="0"/>
                    </a:p>
                  </a:txBody>
                  <a:tcPr/>
                </a:tc>
                <a:extLst>
                  <a:ext uri="{0D108BD9-81ED-4DB2-BD59-A6C34878D82A}">
                    <a16:rowId xmlns:a16="http://schemas.microsoft.com/office/drawing/2014/main" val="761399214"/>
                  </a:ext>
                </a:extLst>
              </a:tr>
              <a:tr h="1036292">
                <a:tc>
                  <a:txBody>
                    <a:bodyPr/>
                    <a:lstStyle/>
                    <a:p>
                      <a:r>
                        <a:rPr lang="en-GB" sz="1600" b="1" dirty="0"/>
                        <a:t>(24 Marks)</a:t>
                      </a:r>
                    </a:p>
                  </a:txBody>
                  <a:tcPr/>
                </a:tc>
                <a:tc>
                  <a:txBody>
                    <a:bodyPr/>
                    <a:lstStyle/>
                    <a:p>
                      <a:r>
                        <a:rPr lang="en-GB" sz="1600" b="1" dirty="0"/>
                        <a:t>Section C</a:t>
                      </a:r>
                    </a:p>
                  </a:txBody>
                  <a:tcPr/>
                </a:tc>
                <a:tc>
                  <a:txBody>
                    <a:bodyPr/>
                    <a:lstStyle/>
                    <a:p>
                      <a:r>
                        <a:rPr lang="en-GB" sz="1600" b="1" dirty="0"/>
                        <a:t>You will answer a question about directing a performance of a second set text that you have studied. You must consider</a:t>
                      </a:r>
                      <a:r>
                        <a:rPr lang="en-GB" sz="1600" b="1" baseline="0" dirty="0"/>
                        <a:t> practitioner influence and original performance conditions</a:t>
                      </a:r>
                      <a:endParaRPr lang="en-GB" sz="1600" b="1" dirty="0"/>
                    </a:p>
                  </a:txBody>
                  <a:tcPr/>
                </a:tc>
                <a:extLst>
                  <a:ext uri="{0D108BD9-81ED-4DB2-BD59-A6C34878D82A}">
                    <a16:rowId xmlns:a16="http://schemas.microsoft.com/office/drawing/2014/main" val="1140092167"/>
                  </a:ext>
                </a:extLst>
              </a:tr>
            </a:tbl>
          </a:graphicData>
        </a:graphic>
      </p:graphicFrame>
    </p:spTree>
    <p:extLst>
      <p:ext uri="{BB962C8B-B14F-4D97-AF65-F5344CB8AC3E}">
        <p14:creationId xmlns:p14="http://schemas.microsoft.com/office/powerpoint/2010/main" val="3602822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5280" y="4014310"/>
            <a:ext cx="4088674" cy="2747078"/>
          </a:xfrm>
          <a:prstGeom prst="rect">
            <a:avLst/>
          </a:prstGeom>
        </p:spPr>
      </p:pic>
      <p:sp>
        <p:nvSpPr>
          <p:cNvPr id="4" name="TextBox 3"/>
          <p:cNvSpPr txBox="1"/>
          <p:nvPr/>
        </p:nvSpPr>
        <p:spPr>
          <a:xfrm>
            <a:off x="156754" y="156755"/>
            <a:ext cx="11887200" cy="4708981"/>
          </a:xfrm>
          <a:prstGeom prst="rect">
            <a:avLst/>
          </a:prstGeom>
          <a:noFill/>
        </p:spPr>
        <p:txBody>
          <a:bodyPr wrap="square" lIns="91440" tIns="45720" rIns="91440" bIns="45720" rtlCol="0" anchor="t">
            <a:spAutoFit/>
          </a:bodyPr>
          <a:lstStyle/>
          <a:p>
            <a:endParaRPr lang="en-GB" b="1" dirty="0"/>
          </a:p>
          <a:p>
            <a:r>
              <a:rPr lang="en-GB" sz="2400" dirty="0"/>
              <a:t>In the following few slides, I will explain the course and provide you with a few activities that you can complete in order to help you to prepare for the course in September.</a:t>
            </a:r>
          </a:p>
          <a:p>
            <a:endParaRPr lang="en-GB" sz="2400" dirty="0"/>
          </a:p>
          <a:p>
            <a:r>
              <a:rPr lang="en-GB" sz="2400" dirty="0"/>
              <a:t>Any work that you can complete is a bonus! Please, don’t stress about the tasks.</a:t>
            </a:r>
          </a:p>
          <a:p>
            <a:endParaRPr lang="en-GB" sz="2400" dirty="0"/>
          </a:p>
          <a:p>
            <a:r>
              <a:rPr lang="en-GB" sz="2400" dirty="0"/>
              <a:t>There may be a few things that you don’t fully understand at this point.</a:t>
            </a:r>
          </a:p>
          <a:p>
            <a:r>
              <a:rPr lang="en-GB" sz="2400" dirty="0"/>
              <a:t>Don’t let that put you off.</a:t>
            </a:r>
          </a:p>
          <a:p>
            <a:endParaRPr lang="en-GB" sz="2400" dirty="0"/>
          </a:p>
          <a:p>
            <a:r>
              <a:rPr lang="en-GB" sz="2400" dirty="0"/>
              <a:t>If you have any questions or concerns then just email me on my school account.</a:t>
            </a:r>
          </a:p>
          <a:p>
            <a:endParaRPr lang="en-GB" sz="2400" dirty="0"/>
          </a:p>
          <a:p>
            <a:r>
              <a:rPr lang="en-GB" sz="2400" dirty="0"/>
              <a:t>gshuttleworth@ecclesbourne.derbyshire.sch.uk</a:t>
            </a:r>
            <a:endParaRPr lang="en-GB" sz="2400" dirty="0">
              <a:ea typeface="Calibri"/>
              <a:cs typeface="Calibri"/>
            </a:endParaRPr>
          </a:p>
          <a:p>
            <a:endParaRPr lang="en-GB" dirty="0"/>
          </a:p>
        </p:txBody>
      </p:sp>
    </p:spTree>
    <p:extLst>
      <p:ext uri="{BB962C8B-B14F-4D97-AF65-F5344CB8AC3E}">
        <p14:creationId xmlns:p14="http://schemas.microsoft.com/office/powerpoint/2010/main" val="74972732"/>
      </p:ext>
    </p:extLst>
  </p:cSld>
  <p:clrMapOvr>
    <a:masterClrMapping/>
  </p:clrMapOvr>
  <mc:AlternateContent xmlns:mc="http://schemas.openxmlformats.org/markup-compatibility/2006" xmlns:p14="http://schemas.microsoft.com/office/powerpoint/2010/main">
    <mc:Choice Requires="p14">
      <p:transition spd="slow" p14:dur="2000" advTm="1113"/>
    </mc:Choice>
    <mc:Fallback xmlns="">
      <p:transition spd="slow" advTm="111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666841"/>
          </a:xfrm>
        </p:spPr>
        <p:txBody>
          <a:bodyPr>
            <a:normAutofit fontScale="90000"/>
          </a:bodyPr>
          <a:lstStyle/>
          <a:p>
            <a:pPr algn="ctr"/>
            <a:r>
              <a:rPr lang="en-GB" dirty="0"/>
              <a:t>Course structure</a:t>
            </a:r>
          </a:p>
        </p:txBody>
      </p:sp>
      <p:sp>
        <p:nvSpPr>
          <p:cNvPr id="8" name="Content Placeholder 7"/>
          <p:cNvSpPr>
            <a:spLocks noGrp="1"/>
          </p:cNvSpPr>
          <p:nvPr>
            <p:ph idx="1"/>
          </p:nvPr>
        </p:nvSpPr>
        <p:spPr>
          <a:xfrm>
            <a:off x="838200" y="1123406"/>
            <a:ext cx="10515600" cy="5053557"/>
          </a:xfrm>
        </p:spPr>
        <p:txBody>
          <a:bodyPr>
            <a:noAutofit/>
          </a:bodyPr>
          <a:lstStyle/>
          <a:p>
            <a:pPr marL="0" indent="0">
              <a:buNone/>
            </a:pPr>
            <a:r>
              <a:rPr lang="en-GB" sz="3600" dirty="0"/>
              <a:t>The A-Level course is split into three components.</a:t>
            </a:r>
          </a:p>
          <a:p>
            <a:r>
              <a:rPr lang="en-GB" sz="3600" dirty="0"/>
              <a:t>Component One-Devising</a:t>
            </a:r>
          </a:p>
          <a:p>
            <a:r>
              <a:rPr lang="en-GB" sz="3600" dirty="0"/>
              <a:t>Component Two-Individual and group performance</a:t>
            </a:r>
          </a:p>
          <a:p>
            <a:r>
              <a:rPr lang="en-GB" sz="3600" dirty="0"/>
              <a:t>Component Three-Written Exam</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714" y="3870738"/>
            <a:ext cx="4149090" cy="2733261"/>
          </a:xfrm>
          <a:prstGeom prst="rect">
            <a:avLst/>
          </a:prstGeom>
        </p:spPr>
      </p:pic>
    </p:spTree>
    <p:extLst>
      <p:ext uri="{BB962C8B-B14F-4D97-AF65-F5344CB8AC3E}">
        <p14:creationId xmlns:p14="http://schemas.microsoft.com/office/powerpoint/2010/main" val="337752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4224"/>
          </a:xfrm>
        </p:spPr>
        <p:txBody>
          <a:bodyPr>
            <a:normAutofit fontScale="90000"/>
          </a:bodyPr>
          <a:lstStyle/>
          <a:p>
            <a:pPr algn="ctr"/>
            <a:r>
              <a:rPr lang="en-GB" dirty="0"/>
              <a:t>Component One</a:t>
            </a:r>
            <a:br>
              <a:rPr lang="en-GB" dirty="0"/>
            </a:br>
            <a:r>
              <a:rPr lang="en-GB" dirty="0"/>
              <a:t>Devising-40% of your final grade</a:t>
            </a:r>
          </a:p>
        </p:txBody>
      </p:sp>
      <p:sp>
        <p:nvSpPr>
          <p:cNvPr id="3" name="Content Placeholder 2"/>
          <p:cNvSpPr>
            <a:spLocks noGrp="1"/>
          </p:cNvSpPr>
          <p:nvPr>
            <p:ph idx="1"/>
          </p:nvPr>
        </p:nvSpPr>
        <p:spPr>
          <a:xfrm>
            <a:off x="313509" y="1423851"/>
            <a:ext cx="11586754" cy="4753112"/>
          </a:xfrm>
        </p:spPr>
        <p:txBody>
          <a:bodyPr/>
          <a:lstStyle/>
          <a:p>
            <a:pPr marL="0" indent="0">
              <a:buNone/>
            </a:pPr>
            <a:endParaRPr lang="en-GB" dirty="0"/>
          </a:p>
          <a:p>
            <a:r>
              <a:rPr lang="en-GB" dirty="0"/>
              <a:t>You will complete Component one at the end of Year 12.</a:t>
            </a:r>
          </a:p>
          <a:p>
            <a:r>
              <a:rPr lang="en-GB" dirty="0"/>
              <a:t>You will be required to study a play.</a:t>
            </a:r>
          </a:p>
          <a:p>
            <a:r>
              <a:rPr lang="en-GB" dirty="0"/>
              <a:t>You will then be given a short extract from the play that you will use as the starting point for your devised Drama.</a:t>
            </a:r>
          </a:p>
          <a:p>
            <a:r>
              <a:rPr lang="en-GB" dirty="0"/>
              <a:t>You will explore the themes of the extract and undertake in-depth research in order to create an original piece of Drama.</a:t>
            </a:r>
          </a:p>
          <a:p>
            <a:r>
              <a:rPr lang="en-GB" dirty="0"/>
              <a:t>You will work in small groups to produce the performance.</a:t>
            </a:r>
          </a:p>
          <a:p>
            <a:r>
              <a:rPr lang="en-GB" dirty="0"/>
              <a:t>The Performance will be recorded and you will be marked on your acting skills.</a:t>
            </a:r>
          </a:p>
        </p:txBody>
      </p:sp>
    </p:spTree>
    <p:extLst>
      <p:ext uri="{BB962C8B-B14F-4D97-AF65-F5344CB8AC3E}">
        <p14:creationId xmlns:p14="http://schemas.microsoft.com/office/powerpoint/2010/main" val="2723679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0898"/>
          </a:xfrm>
        </p:spPr>
        <p:txBody>
          <a:bodyPr>
            <a:normAutofit fontScale="90000"/>
          </a:bodyPr>
          <a:lstStyle/>
          <a:p>
            <a:pPr algn="ctr"/>
            <a:r>
              <a:rPr lang="en-GB" dirty="0"/>
              <a:t>Component One</a:t>
            </a:r>
            <a:br>
              <a:rPr lang="en-GB" dirty="0"/>
            </a:br>
            <a:r>
              <a:rPr lang="en-GB" dirty="0"/>
              <a:t> Devising</a:t>
            </a:r>
          </a:p>
        </p:txBody>
      </p:sp>
      <p:sp>
        <p:nvSpPr>
          <p:cNvPr id="3" name="Content Placeholder 2"/>
          <p:cNvSpPr>
            <a:spLocks noGrp="1"/>
          </p:cNvSpPr>
          <p:nvPr>
            <p:ph idx="1"/>
          </p:nvPr>
        </p:nvSpPr>
        <p:spPr>
          <a:xfrm>
            <a:off x="248193" y="1240971"/>
            <a:ext cx="11691257" cy="4935992"/>
          </a:xfrm>
        </p:spPr>
        <p:txBody>
          <a:bodyPr>
            <a:normAutofit fontScale="85000" lnSpcReduction="20000"/>
          </a:bodyPr>
          <a:lstStyle/>
          <a:p>
            <a:r>
              <a:rPr lang="en-GB" dirty="0"/>
              <a:t>When you are creating your piece of Drama, you will be required to produce a written portfolio of 3000 words. This will analyse and evaluate your rehearsal process and the final piece of Drama that you produce.</a:t>
            </a:r>
          </a:p>
          <a:p>
            <a:r>
              <a:rPr lang="en-GB" dirty="0"/>
              <a:t>In the portfolio, you will be required to respond to the following 6 questions:</a:t>
            </a:r>
          </a:p>
          <a:p>
            <a:pPr marL="514350" indent="-514350">
              <a:buAutoNum type="arabicPeriod"/>
            </a:pPr>
            <a:r>
              <a:rPr lang="en-GB" dirty="0"/>
              <a:t>Outline your initial response to the key extract and practitioner and track how it was developed throughout the devising process.</a:t>
            </a:r>
          </a:p>
          <a:p>
            <a:pPr marL="514350" indent="-514350">
              <a:buAutoNum type="arabicPeriod"/>
            </a:pPr>
            <a:r>
              <a:rPr lang="en-GB" dirty="0"/>
              <a:t>Connect your research material/s to key stages in the development process and to performance outcomes.</a:t>
            </a:r>
          </a:p>
          <a:p>
            <a:pPr marL="514350" indent="-514350">
              <a:buAutoNum type="arabicPeriod"/>
            </a:pPr>
            <a:r>
              <a:rPr lang="en-GB" dirty="0"/>
              <a:t>Evaluate how your chosen role/s emerged and developed from initial ideas through to the final performance.</a:t>
            </a:r>
          </a:p>
          <a:p>
            <a:pPr marL="514350" indent="-514350">
              <a:buAutoNum type="arabicPeriod"/>
            </a:pPr>
            <a:r>
              <a:rPr lang="en-GB" dirty="0"/>
              <a:t>Analyse how your contribution was influenced by the selected theatre practitioner and/or theatre makers, and the impact live theatre has on your own practical work.</a:t>
            </a:r>
          </a:p>
          <a:p>
            <a:pPr marL="514350" indent="-514350">
              <a:buAutoNum type="arabicPeriod"/>
            </a:pPr>
            <a:r>
              <a:rPr lang="en-GB" dirty="0"/>
              <a:t>Discuss how social, historical and cultural conventions impacted on your work</a:t>
            </a:r>
          </a:p>
          <a:p>
            <a:pPr marL="514350" indent="-514350">
              <a:buAutoNum type="arabicPeriod"/>
            </a:pPr>
            <a:r>
              <a:rPr lang="en-GB" dirty="0"/>
              <a:t>Evaluate the creative choices you made and whether or not they were successful in performance.</a:t>
            </a:r>
          </a:p>
          <a:p>
            <a:endParaRPr lang="en-GB" dirty="0"/>
          </a:p>
          <a:p>
            <a:endParaRPr lang="en-GB" dirty="0"/>
          </a:p>
        </p:txBody>
      </p:sp>
    </p:spTree>
    <p:extLst>
      <p:ext uri="{BB962C8B-B14F-4D97-AF65-F5344CB8AC3E}">
        <p14:creationId xmlns:p14="http://schemas.microsoft.com/office/powerpoint/2010/main" val="3963761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57834"/>
          </a:xfrm>
        </p:spPr>
        <p:txBody>
          <a:bodyPr>
            <a:normAutofit fontScale="90000"/>
          </a:bodyPr>
          <a:lstStyle/>
          <a:p>
            <a:pPr algn="ctr"/>
            <a:r>
              <a:rPr lang="en-GB" dirty="0"/>
              <a:t>Task</a:t>
            </a:r>
          </a:p>
        </p:txBody>
      </p:sp>
      <p:sp>
        <p:nvSpPr>
          <p:cNvPr id="12" name="Content Placeholder 11"/>
          <p:cNvSpPr>
            <a:spLocks noGrp="1"/>
          </p:cNvSpPr>
          <p:nvPr>
            <p:ph idx="1"/>
          </p:nvPr>
        </p:nvSpPr>
        <p:spPr>
          <a:xfrm>
            <a:off x="209007" y="822960"/>
            <a:ext cx="11144794" cy="5354003"/>
          </a:xfrm>
        </p:spPr>
        <p:txBody>
          <a:bodyPr>
            <a:normAutofit fontScale="92500" lnSpcReduction="20000"/>
          </a:bodyPr>
          <a:lstStyle/>
          <a:p>
            <a:r>
              <a:rPr lang="en-GB" dirty="0"/>
              <a:t>Your devised performance has to be produced in the style of a practitioner. A Theatre Practitioner is somebody who has influenced the way in which theatre is rehearsed, performed or designed. They could be a writer, designer, actor, choreographer or director.</a:t>
            </a:r>
          </a:p>
          <a:p>
            <a:r>
              <a:rPr lang="en-GB" dirty="0"/>
              <a:t>Your Practitioner for Component One will be </a:t>
            </a:r>
            <a:r>
              <a:rPr lang="en-GB" dirty="0" err="1"/>
              <a:t>Bertolt</a:t>
            </a:r>
            <a:r>
              <a:rPr lang="en-GB" dirty="0"/>
              <a:t> Brecht.</a:t>
            </a:r>
          </a:p>
          <a:p>
            <a:r>
              <a:rPr lang="en-GB" dirty="0"/>
              <a:t>Brecht had a really interesting life and his life experiences influenced the way in which he wrote and directed plays.</a:t>
            </a:r>
          </a:p>
          <a:p>
            <a:r>
              <a:rPr lang="en-GB" dirty="0"/>
              <a:t>I would like you to research </a:t>
            </a:r>
            <a:r>
              <a:rPr lang="en-GB" dirty="0" err="1"/>
              <a:t>Bertolt</a:t>
            </a:r>
            <a:r>
              <a:rPr lang="en-GB" dirty="0"/>
              <a:t> Brecht and produce a fact sheet that can be copied and shared with the class in September. Please make sure that the work isn’t copied and pasted! It must be your own work!</a:t>
            </a:r>
          </a:p>
          <a:p>
            <a:r>
              <a:rPr lang="en-GB" dirty="0"/>
              <a:t>This </a:t>
            </a:r>
            <a:r>
              <a:rPr lang="en-GB" dirty="0" err="1"/>
              <a:t>youtube</a:t>
            </a:r>
            <a:r>
              <a:rPr lang="en-GB" dirty="0"/>
              <a:t> link is a really good starting point</a:t>
            </a:r>
          </a:p>
          <a:p>
            <a:r>
              <a:rPr lang="en-GB" dirty="0">
                <a:hlinkClick r:id="rId2"/>
              </a:rPr>
              <a:t>https://www.youtube.com/watch?v=l-828KqtTkA</a:t>
            </a:r>
            <a:endParaRPr lang="en-GB" dirty="0"/>
          </a:p>
          <a:p>
            <a:r>
              <a:rPr lang="en-GB" dirty="0"/>
              <a:t>GCSE </a:t>
            </a:r>
            <a:r>
              <a:rPr lang="en-GB" dirty="0" err="1"/>
              <a:t>Bitesize</a:t>
            </a:r>
            <a:r>
              <a:rPr lang="en-GB" dirty="0"/>
              <a:t> also provides a clear outline of the basic principles of Brecht’s ideas. This will help you to start your research.</a:t>
            </a:r>
          </a:p>
          <a:p>
            <a:r>
              <a:rPr lang="en-GB" dirty="0">
                <a:hlinkClick r:id="rId3"/>
              </a:rPr>
              <a:t>https://www.bbc.co.uk/bitesize/guides/zwmvd2p/revision/2</a:t>
            </a:r>
            <a:endParaRPr lang="en-GB" dirty="0"/>
          </a:p>
          <a:p>
            <a:endParaRPr lang="en-GB"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6648" y="4728754"/>
            <a:ext cx="1306523" cy="1906043"/>
          </a:xfrm>
          <a:prstGeom prst="rect">
            <a:avLst/>
          </a:prstGeom>
        </p:spPr>
      </p:pic>
    </p:spTree>
    <p:extLst>
      <p:ext uri="{BB962C8B-B14F-4D97-AF65-F5344CB8AC3E}">
        <p14:creationId xmlns:p14="http://schemas.microsoft.com/office/powerpoint/2010/main" val="74053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Component Two-20% of your final grade</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For Component Two you will have to take part in two performances.</a:t>
            </a:r>
          </a:p>
          <a:p>
            <a:r>
              <a:rPr lang="en-GB" dirty="0"/>
              <a:t>Both performances will be marked by a visiting examiner.</a:t>
            </a:r>
          </a:p>
          <a:p>
            <a:r>
              <a:rPr lang="en-GB" dirty="0"/>
              <a:t>The first performance is a solo performance (monologue) or a duologue. You will be marked on your acting skills. The pieces must be from a published play.</a:t>
            </a:r>
          </a:p>
          <a:p>
            <a:r>
              <a:rPr lang="en-GB" dirty="0"/>
              <a:t>The second performance will be in a group piece. This will be scripted and will be directed by a member of the Drama staff.</a:t>
            </a:r>
          </a:p>
        </p:txBody>
      </p:sp>
    </p:spTree>
    <p:extLst>
      <p:ext uri="{BB962C8B-B14F-4D97-AF65-F5344CB8AC3E}">
        <p14:creationId xmlns:p14="http://schemas.microsoft.com/office/powerpoint/2010/main" val="519933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9103"/>
          </a:xfrm>
        </p:spPr>
        <p:txBody>
          <a:bodyPr/>
          <a:lstStyle/>
          <a:p>
            <a:pPr algn="ctr"/>
            <a:r>
              <a:rPr lang="en-GB" dirty="0"/>
              <a:t>Task</a:t>
            </a:r>
          </a:p>
        </p:txBody>
      </p:sp>
      <p:sp>
        <p:nvSpPr>
          <p:cNvPr id="3" name="Content Placeholder 2"/>
          <p:cNvSpPr>
            <a:spLocks noGrp="1"/>
          </p:cNvSpPr>
          <p:nvPr>
            <p:ph idx="1"/>
          </p:nvPr>
        </p:nvSpPr>
        <p:spPr>
          <a:xfrm>
            <a:off x="838200" y="1294228"/>
            <a:ext cx="10515600" cy="4882735"/>
          </a:xfrm>
        </p:spPr>
        <p:txBody>
          <a:bodyPr>
            <a:normAutofit/>
          </a:bodyPr>
          <a:lstStyle/>
          <a:p>
            <a:r>
              <a:rPr lang="en-GB" dirty="0"/>
              <a:t>Challenge yourself to find a monologue from a published play. Make sure that you read the whole play. Choose something new. Don’t use a monologue that you have previously performed.</a:t>
            </a:r>
          </a:p>
          <a:p>
            <a:r>
              <a:rPr lang="en-GB" dirty="0"/>
              <a:t>Learn the monologue and rehearse it so that you can perform it in September.</a:t>
            </a:r>
          </a:p>
          <a:p>
            <a:r>
              <a:rPr lang="en-GB" dirty="0"/>
              <a:t>When you perform the monologue it should be staged. Do not just stand and speak it.</a:t>
            </a:r>
          </a:p>
          <a:p>
            <a:r>
              <a:rPr lang="en-GB" dirty="0"/>
              <a:t>You need to demonstrate a strong understanding of the character that you are performing.</a:t>
            </a:r>
          </a:p>
        </p:txBody>
      </p:sp>
    </p:spTree>
    <p:extLst>
      <p:ext uri="{BB962C8B-B14F-4D97-AF65-F5344CB8AC3E}">
        <p14:creationId xmlns:p14="http://schemas.microsoft.com/office/powerpoint/2010/main" val="67139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747D233B303C42867A11F9D9240F5B" ma:contentTypeVersion="17" ma:contentTypeDescription="Create a new document." ma:contentTypeScope="" ma:versionID="d5d2d4fe4706d25f01930955c8f591ca">
  <xsd:schema xmlns:xsd="http://www.w3.org/2001/XMLSchema" xmlns:xs="http://www.w3.org/2001/XMLSchema" xmlns:p="http://schemas.microsoft.com/office/2006/metadata/properties" xmlns:ns2="8016d306-0153-405a-be98-310ea55ccd8d" xmlns:ns3="3773aca8-3cae-4ea7-b159-662d3d13f9ea" targetNamespace="http://schemas.microsoft.com/office/2006/metadata/properties" ma:root="true" ma:fieldsID="dfd318af4a7d495485e859dbdb38bb93" ns2:_="" ns3:_="">
    <xsd:import namespace="8016d306-0153-405a-be98-310ea55ccd8d"/>
    <xsd:import namespace="3773aca8-3cae-4ea7-b159-662d3d13f9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6d306-0153-405a-be98-310ea55ccd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6de71d0-2f3c-4ce9-b2c1-eaefba12937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73aca8-3cae-4ea7-b159-662d3d13f9e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0d01f24-02f0-4e90-b403-b1ee388ded42}" ma:internalName="TaxCatchAll" ma:showField="CatchAllData" ma:web="3773aca8-3cae-4ea7-b159-662d3d13f9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773aca8-3cae-4ea7-b159-662d3d13f9ea" xsi:nil="true"/>
    <lcf76f155ced4ddcb4097134ff3c332f xmlns="8016d306-0153-405a-be98-310ea55ccd8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358BAD4-CE55-482F-8C93-8A575237DF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16d306-0153-405a-be98-310ea55ccd8d"/>
    <ds:schemaRef ds:uri="3773aca8-3cae-4ea7-b159-662d3d13f9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B783C9-7EBD-4655-AF15-C38416B76FFC}">
  <ds:schemaRefs>
    <ds:schemaRef ds:uri="http://schemas.microsoft.com/sharepoint/v3/contenttype/forms"/>
  </ds:schemaRefs>
</ds:datastoreItem>
</file>

<file path=customXml/itemProps3.xml><?xml version="1.0" encoding="utf-8"?>
<ds:datastoreItem xmlns:ds="http://schemas.openxmlformats.org/officeDocument/2006/customXml" ds:itemID="{F8EEB6CD-1438-47BA-8048-901493DC7EAC}">
  <ds:schemaRefs>
    <ds:schemaRef ds:uri="http://schemas.microsoft.com/office/2006/metadata/properties"/>
    <ds:schemaRef ds:uri="http://schemas.microsoft.com/office/infopath/2007/PartnerControls"/>
    <ds:schemaRef ds:uri="3773aca8-3cae-4ea7-b159-662d3d13f9ea"/>
    <ds:schemaRef ds:uri="8016d306-0153-405a-be98-310ea55ccd8d"/>
  </ds:schemaRefs>
</ds:datastoreItem>
</file>

<file path=docProps/app.xml><?xml version="1.0" encoding="utf-8"?>
<Properties xmlns="http://schemas.openxmlformats.org/officeDocument/2006/extended-properties" xmlns:vt="http://schemas.openxmlformats.org/officeDocument/2006/docPropsVTypes">
  <TotalTime>193</TotalTime>
  <Words>2027</Words>
  <Application>Microsoft Office PowerPoint</Application>
  <PresentationFormat>Widescreen</PresentationFormat>
  <Paragraphs>154</Paragraphs>
  <Slides>20</Slides>
  <Notes>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Course structure</vt:lpstr>
      <vt:lpstr>Component One Devising-40% of your final grade</vt:lpstr>
      <vt:lpstr>Component One  Devising</vt:lpstr>
      <vt:lpstr>Task</vt:lpstr>
      <vt:lpstr>Component Two-20% of your final grade</vt:lpstr>
      <vt:lpstr>Task</vt:lpstr>
      <vt:lpstr>Task</vt:lpstr>
      <vt:lpstr>Component Three-40% of your final grade</vt:lpstr>
      <vt:lpstr>Section A-Live Theatre Evaluation</vt:lpstr>
      <vt:lpstr>Component 3-Section B</vt:lpstr>
      <vt:lpstr>Task</vt:lpstr>
      <vt:lpstr>Component Three-Section C</vt:lpstr>
      <vt:lpstr>Tasks</vt:lpstr>
      <vt:lpstr>Task Two</vt:lpstr>
      <vt:lpstr>Extra tasks</vt:lpstr>
      <vt:lpstr>Remember…</vt:lpstr>
      <vt:lpstr>PowerPoint Presentation</vt:lpstr>
    </vt:vector>
  </TitlesOfParts>
  <Company>The Ecclesbourne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Partridge (DRP)</dc:creator>
  <cp:lastModifiedBy>Penny Bamber</cp:lastModifiedBy>
  <cp:revision>39</cp:revision>
  <dcterms:created xsi:type="dcterms:W3CDTF">2020-05-07T10:20:58Z</dcterms:created>
  <dcterms:modified xsi:type="dcterms:W3CDTF">2025-06-03T14:33:51Z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0x01010004747D233B303C42867A11F9D9240F5B</vt:lpwstr>
  </property>
  <property fmtid="{D5CDD505-2E9C-101B-9397-08002B2CF9AE}" pid="3" name="MediaServiceImageTags">
    <vt:lpwstr/>
  </property>
</Properties>
</file>