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4"/>
  </p:notesMasterIdLst>
  <p:sldIdLst>
    <p:sldId id="294" r:id="rId6"/>
    <p:sldId id="307" r:id="rId7"/>
    <p:sldId id="302" r:id="rId8"/>
    <p:sldId id="295" r:id="rId9"/>
    <p:sldId id="306" r:id="rId10"/>
    <p:sldId id="301" r:id="rId11"/>
    <p:sldId id="300" r:id="rId12"/>
    <p:sldId id="296" r:id="rId13"/>
    <p:sldId id="304" r:id="rId14"/>
    <p:sldId id="297" r:id="rId15"/>
    <p:sldId id="305" r:id="rId16"/>
    <p:sldId id="264" r:id="rId17"/>
    <p:sldId id="270" r:id="rId18"/>
    <p:sldId id="299" r:id="rId19"/>
    <p:sldId id="309" r:id="rId20"/>
    <p:sldId id="274" r:id="rId21"/>
    <p:sldId id="277"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F2D81-9EF4-1450-E02F-2DE7C72F808A}" v="1" dt="2025-06-19T15:56:37.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CA838-9CFF-484B-B997-F9D10A9F4E4D}"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CC202-1416-4EE5-8B5C-098ACAF2E2EB}" type="slidenum">
              <a:rPr lang="en-GB" smtClean="0"/>
              <a:t>‹#›</a:t>
            </a:fld>
            <a:endParaRPr lang="en-GB"/>
          </a:p>
        </p:txBody>
      </p:sp>
    </p:spTree>
    <p:extLst>
      <p:ext uri="{BB962C8B-B14F-4D97-AF65-F5344CB8AC3E}">
        <p14:creationId xmlns:p14="http://schemas.microsoft.com/office/powerpoint/2010/main" val="302015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bc.co.uk/news/science_and_environmen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ciencedaily.com/releases/2025/06/250611084108.htm" TargetMode="External"/><Relationship Id="rId4" Type="http://schemas.openxmlformats.org/officeDocument/2006/relationships/hyperlink" Target="https://www.sciencedaily.com/releases/2025/06/250617014146.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Science &amp; Environment | Latest News &amp; Updates | BBC News</a:t>
            </a:r>
            <a:endParaRPr lang="en-US"/>
          </a:p>
          <a:p>
            <a:endParaRPr lang="en-US">
              <a:hlinkClick r:id="rId4"/>
            </a:endParaRPr>
          </a:p>
          <a:p>
            <a:r>
              <a:rPr lang="en-US" dirty="0">
                <a:hlinkClick r:id="rId4"/>
              </a:rPr>
              <a:t>Clever worms form superorganism towers to hitch rides on insects | ScienceDaily</a:t>
            </a:r>
            <a:endParaRPr lang="en-US" dirty="0"/>
          </a:p>
          <a:p>
            <a:r>
              <a:rPr lang="en-US" dirty="0">
                <a:hlinkClick r:id="rId5"/>
              </a:rPr>
              <a:t>Scientists discover natural cancer-fighting sugar in sea cucumbers | ScienceDaily</a:t>
            </a:r>
            <a:endParaRPr lang="en-US" dirty="0"/>
          </a:p>
          <a:p>
            <a:endParaRPr lang="en-GB" dirty="0"/>
          </a:p>
        </p:txBody>
      </p:sp>
      <p:sp>
        <p:nvSpPr>
          <p:cNvPr id="4" name="Slide Number Placeholder 3"/>
          <p:cNvSpPr>
            <a:spLocks noGrp="1"/>
          </p:cNvSpPr>
          <p:nvPr>
            <p:ph type="sldNum" sz="quarter" idx="10"/>
          </p:nvPr>
        </p:nvSpPr>
        <p:spPr/>
        <p:txBody>
          <a:bodyPr/>
          <a:lstStyle/>
          <a:p>
            <a:fld id="{B4ECC202-1416-4EE5-8B5C-098ACAF2E2EB}" type="slidenum">
              <a:rPr lang="en-GB" smtClean="0"/>
              <a:t>2</a:t>
            </a:fld>
            <a:endParaRPr lang="en-GB"/>
          </a:p>
        </p:txBody>
      </p:sp>
    </p:spTree>
    <p:extLst>
      <p:ext uri="{BB962C8B-B14F-4D97-AF65-F5344CB8AC3E}">
        <p14:creationId xmlns:p14="http://schemas.microsoft.com/office/powerpoint/2010/main" val="386832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Terminally accessed course</a:t>
            </a:r>
            <a:r>
              <a:rPr lang="en-GB" baseline="0"/>
              <a:t> – fully examined at the end of the course with in-class assessments throughout</a:t>
            </a:r>
            <a:endParaRPr lang="en-GB"/>
          </a:p>
        </p:txBody>
      </p:sp>
      <p:sp>
        <p:nvSpPr>
          <p:cNvPr id="4" name="Slide Number Placeholder 3"/>
          <p:cNvSpPr>
            <a:spLocks noGrp="1"/>
          </p:cNvSpPr>
          <p:nvPr>
            <p:ph type="sldNum" sz="quarter" idx="10"/>
          </p:nvPr>
        </p:nvSpPr>
        <p:spPr/>
        <p:txBody>
          <a:bodyPr/>
          <a:lstStyle/>
          <a:p>
            <a:fld id="{B4ECC202-1416-4EE5-8B5C-098ACAF2E2EB}" type="slidenum">
              <a:rPr lang="en-GB" smtClean="0"/>
              <a:t>8</a:t>
            </a:fld>
            <a:endParaRPr lang="en-GB"/>
          </a:p>
        </p:txBody>
      </p:sp>
    </p:spTree>
    <p:extLst>
      <p:ext uri="{BB962C8B-B14F-4D97-AF65-F5344CB8AC3E}">
        <p14:creationId xmlns:p14="http://schemas.microsoft.com/office/powerpoint/2010/main" val="345598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hope – residential field trip depending</a:t>
            </a:r>
          </a:p>
        </p:txBody>
      </p:sp>
      <p:sp>
        <p:nvSpPr>
          <p:cNvPr id="4" name="Slide Number Placeholder 3"/>
          <p:cNvSpPr>
            <a:spLocks noGrp="1"/>
          </p:cNvSpPr>
          <p:nvPr>
            <p:ph type="sldNum" sz="quarter" idx="10"/>
          </p:nvPr>
        </p:nvSpPr>
        <p:spPr/>
        <p:txBody>
          <a:bodyPr/>
          <a:lstStyle/>
          <a:p>
            <a:fld id="{B4ECC202-1416-4EE5-8B5C-098ACAF2E2EB}" type="slidenum">
              <a:rPr lang="en-GB" smtClean="0"/>
              <a:t>9</a:t>
            </a:fld>
            <a:endParaRPr lang="en-GB"/>
          </a:p>
        </p:txBody>
      </p:sp>
    </p:spTree>
    <p:extLst>
      <p:ext uri="{BB962C8B-B14F-4D97-AF65-F5344CB8AC3E}">
        <p14:creationId xmlns:p14="http://schemas.microsoft.com/office/powerpoint/2010/main" val="32629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entury Gothic" panose="020B0502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entury Gothic" panose="020B0502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505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290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14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entury Gothic" panose="020B050202020202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559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entury Gothic" panose="020B050202020202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154240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entury Gothic" panose="020B050202020202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386819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844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392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98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024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1A40-5E69-7045-A9FB-866762EA6B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C3AC6A-33DD-0147-A2B2-3A2E3565D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8723F0A-0D4D-2946-92BA-B49DEB3E3EB8}"/>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5" name="Footer Placeholder 4">
            <a:extLst>
              <a:ext uri="{FF2B5EF4-FFF2-40B4-BE49-F238E27FC236}">
                <a16:creationId xmlns:a16="http://schemas.microsoft.com/office/drawing/2014/main" id="{303F25F5-AB55-6949-81E5-14098B242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FDB1D-5016-2043-BD05-57C2482FD711}"/>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36652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6863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B19B-4CE1-FB46-AA29-F61142381E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91BBDD-0E62-3E40-9295-E253BF5DAF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53BCF8-CD31-A74D-9815-23E5B0A3CBDC}"/>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5" name="Footer Placeholder 4">
            <a:extLst>
              <a:ext uri="{FF2B5EF4-FFF2-40B4-BE49-F238E27FC236}">
                <a16:creationId xmlns:a16="http://schemas.microsoft.com/office/drawing/2014/main" id="{A5E352AC-A611-DC46-87A1-648A46FFC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7137B-0129-7549-AE42-AF8CA3D494CA}"/>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61758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E3D1-C32F-6D4C-AE62-0AEC9FBDB2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5B35E9-5D08-414D-B3A1-7B8FF6717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4D7931-96E1-5D4F-80E2-7FBC45BFFED2}"/>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5" name="Footer Placeholder 4">
            <a:extLst>
              <a:ext uri="{FF2B5EF4-FFF2-40B4-BE49-F238E27FC236}">
                <a16:creationId xmlns:a16="http://schemas.microsoft.com/office/drawing/2014/main" id="{2A7AD614-C85B-4E43-9415-C503587FE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31748-3750-1A4A-AD1A-E5E4E63B4FB7}"/>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422391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828A-753B-3349-9D11-FDAE7FBAA8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714A3B-101A-AA47-B517-C6B61F010D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1ED0A5-D06A-5A4D-AE8D-5946472787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32DBF9-7B6E-E74C-8409-1DA38C82E76B}"/>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6" name="Footer Placeholder 5">
            <a:extLst>
              <a:ext uri="{FF2B5EF4-FFF2-40B4-BE49-F238E27FC236}">
                <a16:creationId xmlns:a16="http://schemas.microsoft.com/office/drawing/2014/main" id="{AD202E67-9146-104D-9D6F-2DC578563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364F7-75B8-C844-A8B0-64B7E3C18433}"/>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871660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969B-B40C-E946-8CC9-482F5E3C76F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DE7E87-5EE6-EC4D-B070-EB7773E51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809E0C-AA24-CC42-A992-AA5BABC9A8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F16A8EA-DED9-6C4D-A9B7-D77DBE1C0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21DFE5-34C3-BF43-8719-28881574AC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F1D506-B0B7-244A-A847-E25E713048BE}"/>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8" name="Footer Placeholder 7">
            <a:extLst>
              <a:ext uri="{FF2B5EF4-FFF2-40B4-BE49-F238E27FC236}">
                <a16:creationId xmlns:a16="http://schemas.microsoft.com/office/drawing/2014/main" id="{F927B1CB-7803-C249-9476-F475D7DE8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5B75E-6C52-6C47-8B77-EE2AD22985F0}"/>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970622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E209-5527-A346-A5D3-6170E76B43D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D25638-EFF6-0A46-9D48-F294F4E6F88E}"/>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4" name="Footer Placeholder 3">
            <a:extLst>
              <a:ext uri="{FF2B5EF4-FFF2-40B4-BE49-F238E27FC236}">
                <a16:creationId xmlns:a16="http://schemas.microsoft.com/office/drawing/2014/main" id="{31FDA117-436A-534F-901B-54DA578CA4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2A642E-EFE1-C24F-868E-D9048DF265F7}"/>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1842592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E7B6E-86B2-D440-AAF1-CB29D7CAFDD9}"/>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3" name="Footer Placeholder 2">
            <a:extLst>
              <a:ext uri="{FF2B5EF4-FFF2-40B4-BE49-F238E27FC236}">
                <a16:creationId xmlns:a16="http://schemas.microsoft.com/office/drawing/2014/main" id="{12B9C53A-290E-C74C-8B0D-EB4386B39B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C917B-9C67-1F48-AE40-A11EA969A36E}"/>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741685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EB95-B442-6845-B0B6-15440FF26C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C53B65-0E3D-4B42-A4CE-9167B53FE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B48DFF9-4364-AB44-B90B-895804D25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D70E99-71C5-4C46-8759-283A0D563BB3}"/>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6" name="Footer Placeholder 5">
            <a:extLst>
              <a:ext uri="{FF2B5EF4-FFF2-40B4-BE49-F238E27FC236}">
                <a16:creationId xmlns:a16="http://schemas.microsoft.com/office/drawing/2014/main" id="{ED0FF512-EBA1-5F4E-822E-44EB4A5A8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433F2-5C27-E940-9DF0-069F2ADFD398}"/>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3639312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DB89-F8AE-524C-8649-BD5B978F5C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966D20-5762-1044-9B64-008C1E5CB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C581D5-11BB-6540-9960-FFE7D41D8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18DFE6-7273-604F-B0C5-39A288794606}"/>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6" name="Footer Placeholder 5">
            <a:extLst>
              <a:ext uri="{FF2B5EF4-FFF2-40B4-BE49-F238E27FC236}">
                <a16:creationId xmlns:a16="http://schemas.microsoft.com/office/drawing/2014/main" id="{7DFFB584-0F0A-BC46-A07D-8556E988E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99E96-68C3-E949-9AD7-0AB060DAAED0}"/>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40615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6164-5C86-464B-A247-2C4660E083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80235F-740A-794C-8A31-32C6153C2E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4E16E7-913E-1D48-9617-1E88079F0B03}"/>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5" name="Footer Placeholder 4">
            <a:extLst>
              <a:ext uri="{FF2B5EF4-FFF2-40B4-BE49-F238E27FC236}">
                <a16:creationId xmlns:a16="http://schemas.microsoft.com/office/drawing/2014/main" id="{794CEA21-58AE-7243-A7E0-1BCA09EAF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0A075-B252-2B44-8192-82FF358C6B93}"/>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979760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1ACC0-79BA-2E49-845F-B4781A37F3F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039B06-2CF0-E343-8A4C-E4A0F522CC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8FB3ED-CD6D-FC47-B1A8-58D1357B6BC1}"/>
              </a:ext>
            </a:extLst>
          </p:cNvPr>
          <p:cNvSpPr>
            <a:spLocks noGrp="1"/>
          </p:cNvSpPr>
          <p:nvPr>
            <p:ph type="dt" sz="half" idx="10"/>
          </p:nvPr>
        </p:nvSpPr>
        <p:spPr/>
        <p:txBody>
          <a:bodyPr/>
          <a:lstStyle/>
          <a:p>
            <a:fld id="{E1B7AE9D-ABC0-9C47-8D37-C0CD197012CD}" type="datetimeFigureOut">
              <a:rPr lang="en-US" smtClean="0"/>
              <a:t>6/19/2025</a:t>
            </a:fld>
            <a:endParaRPr lang="en-US"/>
          </a:p>
        </p:txBody>
      </p:sp>
      <p:sp>
        <p:nvSpPr>
          <p:cNvPr id="5" name="Footer Placeholder 4">
            <a:extLst>
              <a:ext uri="{FF2B5EF4-FFF2-40B4-BE49-F238E27FC236}">
                <a16:creationId xmlns:a16="http://schemas.microsoft.com/office/drawing/2014/main" id="{FD86D418-210B-CD40-94D1-438D5A9A2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DB59C-5A7C-3648-B710-6628EA1A7FB0}"/>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1766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entury Gothic" panose="020B0502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94935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entury Gothic" panose="020B0502020202020204" pitchFamily="34" charset="0"/>
              </a:rPr>
              <a:t>Click to edit Master title style</a:t>
            </a:r>
            <a:endParaRPr lang="en-GB" sz="2800" kern="0">
              <a:solidFill>
                <a:srgbClr val="990033"/>
              </a:solidFill>
              <a:latin typeface="Century Gothic" panose="020B0502020202020204" pitchFamily="34" charset="0"/>
            </a:endParaRPr>
          </a:p>
        </p:txBody>
      </p:sp>
    </p:spTree>
    <p:extLst>
      <p:ext uri="{BB962C8B-B14F-4D97-AF65-F5344CB8AC3E}">
        <p14:creationId xmlns:p14="http://schemas.microsoft.com/office/powerpoint/2010/main" val="396584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0056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60454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12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1219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0567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solidFill>
                <a:prstClr val="black"/>
              </a:solidFill>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FC74F-BEC0-4423-BE8B-051649E7BD39}" type="slidenum">
              <a:rPr lang="en-GB" smtClean="0">
                <a:solidFill>
                  <a:prstClr val="black">
                    <a:tint val="75000"/>
                  </a:prstClr>
                </a:solidFill>
              </a:rPr>
              <a:pPr/>
              <a:t>‹#›</a:t>
            </a:fld>
            <a:endParaRPr lang="en-GB">
              <a:solidFill>
                <a:prstClr val="black">
                  <a:tint val="75000"/>
                </a:prstClr>
              </a:solidFill>
            </a:endParaRPr>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prstClr val="white">
                    <a:lumMod val="50000"/>
                  </a:prstClr>
                </a:solidFill>
                <a:latin typeface="Century Gothic" panose="020B050202020202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a:solidFill>
                  <a:prstClr val="black"/>
                </a:solidFill>
                <a:latin typeface="Century Gothic" panose="020B050202020202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a:t>
            </a:r>
            <a:endParaRPr lang="en-GB">
              <a:solidFill>
                <a:prstClr val="white"/>
              </a:solidFill>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a:t>
            </a:r>
            <a:endParaRPr lang="en-GB">
              <a:solidFill>
                <a:prstClr val="white"/>
              </a:solidFill>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defRPr/>
            </a:pPr>
            <a:r>
              <a:rPr lang="en-GB" sz="1200">
                <a:solidFill>
                  <a:prstClr val="black"/>
                </a:solidFill>
                <a:latin typeface="Century Gothic" panose="020B0502020202020204" pitchFamily="34" charset="0"/>
              </a:rPr>
              <a:t>       </a:t>
            </a:r>
          </a:p>
        </p:txBody>
      </p:sp>
      <p:pic>
        <p:nvPicPr>
          <p:cNvPr id="26" name="Picture 25"/>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1849458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32A04-B0C2-864A-B683-47D94AD7E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F2EE8C-D72F-6C49-AF56-B2AAB13C9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F5AE4C-B6A3-564C-9D78-23241433F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7AE9D-ABC0-9C47-8D37-C0CD197012CD}" type="datetimeFigureOut">
              <a:rPr lang="en-US" smtClean="0"/>
              <a:t>6/19/2025</a:t>
            </a:fld>
            <a:endParaRPr lang="en-US"/>
          </a:p>
        </p:txBody>
      </p:sp>
      <p:sp>
        <p:nvSpPr>
          <p:cNvPr id="5" name="Footer Placeholder 4">
            <a:extLst>
              <a:ext uri="{FF2B5EF4-FFF2-40B4-BE49-F238E27FC236}">
                <a16:creationId xmlns:a16="http://schemas.microsoft.com/office/drawing/2014/main" id="{89470EE8-C606-2A42-BA1B-F451325A1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99072B-222D-AA46-AEF9-DB8CE897B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9016-8CE1-A340-93AC-9CFCC7415A2B}" type="slidenum">
              <a:rPr lang="en-US" smtClean="0"/>
              <a:t>‹#›</a:t>
            </a:fld>
            <a:endParaRPr lang="en-US"/>
          </a:p>
        </p:txBody>
      </p:sp>
    </p:spTree>
    <p:extLst>
      <p:ext uri="{BB962C8B-B14F-4D97-AF65-F5344CB8AC3E}">
        <p14:creationId xmlns:p14="http://schemas.microsoft.com/office/powerpoint/2010/main" val="19958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4372"/>
            <a:ext cx="10363200" cy="1938849"/>
          </a:xfrm>
        </p:spPr>
        <p:txBody>
          <a:bodyPr/>
          <a:lstStyle/>
          <a:p>
            <a:r>
              <a:rPr lang="en-GB"/>
              <a:t>OCR</a:t>
            </a:r>
            <a:br>
              <a:rPr lang="en-GB"/>
            </a:br>
            <a:r>
              <a:rPr lang="en-GB"/>
              <a:t>A level</a:t>
            </a:r>
            <a:br>
              <a:rPr lang="en-GB"/>
            </a:br>
            <a:r>
              <a:rPr lang="en-GB"/>
              <a:t>Biology A</a:t>
            </a:r>
          </a:p>
        </p:txBody>
      </p:sp>
    </p:spTree>
    <p:extLst>
      <p:ext uri="{BB962C8B-B14F-4D97-AF65-F5344CB8AC3E}">
        <p14:creationId xmlns:p14="http://schemas.microsoft.com/office/powerpoint/2010/main" val="3141198634"/>
      </p:ext>
    </p:extLst>
  </p:cSld>
  <p:clrMapOvr>
    <a:masterClrMapping/>
  </p:clrMapOvr>
  <mc:AlternateContent xmlns:mc="http://schemas.openxmlformats.org/markup-compatibility/2006" xmlns:p14="http://schemas.microsoft.com/office/powerpoint/2010/main">
    <mc:Choice Requires="p14">
      <p:transition spd="slow" p14:dur="2000" advTm="14331"/>
    </mc:Choice>
    <mc:Fallback xmlns="">
      <p:transition spd="slow" advTm="143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chor="ctr">
            <a:normAutofit/>
          </a:bodyPr>
          <a:lstStyle/>
          <a:p>
            <a:r>
              <a:rPr lang="en-GB"/>
              <a:t>Courses at University</a:t>
            </a:r>
          </a:p>
        </p:txBody>
      </p:sp>
      <p:pic>
        <p:nvPicPr>
          <p:cNvPr id="4" name="Picture 3" descr="A person sitting at a table with microscope&#10;&#10;Description automatically generated">
            <a:extLst>
              <a:ext uri="{FF2B5EF4-FFF2-40B4-BE49-F238E27FC236}">
                <a16:creationId xmlns:a16="http://schemas.microsoft.com/office/drawing/2014/main" id="{D4676C83-7C98-C44A-B42A-9D3A22B87E14}"/>
              </a:ext>
            </a:extLst>
          </p:cNvPr>
          <p:cNvPicPr>
            <a:picLocks noChangeAspect="1"/>
          </p:cNvPicPr>
          <p:nvPr/>
        </p:nvPicPr>
        <p:blipFill rotWithShape="1">
          <a:blip r:embed="rId2">
            <a:extLst>
              <a:ext uri="{28A0092B-C50C-407E-A947-70E740481C1C}">
                <a14:useLocalDpi xmlns:a14="http://schemas.microsoft.com/office/drawing/2010/main" val="0"/>
              </a:ext>
            </a:extLst>
          </a:blip>
          <a:srcRect l="5475" r="36149"/>
          <a:stretch/>
        </p:blipFill>
        <p:spPr bwMode="auto">
          <a:xfrm>
            <a:off x="415636" y="1052737"/>
            <a:ext cx="5384800" cy="50734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6197600" y="1052737"/>
            <a:ext cx="5384800" cy="5073427"/>
          </a:xfrm>
        </p:spPr>
        <p:txBody>
          <a:bodyPr>
            <a:normAutofit/>
          </a:bodyPr>
          <a:lstStyle/>
          <a:p>
            <a:pPr marL="0" indent="0">
              <a:buFont typeface="Arial" panose="020B0604020202020204" pitchFamily="34" charset="0"/>
              <a:buNone/>
              <a:defRPr/>
            </a:pPr>
            <a:r>
              <a:rPr lang="en-US"/>
              <a:t>Psychology </a:t>
            </a:r>
          </a:p>
          <a:p>
            <a:pPr marL="0" indent="0">
              <a:buFont typeface="Arial" panose="020B0604020202020204" pitchFamily="34" charset="0"/>
              <a:buNone/>
              <a:defRPr/>
            </a:pPr>
            <a:r>
              <a:rPr lang="en-US"/>
              <a:t>Medicine </a:t>
            </a:r>
          </a:p>
          <a:p>
            <a:pPr marL="0" indent="0">
              <a:buFont typeface="Arial" panose="020B0604020202020204" pitchFamily="34" charset="0"/>
              <a:buNone/>
              <a:defRPr/>
            </a:pPr>
            <a:r>
              <a:rPr lang="en-US"/>
              <a:t>Biosciences</a:t>
            </a:r>
          </a:p>
          <a:p>
            <a:pPr marL="0" indent="0">
              <a:buFont typeface="Arial" panose="020B0604020202020204" pitchFamily="34" charset="0"/>
              <a:buNone/>
              <a:defRPr/>
            </a:pPr>
            <a:r>
              <a:rPr lang="en-US"/>
              <a:t>Neuroscience</a:t>
            </a:r>
          </a:p>
          <a:p>
            <a:pPr marL="0" indent="0">
              <a:buFont typeface="Arial" panose="020B0604020202020204" pitchFamily="34" charset="0"/>
              <a:buNone/>
              <a:defRPr/>
            </a:pPr>
            <a:r>
              <a:rPr lang="en-US"/>
              <a:t>Biomedical Science</a:t>
            </a:r>
          </a:p>
          <a:p>
            <a:pPr marL="0" indent="0">
              <a:buFont typeface="Arial" panose="020B0604020202020204" pitchFamily="34" charset="0"/>
              <a:buNone/>
              <a:defRPr/>
            </a:pPr>
            <a:r>
              <a:rPr lang="en-US"/>
              <a:t>Biochemistry and Molecular cell biology </a:t>
            </a:r>
          </a:p>
          <a:p>
            <a:pPr marL="0" indent="0">
              <a:buFont typeface="Arial" panose="020B0604020202020204" pitchFamily="34" charset="0"/>
              <a:buNone/>
              <a:defRPr/>
            </a:pPr>
            <a:r>
              <a:rPr lang="en-US"/>
              <a:t>Optometry </a:t>
            </a:r>
          </a:p>
          <a:p>
            <a:pPr marL="0" indent="0">
              <a:buFont typeface="Arial" panose="020B0604020202020204" pitchFamily="34" charset="0"/>
              <a:buNone/>
              <a:defRPr/>
            </a:pPr>
            <a:r>
              <a:rPr lang="en-US"/>
              <a:t>Physiotherapy </a:t>
            </a:r>
          </a:p>
          <a:p>
            <a:pPr marL="0" indent="0">
              <a:buFont typeface="Arial" panose="020B0604020202020204" pitchFamily="34" charset="0"/>
              <a:buNone/>
              <a:defRPr/>
            </a:pPr>
            <a:r>
              <a:rPr lang="en-US"/>
              <a:t>Veterinary Medicine</a:t>
            </a:r>
          </a:p>
          <a:p>
            <a:endParaRPr lang="en-GB"/>
          </a:p>
        </p:txBody>
      </p:sp>
    </p:spTree>
    <p:extLst>
      <p:ext uri="{BB962C8B-B14F-4D97-AF65-F5344CB8AC3E}">
        <p14:creationId xmlns:p14="http://schemas.microsoft.com/office/powerpoint/2010/main" val="4099285584"/>
      </p:ext>
    </p:extLst>
  </p:cSld>
  <p:clrMapOvr>
    <a:masterClrMapping/>
  </p:clrMapOvr>
  <mc:AlternateContent xmlns:mc="http://schemas.openxmlformats.org/markup-compatibility/2006" xmlns:p14="http://schemas.microsoft.com/office/powerpoint/2010/main">
    <mc:Choice Requires="p14">
      <p:transition spd="slow" p14:dur="2000" advTm="22590"/>
    </mc:Choice>
    <mc:Fallback xmlns="">
      <p:transition spd="slow" advTm="225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109F-85A8-D141-8794-A8E7D6E64C60}"/>
              </a:ext>
            </a:extLst>
          </p:cNvPr>
          <p:cNvSpPr>
            <a:spLocks noGrp="1"/>
          </p:cNvSpPr>
          <p:nvPr>
            <p:ph type="title"/>
          </p:nvPr>
        </p:nvSpPr>
        <p:spPr>
          <a:xfrm>
            <a:off x="609600" y="274638"/>
            <a:ext cx="10972800" cy="612330"/>
          </a:xfrm>
        </p:spPr>
        <p:txBody>
          <a:bodyPr anchor="ctr">
            <a:normAutofit/>
          </a:bodyPr>
          <a:lstStyle/>
          <a:p>
            <a:r>
              <a:rPr lang="en-US"/>
              <a:t>Careers</a:t>
            </a:r>
          </a:p>
        </p:txBody>
      </p:sp>
      <p:pic>
        <p:nvPicPr>
          <p:cNvPr id="16386" name="Picture 2">
            <a:extLst>
              <a:ext uri="{FF2B5EF4-FFF2-40B4-BE49-F238E27FC236}">
                <a16:creationId xmlns:a16="http://schemas.microsoft.com/office/drawing/2014/main" id="{512AEAE7-3EFD-834C-AA8D-E84C6CE82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76" r="23947" b="2"/>
          <a:stretch/>
        </p:blipFill>
        <p:spPr bwMode="auto">
          <a:xfrm>
            <a:off x="609600" y="1152145"/>
            <a:ext cx="5384800" cy="4974019"/>
          </a:xfrm>
          <a:prstGeom prst="rect">
            <a:avLst/>
          </a:prstGeom>
          <a:solidFill>
            <a:srgbClr val="FFFFFF"/>
          </a:solidFill>
        </p:spPr>
      </p:pic>
      <p:sp>
        <p:nvSpPr>
          <p:cNvPr id="3" name="Content Placeholder 2">
            <a:extLst>
              <a:ext uri="{FF2B5EF4-FFF2-40B4-BE49-F238E27FC236}">
                <a16:creationId xmlns:a16="http://schemas.microsoft.com/office/drawing/2014/main" id="{11670332-D2A0-F84C-BA33-966F911C6F76}"/>
              </a:ext>
            </a:extLst>
          </p:cNvPr>
          <p:cNvSpPr>
            <a:spLocks noGrp="1"/>
          </p:cNvSpPr>
          <p:nvPr>
            <p:ph type="body" sz="half" idx="2"/>
          </p:nvPr>
        </p:nvSpPr>
        <p:spPr>
          <a:xfrm>
            <a:off x="6280727" y="1235272"/>
            <a:ext cx="5384800" cy="4974020"/>
          </a:xfrm>
        </p:spPr>
        <p:txBody>
          <a:bodyPr>
            <a:normAutofit/>
          </a:bodyPr>
          <a:lstStyle/>
          <a:p>
            <a:pPr>
              <a:lnSpc>
                <a:spcPct val="90000"/>
              </a:lnSpc>
            </a:pPr>
            <a:r>
              <a:rPr lang="en-GB" sz="2700">
                <a:latin typeface="Century Gothic" panose="020B0502020202020204" pitchFamily="34" charset="0"/>
              </a:rPr>
              <a:t>Research scientist</a:t>
            </a:r>
          </a:p>
          <a:p>
            <a:pPr>
              <a:lnSpc>
                <a:spcPct val="90000"/>
              </a:lnSpc>
            </a:pPr>
            <a:r>
              <a:rPr lang="en-GB" sz="2700">
                <a:latin typeface="Century Gothic" panose="020B0502020202020204" pitchFamily="34" charset="0"/>
              </a:rPr>
              <a:t>Pharmacologist</a:t>
            </a:r>
          </a:p>
          <a:p>
            <a:pPr>
              <a:lnSpc>
                <a:spcPct val="90000"/>
              </a:lnSpc>
            </a:pPr>
            <a:r>
              <a:rPr lang="en-GB" sz="2700">
                <a:latin typeface="Century Gothic" panose="020B0502020202020204" pitchFamily="34" charset="0"/>
              </a:rPr>
              <a:t>Biologist</a:t>
            </a:r>
          </a:p>
          <a:p>
            <a:pPr>
              <a:lnSpc>
                <a:spcPct val="90000"/>
              </a:lnSpc>
            </a:pPr>
            <a:r>
              <a:rPr lang="en-GB" sz="2700">
                <a:latin typeface="Century Gothic" panose="020B0502020202020204" pitchFamily="34" charset="0"/>
              </a:rPr>
              <a:t>Ecologist</a:t>
            </a:r>
          </a:p>
          <a:p>
            <a:pPr>
              <a:lnSpc>
                <a:spcPct val="90000"/>
              </a:lnSpc>
            </a:pPr>
            <a:r>
              <a:rPr lang="en-GB" sz="2700">
                <a:latin typeface="Century Gothic" panose="020B0502020202020204" pitchFamily="34" charset="0"/>
              </a:rPr>
              <a:t>Nature conservation officer</a:t>
            </a:r>
          </a:p>
          <a:p>
            <a:pPr>
              <a:lnSpc>
                <a:spcPct val="90000"/>
              </a:lnSpc>
            </a:pPr>
            <a:r>
              <a:rPr lang="en-GB" sz="2700">
                <a:latin typeface="Century Gothic" panose="020B0502020202020204" pitchFamily="34" charset="0"/>
              </a:rPr>
              <a:t>Biotechnologist</a:t>
            </a:r>
          </a:p>
          <a:p>
            <a:pPr>
              <a:lnSpc>
                <a:spcPct val="90000"/>
              </a:lnSpc>
            </a:pPr>
            <a:r>
              <a:rPr lang="en-GB" sz="2700">
                <a:latin typeface="Century Gothic" panose="020B0502020202020204" pitchFamily="34" charset="0"/>
              </a:rPr>
              <a:t>Forensic scientist</a:t>
            </a:r>
          </a:p>
          <a:p>
            <a:pPr>
              <a:lnSpc>
                <a:spcPct val="90000"/>
              </a:lnSpc>
            </a:pPr>
            <a:r>
              <a:rPr lang="en-GB" sz="2700">
                <a:latin typeface="Century Gothic" panose="020B0502020202020204" pitchFamily="34" charset="0"/>
              </a:rPr>
              <a:t>Government agency roles</a:t>
            </a:r>
          </a:p>
          <a:p>
            <a:pPr>
              <a:lnSpc>
                <a:spcPct val="90000"/>
              </a:lnSpc>
            </a:pPr>
            <a:r>
              <a:rPr lang="en-GB" sz="2700">
                <a:latin typeface="Century Gothic" panose="020B0502020202020204" pitchFamily="34" charset="0"/>
              </a:rPr>
              <a:t>Science writer</a:t>
            </a:r>
          </a:p>
          <a:p>
            <a:pPr>
              <a:lnSpc>
                <a:spcPct val="90000"/>
              </a:lnSpc>
            </a:pPr>
            <a:r>
              <a:rPr lang="en-GB" sz="2700">
                <a:latin typeface="Century Gothic" panose="020B0502020202020204" pitchFamily="34" charset="0"/>
              </a:rPr>
              <a:t>Teacher</a:t>
            </a:r>
          </a:p>
          <a:p>
            <a:pPr>
              <a:lnSpc>
                <a:spcPct val="90000"/>
              </a:lnSpc>
            </a:pPr>
            <a:endParaRPr lang="en-US" sz="2700">
              <a:latin typeface="Century Gothic" panose="020B0502020202020204" pitchFamily="34" charset="0"/>
            </a:endParaRPr>
          </a:p>
        </p:txBody>
      </p:sp>
    </p:spTree>
    <p:extLst>
      <p:ext uri="{BB962C8B-B14F-4D97-AF65-F5344CB8AC3E}">
        <p14:creationId xmlns:p14="http://schemas.microsoft.com/office/powerpoint/2010/main" val="857437871"/>
      </p:ext>
    </p:extLst>
  </p:cSld>
  <p:clrMapOvr>
    <a:masterClrMapping/>
  </p:clrMapOvr>
  <mc:AlternateContent xmlns:mc="http://schemas.openxmlformats.org/markup-compatibility/2006" xmlns:p14="http://schemas.microsoft.com/office/powerpoint/2010/main">
    <mc:Choice Requires="p14">
      <p:transition spd="slow" p14:dur="2000" advTm="22219"/>
    </mc:Choice>
    <mc:Fallback xmlns="">
      <p:transition spd="slow" advTm="222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omic Sans MS" panose="030F0702030302020204" pitchFamily="66" charset="0"/>
              </a:rPr>
              <a:t>Practical activity – Euglena</a:t>
            </a:r>
          </a:p>
        </p:txBody>
      </p:sp>
      <p:sp>
        <p:nvSpPr>
          <p:cNvPr id="5" name="TextBox 4"/>
          <p:cNvSpPr txBox="1"/>
          <p:nvPr/>
        </p:nvSpPr>
        <p:spPr>
          <a:xfrm>
            <a:off x="211899" y="1413063"/>
            <a:ext cx="5516880" cy="5016758"/>
          </a:xfrm>
          <a:prstGeom prst="rect">
            <a:avLst/>
          </a:prstGeom>
          <a:noFill/>
        </p:spPr>
        <p:txBody>
          <a:bodyPr wrap="square" lIns="91440" tIns="45720" rIns="91440" bIns="45720" rtlCol="0" anchor="t">
            <a:spAutoFit/>
          </a:bodyPr>
          <a:lstStyle/>
          <a:p>
            <a:r>
              <a:rPr lang="en-GB" sz="3200">
                <a:latin typeface="Century Gothic"/>
                <a:ea typeface="Calibri"/>
                <a:cs typeface="Calibri"/>
              </a:rPr>
              <a:t>Using microscopes, you will work in pairs to </a:t>
            </a:r>
            <a:r>
              <a:rPr lang="en-GB" sz="3200" b="1" u="sng">
                <a:latin typeface="Century Gothic"/>
                <a:ea typeface="Calibri"/>
                <a:cs typeface="Calibri"/>
              </a:rPr>
              <a:t>observe</a:t>
            </a:r>
            <a:r>
              <a:rPr lang="en-GB" sz="3200">
                <a:latin typeface="Century Gothic"/>
                <a:ea typeface="Calibri"/>
                <a:cs typeface="Calibri"/>
              </a:rPr>
              <a:t>, </a:t>
            </a:r>
            <a:r>
              <a:rPr lang="en-GB" sz="3200" b="1" u="sng">
                <a:latin typeface="Century Gothic"/>
                <a:ea typeface="Calibri"/>
                <a:cs typeface="Calibri"/>
              </a:rPr>
              <a:t>measure</a:t>
            </a:r>
            <a:r>
              <a:rPr lang="en-GB" sz="3200">
                <a:latin typeface="Century Gothic"/>
                <a:ea typeface="Calibri"/>
                <a:cs typeface="Calibri"/>
              </a:rPr>
              <a:t> and </a:t>
            </a:r>
            <a:r>
              <a:rPr lang="en-GB" sz="3200" b="1" u="sng">
                <a:latin typeface="Century Gothic"/>
                <a:ea typeface="Calibri"/>
                <a:cs typeface="Calibri"/>
              </a:rPr>
              <a:t>draw</a:t>
            </a:r>
            <a:r>
              <a:rPr lang="en-GB" sz="3200">
                <a:latin typeface="Century Gothic"/>
                <a:ea typeface="Calibri"/>
                <a:cs typeface="Calibri"/>
              </a:rPr>
              <a:t> Euglena.</a:t>
            </a:r>
          </a:p>
          <a:p>
            <a:endParaRPr lang="en-GB" sz="3200">
              <a:latin typeface="Century Gothic"/>
              <a:ea typeface="Calibri"/>
              <a:cs typeface="Calibri"/>
            </a:endParaRPr>
          </a:p>
          <a:p>
            <a:r>
              <a:rPr lang="en-GB" sz="3200">
                <a:latin typeface="Century Gothic"/>
                <a:ea typeface="Calibri"/>
                <a:cs typeface="Calibri"/>
              </a:rPr>
              <a:t>Complete your work on the A4 sheet provided, and attempt all of the task.</a:t>
            </a:r>
          </a:p>
          <a:p>
            <a:endParaRPr lang="en-GB" sz="3200">
              <a:latin typeface="Calibri"/>
              <a:ea typeface="Calibri"/>
              <a:cs typeface="Calibri"/>
            </a:endParaRPr>
          </a:p>
        </p:txBody>
      </p:sp>
      <p:pic>
        <p:nvPicPr>
          <p:cNvPr id="7" name="Picture 6">
            <a:extLst>
              <a:ext uri="{FF2B5EF4-FFF2-40B4-BE49-F238E27FC236}">
                <a16:creationId xmlns:a16="http://schemas.microsoft.com/office/drawing/2014/main" id="{82972CFC-E1BE-41B3-BF50-A60642EB69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74915" y="1413063"/>
            <a:ext cx="5879280" cy="3872921"/>
          </a:xfrm>
          <a:prstGeom prst="rect">
            <a:avLst/>
          </a:prstGeom>
          <a:noFill/>
        </p:spPr>
      </p:pic>
      <p:sp>
        <p:nvSpPr>
          <p:cNvPr id="3" name="TextBox 2">
            <a:extLst>
              <a:ext uri="{FF2B5EF4-FFF2-40B4-BE49-F238E27FC236}">
                <a16:creationId xmlns:a16="http://schemas.microsoft.com/office/drawing/2014/main" id="{979F6E91-9E32-4557-B7BE-CB110D099727}"/>
              </a:ext>
            </a:extLst>
          </p:cNvPr>
          <p:cNvSpPr txBox="1"/>
          <p:nvPr/>
        </p:nvSpPr>
        <p:spPr>
          <a:xfrm>
            <a:off x="2608146" y="5749047"/>
            <a:ext cx="8974254" cy="523220"/>
          </a:xfrm>
          <a:prstGeom prst="rect">
            <a:avLst/>
          </a:prstGeom>
          <a:noFill/>
        </p:spPr>
        <p:txBody>
          <a:bodyPr wrap="square" rtlCol="0">
            <a:spAutoFit/>
          </a:bodyPr>
          <a:lstStyle/>
          <a:p>
            <a:r>
              <a:rPr lang="en-GB" sz="2800">
                <a:highlight>
                  <a:srgbClr val="FFFF00"/>
                </a:highlight>
              </a:rPr>
              <a:t>Single celled Eukaryotic organism – autotroph - flagellated</a:t>
            </a:r>
          </a:p>
        </p:txBody>
      </p:sp>
    </p:spTree>
    <p:extLst>
      <p:ext uri="{BB962C8B-B14F-4D97-AF65-F5344CB8AC3E}">
        <p14:creationId xmlns:p14="http://schemas.microsoft.com/office/powerpoint/2010/main" val="19301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CB6D-79AF-4B91-96C0-52B583BC1920}"/>
              </a:ext>
            </a:extLst>
          </p:cNvPr>
          <p:cNvSpPr>
            <a:spLocks noGrp="1"/>
          </p:cNvSpPr>
          <p:nvPr>
            <p:ph type="title"/>
          </p:nvPr>
        </p:nvSpPr>
        <p:spPr/>
        <p:txBody>
          <a:bodyPr/>
          <a:lstStyle/>
          <a:p>
            <a:r>
              <a:rPr lang="en-GB"/>
              <a:t>Method	</a:t>
            </a:r>
          </a:p>
        </p:txBody>
      </p:sp>
      <p:sp>
        <p:nvSpPr>
          <p:cNvPr id="3" name="Content Placeholder 2">
            <a:extLst>
              <a:ext uri="{FF2B5EF4-FFF2-40B4-BE49-F238E27FC236}">
                <a16:creationId xmlns:a16="http://schemas.microsoft.com/office/drawing/2014/main" id="{D279529C-DD08-45F2-857A-F9456556D2DB}"/>
              </a:ext>
            </a:extLst>
          </p:cNvPr>
          <p:cNvSpPr>
            <a:spLocks noGrp="1"/>
          </p:cNvSpPr>
          <p:nvPr>
            <p:ph idx="1"/>
          </p:nvPr>
        </p:nvSpPr>
        <p:spPr>
          <a:xfrm>
            <a:off x="300625" y="1360967"/>
            <a:ext cx="11686783" cy="5327932"/>
          </a:xfrm>
        </p:spPr>
        <p:txBody>
          <a:bodyPr>
            <a:normAutofit fontScale="92500"/>
          </a:bodyPr>
          <a:lstStyle/>
          <a:p>
            <a:r>
              <a:rPr lang="en-GB" sz="2800"/>
              <a:t>Place 1 drop of Euglena onto the dimple slide (ensure the correct way round!)</a:t>
            </a:r>
          </a:p>
          <a:p>
            <a:r>
              <a:rPr lang="en-GB" sz="2800"/>
              <a:t>Carefully lower a coverslip SLOWLY onto the dimple slide</a:t>
            </a:r>
          </a:p>
          <a:p>
            <a:r>
              <a:rPr lang="en-GB" sz="2800"/>
              <a:t>Use a paper towel to soak up any excess</a:t>
            </a:r>
          </a:p>
          <a:p>
            <a:r>
              <a:rPr lang="en-GB" sz="2800"/>
              <a:t>Place the slide on the microscope stage and focus under the low power object lens.  Use the aperture under the stage to adjust the light levels to show a clear contrast.  Draw your observations of the low power plan.</a:t>
            </a:r>
          </a:p>
          <a:p>
            <a:r>
              <a:rPr lang="en-GB" sz="2800"/>
              <a:t>Increase the magnification to ultimately view on the x40 objective lens, draw your observations, ENSURE you include the graticule (ruler) on your drawings to show relative size.  Use the table on the next slide to calculate the actual size of the Euglena</a:t>
            </a:r>
          </a:p>
        </p:txBody>
      </p:sp>
    </p:spTree>
    <p:extLst>
      <p:ext uri="{BB962C8B-B14F-4D97-AF65-F5344CB8AC3E}">
        <p14:creationId xmlns:p14="http://schemas.microsoft.com/office/powerpoint/2010/main" val="209218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C2DC6-03F2-CA46-9ABC-66AFA026DADA}"/>
              </a:ext>
            </a:extLst>
          </p:cNvPr>
          <p:cNvSpPr txBox="1"/>
          <p:nvPr/>
        </p:nvSpPr>
        <p:spPr>
          <a:xfrm>
            <a:off x="367614" y="782246"/>
            <a:ext cx="6098058" cy="5632311"/>
          </a:xfrm>
          <a:prstGeom prst="rect">
            <a:avLst/>
          </a:prstGeom>
          <a:noFill/>
        </p:spPr>
        <p:txBody>
          <a:bodyPr wrap="square" lIns="91440" tIns="45720" rIns="91440" bIns="45720" anchor="t">
            <a:spAutoFit/>
          </a:bodyPr>
          <a:lstStyle/>
          <a:p>
            <a:endParaRPr lang="en-GB" sz="4000"/>
          </a:p>
          <a:p>
            <a:r>
              <a:rPr lang="en-GB" sz="4000"/>
              <a:t>Calibrating the graticule </a:t>
            </a:r>
            <a:endParaRPr lang="en-GB"/>
          </a:p>
          <a:p>
            <a:r>
              <a:rPr lang="en-GB" sz="2800"/>
              <a:t>An eyepiece graticule can be fitted to a microscope - this acts like a ruler, allowing structures to be measured under the microscope. </a:t>
            </a:r>
          </a:p>
          <a:p>
            <a:r>
              <a:rPr lang="en-GB" sz="2800"/>
              <a:t>A stage graticule (aka stage </a:t>
            </a:r>
            <a:r>
              <a:rPr lang="en-GB" sz="2800" b="1"/>
              <a:t>micrometre</a:t>
            </a:r>
            <a:r>
              <a:rPr lang="en-GB" sz="2800"/>
              <a:t>) is a microscope slide with an accurate measuring scale – this is used to calibrate the value of the eyepiece divisions at different magnifications. Often it is 1mm long in 10</a:t>
            </a:r>
            <a:r>
              <a:rPr lang="el-GR" sz="2800" b="0" i="0">
                <a:solidFill>
                  <a:srgbClr val="202124"/>
                </a:solidFill>
                <a:effectLst/>
                <a:latin typeface="Google Sans"/>
              </a:rPr>
              <a:t>μ</a:t>
            </a:r>
            <a:r>
              <a:rPr lang="en-GB" sz="2800" b="0" i="0">
                <a:solidFill>
                  <a:srgbClr val="202124"/>
                </a:solidFill>
                <a:effectLst/>
                <a:latin typeface="Google Sans"/>
              </a:rPr>
              <a:t>m</a:t>
            </a:r>
            <a:r>
              <a:rPr lang="en-GB" sz="2800"/>
              <a:t> divisions</a:t>
            </a:r>
            <a:endParaRPr lang="en-US" sz="2800"/>
          </a:p>
        </p:txBody>
      </p:sp>
      <p:pic>
        <p:nvPicPr>
          <p:cNvPr id="4" name="Picture 3">
            <a:extLst>
              <a:ext uri="{FF2B5EF4-FFF2-40B4-BE49-F238E27FC236}">
                <a16:creationId xmlns:a16="http://schemas.microsoft.com/office/drawing/2014/main" id="{936CEA1A-A84F-CA4C-AA71-257ABA668FC7}"/>
              </a:ext>
            </a:extLst>
          </p:cNvPr>
          <p:cNvPicPr>
            <a:picLocks noChangeAspect="1"/>
          </p:cNvPicPr>
          <p:nvPr/>
        </p:nvPicPr>
        <p:blipFill>
          <a:blip r:embed="rId2"/>
          <a:stretch>
            <a:fillRect/>
          </a:stretch>
        </p:blipFill>
        <p:spPr>
          <a:xfrm>
            <a:off x="6936944" y="1827084"/>
            <a:ext cx="5118783" cy="3424538"/>
          </a:xfrm>
          <a:prstGeom prst="rect">
            <a:avLst/>
          </a:prstGeom>
        </p:spPr>
      </p:pic>
    </p:spTree>
    <p:extLst>
      <p:ext uri="{BB962C8B-B14F-4D97-AF65-F5344CB8AC3E}">
        <p14:creationId xmlns:p14="http://schemas.microsoft.com/office/powerpoint/2010/main" val="96271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C5896-46AA-DD4A-94AB-0207F655D0A5}"/>
              </a:ext>
            </a:extLst>
          </p:cNvPr>
          <p:cNvSpPr txBox="1"/>
          <p:nvPr/>
        </p:nvSpPr>
        <p:spPr>
          <a:xfrm>
            <a:off x="0" y="0"/>
            <a:ext cx="5857103" cy="5632311"/>
          </a:xfrm>
          <a:prstGeom prst="rect">
            <a:avLst/>
          </a:prstGeom>
          <a:noFill/>
        </p:spPr>
        <p:txBody>
          <a:bodyPr wrap="square" lIns="91440" tIns="45720" rIns="91440" bIns="45720" anchor="t">
            <a:spAutoFit/>
          </a:bodyPr>
          <a:lstStyle/>
          <a:p>
            <a:r>
              <a:rPr lang="en-GB" sz="2400"/>
              <a:t>The following process is used to calibrate an eyepiece graticule: </a:t>
            </a:r>
          </a:p>
          <a:p>
            <a:pPr marL="457200" indent="-457200">
              <a:buAutoNum type="arabicPeriod"/>
            </a:pPr>
            <a:r>
              <a:rPr lang="en-GB" sz="2400"/>
              <a:t>Set up the microscope to the required magnification to view the sample. </a:t>
            </a:r>
          </a:p>
          <a:p>
            <a:pPr marL="457200" indent="-457200">
              <a:buAutoNum type="arabicPeriod"/>
            </a:pPr>
            <a:r>
              <a:rPr lang="en-GB" sz="2400"/>
              <a:t>Place a stage graticule on the stage. </a:t>
            </a:r>
          </a:p>
          <a:p>
            <a:pPr marL="457200" indent="-457200">
              <a:buAutoNum type="arabicPeriod"/>
            </a:pPr>
            <a:r>
              <a:rPr lang="en-GB" sz="2400"/>
              <a:t>Line up the two scales (the stage and eyepiece graticules) similar to the diagram. </a:t>
            </a:r>
          </a:p>
          <a:p>
            <a:pPr marL="457200" indent="-457200">
              <a:buAutoNum type="arabicPeriod"/>
            </a:pPr>
            <a:r>
              <a:rPr lang="en-GB" sz="2400"/>
              <a:t>Count the number of divisions on the eyepiece graticule equivalent to each division on the stage micrometre. </a:t>
            </a:r>
          </a:p>
          <a:p>
            <a:pPr marL="457200" indent="-457200">
              <a:buAutoNum type="arabicPeriod"/>
            </a:pPr>
            <a:r>
              <a:rPr lang="en-GB" sz="2400"/>
              <a:t>As the length equivalent to each division on the stage micrometre are known, it is possible to calculate the length of one eyepiece division. </a:t>
            </a:r>
            <a:endParaRPr lang="en-US" sz="2400"/>
          </a:p>
        </p:txBody>
      </p:sp>
      <p:pic>
        <p:nvPicPr>
          <p:cNvPr id="8" name="Picture 7">
            <a:extLst>
              <a:ext uri="{FF2B5EF4-FFF2-40B4-BE49-F238E27FC236}">
                <a16:creationId xmlns:a16="http://schemas.microsoft.com/office/drawing/2014/main" id="{D6F5284C-8F7F-C04C-BD26-F15FA54BFD6E}"/>
              </a:ext>
            </a:extLst>
          </p:cNvPr>
          <p:cNvPicPr>
            <a:picLocks noChangeAspect="1"/>
          </p:cNvPicPr>
          <p:nvPr/>
        </p:nvPicPr>
        <p:blipFill>
          <a:blip r:embed="rId2"/>
          <a:stretch>
            <a:fillRect/>
          </a:stretch>
        </p:blipFill>
        <p:spPr>
          <a:xfrm>
            <a:off x="6647936" y="134207"/>
            <a:ext cx="3837799" cy="2567542"/>
          </a:xfrm>
          <a:prstGeom prst="rect">
            <a:avLst/>
          </a:prstGeom>
        </p:spPr>
      </p:pic>
      <p:sp>
        <p:nvSpPr>
          <p:cNvPr id="9" name="TextBox 8">
            <a:extLst>
              <a:ext uri="{FF2B5EF4-FFF2-40B4-BE49-F238E27FC236}">
                <a16:creationId xmlns:a16="http://schemas.microsoft.com/office/drawing/2014/main" id="{88C9B0D0-195A-5F44-AC34-E11FE3861E8B}"/>
              </a:ext>
            </a:extLst>
          </p:cNvPr>
          <p:cNvSpPr txBox="1"/>
          <p:nvPr/>
        </p:nvSpPr>
        <p:spPr>
          <a:xfrm>
            <a:off x="6096000" y="2816155"/>
            <a:ext cx="5857103" cy="3416320"/>
          </a:xfrm>
          <a:prstGeom prst="rect">
            <a:avLst/>
          </a:prstGeom>
          <a:noFill/>
        </p:spPr>
        <p:txBody>
          <a:bodyPr wrap="square" rtlCol="0">
            <a:spAutoFit/>
          </a:bodyPr>
          <a:lstStyle/>
          <a:p>
            <a:r>
              <a:rPr lang="en-US" sz="2400"/>
              <a:t>So above you can see that 10 eye piece graticule units are equal to 20 stage </a:t>
            </a:r>
            <a:r>
              <a:rPr lang="en-US" sz="2400" err="1"/>
              <a:t>micrometre</a:t>
            </a:r>
            <a:r>
              <a:rPr lang="en-US" sz="2400"/>
              <a:t> unit.</a:t>
            </a:r>
          </a:p>
          <a:p>
            <a:r>
              <a:rPr lang="en-US" sz="2400"/>
              <a:t>Each stage micrometer unit is equal to 10 </a:t>
            </a:r>
            <a:r>
              <a:rPr lang="el-GR" sz="2400" b="0" i="0">
                <a:solidFill>
                  <a:srgbClr val="202124"/>
                </a:solidFill>
                <a:effectLst/>
                <a:latin typeface="Google Sans"/>
              </a:rPr>
              <a:t>μ</a:t>
            </a:r>
            <a:r>
              <a:rPr lang="en-GB" sz="2400" b="0" i="0">
                <a:solidFill>
                  <a:srgbClr val="202124"/>
                </a:solidFill>
                <a:effectLst/>
                <a:latin typeface="Google Sans"/>
              </a:rPr>
              <a:t>m</a:t>
            </a:r>
            <a:r>
              <a:rPr lang="en-US" sz="2400"/>
              <a:t> so 20 = 200 </a:t>
            </a:r>
            <a:r>
              <a:rPr lang="el-GR" sz="2400" b="0" i="0">
                <a:solidFill>
                  <a:srgbClr val="202124"/>
                </a:solidFill>
                <a:effectLst/>
                <a:latin typeface="Google Sans"/>
              </a:rPr>
              <a:t>μ</a:t>
            </a:r>
            <a:r>
              <a:rPr lang="en-GB" sz="2400" b="0" i="0">
                <a:solidFill>
                  <a:srgbClr val="202124"/>
                </a:solidFill>
                <a:effectLst/>
                <a:latin typeface="Google Sans"/>
              </a:rPr>
              <a:t>m</a:t>
            </a:r>
            <a:endParaRPr lang="en-US" sz="2400"/>
          </a:p>
          <a:p>
            <a:endParaRPr lang="en-US" sz="2400"/>
          </a:p>
          <a:p>
            <a:r>
              <a:rPr lang="en-US" sz="2400"/>
              <a:t>So one eye piece unit = 200/10 = 20 </a:t>
            </a:r>
            <a:r>
              <a:rPr lang="el-GR" sz="2400" b="0" i="0">
                <a:solidFill>
                  <a:srgbClr val="202124"/>
                </a:solidFill>
                <a:effectLst/>
                <a:latin typeface="Google Sans"/>
              </a:rPr>
              <a:t>μ</a:t>
            </a:r>
            <a:r>
              <a:rPr lang="en-GB" sz="2400" b="0" i="0">
                <a:solidFill>
                  <a:srgbClr val="202124"/>
                </a:solidFill>
                <a:effectLst/>
                <a:latin typeface="Google Sans"/>
              </a:rPr>
              <a:t>m</a:t>
            </a:r>
            <a:endParaRPr lang="en-US" sz="2400"/>
          </a:p>
          <a:p>
            <a:r>
              <a:rPr lang="en-US" sz="2400"/>
              <a:t>If a cell then has a width of 5 eyepiece units is real width is 5 x 20 </a:t>
            </a:r>
            <a:r>
              <a:rPr lang="el-GR" sz="2400" b="0" i="0">
                <a:solidFill>
                  <a:srgbClr val="202124"/>
                </a:solidFill>
                <a:effectLst/>
                <a:latin typeface="Google Sans"/>
              </a:rPr>
              <a:t>μ</a:t>
            </a:r>
            <a:r>
              <a:rPr lang="en-GB" sz="2400" b="0" i="0">
                <a:solidFill>
                  <a:srgbClr val="202124"/>
                </a:solidFill>
                <a:effectLst/>
                <a:latin typeface="Google Sans"/>
              </a:rPr>
              <a:t>m</a:t>
            </a:r>
            <a:endParaRPr lang="en-US" sz="2400"/>
          </a:p>
        </p:txBody>
      </p:sp>
    </p:spTree>
    <p:extLst>
      <p:ext uri="{BB962C8B-B14F-4D97-AF65-F5344CB8AC3E}">
        <p14:creationId xmlns:p14="http://schemas.microsoft.com/office/powerpoint/2010/main" val="424063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495" y="330394"/>
            <a:ext cx="8614661" cy="490066"/>
          </a:xfrm>
        </p:spPr>
        <p:txBody>
          <a:bodyPr/>
          <a:lstStyle/>
          <a:p>
            <a:pPr algn="ctr"/>
            <a:r>
              <a:rPr lang="en-GB" b="1" u="sng">
                <a:latin typeface="Century Gothic"/>
              </a:rPr>
              <a:t>Eyepiece graticule; how big is one ‘unit’?</a:t>
            </a:r>
          </a:p>
        </p:txBody>
      </p:sp>
      <p:pic>
        <p:nvPicPr>
          <p:cNvPr id="7" name="Picture 2" descr="Bio 03">
            <a:extLst>
              <a:ext uri="{FF2B5EF4-FFF2-40B4-BE49-F238E27FC236}">
                <a16:creationId xmlns:a16="http://schemas.microsoft.com/office/drawing/2014/main" id="{9EEB338A-4F20-45DB-BFF6-9863B16EF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48" b="-3371"/>
          <a:stretch>
            <a:fillRect/>
          </a:stretch>
        </p:blipFill>
        <p:spPr bwMode="auto">
          <a:xfrm>
            <a:off x="816076" y="963790"/>
            <a:ext cx="10007868" cy="53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01EF927-E8BE-48AE-AAF3-C9CC5AC69F4C}"/>
              </a:ext>
            </a:extLst>
          </p:cNvPr>
          <p:cNvSpPr txBox="1"/>
          <p:nvPr/>
        </p:nvSpPr>
        <p:spPr>
          <a:xfrm>
            <a:off x="5820010" y="4514922"/>
            <a:ext cx="5869171" cy="954107"/>
          </a:xfrm>
          <a:prstGeom prst="rect">
            <a:avLst/>
          </a:prstGeom>
          <a:noFill/>
        </p:spPr>
        <p:txBody>
          <a:bodyPr wrap="square">
            <a:spAutoFit/>
          </a:bodyPr>
          <a:lstStyle/>
          <a:p>
            <a:r>
              <a:rPr lang="en-GB" sz="2800"/>
              <a:t>Paramecium seen under the eyepiece graticule (‘high’ power x400)</a:t>
            </a:r>
          </a:p>
        </p:txBody>
      </p:sp>
    </p:spTree>
    <p:extLst>
      <p:ext uri="{BB962C8B-B14F-4D97-AF65-F5344CB8AC3E}">
        <p14:creationId xmlns:p14="http://schemas.microsoft.com/office/powerpoint/2010/main" val="349512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a:t>Typical values for light microscopes: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498288"/>
              </p:ext>
            </p:extLst>
          </p:nvPr>
        </p:nvGraphicFramePr>
        <p:xfrm>
          <a:off x="386688" y="1866568"/>
          <a:ext cx="10967112" cy="2926080"/>
        </p:xfrm>
        <a:graphic>
          <a:graphicData uri="http://schemas.openxmlformats.org/drawingml/2006/table">
            <a:tbl>
              <a:tblPr firstRow="1" bandRow="1">
                <a:tableStyleId>{5C22544A-7EE6-4342-B048-85BDC9FD1C3A}</a:tableStyleId>
              </a:tblPr>
              <a:tblGrid>
                <a:gridCol w="2741778">
                  <a:extLst>
                    <a:ext uri="{9D8B030D-6E8A-4147-A177-3AD203B41FA5}">
                      <a16:colId xmlns:a16="http://schemas.microsoft.com/office/drawing/2014/main" val="20000"/>
                    </a:ext>
                  </a:extLst>
                </a:gridCol>
                <a:gridCol w="2741778">
                  <a:extLst>
                    <a:ext uri="{9D8B030D-6E8A-4147-A177-3AD203B41FA5}">
                      <a16:colId xmlns:a16="http://schemas.microsoft.com/office/drawing/2014/main" val="20001"/>
                    </a:ext>
                  </a:extLst>
                </a:gridCol>
                <a:gridCol w="2741778">
                  <a:extLst>
                    <a:ext uri="{9D8B030D-6E8A-4147-A177-3AD203B41FA5}">
                      <a16:colId xmlns:a16="http://schemas.microsoft.com/office/drawing/2014/main" val="20002"/>
                    </a:ext>
                  </a:extLst>
                </a:gridCol>
                <a:gridCol w="2741778">
                  <a:extLst>
                    <a:ext uri="{9D8B030D-6E8A-4147-A177-3AD203B41FA5}">
                      <a16:colId xmlns:a16="http://schemas.microsoft.com/office/drawing/2014/main" val="20003"/>
                    </a:ext>
                  </a:extLst>
                </a:gridCol>
              </a:tblGrid>
              <a:tr h="370840">
                <a:tc>
                  <a:txBody>
                    <a:bodyPr/>
                    <a:lstStyle/>
                    <a:p>
                      <a:r>
                        <a:rPr lang="en-GB" sz="2800"/>
                        <a:t>Magnification of eyepiece lens</a:t>
                      </a:r>
                    </a:p>
                  </a:txBody>
                  <a:tcPr/>
                </a:tc>
                <a:tc>
                  <a:txBody>
                    <a:bodyPr/>
                    <a:lstStyle/>
                    <a:p>
                      <a:r>
                        <a:rPr lang="en-GB" sz="2800"/>
                        <a:t>Magnification of objective</a:t>
                      </a:r>
                      <a:r>
                        <a:rPr lang="en-GB" sz="2800" baseline="0"/>
                        <a:t> lens</a:t>
                      </a:r>
                      <a:endParaRPr lang="en-GB" sz="2800"/>
                    </a:p>
                  </a:txBody>
                  <a:tcPr/>
                </a:tc>
                <a:tc>
                  <a:txBody>
                    <a:bodyPr/>
                    <a:lstStyle/>
                    <a:p>
                      <a:r>
                        <a:rPr lang="en-GB" sz="2800"/>
                        <a:t>Total magnification</a:t>
                      </a:r>
                    </a:p>
                  </a:txBody>
                  <a:tcPr/>
                </a:tc>
                <a:tc>
                  <a:txBody>
                    <a:bodyPr/>
                    <a:lstStyle/>
                    <a:p>
                      <a:r>
                        <a:rPr lang="en-GB" sz="2800"/>
                        <a:t>Value of each eyepiece</a:t>
                      </a:r>
                      <a:r>
                        <a:rPr lang="en-GB" sz="2800" baseline="0"/>
                        <a:t> division (EPU) (µm)</a:t>
                      </a:r>
                      <a:endParaRPr lang="en-GB" sz="2800"/>
                    </a:p>
                  </a:txBody>
                  <a:tcPr/>
                </a:tc>
                <a:extLst>
                  <a:ext uri="{0D108BD9-81ED-4DB2-BD59-A6C34878D82A}">
                    <a16:rowId xmlns:a16="http://schemas.microsoft.com/office/drawing/2014/main" val="10000"/>
                  </a:ext>
                </a:extLst>
              </a:tr>
              <a:tr h="370840">
                <a:tc>
                  <a:txBody>
                    <a:bodyPr/>
                    <a:lstStyle/>
                    <a:p>
                      <a:r>
                        <a:rPr lang="en-GB" sz="2800"/>
                        <a:t>X10</a:t>
                      </a:r>
                    </a:p>
                  </a:txBody>
                  <a:tcPr/>
                </a:tc>
                <a:tc>
                  <a:txBody>
                    <a:bodyPr/>
                    <a:lstStyle/>
                    <a:p>
                      <a:r>
                        <a:rPr lang="en-GB" sz="2800"/>
                        <a:t>X4</a:t>
                      </a:r>
                    </a:p>
                  </a:txBody>
                  <a:tcPr/>
                </a:tc>
                <a:tc>
                  <a:txBody>
                    <a:bodyPr/>
                    <a:lstStyle/>
                    <a:p>
                      <a:r>
                        <a:rPr lang="en-GB" sz="2800"/>
                        <a:t>X40</a:t>
                      </a:r>
                    </a:p>
                  </a:txBody>
                  <a:tcPr/>
                </a:tc>
                <a:tc>
                  <a:txBody>
                    <a:bodyPr/>
                    <a:lstStyle/>
                    <a:p>
                      <a:r>
                        <a:rPr lang="en-GB" sz="2800"/>
                        <a:t>25</a:t>
                      </a:r>
                    </a:p>
                  </a:txBody>
                  <a:tcPr/>
                </a:tc>
                <a:extLst>
                  <a:ext uri="{0D108BD9-81ED-4DB2-BD59-A6C34878D82A}">
                    <a16:rowId xmlns:a16="http://schemas.microsoft.com/office/drawing/2014/main" val="10001"/>
                  </a:ext>
                </a:extLst>
              </a:tr>
              <a:tr h="370840">
                <a:tc>
                  <a:txBody>
                    <a:bodyPr/>
                    <a:lstStyle/>
                    <a:p>
                      <a:r>
                        <a:rPr lang="en-GB" sz="2800"/>
                        <a:t>X10</a:t>
                      </a:r>
                    </a:p>
                  </a:txBody>
                  <a:tcPr/>
                </a:tc>
                <a:tc>
                  <a:txBody>
                    <a:bodyPr/>
                    <a:lstStyle/>
                    <a:p>
                      <a:r>
                        <a:rPr lang="en-GB" sz="2800"/>
                        <a:t>X10</a:t>
                      </a:r>
                    </a:p>
                  </a:txBody>
                  <a:tcPr/>
                </a:tc>
                <a:tc>
                  <a:txBody>
                    <a:bodyPr/>
                    <a:lstStyle/>
                    <a:p>
                      <a:r>
                        <a:rPr lang="en-GB" sz="2800"/>
                        <a:t>X100</a:t>
                      </a:r>
                    </a:p>
                  </a:txBody>
                  <a:tcPr/>
                </a:tc>
                <a:tc>
                  <a:txBody>
                    <a:bodyPr/>
                    <a:lstStyle/>
                    <a:p>
                      <a:r>
                        <a:rPr lang="en-GB" sz="2800"/>
                        <a:t>10</a:t>
                      </a:r>
                    </a:p>
                  </a:txBody>
                  <a:tcPr/>
                </a:tc>
                <a:extLst>
                  <a:ext uri="{0D108BD9-81ED-4DB2-BD59-A6C34878D82A}">
                    <a16:rowId xmlns:a16="http://schemas.microsoft.com/office/drawing/2014/main" val="10002"/>
                  </a:ext>
                </a:extLst>
              </a:tr>
              <a:tr h="370840">
                <a:tc>
                  <a:txBody>
                    <a:bodyPr/>
                    <a:lstStyle/>
                    <a:p>
                      <a:r>
                        <a:rPr lang="en-GB" sz="2800"/>
                        <a:t>X10</a:t>
                      </a:r>
                    </a:p>
                  </a:txBody>
                  <a:tcPr/>
                </a:tc>
                <a:tc>
                  <a:txBody>
                    <a:bodyPr/>
                    <a:lstStyle/>
                    <a:p>
                      <a:r>
                        <a:rPr lang="en-GB" sz="2800"/>
                        <a:t>X40</a:t>
                      </a:r>
                    </a:p>
                  </a:txBody>
                  <a:tcPr/>
                </a:tc>
                <a:tc>
                  <a:txBody>
                    <a:bodyPr/>
                    <a:lstStyle/>
                    <a:p>
                      <a:r>
                        <a:rPr lang="en-GB" sz="2800"/>
                        <a:t>X400</a:t>
                      </a:r>
                    </a:p>
                  </a:txBody>
                  <a:tcPr/>
                </a:tc>
                <a:tc>
                  <a:txBody>
                    <a:bodyPr/>
                    <a:lstStyle/>
                    <a:p>
                      <a:r>
                        <a:rPr lang="en-GB" sz="2800"/>
                        <a:t>2.5</a:t>
                      </a:r>
                    </a:p>
                  </a:txBody>
                  <a:tcPr/>
                </a:tc>
                <a:extLst>
                  <a:ext uri="{0D108BD9-81ED-4DB2-BD59-A6C34878D82A}">
                    <a16:rowId xmlns:a16="http://schemas.microsoft.com/office/drawing/2014/main" val="10003"/>
                  </a:ext>
                </a:extLst>
              </a:tr>
            </a:tbl>
          </a:graphicData>
        </a:graphic>
      </p:graphicFrame>
      <p:grpSp>
        <p:nvGrpSpPr>
          <p:cNvPr id="5" name="Group 4"/>
          <p:cNvGrpSpPr>
            <a:grpSpLocks/>
          </p:cNvGrpSpPr>
          <p:nvPr/>
        </p:nvGrpSpPr>
        <p:grpSpPr bwMode="auto">
          <a:xfrm>
            <a:off x="10519579" y="764704"/>
            <a:ext cx="1652588" cy="1257300"/>
            <a:chOff x="0" y="0"/>
            <a:chExt cx="1652860" cy="1257095"/>
          </a:xfrm>
        </p:grpSpPr>
        <p:sp>
          <p:nvSpPr>
            <p:cNvPr id="6" name="Oval 5"/>
            <p:cNvSpPr/>
            <p:nvPr/>
          </p:nvSpPr>
          <p:spPr>
            <a:xfrm>
              <a:off x="0" y="0"/>
              <a:ext cx="1652860" cy="1257095"/>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7" name="Text Box 2"/>
            <p:cNvSpPr txBox="1">
              <a:spLocks noChangeArrowheads="1"/>
            </p:cNvSpPr>
            <p:nvPr/>
          </p:nvSpPr>
          <p:spPr bwMode="auto">
            <a:xfrm>
              <a:off x="100029" y="336495"/>
              <a:ext cx="1452801" cy="633310"/>
            </a:xfrm>
            <a:prstGeom prst="rect">
              <a:avLst/>
            </a:prstGeom>
            <a:solidFill>
              <a:srgbClr val="FFFFFF"/>
            </a:solidFill>
            <a:ln w="9525">
              <a:solidFill>
                <a:srgbClr val="000000"/>
              </a:solidFill>
              <a:miter lim="800000"/>
              <a:headEnd/>
              <a:tailEnd/>
            </a:ln>
          </p:spPr>
          <p:txBody>
            <a:bodyPr/>
            <a:lstStyle/>
            <a:p>
              <a:pPr algn="ctr">
                <a:lnSpc>
                  <a:spcPct val="115000"/>
                </a:lnSpc>
                <a:spcAft>
                  <a:spcPts val="1000"/>
                </a:spcAft>
                <a:defRPr/>
              </a:pPr>
              <a:r>
                <a:rPr lang="en-GB" sz="1600" b="1">
                  <a:solidFill>
                    <a:schemeClr val="accent4">
                      <a:lumMod val="10000"/>
                    </a:schemeClr>
                  </a:solidFill>
                  <a:ea typeface="Calibri"/>
                  <a:cs typeface="Times New Roman"/>
                </a:rPr>
                <a:t>Present new information</a:t>
              </a:r>
              <a:endParaRPr lang="en-GB" sz="1600">
                <a:solidFill>
                  <a:schemeClr val="accent4">
                    <a:lumMod val="10000"/>
                  </a:schemeClr>
                </a:solidFill>
                <a:ea typeface="Calibri"/>
                <a:cs typeface="Times New Roman"/>
              </a:endParaRPr>
            </a:p>
          </p:txBody>
        </p:sp>
      </p:grpSp>
    </p:spTree>
    <p:extLst>
      <p:ext uri="{BB962C8B-B14F-4D97-AF65-F5344CB8AC3E}">
        <p14:creationId xmlns:p14="http://schemas.microsoft.com/office/powerpoint/2010/main" val="199077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omic Sans MS" panose="030F0702030302020204" pitchFamily="66" charset="0"/>
              </a:rPr>
              <a:t>Summer work</a:t>
            </a:r>
          </a:p>
        </p:txBody>
      </p:sp>
      <p:sp>
        <p:nvSpPr>
          <p:cNvPr id="3" name="Content Placeholder 2"/>
          <p:cNvSpPr>
            <a:spLocks noGrp="1"/>
          </p:cNvSpPr>
          <p:nvPr>
            <p:ph idx="1"/>
          </p:nvPr>
        </p:nvSpPr>
        <p:spPr>
          <a:xfrm>
            <a:off x="662835" y="1474896"/>
            <a:ext cx="6400800" cy="4351338"/>
          </a:xfrm>
        </p:spPr>
        <p:txBody>
          <a:bodyPr lIns="91440" tIns="45720" rIns="91440" bIns="45720" anchor="t">
            <a:normAutofit fontScale="92500" lnSpcReduction="20000"/>
          </a:bodyPr>
          <a:lstStyle/>
          <a:p>
            <a:pPr marL="0" indent="0">
              <a:buNone/>
            </a:pPr>
            <a:r>
              <a:rPr lang="en-GB" sz="3200">
                <a:latin typeface="Century Gothic"/>
              </a:rPr>
              <a:t>To ensure </a:t>
            </a:r>
            <a:r>
              <a:rPr lang="en-GB">
                <a:latin typeface="Century Gothic"/>
              </a:rPr>
              <a:t>that </a:t>
            </a:r>
            <a:r>
              <a:rPr lang="en-GB" sz="3200">
                <a:latin typeface="Century Gothic"/>
              </a:rPr>
              <a:t>you are fully prepared to begin your A level in Biology in September, the Biology team would like you to complete several </a:t>
            </a:r>
            <a:r>
              <a:rPr lang="en-GB" sz="3200" b="1">
                <a:latin typeface="Century Gothic"/>
              </a:rPr>
              <a:t>transition work tasks </a:t>
            </a:r>
            <a:r>
              <a:rPr lang="en-GB" sz="3200">
                <a:latin typeface="Century Gothic"/>
              </a:rPr>
              <a:t>and  bring back to your first lesson. These are outlined on the school website.</a:t>
            </a:r>
          </a:p>
          <a:p>
            <a:pPr marL="0" indent="0">
              <a:buNone/>
            </a:pPr>
            <a:endParaRPr lang="en-GB" sz="3200">
              <a:latin typeface="Century Gothic"/>
            </a:endParaRPr>
          </a:p>
          <a:p>
            <a:pPr marL="0" indent="0">
              <a:buNone/>
            </a:pPr>
            <a:r>
              <a:rPr lang="en-GB" sz="3200">
                <a:latin typeface="Century Gothic"/>
              </a:rPr>
              <a:t>Thank you and looking forward to seeing you in September!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017" y="1371600"/>
            <a:ext cx="4444916" cy="3916680"/>
          </a:xfrm>
          <a:prstGeom prst="rect">
            <a:avLst/>
          </a:prstGeom>
        </p:spPr>
      </p:pic>
    </p:spTree>
    <p:extLst>
      <p:ext uri="{BB962C8B-B14F-4D97-AF65-F5344CB8AC3E}">
        <p14:creationId xmlns:p14="http://schemas.microsoft.com/office/powerpoint/2010/main" val="378726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5024-2B75-CB42-BA43-6A72F91C7209}"/>
              </a:ext>
            </a:extLst>
          </p:cNvPr>
          <p:cNvSpPr>
            <a:spLocks noGrp="1"/>
          </p:cNvSpPr>
          <p:nvPr>
            <p:ph type="title"/>
          </p:nvPr>
        </p:nvSpPr>
        <p:spPr>
          <a:xfrm>
            <a:off x="1108362" y="191511"/>
            <a:ext cx="10972800" cy="612330"/>
          </a:xfrm>
        </p:spPr>
        <p:txBody>
          <a:bodyPr/>
          <a:lstStyle/>
          <a:p>
            <a:r>
              <a:rPr lang="en-US"/>
              <a:t>The Importance of Biology</a:t>
            </a:r>
          </a:p>
        </p:txBody>
      </p:sp>
      <p:pic>
        <p:nvPicPr>
          <p:cNvPr id="8" name="Picture 7">
            <a:extLst>
              <a:ext uri="{FF2B5EF4-FFF2-40B4-BE49-F238E27FC236}">
                <a16:creationId xmlns:a16="http://schemas.microsoft.com/office/drawing/2014/main" id="{2CA30433-61BC-3B7C-04E6-4349EE96D4AE}"/>
              </a:ext>
            </a:extLst>
          </p:cNvPr>
          <p:cNvPicPr>
            <a:picLocks noChangeAspect="1"/>
          </p:cNvPicPr>
          <p:nvPr/>
        </p:nvPicPr>
        <p:blipFill>
          <a:blip r:embed="rId3"/>
          <a:stretch>
            <a:fillRect/>
          </a:stretch>
        </p:blipFill>
        <p:spPr>
          <a:xfrm>
            <a:off x="109364" y="1058998"/>
            <a:ext cx="3088708" cy="2627177"/>
          </a:xfrm>
          <a:prstGeom prst="rect">
            <a:avLst/>
          </a:prstGeom>
        </p:spPr>
      </p:pic>
      <p:pic>
        <p:nvPicPr>
          <p:cNvPr id="11" name="Picture 10">
            <a:extLst>
              <a:ext uri="{FF2B5EF4-FFF2-40B4-BE49-F238E27FC236}">
                <a16:creationId xmlns:a16="http://schemas.microsoft.com/office/drawing/2014/main" id="{6E712296-D5DE-214A-CCF6-ABD6D984A55A}"/>
              </a:ext>
            </a:extLst>
          </p:cNvPr>
          <p:cNvPicPr>
            <a:picLocks noChangeAspect="1"/>
          </p:cNvPicPr>
          <p:nvPr/>
        </p:nvPicPr>
        <p:blipFill>
          <a:blip r:embed="rId4"/>
          <a:stretch>
            <a:fillRect/>
          </a:stretch>
        </p:blipFill>
        <p:spPr>
          <a:xfrm>
            <a:off x="3181182" y="1058998"/>
            <a:ext cx="3304095" cy="2727190"/>
          </a:xfrm>
          <a:prstGeom prst="rect">
            <a:avLst/>
          </a:prstGeom>
        </p:spPr>
      </p:pic>
      <p:pic>
        <p:nvPicPr>
          <p:cNvPr id="13" name="Picture 12">
            <a:extLst>
              <a:ext uri="{FF2B5EF4-FFF2-40B4-BE49-F238E27FC236}">
                <a16:creationId xmlns:a16="http://schemas.microsoft.com/office/drawing/2014/main" id="{625C0880-8CF2-0014-F9B8-157DD540506B}"/>
              </a:ext>
            </a:extLst>
          </p:cNvPr>
          <p:cNvPicPr>
            <a:picLocks noChangeAspect="1"/>
          </p:cNvPicPr>
          <p:nvPr/>
        </p:nvPicPr>
        <p:blipFill>
          <a:blip r:embed="rId5"/>
          <a:stretch>
            <a:fillRect/>
          </a:stretch>
        </p:blipFill>
        <p:spPr>
          <a:xfrm>
            <a:off x="480582" y="3786187"/>
            <a:ext cx="3293309" cy="2908876"/>
          </a:xfrm>
          <a:prstGeom prst="rect">
            <a:avLst/>
          </a:prstGeom>
        </p:spPr>
      </p:pic>
      <p:pic>
        <p:nvPicPr>
          <p:cNvPr id="15" name="Picture 14">
            <a:extLst>
              <a:ext uri="{FF2B5EF4-FFF2-40B4-BE49-F238E27FC236}">
                <a16:creationId xmlns:a16="http://schemas.microsoft.com/office/drawing/2014/main" id="{D8B436D9-A23C-9FA6-EE84-F1322197DF11}"/>
              </a:ext>
            </a:extLst>
          </p:cNvPr>
          <p:cNvPicPr>
            <a:picLocks noChangeAspect="1"/>
          </p:cNvPicPr>
          <p:nvPr/>
        </p:nvPicPr>
        <p:blipFill>
          <a:blip r:embed="rId6"/>
          <a:stretch>
            <a:fillRect/>
          </a:stretch>
        </p:blipFill>
        <p:spPr>
          <a:xfrm>
            <a:off x="4136444" y="3943350"/>
            <a:ext cx="7574974" cy="1285875"/>
          </a:xfrm>
          <a:prstGeom prst="rect">
            <a:avLst/>
          </a:prstGeom>
        </p:spPr>
      </p:pic>
      <p:pic>
        <p:nvPicPr>
          <p:cNvPr id="17" name="Picture 16">
            <a:extLst>
              <a:ext uri="{FF2B5EF4-FFF2-40B4-BE49-F238E27FC236}">
                <a16:creationId xmlns:a16="http://schemas.microsoft.com/office/drawing/2014/main" id="{812672EE-49C9-0D2B-8AD2-BACA3A4E0874}"/>
              </a:ext>
            </a:extLst>
          </p:cNvPr>
          <p:cNvPicPr>
            <a:picLocks noChangeAspect="1"/>
          </p:cNvPicPr>
          <p:nvPr/>
        </p:nvPicPr>
        <p:blipFill>
          <a:blip r:embed="rId7"/>
          <a:stretch>
            <a:fillRect/>
          </a:stretch>
        </p:blipFill>
        <p:spPr>
          <a:xfrm>
            <a:off x="6594762" y="5229225"/>
            <a:ext cx="2880585" cy="1628775"/>
          </a:xfrm>
          <a:prstGeom prst="rect">
            <a:avLst/>
          </a:prstGeom>
        </p:spPr>
      </p:pic>
      <p:pic>
        <p:nvPicPr>
          <p:cNvPr id="19" name="Picture 18">
            <a:extLst>
              <a:ext uri="{FF2B5EF4-FFF2-40B4-BE49-F238E27FC236}">
                <a16:creationId xmlns:a16="http://schemas.microsoft.com/office/drawing/2014/main" id="{8BC3A0D5-2399-4516-3410-1EEC5C7631F5}"/>
              </a:ext>
            </a:extLst>
          </p:cNvPr>
          <p:cNvPicPr>
            <a:picLocks noChangeAspect="1"/>
          </p:cNvPicPr>
          <p:nvPr/>
        </p:nvPicPr>
        <p:blipFill>
          <a:blip r:embed="rId8"/>
          <a:stretch>
            <a:fillRect/>
          </a:stretch>
        </p:blipFill>
        <p:spPr>
          <a:xfrm>
            <a:off x="7261558" y="997946"/>
            <a:ext cx="3848637" cy="2162477"/>
          </a:xfrm>
          <a:prstGeom prst="rect">
            <a:avLst/>
          </a:prstGeom>
        </p:spPr>
      </p:pic>
      <p:pic>
        <p:nvPicPr>
          <p:cNvPr id="21" name="Picture 20">
            <a:extLst>
              <a:ext uri="{FF2B5EF4-FFF2-40B4-BE49-F238E27FC236}">
                <a16:creationId xmlns:a16="http://schemas.microsoft.com/office/drawing/2014/main" id="{96147FD2-73BE-108E-6675-1E8D5A15650D}"/>
              </a:ext>
            </a:extLst>
          </p:cNvPr>
          <p:cNvPicPr>
            <a:picLocks noChangeAspect="1"/>
          </p:cNvPicPr>
          <p:nvPr/>
        </p:nvPicPr>
        <p:blipFill>
          <a:blip r:embed="rId9"/>
          <a:stretch>
            <a:fillRect/>
          </a:stretch>
        </p:blipFill>
        <p:spPr>
          <a:xfrm>
            <a:off x="6594762" y="2971756"/>
            <a:ext cx="5750789" cy="628738"/>
          </a:xfrm>
          <a:prstGeom prst="rect">
            <a:avLst/>
          </a:prstGeom>
        </p:spPr>
      </p:pic>
    </p:spTree>
    <p:extLst>
      <p:ext uri="{BB962C8B-B14F-4D97-AF65-F5344CB8AC3E}">
        <p14:creationId xmlns:p14="http://schemas.microsoft.com/office/powerpoint/2010/main" val="1710816333"/>
      </p:ext>
    </p:extLst>
  </p:cSld>
  <p:clrMapOvr>
    <a:masterClrMapping/>
  </p:clrMapOvr>
  <mc:AlternateContent xmlns:mc="http://schemas.openxmlformats.org/markup-compatibility/2006" xmlns:p14="http://schemas.microsoft.com/office/powerpoint/2010/main">
    <mc:Choice Requires="p14">
      <p:transition spd="slow" p14:dur="2000" advTm="33078"/>
    </mc:Choice>
    <mc:Fallback xmlns="">
      <p:transition spd="slow" advTm="330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ABA7ED-CA71-4416-AACB-D81190319ECE}"/>
              </a:ext>
            </a:extLst>
          </p:cNvPr>
          <p:cNvSpPr>
            <a:spLocks noGrp="1"/>
          </p:cNvSpPr>
          <p:nvPr>
            <p:ph type="title"/>
          </p:nvPr>
        </p:nvSpPr>
        <p:spPr>
          <a:xfrm>
            <a:off x="609600" y="274638"/>
            <a:ext cx="10972800" cy="484314"/>
          </a:xfrm>
        </p:spPr>
        <p:txBody>
          <a:bodyPr/>
          <a:lstStyle/>
          <a:p>
            <a:r>
              <a:rPr lang="en-US"/>
              <a:t>Introduction to A level Biology</a:t>
            </a:r>
          </a:p>
        </p:txBody>
      </p:sp>
      <p:pic>
        <p:nvPicPr>
          <p:cNvPr id="4" name="Picture 1" descr="A group of people posing for the camera&#10;&#10;Description automatically generated">
            <a:extLst>
              <a:ext uri="{FF2B5EF4-FFF2-40B4-BE49-F238E27FC236}">
                <a16:creationId xmlns:a16="http://schemas.microsoft.com/office/drawing/2014/main" id="{24E0E18E-A43A-9C42-B622-BCDAEE81A123}"/>
              </a:ext>
            </a:extLst>
          </p:cNvPr>
          <p:cNvPicPr>
            <a:picLocks noChangeAspect="1"/>
          </p:cNvPicPr>
          <p:nvPr/>
        </p:nvPicPr>
        <p:blipFill rotWithShape="1">
          <a:blip r:embed="rId2">
            <a:extLst>
              <a:ext uri="{28A0092B-C50C-407E-A947-70E740481C1C}">
                <a14:useLocalDpi xmlns:a14="http://schemas.microsoft.com/office/drawing/2010/main" val="0"/>
              </a:ext>
            </a:extLst>
          </a:blip>
          <a:srcRect l="3942" r="15578" b="-2"/>
          <a:stretch/>
        </p:blipFill>
        <p:spPr bwMode="auto">
          <a:xfrm>
            <a:off x="609600" y="1124713"/>
            <a:ext cx="5384800" cy="5001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4545D28-2E9E-5D42-BA41-AC8F3381E1B6}"/>
              </a:ext>
            </a:extLst>
          </p:cNvPr>
          <p:cNvSpPr txBox="1"/>
          <p:nvPr/>
        </p:nvSpPr>
        <p:spPr>
          <a:xfrm>
            <a:off x="6197600" y="1115568"/>
            <a:ext cx="5384800" cy="2368868"/>
          </a:xfrm>
          <a:prstGeom prst="rect">
            <a:avLst/>
          </a:prstGeom>
        </p:spPr>
        <p:txBody>
          <a:bodyPr lIns="91440" tIns="45720" rIns="91440" bIns="45720" anchor="t">
            <a:normAutofit fontScale="92500"/>
          </a:bodyPr>
          <a:lstStyle/>
          <a:p>
            <a:pPr fontAlgn="base">
              <a:lnSpc>
                <a:spcPct val="90000"/>
              </a:lnSpc>
              <a:spcBef>
                <a:spcPct val="20000"/>
              </a:spcBef>
              <a:spcAft>
                <a:spcPct val="0"/>
              </a:spcAft>
              <a:defRPr/>
            </a:pPr>
            <a:r>
              <a:rPr lang="en-GB" sz="2500">
                <a:latin typeface="Century Gothic"/>
              </a:rPr>
              <a:t>‘Biology is my favourite subject, not only is it fascinating, but its importance as a subject is unquestionable. The teachers and support you receive is exceptional and there is no other subject I would rather do’ </a:t>
            </a:r>
            <a:r>
              <a:rPr lang="en-GB" sz="2500" b="1">
                <a:latin typeface="Century Gothic"/>
              </a:rPr>
              <a:t>Year 13 student.</a:t>
            </a:r>
          </a:p>
        </p:txBody>
      </p:sp>
      <p:pic>
        <p:nvPicPr>
          <p:cNvPr id="5" name="Picture 2" descr="A group of people standing in front of a building&#10;&#10;Description automatically generated">
            <a:extLst>
              <a:ext uri="{FF2B5EF4-FFF2-40B4-BE49-F238E27FC236}">
                <a16:creationId xmlns:a16="http://schemas.microsoft.com/office/drawing/2014/main" id="{32D4978F-74B8-EF48-B7F0-8CD2B0FAF624}"/>
              </a:ext>
            </a:extLst>
          </p:cNvPr>
          <p:cNvPicPr>
            <a:picLocks noChangeAspect="1"/>
          </p:cNvPicPr>
          <p:nvPr/>
        </p:nvPicPr>
        <p:blipFill rotWithShape="1">
          <a:blip r:embed="rId3">
            <a:extLst>
              <a:ext uri="{28A0092B-C50C-407E-A947-70E740481C1C}">
                <a14:useLocalDpi xmlns:a14="http://schemas.microsoft.com/office/drawing/2010/main" val="0"/>
              </a:ext>
            </a:extLst>
          </a:blip>
          <a:srcRect t="27501" b="11127"/>
          <a:stretch/>
        </p:blipFill>
        <p:spPr bwMode="auto">
          <a:xfrm>
            <a:off x="6197600" y="3639313"/>
            <a:ext cx="5384800" cy="2486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915363"/>
      </p:ext>
    </p:extLst>
  </p:cSld>
  <p:clrMapOvr>
    <a:masterClrMapping/>
  </p:clrMapOvr>
  <mc:AlternateContent xmlns:mc="http://schemas.openxmlformats.org/markup-compatibility/2006" xmlns:p14="http://schemas.microsoft.com/office/powerpoint/2010/main">
    <mc:Choice Requires="p14">
      <p:transition spd="slow" p14:dur="2000" advTm="28305"/>
    </mc:Choice>
    <mc:Fallback xmlns="">
      <p:transition spd="slow" advTm="283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64910"/>
            <a:ext cx="10972800" cy="634082"/>
          </a:xfrm>
        </p:spPr>
        <p:txBody>
          <a:bodyPr anchor="ctr">
            <a:normAutofit/>
          </a:bodyPr>
          <a:lstStyle/>
          <a:p>
            <a:r>
              <a:rPr lang="en-GB"/>
              <a:t>Course Overview Year 1</a:t>
            </a:r>
          </a:p>
        </p:txBody>
      </p:sp>
      <p:graphicFrame>
        <p:nvGraphicFramePr>
          <p:cNvPr id="6" name="Table 6">
            <a:extLst>
              <a:ext uri="{FF2B5EF4-FFF2-40B4-BE49-F238E27FC236}">
                <a16:creationId xmlns:a16="http://schemas.microsoft.com/office/drawing/2014/main" id="{C8BAC45F-E951-054D-A9AA-ED925562714B}"/>
              </a:ext>
            </a:extLst>
          </p:cNvPr>
          <p:cNvGraphicFramePr>
            <a:graphicFrameLocks noGrp="1"/>
          </p:cNvGraphicFramePr>
          <p:nvPr>
            <p:extLst>
              <p:ext uri="{D42A27DB-BD31-4B8C-83A1-F6EECF244321}">
                <p14:modId xmlns:p14="http://schemas.microsoft.com/office/powerpoint/2010/main" val="4198871572"/>
              </p:ext>
            </p:extLst>
          </p:nvPr>
        </p:nvGraphicFramePr>
        <p:xfrm>
          <a:off x="170688" y="1359492"/>
          <a:ext cx="11850624" cy="4139015"/>
        </p:xfrm>
        <a:graphic>
          <a:graphicData uri="http://schemas.openxmlformats.org/drawingml/2006/table">
            <a:tbl>
              <a:tblPr firstRow="1" bandRow="1">
                <a:tableStyleId>{5940675A-B579-460E-94D1-54222C63F5DA}</a:tableStyleId>
              </a:tblPr>
              <a:tblGrid>
                <a:gridCol w="3364992">
                  <a:extLst>
                    <a:ext uri="{9D8B030D-6E8A-4147-A177-3AD203B41FA5}">
                      <a16:colId xmlns:a16="http://schemas.microsoft.com/office/drawing/2014/main" val="1172816304"/>
                    </a:ext>
                  </a:extLst>
                </a:gridCol>
                <a:gridCol w="3962400">
                  <a:extLst>
                    <a:ext uri="{9D8B030D-6E8A-4147-A177-3AD203B41FA5}">
                      <a16:colId xmlns:a16="http://schemas.microsoft.com/office/drawing/2014/main" val="1223103608"/>
                    </a:ext>
                  </a:extLst>
                </a:gridCol>
                <a:gridCol w="2084832">
                  <a:extLst>
                    <a:ext uri="{9D8B030D-6E8A-4147-A177-3AD203B41FA5}">
                      <a16:colId xmlns:a16="http://schemas.microsoft.com/office/drawing/2014/main" val="2779965819"/>
                    </a:ext>
                  </a:extLst>
                </a:gridCol>
                <a:gridCol w="2438400">
                  <a:extLst>
                    <a:ext uri="{9D8B030D-6E8A-4147-A177-3AD203B41FA5}">
                      <a16:colId xmlns:a16="http://schemas.microsoft.com/office/drawing/2014/main" val="1358063080"/>
                    </a:ext>
                  </a:extLst>
                </a:gridCol>
              </a:tblGrid>
              <a:tr h="1304375">
                <a:tc>
                  <a:txBody>
                    <a:bodyPr/>
                    <a:lstStyle/>
                    <a:p>
                      <a:pPr algn="ctr"/>
                      <a:r>
                        <a:rPr lang="en-US">
                          <a:latin typeface="Century Gothic" panose="020B0502020202020204" pitchFamily="34" charset="0"/>
                        </a:rPr>
                        <a:t>1. Development of practical skills</a:t>
                      </a:r>
                    </a:p>
                    <a:p>
                      <a:pPr algn="ctr"/>
                      <a:r>
                        <a:rPr lang="en-US">
                          <a:latin typeface="Century Gothic" panose="020B0502020202020204" pitchFamily="34" charset="0"/>
                        </a:rPr>
                        <a:t>(Across both years)</a:t>
                      </a:r>
                    </a:p>
                  </a:txBody>
                  <a:tcPr/>
                </a:tc>
                <a:tc>
                  <a:txBody>
                    <a:bodyPr/>
                    <a:lstStyle/>
                    <a:p>
                      <a:pPr algn="ctr"/>
                      <a:r>
                        <a:rPr lang="en-US">
                          <a:latin typeface="Century Gothic" panose="020B0502020202020204" pitchFamily="34" charset="0"/>
                        </a:rPr>
                        <a:t>2. Foundations in Biology</a:t>
                      </a:r>
                    </a:p>
                  </a:txBody>
                  <a:tcPr/>
                </a:tc>
                <a:tc>
                  <a:txBody>
                    <a:bodyPr/>
                    <a:lstStyle/>
                    <a:p>
                      <a:pPr algn="ctr"/>
                      <a:r>
                        <a:rPr lang="en-US">
                          <a:latin typeface="Century Gothic" panose="020B0502020202020204" pitchFamily="34" charset="0"/>
                        </a:rPr>
                        <a:t>3. Exchange and Transport</a:t>
                      </a:r>
                    </a:p>
                  </a:txBody>
                  <a:tcPr/>
                </a:tc>
                <a:tc>
                  <a:txBody>
                    <a:bodyPr/>
                    <a:lstStyle/>
                    <a:p>
                      <a:pPr algn="ctr"/>
                      <a:r>
                        <a:rPr lang="en-US">
                          <a:latin typeface="Century Gothic" panose="020B0502020202020204" pitchFamily="34" charset="0"/>
                        </a:rPr>
                        <a:t>4. Biodiversity, Evolution and Disease</a:t>
                      </a:r>
                    </a:p>
                  </a:txBody>
                  <a:tcPr/>
                </a:tc>
                <a:extLst>
                  <a:ext uri="{0D108BD9-81ED-4DB2-BD59-A6C34878D82A}">
                    <a16:rowId xmlns:a16="http://schemas.microsoft.com/office/drawing/2014/main" val="1071457490"/>
                  </a:ext>
                </a:extLst>
              </a:tr>
              <a:tr h="1304375">
                <a:tc>
                  <a:txBody>
                    <a:bodyPr/>
                    <a:lstStyle/>
                    <a:p>
                      <a:pPr marL="285750" indent="-285750" eaLnBrk="1" hangingPunct="1">
                        <a:buFont typeface="Arial" panose="020B0604020202020204" pitchFamily="34" charset="0"/>
                        <a:buChar char="•"/>
                        <a:defRPr/>
                      </a:pPr>
                      <a:r>
                        <a:rPr lang="en-GB" sz="1800" cap="none">
                          <a:latin typeface="Century Gothic" panose="020B0502020202020204" pitchFamily="34" charset="0"/>
                        </a:rPr>
                        <a:t>Planning, implementing, analysis, evaluation and research.</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Development of skills in use of specific apparatus and techniques.</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These skills are delivered across 12 Practical Activity Groups (PAG)</a:t>
                      </a:r>
                    </a:p>
                    <a:p>
                      <a:endParaRPr lang="en-US">
                        <a:latin typeface="Century Gothic" panose="020B0502020202020204" pitchFamily="34" charset="0"/>
                      </a:endParaRPr>
                    </a:p>
                  </a:txBody>
                  <a:tcPr/>
                </a:tc>
                <a:tc>
                  <a:txBody>
                    <a:bodyPr/>
                    <a:lstStyle/>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Different types of cells (Eukaryotic and Prokaryotic)</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Production of new cells through mitosis and meiosis</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The internal structure of a cell. </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Cell surface membrane</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Cell communication</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DNA and it’s structure</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Enzymes and how they work</a:t>
                      </a:r>
                    </a:p>
                    <a:p>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pPr>
                      <a:r>
                        <a:rPr lang="en-GB" altLang="en-US" sz="1800" cap="none">
                          <a:latin typeface="Century Gothic" panose="020B0502020202020204" pitchFamily="34" charset="0"/>
                        </a:rPr>
                        <a:t>Exchange Surfaces</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Transport in Animals</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Transport in Plants</a:t>
                      </a:r>
                    </a:p>
                    <a:p>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pPr>
                      <a:r>
                        <a:rPr lang="en-GB" altLang="en-US" sz="1800" cap="none">
                          <a:latin typeface="Century Gothic" panose="020B0502020202020204" pitchFamily="34" charset="0"/>
                        </a:rPr>
                        <a:t>Communicable diseases, disease prevention and the immune system</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Biodiversity</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Classification and Evolution</a:t>
                      </a:r>
                    </a:p>
                    <a:p>
                      <a:endParaRPr lang="en-US">
                        <a:latin typeface="Century Gothic" panose="020B0502020202020204" pitchFamily="34" charset="0"/>
                      </a:endParaRPr>
                    </a:p>
                  </a:txBody>
                  <a:tcPr/>
                </a:tc>
                <a:extLst>
                  <a:ext uri="{0D108BD9-81ED-4DB2-BD59-A6C34878D82A}">
                    <a16:rowId xmlns:a16="http://schemas.microsoft.com/office/drawing/2014/main" val="29798533"/>
                  </a:ext>
                </a:extLst>
              </a:tr>
            </a:tbl>
          </a:graphicData>
        </a:graphic>
      </p:graphicFrame>
    </p:spTree>
    <p:extLst>
      <p:ext uri="{BB962C8B-B14F-4D97-AF65-F5344CB8AC3E}">
        <p14:creationId xmlns:p14="http://schemas.microsoft.com/office/powerpoint/2010/main" val="2161814399"/>
      </p:ext>
    </p:extLst>
  </p:cSld>
  <p:clrMapOvr>
    <a:masterClrMapping/>
  </p:clrMapOvr>
  <mc:AlternateContent xmlns:mc="http://schemas.openxmlformats.org/markup-compatibility/2006" xmlns:p14="http://schemas.microsoft.com/office/powerpoint/2010/main">
    <mc:Choice Requires="p14">
      <p:transition spd="slow" p14:dur="2000" advTm="54050"/>
    </mc:Choice>
    <mc:Fallback xmlns="">
      <p:transition spd="slow" advTm="540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64910"/>
            <a:ext cx="10972800" cy="634082"/>
          </a:xfrm>
        </p:spPr>
        <p:txBody>
          <a:bodyPr anchor="ctr">
            <a:normAutofit/>
          </a:bodyPr>
          <a:lstStyle/>
          <a:p>
            <a:r>
              <a:rPr lang="en-GB"/>
              <a:t>Course Overview Year 2</a:t>
            </a:r>
          </a:p>
        </p:txBody>
      </p:sp>
      <p:graphicFrame>
        <p:nvGraphicFramePr>
          <p:cNvPr id="6" name="Table 6">
            <a:extLst>
              <a:ext uri="{FF2B5EF4-FFF2-40B4-BE49-F238E27FC236}">
                <a16:creationId xmlns:a16="http://schemas.microsoft.com/office/drawing/2014/main" id="{C8BAC45F-E951-054D-A9AA-ED925562714B}"/>
              </a:ext>
            </a:extLst>
          </p:cNvPr>
          <p:cNvGraphicFramePr>
            <a:graphicFrameLocks noGrp="1"/>
          </p:cNvGraphicFramePr>
          <p:nvPr>
            <p:extLst>
              <p:ext uri="{D42A27DB-BD31-4B8C-83A1-F6EECF244321}">
                <p14:modId xmlns:p14="http://schemas.microsoft.com/office/powerpoint/2010/main" val="1453843181"/>
              </p:ext>
            </p:extLst>
          </p:nvPr>
        </p:nvGraphicFramePr>
        <p:xfrm>
          <a:off x="387927" y="1359491"/>
          <a:ext cx="11360728" cy="4348581"/>
        </p:xfrm>
        <a:graphic>
          <a:graphicData uri="http://schemas.openxmlformats.org/drawingml/2006/table">
            <a:tbl>
              <a:tblPr firstRow="1" bandRow="1">
                <a:tableStyleId>{5940675A-B579-460E-94D1-54222C63F5DA}</a:tableStyleId>
              </a:tblPr>
              <a:tblGrid>
                <a:gridCol w="4061607">
                  <a:extLst>
                    <a:ext uri="{9D8B030D-6E8A-4147-A177-3AD203B41FA5}">
                      <a16:colId xmlns:a16="http://schemas.microsoft.com/office/drawing/2014/main" val="1172816304"/>
                    </a:ext>
                  </a:extLst>
                </a:gridCol>
                <a:gridCol w="3919575">
                  <a:extLst>
                    <a:ext uri="{9D8B030D-6E8A-4147-A177-3AD203B41FA5}">
                      <a16:colId xmlns:a16="http://schemas.microsoft.com/office/drawing/2014/main" val="1223103608"/>
                    </a:ext>
                  </a:extLst>
                </a:gridCol>
                <a:gridCol w="3379546">
                  <a:extLst>
                    <a:ext uri="{9D8B030D-6E8A-4147-A177-3AD203B41FA5}">
                      <a16:colId xmlns:a16="http://schemas.microsoft.com/office/drawing/2014/main" val="2779965819"/>
                    </a:ext>
                  </a:extLst>
                </a:gridCol>
              </a:tblGrid>
              <a:tr h="1370418">
                <a:tc>
                  <a:txBody>
                    <a:bodyPr/>
                    <a:lstStyle/>
                    <a:p>
                      <a:pPr algn="ctr"/>
                      <a:r>
                        <a:rPr lang="en-US">
                          <a:latin typeface="Century Gothic" panose="020B0502020202020204" pitchFamily="34" charset="0"/>
                        </a:rPr>
                        <a:t>1. Development of practical skills</a:t>
                      </a:r>
                    </a:p>
                    <a:p>
                      <a:pPr algn="ctr"/>
                      <a:r>
                        <a:rPr lang="en-US">
                          <a:latin typeface="Century Gothic" panose="020B0502020202020204" pitchFamily="34" charset="0"/>
                        </a:rPr>
                        <a:t>(Across both years)</a:t>
                      </a:r>
                    </a:p>
                  </a:txBody>
                  <a:tcPr/>
                </a:tc>
                <a:tc>
                  <a:txBody>
                    <a:bodyPr/>
                    <a:lstStyle/>
                    <a:p>
                      <a:pPr algn="ctr"/>
                      <a:r>
                        <a:rPr lang="en-US">
                          <a:latin typeface="Century Gothic" panose="020B0502020202020204" pitchFamily="34" charset="0"/>
                        </a:rPr>
                        <a:t>5. Communication, homeostasis and energy </a:t>
                      </a:r>
                    </a:p>
                  </a:txBody>
                  <a:tcPr/>
                </a:tc>
                <a:tc>
                  <a:txBody>
                    <a:bodyPr/>
                    <a:lstStyle/>
                    <a:p>
                      <a:pPr algn="ctr"/>
                      <a:r>
                        <a:rPr lang="en-US">
                          <a:latin typeface="Century Gothic" panose="020B0502020202020204" pitchFamily="34" charset="0"/>
                        </a:rPr>
                        <a:t>6. Genetics, evolution and ecosystems</a:t>
                      </a:r>
                    </a:p>
                  </a:txBody>
                  <a:tcPr/>
                </a:tc>
                <a:extLst>
                  <a:ext uri="{0D108BD9-81ED-4DB2-BD59-A6C34878D82A}">
                    <a16:rowId xmlns:a16="http://schemas.microsoft.com/office/drawing/2014/main" val="1071457490"/>
                  </a:ext>
                </a:extLst>
              </a:tr>
              <a:tr h="2978163">
                <a:tc>
                  <a:txBody>
                    <a:bodyPr/>
                    <a:lstStyle/>
                    <a:p>
                      <a:pPr marL="285750" indent="-285750" eaLnBrk="1" hangingPunct="1">
                        <a:buFont typeface="Arial" panose="020B0604020202020204" pitchFamily="34" charset="0"/>
                        <a:buChar char="•"/>
                        <a:defRPr/>
                      </a:pPr>
                      <a:r>
                        <a:rPr lang="en-GB" sz="1800" cap="none">
                          <a:latin typeface="Century Gothic" panose="020B0502020202020204" pitchFamily="34" charset="0"/>
                        </a:rPr>
                        <a:t>Planning, implementing, analysis, evaluation and research.</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Development of skills in use of specific apparatus and techniques.</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These skills are delivered across 12 Practical Activity Groups (PAG)</a:t>
                      </a:r>
                    </a:p>
                    <a:p>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Communication </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Homeostasis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Excretion</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Neuronal &amp; hormonal communication</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Plant and animal responses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Photosynthesis &amp; respiration</a:t>
                      </a:r>
                    </a:p>
                    <a:p>
                      <a:pPr marL="285750" indent="-285750">
                        <a:buFont typeface="Arial" panose="020B0604020202020204" pitchFamily="34" charset="0"/>
                        <a:buChar char="•"/>
                      </a:pPr>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Cellular control</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Patterns of inheritance</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Manipulating genomes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Cloning and biotechnology</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Ecosystems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Populations and sustainability</a:t>
                      </a:r>
                    </a:p>
                    <a:p>
                      <a:pPr marL="285750" indent="-285750">
                        <a:buFont typeface="Arial" panose="020B0604020202020204" pitchFamily="34" charset="0"/>
                        <a:buChar char="•"/>
                      </a:pPr>
                      <a:endParaRPr lang="en-US">
                        <a:latin typeface="Century Gothic" panose="020B0502020202020204" pitchFamily="34" charset="0"/>
                      </a:endParaRPr>
                    </a:p>
                  </a:txBody>
                  <a:tcPr/>
                </a:tc>
                <a:extLst>
                  <a:ext uri="{0D108BD9-81ED-4DB2-BD59-A6C34878D82A}">
                    <a16:rowId xmlns:a16="http://schemas.microsoft.com/office/drawing/2014/main" val="29798533"/>
                  </a:ext>
                </a:extLst>
              </a:tr>
            </a:tbl>
          </a:graphicData>
        </a:graphic>
      </p:graphicFrame>
    </p:spTree>
    <p:extLst>
      <p:ext uri="{BB962C8B-B14F-4D97-AF65-F5344CB8AC3E}">
        <p14:creationId xmlns:p14="http://schemas.microsoft.com/office/powerpoint/2010/main" val="1872227704"/>
      </p:ext>
    </p:extLst>
  </p:cSld>
  <p:clrMapOvr>
    <a:masterClrMapping/>
  </p:clrMapOvr>
  <mc:AlternateContent xmlns:mc="http://schemas.openxmlformats.org/markup-compatibility/2006" xmlns:p14="http://schemas.microsoft.com/office/powerpoint/2010/main">
    <mc:Choice Requires="p14">
      <p:transition spd="slow" p14:dur="2000" advTm="31956"/>
    </mc:Choice>
    <mc:Fallback xmlns="">
      <p:transition spd="slow" advTm="319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C51E-F47C-8247-AE5C-605733BBBB63}"/>
              </a:ext>
            </a:extLst>
          </p:cNvPr>
          <p:cNvSpPr>
            <a:spLocks noGrp="1"/>
          </p:cNvSpPr>
          <p:nvPr>
            <p:ph type="title"/>
          </p:nvPr>
        </p:nvSpPr>
        <p:spPr>
          <a:xfrm>
            <a:off x="969817" y="163802"/>
            <a:ext cx="10972800" cy="634082"/>
          </a:xfrm>
        </p:spPr>
        <p:txBody>
          <a:bodyPr anchor="ctr">
            <a:normAutofit/>
          </a:bodyPr>
          <a:lstStyle/>
          <a:p>
            <a:r>
              <a:rPr lang="en-US"/>
              <a:t>Practical work </a:t>
            </a:r>
          </a:p>
        </p:txBody>
      </p:sp>
      <p:pic>
        <p:nvPicPr>
          <p:cNvPr id="5" name="Picture 2" descr="Diagram&#10;&#10;Description automatically generated">
            <a:extLst>
              <a:ext uri="{FF2B5EF4-FFF2-40B4-BE49-F238E27FC236}">
                <a16:creationId xmlns:a16="http://schemas.microsoft.com/office/drawing/2014/main" id="{0B46EA7E-72BA-C84F-A308-541C62307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95" t="13448" r="20016" b="9525"/>
          <a:stretch>
            <a:fillRect/>
          </a:stretch>
        </p:blipFill>
        <p:spPr bwMode="auto">
          <a:xfrm>
            <a:off x="720437" y="1156760"/>
            <a:ext cx="7481454" cy="52546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50C6B099-E692-F44A-BBF3-A204678C97EE}"/>
              </a:ext>
            </a:extLst>
          </p:cNvPr>
          <p:cNvSpPr>
            <a:spLocks noGrp="1"/>
          </p:cNvSpPr>
          <p:nvPr>
            <p:ph sz="half" idx="2"/>
          </p:nvPr>
        </p:nvSpPr>
        <p:spPr>
          <a:xfrm>
            <a:off x="7952509" y="1282565"/>
            <a:ext cx="4017818" cy="5073427"/>
          </a:xfrm>
        </p:spPr>
        <p:txBody>
          <a:bodyPr>
            <a:normAutofit/>
          </a:bodyPr>
          <a:lstStyle/>
          <a:p>
            <a:pPr>
              <a:defRPr/>
            </a:pPr>
            <a:r>
              <a:rPr lang="en-US" altLang="en-US" sz="2400"/>
              <a:t>The practical component is assessed in the final exam.</a:t>
            </a:r>
          </a:p>
          <a:p>
            <a:pPr>
              <a:defRPr/>
            </a:pPr>
            <a:endParaRPr lang="en-US" altLang="en-US" sz="2400"/>
          </a:p>
          <a:p>
            <a:pPr>
              <a:defRPr/>
            </a:pPr>
            <a:r>
              <a:rPr lang="en-US" altLang="en-US" sz="2400"/>
              <a:t>Students also receive a practical endorsement if they show competency in the skills required. The practical endorsement may be given as an entry requirement by Universities. </a:t>
            </a:r>
          </a:p>
          <a:p>
            <a:endParaRPr lang="en-US" sz="2400"/>
          </a:p>
        </p:txBody>
      </p:sp>
    </p:spTree>
    <p:extLst>
      <p:ext uri="{BB962C8B-B14F-4D97-AF65-F5344CB8AC3E}">
        <p14:creationId xmlns:p14="http://schemas.microsoft.com/office/powerpoint/2010/main" val="62224377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D839-C6D9-F246-9748-00BEC465CAC7}"/>
              </a:ext>
            </a:extLst>
          </p:cNvPr>
          <p:cNvSpPr>
            <a:spLocks noGrp="1"/>
          </p:cNvSpPr>
          <p:nvPr>
            <p:ph type="title"/>
          </p:nvPr>
        </p:nvSpPr>
        <p:spPr>
          <a:xfrm>
            <a:off x="975360" y="164910"/>
            <a:ext cx="10972800" cy="634082"/>
          </a:xfrm>
        </p:spPr>
        <p:txBody>
          <a:bodyPr/>
          <a:lstStyle/>
          <a:p>
            <a:r>
              <a:rPr lang="en-US"/>
              <a:t>Structure of year 12 teaching</a:t>
            </a:r>
          </a:p>
        </p:txBody>
      </p:sp>
      <p:sp>
        <p:nvSpPr>
          <p:cNvPr id="3" name="Content Placeholder 2">
            <a:extLst>
              <a:ext uri="{FF2B5EF4-FFF2-40B4-BE49-F238E27FC236}">
                <a16:creationId xmlns:a16="http://schemas.microsoft.com/office/drawing/2014/main" id="{2910E2A7-37EF-6748-9DE8-B986E21DCA8B}"/>
              </a:ext>
            </a:extLst>
          </p:cNvPr>
          <p:cNvSpPr>
            <a:spLocks noGrp="1"/>
          </p:cNvSpPr>
          <p:nvPr>
            <p:ph sz="half" idx="1"/>
          </p:nvPr>
        </p:nvSpPr>
        <p:spPr>
          <a:xfrm>
            <a:off x="609600" y="1645920"/>
            <a:ext cx="10972800" cy="4480244"/>
          </a:xfrm>
        </p:spPr>
        <p:txBody>
          <a:bodyPr lIns="91440" tIns="45720" rIns="91440" bIns="45720" anchor="t"/>
          <a:lstStyle/>
          <a:p>
            <a:r>
              <a:rPr lang="en-GB" altLang="en-US"/>
              <a:t>2 teachers for 5 hours per week.</a:t>
            </a:r>
          </a:p>
          <a:p>
            <a:r>
              <a:rPr lang="en-GB" altLang="en-US"/>
              <a:t>Lessons typically involve coverage of theory, opportunities for discussion, application of knowledge, problem solving and practical activities. </a:t>
            </a:r>
          </a:p>
          <a:p>
            <a:r>
              <a:rPr lang="en-GB" altLang="en-US"/>
              <a:t>Independent study is vital.</a:t>
            </a:r>
          </a:p>
          <a:p>
            <a:r>
              <a:rPr lang="en-GB" altLang="en-US">
                <a:latin typeface="Century Gothic"/>
              </a:rPr>
              <a:t>Regular topic tests and assessment tasks at key points during the modules – related back to targets to ensure maximum progression.</a:t>
            </a:r>
          </a:p>
          <a:p>
            <a:endParaRPr lang="en-US"/>
          </a:p>
        </p:txBody>
      </p:sp>
    </p:spTree>
    <p:extLst>
      <p:ext uri="{BB962C8B-B14F-4D97-AF65-F5344CB8AC3E}">
        <p14:creationId xmlns:p14="http://schemas.microsoft.com/office/powerpoint/2010/main" val="187729681"/>
      </p:ext>
    </p:extLst>
  </p:cSld>
  <p:clrMapOvr>
    <a:masterClrMapping/>
  </p:clrMapOvr>
  <mc:AlternateContent xmlns:mc="http://schemas.openxmlformats.org/markup-compatibility/2006" xmlns:p14="http://schemas.microsoft.com/office/powerpoint/2010/main">
    <mc:Choice Requires="p14">
      <p:transition spd="slow" p14:dur="2000" advTm="65990"/>
    </mc:Choice>
    <mc:Fallback xmlns="">
      <p:transition spd="slow" advTm="659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5" y="219220"/>
            <a:ext cx="10972800" cy="562074"/>
          </a:xfrm>
        </p:spPr>
        <p:txBody>
          <a:bodyPr anchor="ctr">
            <a:normAutofit/>
          </a:bodyPr>
          <a:lstStyle/>
          <a:p>
            <a:r>
              <a:rPr lang="en-GB"/>
              <a:t>Assessment</a:t>
            </a:r>
          </a:p>
        </p:txBody>
      </p:sp>
      <p:sp>
        <p:nvSpPr>
          <p:cNvPr id="3" name="Content Placeholder 2"/>
          <p:cNvSpPr>
            <a:spLocks noGrp="1"/>
          </p:cNvSpPr>
          <p:nvPr>
            <p:ph type="body" sz="half" idx="2"/>
          </p:nvPr>
        </p:nvSpPr>
        <p:spPr>
          <a:xfrm>
            <a:off x="7342909" y="1240836"/>
            <a:ext cx="4770582" cy="5073427"/>
          </a:xfrm>
        </p:spPr>
        <p:txBody>
          <a:bodyPr>
            <a:normAutofit/>
          </a:bodyPr>
          <a:lstStyle/>
          <a:p>
            <a:pPr>
              <a:lnSpc>
                <a:spcPct val="90000"/>
              </a:lnSpc>
            </a:pPr>
            <a:r>
              <a:rPr lang="en-GB" altLang="en-US" sz="2400"/>
              <a:t>3 Written examination papers </a:t>
            </a:r>
          </a:p>
          <a:p>
            <a:pPr>
              <a:lnSpc>
                <a:spcPct val="90000"/>
              </a:lnSpc>
            </a:pPr>
            <a:r>
              <a:rPr lang="en-GB" altLang="en-US" sz="2400"/>
              <a:t>Practical Skills Endorsement through 12 specific practical activities completed throughout the year -Pass/Fail </a:t>
            </a:r>
          </a:p>
          <a:p>
            <a:pPr>
              <a:lnSpc>
                <a:spcPct val="90000"/>
              </a:lnSpc>
            </a:pPr>
            <a:r>
              <a:rPr lang="en-GB" altLang="en-US" sz="2400"/>
              <a:t>Note that this goes </a:t>
            </a:r>
            <a:r>
              <a:rPr lang="en-GB" altLang="en-US" sz="2400" b="1" u="sng"/>
              <a:t>alongside</a:t>
            </a:r>
            <a:r>
              <a:rPr lang="en-GB" altLang="en-US" sz="2400"/>
              <a:t> the A level Biology grade, it has NO impact on the outcome of the grade, however it could </a:t>
            </a:r>
            <a:r>
              <a:rPr lang="en-GB" altLang="en-US" sz="2400" i="1"/>
              <a:t>potentially</a:t>
            </a:r>
            <a:r>
              <a:rPr lang="en-GB" altLang="en-US" sz="2400"/>
              <a:t> be required by Higher Education providers. </a:t>
            </a:r>
          </a:p>
        </p:txBody>
      </p:sp>
      <p:graphicFrame>
        <p:nvGraphicFramePr>
          <p:cNvPr id="6" name="Table 6">
            <a:extLst>
              <a:ext uri="{FF2B5EF4-FFF2-40B4-BE49-F238E27FC236}">
                <a16:creationId xmlns:a16="http://schemas.microsoft.com/office/drawing/2014/main" id="{CD5A92EE-4C8C-D542-B603-8F0D1420DB2D}"/>
              </a:ext>
            </a:extLst>
          </p:cNvPr>
          <p:cNvGraphicFramePr>
            <a:graphicFrameLocks noGrp="1"/>
          </p:cNvGraphicFramePr>
          <p:nvPr>
            <p:extLst>
              <p:ext uri="{D42A27DB-BD31-4B8C-83A1-F6EECF244321}">
                <p14:modId xmlns:p14="http://schemas.microsoft.com/office/powerpoint/2010/main" val="967222067"/>
              </p:ext>
            </p:extLst>
          </p:nvPr>
        </p:nvGraphicFramePr>
        <p:xfrm>
          <a:off x="249385" y="1343606"/>
          <a:ext cx="7093524" cy="4641556"/>
        </p:xfrm>
        <a:graphic>
          <a:graphicData uri="http://schemas.openxmlformats.org/drawingml/2006/table">
            <a:tbl>
              <a:tblPr firstRow="1" bandRow="1">
                <a:tableStyleId>{5940675A-B579-460E-94D1-54222C63F5DA}</a:tableStyleId>
              </a:tblPr>
              <a:tblGrid>
                <a:gridCol w="1804708">
                  <a:extLst>
                    <a:ext uri="{9D8B030D-6E8A-4147-A177-3AD203B41FA5}">
                      <a16:colId xmlns:a16="http://schemas.microsoft.com/office/drawing/2014/main" val="2582559348"/>
                    </a:ext>
                  </a:extLst>
                </a:gridCol>
                <a:gridCol w="1032701">
                  <a:extLst>
                    <a:ext uri="{9D8B030D-6E8A-4147-A177-3AD203B41FA5}">
                      <a16:colId xmlns:a16="http://schemas.microsoft.com/office/drawing/2014/main" val="3422463766"/>
                    </a:ext>
                  </a:extLst>
                </a:gridCol>
                <a:gridCol w="1418705">
                  <a:extLst>
                    <a:ext uri="{9D8B030D-6E8A-4147-A177-3AD203B41FA5}">
                      <a16:colId xmlns:a16="http://schemas.microsoft.com/office/drawing/2014/main" val="1457259232"/>
                    </a:ext>
                  </a:extLst>
                </a:gridCol>
                <a:gridCol w="1418705">
                  <a:extLst>
                    <a:ext uri="{9D8B030D-6E8A-4147-A177-3AD203B41FA5}">
                      <a16:colId xmlns:a16="http://schemas.microsoft.com/office/drawing/2014/main" val="890702620"/>
                    </a:ext>
                  </a:extLst>
                </a:gridCol>
                <a:gridCol w="1418705">
                  <a:extLst>
                    <a:ext uri="{9D8B030D-6E8A-4147-A177-3AD203B41FA5}">
                      <a16:colId xmlns:a16="http://schemas.microsoft.com/office/drawing/2014/main" val="1055165937"/>
                    </a:ext>
                  </a:extLst>
                </a:gridCol>
              </a:tblGrid>
              <a:tr h="691296">
                <a:tc>
                  <a:txBody>
                    <a:bodyPr/>
                    <a:lstStyle/>
                    <a:p>
                      <a:r>
                        <a:rPr lang="en-US">
                          <a:latin typeface="Century Gothic" panose="020B0502020202020204" pitchFamily="34" charset="0"/>
                        </a:rPr>
                        <a:t>Component</a:t>
                      </a:r>
                    </a:p>
                  </a:txBody>
                  <a:tcPr/>
                </a:tc>
                <a:tc>
                  <a:txBody>
                    <a:bodyPr/>
                    <a:lstStyle/>
                    <a:p>
                      <a:r>
                        <a:rPr lang="en-US">
                          <a:latin typeface="Century Gothic" panose="020B0502020202020204" pitchFamily="34" charset="0"/>
                        </a:rPr>
                        <a:t>Marks</a:t>
                      </a:r>
                    </a:p>
                  </a:txBody>
                  <a:tcPr/>
                </a:tc>
                <a:tc>
                  <a:txBody>
                    <a:bodyPr/>
                    <a:lstStyle/>
                    <a:p>
                      <a:r>
                        <a:rPr lang="en-US">
                          <a:latin typeface="Century Gothic" panose="020B0502020202020204" pitchFamily="34" charset="0"/>
                        </a:rPr>
                        <a:t>Duration</a:t>
                      </a:r>
                    </a:p>
                  </a:txBody>
                  <a:tcPr/>
                </a:tc>
                <a:tc>
                  <a:txBody>
                    <a:bodyPr/>
                    <a:lstStyle/>
                    <a:p>
                      <a:r>
                        <a:rPr lang="en-US">
                          <a:latin typeface="Century Gothic" panose="020B0502020202020204" pitchFamily="34" charset="0"/>
                        </a:rPr>
                        <a:t>Weighting </a:t>
                      </a:r>
                    </a:p>
                  </a:txBody>
                  <a:tcPr/>
                </a:tc>
                <a:tc>
                  <a:txBody>
                    <a:bodyPr/>
                    <a:lstStyle/>
                    <a:p>
                      <a:r>
                        <a:rPr lang="en-US">
                          <a:latin typeface="Century Gothic" panose="020B0502020202020204" pitchFamily="34" charset="0"/>
                        </a:rPr>
                        <a:t>Content</a:t>
                      </a:r>
                    </a:p>
                  </a:txBody>
                  <a:tcPr/>
                </a:tc>
                <a:extLst>
                  <a:ext uri="{0D108BD9-81ED-4DB2-BD59-A6C34878D82A}">
                    <a16:rowId xmlns:a16="http://schemas.microsoft.com/office/drawing/2014/main" val="3704775361"/>
                  </a:ext>
                </a:extLst>
              </a:tr>
              <a:tr h="987565">
                <a:tc>
                  <a:txBody>
                    <a:bodyPr/>
                    <a:lstStyle/>
                    <a:p>
                      <a:r>
                        <a:rPr lang="en-US">
                          <a:latin typeface="Century Gothic" panose="020B0502020202020204" pitchFamily="34" charset="0"/>
                        </a:rPr>
                        <a:t>Biological processes</a:t>
                      </a:r>
                    </a:p>
                  </a:txBody>
                  <a:tcPr/>
                </a:tc>
                <a:tc>
                  <a:txBody>
                    <a:bodyPr/>
                    <a:lstStyle/>
                    <a:p>
                      <a:r>
                        <a:rPr lang="en-US">
                          <a:latin typeface="Century Gothic" panose="020B0502020202020204" pitchFamily="34" charset="0"/>
                        </a:rPr>
                        <a:t>100</a:t>
                      </a:r>
                    </a:p>
                  </a:txBody>
                  <a:tcPr/>
                </a:tc>
                <a:tc>
                  <a:txBody>
                    <a:bodyPr/>
                    <a:lstStyle/>
                    <a:p>
                      <a:r>
                        <a:rPr lang="en-US">
                          <a:latin typeface="Century Gothic" panose="020B0502020202020204" pitchFamily="34" charset="0"/>
                        </a:rPr>
                        <a:t>2 hours 15 minutes</a:t>
                      </a:r>
                    </a:p>
                  </a:txBody>
                  <a:tcPr/>
                </a:tc>
                <a:tc>
                  <a:txBody>
                    <a:bodyPr/>
                    <a:lstStyle/>
                    <a:p>
                      <a:r>
                        <a:rPr lang="en-US">
                          <a:latin typeface="Century Gothic" panose="020B0502020202020204" pitchFamily="34" charset="0"/>
                        </a:rPr>
                        <a:t>37%</a:t>
                      </a:r>
                    </a:p>
                  </a:txBody>
                  <a:tcPr/>
                </a:tc>
                <a:tc>
                  <a:txBody>
                    <a:bodyPr/>
                    <a:lstStyle/>
                    <a:p>
                      <a:r>
                        <a:rPr lang="en-US">
                          <a:latin typeface="Century Gothic" panose="020B0502020202020204" pitchFamily="34" charset="0"/>
                        </a:rPr>
                        <a:t>Modules 1,2, 3 and 5</a:t>
                      </a:r>
                    </a:p>
                  </a:txBody>
                  <a:tcPr/>
                </a:tc>
                <a:extLst>
                  <a:ext uri="{0D108BD9-81ED-4DB2-BD59-A6C34878D82A}">
                    <a16:rowId xmlns:a16="http://schemas.microsoft.com/office/drawing/2014/main" val="1213526877"/>
                  </a:ext>
                </a:extLst>
              </a:tr>
              <a:tr h="987565">
                <a:tc>
                  <a:txBody>
                    <a:bodyPr/>
                    <a:lstStyle/>
                    <a:p>
                      <a:r>
                        <a:rPr lang="en-US">
                          <a:latin typeface="Century Gothic" panose="020B0502020202020204" pitchFamily="34" charset="0"/>
                        </a:rPr>
                        <a:t>Biological diversity</a:t>
                      </a:r>
                    </a:p>
                  </a:txBody>
                  <a:tcPr/>
                </a:tc>
                <a:tc>
                  <a:txBody>
                    <a:bodyPr/>
                    <a:lstStyle/>
                    <a:p>
                      <a:r>
                        <a:rPr lang="en-US">
                          <a:latin typeface="Century Gothic" panose="020B0502020202020204" pitchFamily="34" charset="0"/>
                        </a:rPr>
                        <a:t>100</a:t>
                      </a:r>
                    </a:p>
                  </a:txBody>
                  <a:tcPr/>
                </a:tc>
                <a:tc>
                  <a:txBody>
                    <a:bodyPr/>
                    <a:lstStyle/>
                    <a:p>
                      <a:r>
                        <a:rPr lang="en-US">
                          <a:latin typeface="Century Gothic" panose="020B0502020202020204" pitchFamily="34" charset="0"/>
                        </a:rPr>
                        <a:t>2 hours 15 minutes</a:t>
                      </a:r>
                    </a:p>
                  </a:txBody>
                  <a:tcPr/>
                </a:tc>
                <a:tc>
                  <a:txBody>
                    <a:bodyPr/>
                    <a:lstStyle/>
                    <a:p>
                      <a:r>
                        <a:rPr lang="en-US">
                          <a:latin typeface="Century Gothic" panose="020B0502020202020204" pitchFamily="34" charset="0"/>
                        </a:rPr>
                        <a:t>37%</a:t>
                      </a:r>
                    </a:p>
                  </a:txBody>
                  <a:tcPr/>
                </a:tc>
                <a:tc>
                  <a:txBody>
                    <a:bodyPr/>
                    <a:lstStyle/>
                    <a:p>
                      <a:r>
                        <a:rPr lang="en-US">
                          <a:latin typeface="Century Gothic" panose="020B0502020202020204" pitchFamily="34" charset="0"/>
                        </a:rPr>
                        <a:t>Modules 1, 2, 4 and 6</a:t>
                      </a:r>
                    </a:p>
                  </a:txBody>
                  <a:tcPr/>
                </a:tc>
                <a:extLst>
                  <a:ext uri="{0D108BD9-81ED-4DB2-BD59-A6C34878D82A}">
                    <a16:rowId xmlns:a16="http://schemas.microsoft.com/office/drawing/2014/main" val="208961572"/>
                  </a:ext>
                </a:extLst>
              </a:tr>
              <a:tr h="987565">
                <a:tc>
                  <a:txBody>
                    <a:bodyPr/>
                    <a:lstStyle/>
                    <a:p>
                      <a:r>
                        <a:rPr lang="en-US">
                          <a:latin typeface="Century Gothic" panose="020B0502020202020204" pitchFamily="34" charset="0"/>
                        </a:rPr>
                        <a:t>Unified Biology</a:t>
                      </a:r>
                    </a:p>
                  </a:txBody>
                  <a:tcPr/>
                </a:tc>
                <a:tc>
                  <a:txBody>
                    <a:bodyPr/>
                    <a:lstStyle/>
                    <a:p>
                      <a:r>
                        <a:rPr lang="en-US">
                          <a:latin typeface="Century Gothic" panose="020B0502020202020204" pitchFamily="34" charset="0"/>
                        </a:rPr>
                        <a:t>70</a:t>
                      </a:r>
                    </a:p>
                  </a:txBody>
                  <a:tcPr/>
                </a:tc>
                <a:tc>
                  <a:txBody>
                    <a:bodyPr/>
                    <a:lstStyle/>
                    <a:p>
                      <a:r>
                        <a:rPr lang="en-US">
                          <a:latin typeface="Century Gothic" panose="020B0502020202020204" pitchFamily="34" charset="0"/>
                        </a:rPr>
                        <a:t>1 hour 30 minutes</a:t>
                      </a:r>
                    </a:p>
                  </a:txBody>
                  <a:tcPr/>
                </a:tc>
                <a:tc>
                  <a:txBody>
                    <a:bodyPr/>
                    <a:lstStyle/>
                    <a:p>
                      <a:r>
                        <a:rPr lang="en-US">
                          <a:latin typeface="Century Gothic" panose="020B0502020202020204" pitchFamily="34" charset="0"/>
                        </a:rPr>
                        <a:t>26%</a:t>
                      </a:r>
                    </a:p>
                  </a:txBody>
                  <a:tcPr/>
                </a:tc>
                <a:tc>
                  <a:txBody>
                    <a:bodyPr/>
                    <a:lstStyle/>
                    <a:p>
                      <a:r>
                        <a:rPr lang="en-US">
                          <a:latin typeface="Century Gothic" panose="020B0502020202020204" pitchFamily="34" charset="0"/>
                        </a:rPr>
                        <a:t>Content from all modules</a:t>
                      </a:r>
                    </a:p>
                  </a:txBody>
                  <a:tcPr/>
                </a:tc>
                <a:extLst>
                  <a:ext uri="{0D108BD9-81ED-4DB2-BD59-A6C34878D82A}">
                    <a16:rowId xmlns:a16="http://schemas.microsoft.com/office/drawing/2014/main" val="1407623619"/>
                  </a:ext>
                </a:extLst>
              </a:tr>
              <a:tr h="987565">
                <a:tc>
                  <a:txBody>
                    <a:bodyPr/>
                    <a:lstStyle/>
                    <a:p>
                      <a:r>
                        <a:rPr lang="en-US">
                          <a:latin typeface="Century Gothic" panose="020B0502020202020204" pitchFamily="34" charset="0"/>
                        </a:rPr>
                        <a:t>Practical endorsement </a:t>
                      </a:r>
                    </a:p>
                  </a:txBody>
                  <a:tcPr/>
                </a:tc>
                <a:tc>
                  <a:txBody>
                    <a:bodyPr/>
                    <a:lstStyle/>
                    <a:p>
                      <a:r>
                        <a:rPr lang="en-US">
                          <a:latin typeface="Century Gothic" panose="020B0502020202020204" pitchFamily="34" charset="0"/>
                        </a:rPr>
                        <a:t>-</a:t>
                      </a:r>
                    </a:p>
                  </a:txBody>
                  <a:tcPr/>
                </a:tc>
                <a:tc>
                  <a:txBody>
                    <a:bodyPr/>
                    <a:lstStyle/>
                    <a:p>
                      <a:r>
                        <a:rPr lang="en-US">
                          <a:latin typeface="Century Gothic" panose="020B0502020202020204" pitchFamily="34" charset="0"/>
                        </a:rPr>
                        <a:t>-</a:t>
                      </a:r>
                    </a:p>
                  </a:txBody>
                  <a:tcPr/>
                </a:tc>
                <a:tc>
                  <a:txBody>
                    <a:bodyPr/>
                    <a:lstStyle/>
                    <a:p>
                      <a:r>
                        <a:rPr lang="en-US">
                          <a:latin typeface="Century Gothic" panose="020B0502020202020204" pitchFamily="34" charset="0"/>
                        </a:rPr>
                        <a:t>-</a:t>
                      </a:r>
                    </a:p>
                  </a:txBody>
                  <a:tcPr/>
                </a:tc>
                <a:tc>
                  <a:txBody>
                    <a:bodyPr/>
                    <a:lstStyle/>
                    <a:p>
                      <a:r>
                        <a:rPr lang="en-US">
                          <a:latin typeface="Century Gothic" panose="020B0502020202020204" pitchFamily="34" charset="0"/>
                        </a:rPr>
                        <a:t>-</a:t>
                      </a:r>
                    </a:p>
                  </a:txBody>
                  <a:tcPr/>
                </a:tc>
                <a:extLst>
                  <a:ext uri="{0D108BD9-81ED-4DB2-BD59-A6C34878D82A}">
                    <a16:rowId xmlns:a16="http://schemas.microsoft.com/office/drawing/2014/main" val="4090095468"/>
                  </a:ext>
                </a:extLst>
              </a:tr>
            </a:tbl>
          </a:graphicData>
        </a:graphic>
      </p:graphicFrame>
    </p:spTree>
    <p:extLst>
      <p:ext uri="{BB962C8B-B14F-4D97-AF65-F5344CB8AC3E}">
        <p14:creationId xmlns:p14="http://schemas.microsoft.com/office/powerpoint/2010/main" val="3875993228"/>
      </p:ext>
    </p:extLst>
  </p:cSld>
  <p:clrMapOvr>
    <a:masterClrMapping/>
  </p:clrMapOvr>
  <mc:AlternateContent xmlns:mc="http://schemas.openxmlformats.org/markup-compatibility/2006" xmlns:p14="http://schemas.microsoft.com/office/powerpoint/2010/main">
    <mc:Choice Requires="p14">
      <p:transition spd="slow" p14:dur="2000" advTm="35230"/>
    </mc:Choice>
    <mc:Fallback xmlns="">
      <p:transition spd="slow" advTm="352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326C-9F3F-984F-A368-3B5EAE82B00B}"/>
              </a:ext>
            </a:extLst>
          </p:cNvPr>
          <p:cNvSpPr>
            <a:spLocks noGrp="1"/>
          </p:cNvSpPr>
          <p:nvPr>
            <p:ph type="title"/>
          </p:nvPr>
        </p:nvSpPr>
        <p:spPr>
          <a:xfrm>
            <a:off x="609600" y="274638"/>
            <a:ext cx="10972800" cy="634082"/>
          </a:xfrm>
        </p:spPr>
        <p:txBody>
          <a:bodyPr anchor="ctr">
            <a:normAutofit/>
          </a:bodyPr>
          <a:lstStyle/>
          <a:p>
            <a:r>
              <a:rPr lang="en-US"/>
              <a:t>Residential Field Trip</a:t>
            </a:r>
          </a:p>
        </p:txBody>
      </p:sp>
      <p:sp>
        <p:nvSpPr>
          <p:cNvPr id="7" name="Rectangle 6">
            <a:extLst>
              <a:ext uri="{FF2B5EF4-FFF2-40B4-BE49-F238E27FC236}">
                <a16:creationId xmlns:a16="http://schemas.microsoft.com/office/drawing/2014/main" id="{86BE8332-CAD9-574A-BB75-16A4AC31AFE8}"/>
              </a:ext>
            </a:extLst>
          </p:cNvPr>
          <p:cNvSpPr/>
          <p:nvPr/>
        </p:nvSpPr>
        <p:spPr>
          <a:xfrm>
            <a:off x="6348118" y="2798717"/>
            <a:ext cx="5114209" cy="1938992"/>
          </a:xfrm>
          <a:prstGeom prst="rect">
            <a:avLst/>
          </a:prstGeom>
        </p:spPr>
        <p:txBody>
          <a:bodyPr wrap="square" lIns="91440" tIns="45720" rIns="91440" bIns="45720" anchor="t">
            <a:spAutoFit/>
          </a:bodyPr>
          <a:lstStyle/>
          <a:p>
            <a:r>
              <a:rPr lang="en-GB" sz="2400">
                <a:latin typeface="Century Gothic" panose="020B0502020202020204" pitchFamily="34" charset="0"/>
              </a:rPr>
              <a:t>Consolidate understanding of the basic principles of ecology and biodiversity, and develop sampling strategies. </a:t>
            </a:r>
            <a:endParaRPr lang="en-US"/>
          </a:p>
          <a:p>
            <a:endParaRPr lang="en-GB" sz="2400">
              <a:effectLst/>
              <a:latin typeface="Century Gothic" panose="020B0502020202020204" pitchFamily="34" charset="0"/>
            </a:endParaRPr>
          </a:p>
        </p:txBody>
      </p:sp>
      <p:pic>
        <p:nvPicPr>
          <p:cNvPr id="1026" name="Picture 2" descr="Castle Head – Field Studies Council">
            <a:extLst>
              <a:ext uri="{FF2B5EF4-FFF2-40B4-BE49-F238E27FC236}">
                <a16:creationId xmlns:a16="http://schemas.microsoft.com/office/drawing/2014/main" id="{5BFE20BF-51C8-4191-95AC-B33CD261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37" y="2253007"/>
            <a:ext cx="5441440" cy="3627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11B01C-5E2E-4320-B453-25723FE219B8}"/>
              </a:ext>
            </a:extLst>
          </p:cNvPr>
          <p:cNvSpPr txBox="1"/>
          <p:nvPr/>
        </p:nvSpPr>
        <p:spPr>
          <a:xfrm>
            <a:off x="1528175" y="5880634"/>
            <a:ext cx="5139847" cy="369332"/>
          </a:xfrm>
          <a:prstGeom prst="rect">
            <a:avLst/>
          </a:prstGeom>
          <a:noFill/>
        </p:spPr>
        <p:txBody>
          <a:bodyPr wrap="square" rtlCol="0">
            <a:spAutoFit/>
          </a:bodyPr>
          <a:lstStyle/>
          <a:p>
            <a:r>
              <a:rPr lang="en-GB"/>
              <a:t>FSC Castle Head, Cumbria</a:t>
            </a:r>
          </a:p>
        </p:txBody>
      </p:sp>
    </p:spTree>
    <p:extLst>
      <p:ext uri="{BB962C8B-B14F-4D97-AF65-F5344CB8AC3E}">
        <p14:creationId xmlns:p14="http://schemas.microsoft.com/office/powerpoint/2010/main" val="1576841627"/>
      </p:ext>
    </p:extLst>
  </p:cSld>
  <p:clrMapOvr>
    <a:masterClrMapping/>
  </p:clrMapOvr>
  <mc:AlternateContent xmlns:mc="http://schemas.openxmlformats.org/markup-compatibility/2006" xmlns:p14="http://schemas.microsoft.com/office/powerpoint/2010/main">
    <mc:Choice Requires="p14">
      <p:transition spd="slow" p14:dur="2000" advTm="30552"/>
    </mc:Choice>
    <mc:Fallback xmlns="">
      <p:transition spd="slow" advTm="30552"/>
    </mc:Fallback>
  </mc:AlternateContent>
</p:sld>
</file>

<file path=ppt/theme/theme1.xml><?xml version="1.0" encoding="utf-8"?>
<a:theme xmlns:a="http://schemas.openxmlformats.org/drawingml/2006/main" name="Ec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hooliP and PM 2017 [Read-Only]" id="{3B218221-0BAF-4F2F-8AB2-08424CE6DE58}" vid="{C5D70DC3-FC4F-4869-BE55-49770B21B0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8" ma:contentTypeDescription="Create a new document." ma:contentTypeScope="" ma:versionID="70fa7c352939c72efc96fde5cfaee722">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aa2271eaaa9473e94252a1b9594de0d2"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48B629-8723-4C91-9A01-5FA22D50F778}">
  <ds:schemaRefs>
    <ds:schemaRef ds:uri="http://schemas.microsoft.com/sharepoint/v3/contenttype/forms"/>
  </ds:schemaRefs>
</ds:datastoreItem>
</file>

<file path=customXml/itemProps2.xml><?xml version="1.0" encoding="utf-8"?>
<ds:datastoreItem xmlns:ds="http://schemas.openxmlformats.org/officeDocument/2006/customXml" ds:itemID="{45A3CA98-AC2A-4DCE-BB56-CD396199D2B7}"/>
</file>

<file path=customXml/itemProps3.xml><?xml version="1.0" encoding="utf-8"?>
<ds:datastoreItem xmlns:ds="http://schemas.openxmlformats.org/officeDocument/2006/customXml" ds:itemID="{AB96D051-5A4A-4021-B58B-E9FC612F2EA8}">
  <ds:schemaRefs>
    <ds:schemaRef ds:uri="48cd1a2e-33a1-4752-b587-a873ffc01c29"/>
    <ds:schemaRef ds:uri="ef7a2917-404f-4acd-a9bd-c8f8040103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1126</Words>
  <Application>Microsoft Office PowerPoint</Application>
  <PresentationFormat>Widescreen</PresentationFormat>
  <Paragraphs>167</Paragraphs>
  <Slides>18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Century Gothic</vt:lpstr>
      <vt:lpstr>Comic Sans MS</vt:lpstr>
      <vt:lpstr>Google Sans</vt:lpstr>
      <vt:lpstr>Times New Roman</vt:lpstr>
      <vt:lpstr>Ecc</vt:lpstr>
      <vt:lpstr>Office Theme</vt:lpstr>
      <vt:lpstr>OCR A level Biology A</vt:lpstr>
      <vt:lpstr>The Importance of Biology</vt:lpstr>
      <vt:lpstr>Introduction to A level Biology</vt:lpstr>
      <vt:lpstr>Course Overview Year 1</vt:lpstr>
      <vt:lpstr>Course Overview Year 2</vt:lpstr>
      <vt:lpstr>Practical work </vt:lpstr>
      <vt:lpstr>Structure of year 12 teaching</vt:lpstr>
      <vt:lpstr>Assessment</vt:lpstr>
      <vt:lpstr>Residential Field Trip</vt:lpstr>
      <vt:lpstr>Courses at University</vt:lpstr>
      <vt:lpstr>Careers</vt:lpstr>
      <vt:lpstr>Practical activity – Euglena</vt:lpstr>
      <vt:lpstr>Method </vt:lpstr>
      <vt:lpstr>PowerPoint Presentation</vt:lpstr>
      <vt:lpstr>PowerPoint Presentation</vt:lpstr>
      <vt:lpstr>Eyepiece graticule; how big is one ‘unit’?</vt:lpstr>
      <vt:lpstr>Typical values for light microscopes:</vt:lpstr>
      <vt:lpstr>Summer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&lt;&lt;OCR&gt;&gt; &lt;&lt;A level&gt;&gt; &lt;&lt;Biology&gt;&gt;</dc:title>
  <dc:creator>Hayley Piper</dc:creator>
  <cp:lastModifiedBy>Penny Bamber (PKB)</cp:lastModifiedBy>
  <cp:revision>7</cp:revision>
  <dcterms:created xsi:type="dcterms:W3CDTF">2020-10-04T09:04:49Z</dcterms:created>
  <dcterms:modified xsi:type="dcterms:W3CDTF">2025-06-19T16:17:33Z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Order">
    <vt:r8>22186600</vt:r8>
  </property>
  <property fmtid="{D5CDD505-2E9C-101B-9397-08002B2CF9AE}" pid="4" name="MediaServiceImageTags">
    <vt:lpwstr/>
  </property>
</Properties>
</file>