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85" r:id="rId5"/>
    <p:sldId id="257" r:id="rId6"/>
    <p:sldId id="264" r:id="rId7"/>
    <p:sldId id="265" r:id="rId8"/>
    <p:sldId id="261" r:id="rId9"/>
    <p:sldId id="286" r:id="rId10"/>
    <p:sldId id="272" r:id="rId11"/>
    <p:sldId id="287" r:id="rId12"/>
    <p:sldId id="266" r:id="rId13"/>
    <p:sldId id="279" r:id="rId14"/>
    <p:sldId id="280" r:id="rId15"/>
    <p:sldId id="281" r:id="rId16"/>
    <p:sldId id="282" r:id="rId17"/>
    <p:sldId id="291" r:id="rId18"/>
    <p:sldId id="294" r:id="rId19"/>
    <p:sldId id="268" r:id="rId20"/>
    <p:sldId id="267" r:id="rId21"/>
    <p:sldId id="290" r:id="rId22"/>
    <p:sldId id="298" r:id="rId23"/>
    <p:sldId id="288" r:id="rId24"/>
    <p:sldId id="258" r:id="rId25"/>
    <p:sldId id="292" r:id="rId26"/>
    <p:sldId id="296" r:id="rId27"/>
    <p:sldId id="297" r:id="rId28"/>
    <p:sldId id="263" r:id="rId29"/>
    <p:sldId id="269" r:id="rId30"/>
    <p:sldId id="270" r:id="rId31"/>
    <p:sldId id="271" r:id="rId32"/>
    <p:sldId id="273" r:id="rId33"/>
    <p:sldId id="274" r:id="rId34"/>
    <p:sldId id="275"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5824F-09DA-9B1F-9E55-6AC66EA1B3C6}" v="258" dt="2025-06-25T13:22:49.740"/>
    <p1510:client id="{9AE73424-D38A-4444-A872-E333CB21D2AC}" v="4" dt="2025-07-02T10:10:58.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1001-7398-4889-AA5D-3CDC25FB83BC}" type="datetimeFigureOut">
              <a:rPr lang="en-GB" smtClean="0"/>
              <a:t>02/07/2025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8E406-CB95-4A63-87A9-9167FDAE25AC}" type="slidenum">
              <a:rPr lang="en-GB" smtClean="0"/>
              <a:t>‹#›</a:t>
            </a:fld>
            <a:endParaRPr lang="en-GB"/>
          </a:p>
        </p:txBody>
      </p:sp>
    </p:spTree>
    <p:extLst>
      <p:ext uri="{BB962C8B-B14F-4D97-AF65-F5344CB8AC3E}">
        <p14:creationId xmlns:p14="http://schemas.microsoft.com/office/powerpoint/2010/main" val="320925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PKB will add photos and talk about her role as HOY</a:t>
            </a:r>
          </a:p>
        </p:txBody>
      </p:sp>
      <p:sp>
        <p:nvSpPr>
          <p:cNvPr id="4" name="Slide Number Placeholder 3"/>
          <p:cNvSpPr>
            <a:spLocks noGrp="1"/>
          </p:cNvSpPr>
          <p:nvPr>
            <p:ph type="sldNum" sz="quarter" idx="5"/>
          </p:nvPr>
        </p:nvSpPr>
        <p:spPr/>
        <p:txBody>
          <a:bodyPr/>
          <a:lstStyle/>
          <a:p>
            <a:fld id="{EBC082DC-310F-4743-A18C-6C90123A6C43}" type="slidenum">
              <a:rPr lang="en-US" smtClean="0"/>
              <a:t>3</a:t>
            </a:fld>
            <a:endParaRPr lang="en-US"/>
          </a:p>
        </p:txBody>
      </p:sp>
    </p:spTree>
    <p:extLst>
      <p:ext uri="{BB962C8B-B14F-4D97-AF65-F5344CB8AC3E}">
        <p14:creationId xmlns:p14="http://schemas.microsoft.com/office/powerpoint/2010/main" val="394330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pics. PKB will introduce the tutor meeting – EMB will talk more about role of tutor tomorrow</a:t>
            </a:r>
          </a:p>
        </p:txBody>
      </p:sp>
      <p:sp>
        <p:nvSpPr>
          <p:cNvPr id="4" name="Slide Number Placeholder 3"/>
          <p:cNvSpPr>
            <a:spLocks noGrp="1"/>
          </p:cNvSpPr>
          <p:nvPr>
            <p:ph type="sldNum" sz="quarter" idx="5"/>
          </p:nvPr>
        </p:nvSpPr>
        <p:spPr/>
        <p:txBody>
          <a:bodyPr/>
          <a:lstStyle/>
          <a:p>
            <a:fld id="{EBC082DC-310F-4743-A18C-6C90123A6C43}" type="slidenum">
              <a:rPr lang="en-US" smtClean="0"/>
              <a:t>4</a:t>
            </a:fld>
            <a:endParaRPr lang="en-US"/>
          </a:p>
        </p:txBody>
      </p:sp>
    </p:spTree>
    <p:extLst>
      <p:ext uri="{BB962C8B-B14F-4D97-AF65-F5344CB8AC3E}">
        <p14:creationId xmlns:p14="http://schemas.microsoft.com/office/powerpoint/2010/main" val="427660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PKB to use to outline the program for the next two days.</a:t>
            </a:r>
          </a:p>
        </p:txBody>
      </p:sp>
      <p:sp>
        <p:nvSpPr>
          <p:cNvPr id="4" name="Slide Number Placeholder 3"/>
          <p:cNvSpPr>
            <a:spLocks noGrp="1"/>
          </p:cNvSpPr>
          <p:nvPr>
            <p:ph type="sldNum" sz="quarter" idx="5"/>
          </p:nvPr>
        </p:nvSpPr>
        <p:spPr/>
        <p:txBody>
          <a:bodyPr/>
          <a:lstStyle/>
          <a:p>
            <a:fld id="{EBC082DC-310F-4743-A18C-6C90123A6C43}" type="slidenum">
              <a:rPr lang="en-US" smtClean="0"/>
              <a:t>5</a:t>
            </a:fld>
            <a:endParaRPr lang="en-US"/>
          </a:p>
        </p:txBody>
      </p:sp>
    </p:spTree>
    <p:extLst>
      <p:ext uri="{BB962C8B-B14F-4D97-AF65-F5344CB8AC3E}">
        <p14:creationId xmlns:p14="http://schemas.microsoft.com/office/powerpoint/2010/main" val="194434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explain that some students may follow 4 a levels – mention further </a:t>
            </a:r>
            <a:r>
              <a:rPr lang="en-US" err="1"/>
              <a:t>maths</a:t>
            </a:r>
            <a:r>
              <a:rPr lang="en-US"/>
              <a:t> – only 3 additional lessons</a:t>
            </a:r>
          </a:p>
        </p:txBody>
      </p:sp>
      <p:sp>
        <p:nvSpPr>
          <p:cNvPr id="4" name="Slide Number Placeholder 3"/>
          <p:cNvSpPr>
            <a:spLocks noGrp="1"/>
          </p:cNvSpPr>
          <p:nvPr>
            <p:ph type="sldNum" sz="quarter" idx="5"/>
          </p:nvPr>
        </p:nvSpPr>
        <p:spPr/>
        <p:txBody>
          <a:bodyPr/>
          <a:lstStyle/>
          <a:p>
            <a:fld id="{EBC082DC-310F-4743-A18C-6C90123A6C43}" type="slidenum">
              <a:rPr lang="en-US" smtClean="0"/>
              <a:t>6</a:t>
            </a:fld>
            <a:endParaRPr lang="en-US"/>
          </a:p>
        </p:txBody>
      </p:sp>
    </p:spTree>
    <p:extLst>
      <p:ext uri="{BB962C8B-B14F-4D97-AF65-F5344CB8AC3E}">
        <p14:creationId xmlns:p14="http://schemas.microsoft.com/office/powerpoint/2010/main" val="245038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will discussed tomorrow</a:t>
            </a:r>
          </a:p>
        </p:txBody>
      </p:sp>
      <p:sp>
        <p:nvSpPr>
          <p:cNvPr id="4" name="Slide Number Placeholder 3"/>
          <p:cNvSpPr>
            <a:spLocks noGrp="1"/>
          </p:cNvSpPr>
          <p:nvPr>
            <p:ph type="sldNum" sz="quarter" idx="5"/>
          </p:nvPr>
        </p:nvSpPr>
        <p:spPr/>
        <p:txBody>
          <a:bodyPr/>
          <a:lstStyle/>
          <a:p>
            <a:fld id="{EBC082DC-310F-4743-A18C-6C90123A6C43}" type="slidenum">
              <a:rPr lang="en-US" smtClean="0"/>
              <a:t>8</a:t>
            </a:fld>
            <a:endParaRPr lang="en-US"/>
          </a:p>
        </p:txBody>
      </p:sp>
    </p:spTree>
    <p:extLst>
      <p:ext uri="{BB962C8B-B14F-4D97-AF65-F5344CB8AC3E}">
        <p14:creationId xmlns:p14="http://schemas.microsoft.com/office/powerpoint/2010/main" val="293749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we want to do </a:t>
            </a:r>
            <a:r>
              <a:rPr lang="en-US" err="1"/>
              <a:t>thi</a:t>
            </a:r>
            <a:r>
              <a:rPr lang="en-US"/>
              <a:t> on the Friday when we talk about PE uniform?</a:t>
            </a:r>
          </a:p>
        </p:txBody>
      </p:sp>
      <p:sp>
        <p:nvSpPr>
          <p:cNvPr id="4" name="Slide Number Placeholder 3"/>
          <p:cNvSpPr>
            <a:spLocks noGrp="1"/>
          </p:cNvSpPr>
          <p:nvPr>
            <p:ph type="sldNum" sz="quarter" idx="5"/>
          </p:nvPr>
        </p:nvSpPr>
        <p:spPr/>
        <p:txBody>
          <a:bodyPr/>
          <a:lstStyle/>
          <a:p>
            <a:fld id="{EBC082DC-310F-4743-A18C-6C90123A6C43}" type="slidenum">
              <a:rPr lang="en-US" smtClean="0"/>
              <a:t>16</a:t>
            </a:fld>
            <a:endParaRPr lang="en-US"/>
          </a:p>
        </p:txBody>
      </p:sp>
    </p:spTree>
    <p:extLst>
      <p:ext uri="{BB962C8B-B14F-4D97-AF65-F5344CB8AC3E}">
        <p14:creationId xmlns:p14="http://schemas.microsoft.com/office/powerpoint/2010/main" val="322114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C97C-C959-414C-9A2F-B8BEA11489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14EA8D9-8A43-4746-8200-733848701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283FCA7-982C-4EB4-803A-6D9C693D862A}"/>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5" name="Footer Placeholder 4">
            <a:extLst>
              <a:ext uri="{FF2B5EF4-FFF2-40B4-BE49-F238E27FC236}">
                <a16:creationId xmlns:a16="http://schemas.microsoft.com/office/drawing/2014/main" id="{7A74B725-4A57-4FC5-BCFE-C5C931A8E5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BF17E3-4473-434F-8286-224DE1D7FE21}"/>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251232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AF4C-B1F9-4FDB-A869-957AF5FB171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468C21C-6BEC-45EC-A222-14A13C92FF7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D81283C-C48F-4B09-8DBB-B10FE59B4086}"/>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5" name="Footer Placeholder 4">
            <a:extLst>
              <a:ext uri="{FF2B5EF4-FFF2-40B4-BE49-F238E27FC236}">
                <a16:creationId xmlns:a16="http://schemas.microsoft.com/office/drawing/2014/main" id="{E483056A-0358-4AD8-B19A-A5CAD0C2A5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469F2A-E567-4CA9-8F99-349EE001D1AE}"/>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387074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852749-E80B-4BEF-9FAC-B5F33EC6F7B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F525C3F-8A06-4EC6-AF13-2CB3193698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2EDFFB-8915-4DF7-9503-BB71F411B99C}"/>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5" name="Footer Placeholder 4">
            <a:extLst>
              <a:ext uri="{FF2B5EF4-FFF2-40B4-BE49-F238E27FC236}">
                <a16:creationId xmlns:a16="http://schemas.microsoft.com/office/drawing/2014/main" id="{EAE0D67A-1F4B-4DE8-A51F-1419B9123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754C09-3389-4272-831F-8EA1D7F3826D}"/>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4058637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6CC3-7972-4590-9325-6F7FC911627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0D38717-D172-468A-89E8-9DBBEC85B5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9D0C384-628C-4D12-B515-A48619B60983}"/>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5" name="Footer Placeholder 4">
            <a:extLst>
              <a:ext uri="{FF2B5EF4-FFF2-40B4-BE49-F238E27FC236}">
                <a16:creationId xmlns:a16="http://schemas.microsoft.com/office/drawing/2014/main" id="{41EA01EA-4446-4E70-ADF9-54115D8800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E563CE-752C-4AD7-9C20-03B0E3E84288}"/>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85333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C1E1-6E4E-401C-A5D0-899FB6322D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641528B-5EA7-4EC8-8B60-A880D4CB3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9DA939-A9E5-4A04-8705-C516827303EC}"/>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5" name="Footer Placeholder 4">
            <a:extLst>
              <a:ext uri="{FF2B5EF4-FFF2-40B4-BE49-F238E27FC236}">
                <a16:creationId xmlns:a16="http://schemas.microsoft.com/office/drawing/2014/main" id="{4A70FDBE-7008-4EEB-90CA-89F561571C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4653A5-BCE2-4773-BBBD-9787E960B2BA}"/>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1892372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F633-7499-491A-A1E2-BED854D4CF8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77D0ABD-DF7B-47D2-B8BD-825A34FD40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D7E6ADD-A96C-4695-A5CF-B166336A173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6ADE093-E321-470B-B8C4-225E7FDCEB3C}"/>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6" name="Footer Placeholder 5">
            <a:extLst>
              <a:ext uri="{FF2B5EF4-FFF2-40B4-BE49-F238E27FC236}">
                <a16:creationId xmlns:a16="http://schemas.microsoft.com/office/drawing/2014/main" id="{1B2FBF78-8CE3-4EC2-A377-8FE99C1098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DEB9C3-2529-4758-957A-50F581774CEC}"/>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291258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43A1-7A38-4589-964C-2BC85FBCFD1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4D047E2-F597-49B9-A654-86A7A5133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2FFCE17-301E-4192-8092-21BACD321EB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456850-7E9A-49B2-987A-E62D6F847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2F1AFB-6CAD-4C4B-A82A-4B131B72362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D645131-5059-4E62-BEDC-48ABC603B183}"/>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8" name="Footer Placeholder 7">
            <a:extLst>
              <a:ext uri="{FF2B5EF4-FFF2-40B4-BE49-F238E27FC236}">
                <a16:creationId xmlns:a16="http://schemas.microsoft.com/office/drawing/2014/main" id="{D87D0056-92B1-4943-ACFE-10897D01E2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68FC9B-EBB0-4342-B384-E562402EBD53}"/>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224043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ECCB-3E55-4E1F-B76C-9D33CDCE12B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1B3959F-0847-4CAC-B733-81261517D801}"/>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4" name="Footer Placeholder 3">
            <a:extLst>
              <a:ext uri="{FF2B5EF4-FFF2-40B4-BE49-F238E27FC236}">
                <a16:creationId xmlns:a16="http://schemas.microsoft.com/office/drawing/2014/main" id="{24D81CB2-CA40-4EFF-AEC5-B9017DF998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E34022-B9C6-46F4-8441-C5C6194A445D}"/>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179112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A7201-90EE-423F-B48D-125AA81B8BEA}"/>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3" name="Footer Placeholder 2">
            <a:extLst>
              <a:ext uri="{FF2B5EF4-FFF2-40B4-BE49-F238E27FC236}">
                <a16:creationId xmlns:a16="http://schemas.microsoft.com/office/drawing/2014/main" id="{FC2FB35E-8B8B-4BA8-BC18-E71FF69C13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921F2E-A9D2-47EE-BF88-3AA449FE71AE}"/>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201526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D28B-2C97-4133-98F6-0EE1F2A562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F3239C7-7399-4103-AED9-4092FAFDF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1C93E90-A513-4EAA-80BF-CAAF7A2EF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AD231D-0F2C-446A-80DB-05C554E07384}"/>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6" name="Footer Placeholder 5">
            <a:extLst>
              <a:ext uri="{FF2B5EF4-FFF2-40B4-BE49-F238E27FC236}">
                <a16:creationId xmlns:a16="http://schemas.microsoft.com/office/drawing/2014/main" id="{A12E1103-6786-4FDB-ADD4-5A232394FC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00C195-EF60-4398-90FB-12F45A545468}"/>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429238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1564-174F-4A28-9413-4DCD75275F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1A40DA8-9ED9-479F-B238-0CE01A350B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E7FEDF-4ACA-4CA4-BFD8-102AFC4A1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42B131-94DC-49C0-A86B-B270D5BEF98D}"/>
              </a:ext>
            </a:extLst>
          </p:cNvPr>
          <p:cNvSpPr>
            <a:spLocks noGrp="1"/>
          </p:cNvSpPr>
          <p:nvPr>
            <p:ph type="dt" sz="half" idx="10"/>
          </p:nvPr>
        </p:nvSpPr>
        <p:spPr/>
        <p:txBody>
          <a:bodyPr/>
          <a:lstStyle/>
          <a:p>
            <a:fld id="{EEA14F48-D016-4ADD-9DD4-8BCC0C6225E7}" type="datetimeFigureOut">
              <a:rPr lang="en-GB" smtClean="0"/>
              <a:t>02/07/2025</a:t>
            </a:fld>
            <a:endParaRPr lang="en-GB"/>
          </a:p>
        </p:txBody>
      </p:sp>
      <p:sp>
        <p:nvSpPr>
          <p:cNvPr id="6" name="Footer Placeholder 5">
            <a:extLst>
              <a:ext uri="{FF2B5EF4-FFF2-40B4-BE49-F238E27FC236}">
                <a16:creationId xmlns:a16="http://schemas.microsoft.com/office/drawing/2014/main" id="{2C6F036D-DC66-407B-B14E-3EB4D534B6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3F0553-D4A6-48B2-95D6-1EC79B94662E}"/>
              </a:ext>
            </a:extLst>
          </p:cNvPr>
          <p:cNvSpPr>
            <a:spLocks noGrp="1"/>
          </p:cNvSpPr>
          <p:nvPr>
            <p:ph type="sldNum" sz="quarter" idx="12"/>
          </p:nvPr>
        </p:nvSpPr>
        <p:spPr/>
        <p:txBody>
          <a:bodyPr/>
          <a:lstStyle/>
          <a:p>
            <a:fld id="{B20008D9-10DE-4A48-9151-D3DD45856D77}" type="slidenum">
              <a:rPr lang="en-GB" smtClean="0"/>
              <a:t>‹#›</a:t>
            </a:fld>
            <a:endParaRPr lang="en-GB"/>
          </a:p>
        </p:txBody>
      </p:sp>
    </p:spTree>
    <p:extLst>
      <p:ext uri="{BB962C8B-B14F-4D97-AF65-F5344CB8AC3E}">
        <p14:creationId xmlns:p14="http://schemas.microsoft.com/office/powerpoint/2010/main" val="273732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E15DB-3941-4756-8AA3-BF4B555F3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F6396E7-38BD-4D38-84CF-6C404F138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5C88000-5C93-4E4B-8D46-B579BD1621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14F48-D016-4ADD-9DD4-8BCC0C6225E7}" type="datetimeFigureOut">
              <a:rPr lang="en-GB" smtClean="0"/>
              <a:t>02/07/2025</a:t>
            </a:fld>
            <a:endParaRPr lang="en-GB"/>
          </a:p>
        </p:txBody>
      </p:sp>
      <p:sp>
        <p:nvSpPr>
          <p:cNvPr id="5" name="Footer Placeholder 4">
            <a:extLst>
              <a:ext uri="{FF2B5EF4-FFF2-40B4-BE49-F238E27FC236}">
                <a16:creationId xmlns:a16="http://schemas.microsoft.com/office/drawing/2014/main" id="{CF549A4A-C423-45A1-BBA7-1E9368429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5F994B-E1E5-4CA2-8608-DF763193FD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008D9-10DE-4A48-9151-D3DD45856D77}" type="slidenum">
              <a:rPr lang="en-GB" smtClean="0"/>
              <a:t>‹#›</a:t>
            </a:fld>
            <a:endParaRPr lang="en-GB"/>
          </a:p>
        </p:txBody>
      </p:sp>
    </p:spTree>
    <p:extLst>
      <p:ext uri="{BB962C8B-B14F-4D97-AF65-F5344CB8AC3E}">
        <p14:creationId xmlns:p14="http://schemas.microsoft.com/office/powerpoint/2010/main" val="4108336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hweller@ecclesbourne.derbyshire.sch.uk" TargetMode="External"/><Relationship Id="rId2" Type="http://schemas.openxmlformats.org/officeDocument/2006/relationships/hyperlink" Target="mailto:shadwin@ecclesbourne.derbyshire.sch.uk"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mailto:courabi@ecclesbourne.derbyshire.sch.u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freeimageslive.co.uk/free_stock_image/book-copyspace-jpg-0"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flickr.com/photos/atoach/8094737104" TargetMode="External"/><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s://aestheticblasphemy.com/blog/quotables/inspiration/" TargetMode="External"/><Relationship Id="rId10" Type="http://schemas.openxmlformats.org/officeDocument/2006/relationships/hyperlink" Target="https://www.viaggi-usa.it/hawaii-quando-andare/" TargetMode="External"/><Relationship Id="rId4" Type="http://schemas.openxmlformats.org/officeDocument/2006/relationships/image" Target="../media/image23.jpeg"/><Relationship Id="rId9"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4320" y="287383"/>
            <a:ext cx="11639006" cy="634854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5577" y="495907"/>
            <a:ext cx="11116491" cy="5799909"/>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44584" y="725604"/>
            <a:ext cx="10711542"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600" b="1">
                <a:solidFill>
                  <a:srgbClr val="A50021"/>
                </a:solidFill>
              </a:rPr>
              <a:t>Welcome</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11">
            <a:extLst>
              <a:ext uri="{FF2B5EF4-FFF2-40B4-BE49-F238E27FC236}">
                <a16:creationId xmlns:a16="http://schemas.microsoft.com/office/drawing/2014/main" id="{8D956456-6BEA-4651-ACBA-61C4E79FD79B}"/>
              </a:ext>
            </a:extLst>
          </p:cNvPr>
          <p:cNvSpPr>
            <a:spLocks noGrp="1"/>
          </p:cNvSpPr>
          <p:nvPr>
            <p:ph type="ctrTitle"/>
          </p:nvPr>
        </p:nvSpPr>
        <p:spPr/>
        <p:txBody>
          <a:bodyPr/>
          <a:lstStyle/>
          <a:p>
            <a:r>
              <a:rPr lang="en-GB"/>
              <a:t>Welcome to Ecclesbourne Sixth Form </a:t>
            </a:r>
          </a:p>
        </p:txBody>
      </p:sp>
      <p:sp>
        <p:nvSpPr>
          <p:cNvPr id="13" name="Subtitle 12">
            <a:extLst>
              <a:ext uri="{FF2B5EF4-FFF2-40B4-BE49-F238E27FC236}">
                <a16:creationId xmlns:a16="http://schemas.microsoft.com/office/drawing/2014/main" id="{BBD3380D-ACED-44FD-90D8-D7707CBA613E}"/>
              </a:ext>
            </a:extLst>
          </p:cNvPr>
          <p:cNvSpPr>
            <a:spLocks noGrp="1"/>
          </p:cNvSpPr>
          <p:nvPr>
            <p:ph type="subTitle" idx="1"/>
          </p:nvPr>
        </p:nvSpPr>
        <p:spPr/>
        <p:txBody>
          <a:bodyPr vert="horz" lIns="91440" tIns="45720" rIns="91440" bIns="45720" rtlCol="0" anchor="t">
            <a:normAutofit/>
          </a:bodyPr>
          <a:lstStyle/>
          <a:p>
            <a:r>
              <a:rPr lang="en-GB" sz="3600"/>
              <a:t>New starters 2025-27</a:t>
            </a:r>
          </a:p>
          <a:p>
            <a:endParaRPr lang="en-GB" sz="3600"/>
          </a:p>
        </p:txBody>
      </p:sp>
    </p:spTree>
    <p:extLst>
      <p:ext uri="{BB962C8B-B14F-4D97-AF65-F5344CB8AC3E}">
        <p14:creationId xmlns:p14="http://schemas.microsoft.com/office/powerpoint/2010/main" val="206569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1DB0F4-FE62-A0AD-A9DB-843B70CF0D0C}"/>
              </a:ext>
            </a:extLst>
          </p:cNvPr>
          <p:cNvSpPr/>
          <p:nvPr/>
        </p:nvSpPr>
        <p:spPr>
          <a:xfrm>
            <a:off x="293076" y="246185"/>
            <a:ext cx="11660417" cy="6424245"/>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Y12 Form Rep Leader​</a:t>
            </a:r>
          </a:p>
          <a:p>
            <a:endParaRPr lang="en-US">
              <a:solidFill>
                <a:srgbClr val="0070C0"/>
              </a:solidFill>
            </a:endParaRPr>
          </a:p>
          <a:p>
            <a:endParaRPr lang="en-US">
              <a:solidFill>
                <a:srgbClr val="0070C0"/>
              </a:solidFill>
            </a:endParaRPr>
          </a:p>
          <a:p>
            <a:endParaRPr lang="en-US" b="1">
              <a:solidFill>
                <a:srgbClr val="0070C0"/>
              </a:solidFill>
            </a:endParaRPr>
          </a:p>
          <a:p>
            <a:r>
              <a:rPr lang="en-US" b="1">
                <a:solidFill>
                  <a:srgbClr val="002060"/>
                </a:solidFill>
              </a:rPr>
              <a:t>Form Representative</a:t>
            </a:r>
            <a:r>
              <a:rPr lang="en-US">
                <a:solidFill>
                  <a:srgbClr val="002060"/>
                </a:solidFill>
              </a:rPr>
              <a:t> </a:t>
            </a:r>
          </a:p>
          <a:p>
            <a:r>
              <a:rPr lang="en-US">
                <a:solidFill>
                  <a:srgbClr val="002060"/>
                </a:solidFill>
              </a:rPr>
              <a:t>Each form will each have a Form Rep and a Deputy Form Rep. </a:t>
            </a:r>
          </a:p>
          <a:p>
            <a:r>
              <a:rPr lang="en-US">
                <a:solidFill>
                  <a:srgbClr val="002060"/>
                </a:solidFill>
              </a:rPr>
              <a:t>You will be responsible for attending Student Council meetings and representing your Form’s Voice. </a:t>
            </a:r>
          </a:p>
          <a:p>
            <a:r>
              <a:rPr lang="en-US">
                <a:solidFill>
                  <a:srgbClr val="002060"/>
                </a:solidFill>
              </a:rPr>
              <a:t>Feedback information from the meetings to your form</a:t>
            </a:r>
          </a:p>
          <a:p>
            <a:r>
              <a:rPr lang="en-US">
                <a:solidFill>
                  <a:srgbClr val="002060"/>
                </a:solidFill>
              </a:rPr>
              <a:t>First refusal at getting involved in projects. </a:t>
            </a:r>
          </a:p>
          <a:p>
            <a:endParaRPr lang="en-US">
              <a:solidFill>
                <a:srgbClr val="002060"/>
              </a:solidFill>
            </a:endParaRPr>
          </a:p>
          <a:p>
            <a:r>
              <a:rPr lang="en-US" b="1">
                <a:solidFill>
                  <a:srgbClr val="002060"/>
                </a:solidFill>
              </a:rPr>
              <a:t>SF Form Rep Leader x 2 </a:t>
            </a:r>
            <a:endParaRPr lang="en-US" b="1">
              <a:solidFill>
                <a:srgbClr val="002060"/>
              </a:solidFill>
              <a:cs typeface="Calibri"/>
            </a:endParaRPr>
          </a:p>
          <a:p>
            <a:pPr marL="285750" indent="-285750">
              <a:buFont typeface="Arial" panose="020B0604020202020204" pitchFamily="34" charset="0"/>
              <a:buChar char="•"/>
            </a:pPr>
            <a:r>
              <a:rPr lang="en-US">
                <a:solidFill>
                  <a:srgbClr val="002060"/>
                </a:solidFill>
              </a:rPr>
              <a:t>Oversee the Y12 Form Representatives ​</a:t>
            </a:r>
          </a:p>
          <a:p>
            <a:pPr marL="285750" indent="-285750">
              <a:buFont typeface="Arial" panose="020B0604020202020204" pitchFamily="34" charset="0"/>
              <a:buChar char="•"/>
            </a:pPr>
            <a:r>
              <a:rPr lang="en-US">
                <a:solidFill>
                  <a:srgbClr val="002060"/>
                </a:solidFill>
              </a:rPr>
              <a:t>Running half termly meetings to gain feedback on each form and then reporting back to the Coheads, Miss Mooney and Sixth Form Office. ​</a:t>
            </a:r>
          </a:p>
          <a:p>
            <a:pPr marL="285750" indent="-285750">
              <a:buFont typeface="Arial" panose="020B0604020202020204" pitchFamily="34" charset="0"/>
              <a:buChar char="•"/>
            </a:pPr>
            <a:r>
              <a:rPr lang="en-US">
                <a:solidFill>
                  <a:srgbClr val="002060"/>
                </a:solidFill>
              </a:rPr>
              <a:t>Liaise with other Student Body groups to </a:t>
            </a:r>
            <a:r>
              <a:rPr lang="en-US" err="1">
                <a:solidFill>
                  <a:srgbClr val="002060"/>
                </a:solidFill>
              </a:rPr>
              <a:t>organise</a:t>
            </a:r>
            <a:r>
              <a:rPr lang="en-US">
                <a:solidFill>
                  <a:srgbClr val="002060"/>
                </a:solidFill>
              </a:rPr>
              <a:t> events throughout the year. </a:t>
            </a:r>
          </a:p>
          <a:p>
            <a:endParaRPr lang="en-US">
              <a:solidFill>
                <a:srgbClr val="002060"/>
              </a:solidFill>
            </a:endParaRPr>
          </a:p>
          <a:p>
            <a:r>
              <a:rPr lang="en-US" b="1">
                <a:solidFill>
                  <a:srgbClr val="002060"/>
                </a:solidFill>
              </a:rPr>
              <a:t>Committee Liaison Leader ​</a:t>
            </a:r>
          </a:p>
          <a:p>
            <a:pPr marL="285750" indent="-285750">
              <a:buFont typeface="Arial" panose="020B0604020202020204" pitchFamily="34" charset="0"/>
              <a:buChar char="•"/>
            </a:pPr>
            <a:r>
              <a:rPr lang="en-US">
                <a:solidFill>
                  <a:srgbClr val="002060"/>
                </a:solidFill>
              </a:rPr>
              <a:t>Responsible for overseeing and supporting the leaders in the School Council</a:t>
            </a:r>
          </a:p>
          <a:p>
            <a:pPr marL="285750" indent="-285750">
              <a:buFont typeface="Arial" panose="020B0604020202020204" pitchFamily="34" charset="0"/>
              <a:buChar char="•"/>
            </a:pPr>
            <a:r>
              <a:rPr lang="en-US">
                <a:solidFill>
                  <a:srgbClr val="002060"/>
                </a:solidFill>
              </a:rPr>
              <a:t>Coordinating between the Coheads, committees and Leaders ​</a:t>
            </a:r>
          </a:p>
          <a:p>
            <a:pPr marL="285750" indent="-285750">
              <a:buFont typeface="Arial" panose="020B0604020202020204" pitchFamily="34" charset="0"/>
              <a:buChar char="•"/>
            </a:pPr>
            <a:r>
              <a:rPr lang="en-US">
                <a:solidFill>
                  <a:srgbClr val="002060"/>
                </a:solidFill>
              </a:rPr>
              <a:t>Reporting directly to Miss Mooney and the Sixth Form Office to </a:t>
            </a:r>
            <a:r>
              <a:rPr lang="en-US" err="1">
                <a:solidFill>
                  <a:srgbClr val="002060"/>
                </a:solidFill>
              </a:rPr>
              <a:t>summarise</a:t>
            </a:r>
            <a:r>
              <a:rPr lang="en-US">
                <a:solidFill>
                  <a:srgbClr val="002060"/>
                </a:solidFill>
              </a:rPr>
              <a:t> details of the half termly meeting with form reps​</a:t>
            </a:r>
          </a:p>
          <a:p>
            <a:pPr marL="285750" indent="-285750">
              <a:buFont typeface="Arial" panose="020B0604020202020204" pitchFamily="34" charset="0"/>
              <a:buChar char="•"/>
            </a:pPr>
            <a:r>
              <a:rPr lang="en-US">
                <a:solidFill>
                  <a:srgbClr val="002060"/>
                </a:solidFill>
              </a:rPr>
              <a:t>Supporting Leaders in organising projects </a:t>
            </a:r>
            <a:endParaRPr lang="en-US">
              <a:solidFill>
                <a:srgbClr val="002060"/>
              </a:solidFill>
              <a:ea typeface="Calibri"/>
              <a:cs typeface="Calibri"/>
            </a:endParaRPr>
          </a:p>
        </p:txBody>
      </p:sp>
      <p:sp>
        <p:nvSpPr>
          <p:cNvPr id="4" name="TextBox 3">
            <a:extLst>
              <a:ext uri="{FF2B5EF4-FFF2-40B4-BE49-F238E27FC236}">
                <a16:creationId xmlns:a16="http://schemas.microsoft.com/office/drawing/2014/main" id="{5CCBD459-9A2F-2479-265E-AF63C067C2B9}"/>
              </a:ext>
            </a:extLst>
          </p:cNvPr>
          <p:cNvSpPr txBox="1"/>
          <p:nvPr/>
        </p:nvSpPr>
        <p:spPr>
          <a:xfrm>
            <a:off x="472760" y="464678"/>
            <a:ext cx="11301047" cy="923330"/>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991212"/>
                </a:solidFill>
                <a:cs typeface="Calibri"/>
              </a:rPr>
              <a:t>Roles of responsibility </a:t>
            </a:r>
            <a:r>
              <a:rPr lang="en-US" sz="3200" b="1">
                <a:solidFill>
                  <a:srgbClr val="991212"/>
                </a:solidFill>
                <a:cs typeface="Calibri"/>
              </a:rPr>
              <a:t> </a:t>
            </a:r>
            <a:endParaRPr lang="en-US" b="1">
              <a:solidFill>
                <a:srgbClr val="991212"/>
              </a:solidFill>
              <a:cs typeface="Calibri"/>
            </a:endParaRPr>
          </a:p>
        </p:txBody>
      </p:sp>
    </p:spTree>
    <p:extLst>
      <p:ext uri="{BB962C8B-B14F-4D97-AF65-F5344CB8AC3E}">
        <p14:creationId xmlns:p14="http://schemas.microsoft.com/office/powerpoint/2010/main" val="1030443175"/>
      </p:ext>
    </p:extLst>
  </p:cSld>
  <p:clrMapOvr>
    <a:masterClrMapping/>
  </p:clrMapOvr>
  <mc:AlternateContent xmlns:mc="http://schemas.openxmlformats.org/markup-compatibility/2006">
    <mc:Choice xmlns:p14="http://schemas.microsoft.com/office/powerpoint/2010/main" Requires="p14">
      <p:transition spd="slow" p14:dur="2000" advTm="191112"/>
    </mc:Choice>
    <mc:Fallback>
      <p:transition spd="slow" advTm="1911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5575" y="168275"/>
            <a:ext cx="11875316" cy="658522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7974" y="328613"/>
            <a:ext cx="11553099" cy="630731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28753" y="512376"/>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a:cs typeface="Aldhabi"/>
              </a:rPr>
              <a:t>Why do subject mentoring with year 11?</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704806" y="1142606"/>
            <a:ext cx="10881948" cy="800219"/>
          </a:xfrm>
          <a:prstGeom prst="rect">
            <a:avLst/>
          </a:prstGeom>
        </p:spPr>
        <p:txBody>
          <a:bodyPr wrap="square" lIns="91440" tIns="45720" rIns="91440" bIns="45720" anchor="t">
            <a:spAutoFit/>
          </a:bodyPr>
          <a:lstStyle/>
          <a:p>
            <a:endParaRPr lang="en-US" sz="2400">
              <a:solidFill>
                <a:srgbClr val="A50021"/>
              </a:solidFill>
              <a:latin typeface="Abadi" panose="020B0604020104020204" pitchFamily="34" charset="0"/>
            </a:endParaRPr>
          </a:p>
          <a:p>
            <a:endParaRPr lang="en-US" sz="2200">
              <a:solidFill>
                <a:srgbClr val="A50021"/>
              </a:solidFill>
              <a:latin typeface="Abadi" panose="020B0604020104020204" pitchFamily="34" charset="0"/>
            </a:endParaRPr>
          </a:p>
        </p:txBody>
      </p:sp>
      <p:sp>
        <p:nvSpPr>
          <p:cNvPr id="12" name="AutoShape 2" descr="Extra Curricular Activities – Blazer Boil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When is the Next Leap Year? - Farmers' Almana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9BFA45DD-DF00-91E3-6365-7E7DC8020C0C}"/>
              </a:ext>
            </a:extLst>
          </p:cNvPr>
          <p:cNvSpPr/>
          <p:nvPr/>
        </p:nvSpPr>
        <p:spPr>
          <a:xfrm>
            <a:off x="4787975" y="1142606"/>
            <a:ext cx="7100703" cy="1046440"/>
          </a:xfrm>
          <a:prstGeom prst="rect">
            <a:avLst/>
          </a:prstGeom>
        </p:spPr>
        <p:txBody>
          <a:bodyPr wrap="square" lIns="91440" tIns="45720" rIns="91440" bIns="45720" anchor="t">
            <a:spAutoFit/>
          </a:bodyPr>
          <a:lstStyle/>
          <a:p>
            <a:pPr marL="342900" indent="-342900">
              <a:buFont typeface="Arial"/>
              <a:buChar char="•"/>
            </a:pPr>
            <a:endParaRPr lang="en-US" sz="3100">
              <a:solidFill>
                <a:srgbClr val="A50021"/>
              </a:solidFill>
              <a:latin typeface="Abadi" panose="020B0604020104020204" pitchFamily="34" charset="0"/>
            </a:endParaRPr>
          </a:p>
          <a:p>
            <a:pPr marL="342900" indent="-342900">
              <a:buFont typeface="Arial"/>
              <a:buChar char="•"/>
            </a:pPr>
            <a:endParaRPr lang="en-US" sz="3100">
              <a:solidFill>
                <a:srgbClr val="A50021"/>
              </a:solidFill>
              <a:latin typeface="Abadi" panose="020B0604020104020204" pitchFamily="34" charset="0"/>
            </a:endParaRPr>
          </a:p>
        </p:txBody>
      </p:sp>
      <p:pic>
        <p:nvPicPr>
          <p:cNvPr id="13" name="Picture 14">
            <a:extLst>
              <a:ext uri="{FF2B5EF4-FFF2-40B4-BE49-F238E27FC236}">
                <a16:creationId xmlns:a16="http://schemas.microsoft.com/office/drawing/2014/main" id="{C986E62E-D3E4-51E4-11C7-A96D3699763C}"/>
              </a:ext>
            </a:extLst>
          </p:cNvPr>
          <p:cNvPicPr>
            <a:picLocks noChangeAspect="1"/>
          </p:cNvPicPr>
          <p:nvPr/>
        </p:nvPicPr>
        <p:blipFill>
          <a:blip r:embed="rId2"/>
          <a:stretch>
            <a:fillRect/>
          </a:stretch>
        </p:blipFill>
        <p:spPr>
          <a:xfrm>
            <a:off x="6090249" y="1250111"/>
            <a:ext cx="4152181" cy="3106947"/>
          </a:xfrm>
          <a:prstGeom prst="rect">
            <a:avLst/>
          </a:prstGeom>
        </p:spPr>
      </p:pic>
      <p:pic>
        <p:nvPicPr>
          <p:cNvPr id="15" name="Picture 15">
            <a:extLst>
              <a:ext uri="{FF2B5EF4-FFF2-40B4-BE49-F238E27FC236}">
                <a16:creationId xmlns:a16="http://schemas.microsoft.com/office/drawing/2014/main" id="{A88223C3-9DAB-4275-455D-FB5C2B653CC3}"/>
              </a:ext>
            </a:extLst>
          </p:cNvPr>
          <p:cNvPicPr>
            <a:picLocks noChangeAspect="1"/>
          </p:cNvPicPr>
          <p:nvPr/>
        </p:nvPicPr>
        <p:blipFill>
          <a:blip r:embed="rId3"/>
          <a:stretch>
            <a:fillRect/>
          </a:stretch>
        </p:blipFill>
        <p:spPr>
          <a:xfrm>
            <a:off x="1475117" y="1250111"/>
            <a:ext cx="4109049" cy="3106947"/>
          </a:xfrm>
          <a:prstGeom prst="rect">
            <a:avLst/>
          </a:prstGeom>
        </p:spPr>
      </p:pic>
      <p:sp>
        <p:nvSpPr>
          <p:cNvPr id="17" name="Rectangle 16">
            <a:extLst>
              <a:ext uri="{FF2B5EF4-FFF2-40B4-BE49-F238E27FC236}">
                <a16:creationId xmlns:a16="http://schemas.microsoft.com/office/drawing/2014/main" id="{11456E3D-E55B-8783-E534-4138F53EA537}"/>
              </a:ext>
            </a:extLst>
          </p:cNvPr>
          <p:cNvSpPr/>
          <p:nvPr/>
        </p:nvSpPr>
        <p:spPr>
          <a:xfrm>
            <a:off x="604164" y="4435021"/>
            <a:ext cx="11183872" cy="2646878"/>
          </a:xfrm>
          <a:prstGeom prst="rect">
            <a:avLst/>
          </a:prstGeom>
        </p:spPr>
        <p:txBody>
          <a:bodyPr wrap="square" lIns="91440" tIns="45720" rIns="91440" bIns="45720" anchor="t">
            <a:spAutoFit/>
          </a:bodyPr>
          <a:lstStyle/>
          <a:p>
            <a:r>
              <a:rPr lang="en-US" sz="2400">
                <a:solidFill>
                  <a:srgbClr val="A50021"/>
                </a:solidFill>
                <a:latin typeface="Abadi"/>
              </a:rPr>
              <a:t>Sixth Formers who have done this find it extremely rewarding. You start to build a connection with your mentee and can tailor work to their needs. You genuinely make a difference to their lives by helping improve their confidence in a subject area they may struggle with. You will be supported by teaching staff and me, who will provide materials to help you to teach them effectively. The year 11s are very grateful for the help and prefer help from someone nearer to their age.</a:t>
            </a:r>
          </a:p>
          <a:p>
            <a:endParaRPr lang="en-US" sz="2200">
              <a:solidFill>
                <a:srgbClr val="A50021"/>
              </a:solidFill>
              <a:latin typeface="Abadi" panose="020B0604020104020204" pitchFamily="34" charset="0"/>
            </a:endParaRPr>
          </a:p>
        </p:txBody>
      </p:sp>
    </p:spTree>
    <p:extLst>
      <p:ext uri="{BB962C8B-B14F-4D97-AF65-F5344CB8AC3E}">
        <p14:creationId xmlns:p14="http://schemas.microsoft.com/office/powerpoint/2010/main" val="3601472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5575" y="168275"/>
            <a:ext cx="11875316" cy="658522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7974" y="328613"/>
            <a:ext cx="11553099" cy="630731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28753" y="512376"/>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a:cs typeface="Aldhabi"/>
              </a:rPr>
              <a:t>Why do peer mentoring with year 7?</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704806" y="1142606"/>
            <a:ext cx="10881948" cy="800219"/>
          </a:xfrm>
          <a:prstGeom prst="rect">
            <a:avLst/>
          </a:prstGeom>
        </p:spPr>
        <p:txBody>
          <a:bodyPr wrap="square" lIns="91440" tIns="45720" rIns="91440" bIns="45720" anchor="t">
            <a:spAutoFit/>
          </a:bodyPr>
          <a:lstStyle/>
          <a:p>
            <a:endParaRPr lang="en-US" sz="2400">
              <a:solidFill>
                <a:srgbClr val="A50021"/>
              </a:solidFill>
              <a:latin typeface="Abadi" panose="020B0604020104020204" pitchFamily="34" charset="0"/>
            </a:endParaRPr>
          </a:p>
          <a:p>
            <a:endParaRPr lang="en-US" sz="2200">
              <a:solidFill>
                <a:srgbClr val="A50021"/>
              </a:solidFill>
              <a:latin typeface="Abadi" panose="020B0604020104020204" pitchFamily="34" charset="0"/>
            </a:endParaRPr>
          </a:p>
        </p:txBody>
      </p:sp>
      <p:sp>
        <p:nvSpPr>
          <p:cNvPr id="12" name="AutoShape 2" descr="Extra Curricular Activities – Blazer Boil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When is the Next Leap Year? - Farmers' Almana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9BFA45DD-DF00-91E3-6365-7E7DC8020C0C}"/>
              </a:ext>
            </a:extLst>
          </p:cNvPr>
          <p:cNvSpPr/>
          <p:nvPr/>
        </p:nvSpPr>
        <p:spPr>
          <a:xfrm>
            <a:off x="4787975" y="1142606"/>
            <a:ext cx="7100703" cy="1046440"/>
          </a:xfrm>
          <a:prstGeom prst="rect">
            <a:avLst/>
          </a:prstGeom>
        </p:spPr>
        <p:txBody>
          <a:bodyPr wrap="square" lIns="91440" tIns="45720" rIns="91440" bIns="45720" anchor="t">
            <a:spAutoFit/>
          </a:bodyPr>
          <a:lstStyle/>
          <a:p>
            <a:pPr marL="342900" indent="-342900">
              <a:buFont typeface="Arial"/>
              <a:buChar char="•"/>
            </a:pPr>
            <a:endParaRPr lang="en-US" sz="3100">
              <a:solidFill>
                <a:srgbClr val="A50021"/>
              </a:solidFill>
              <a:latin typeface="Abadi" panose="020B0604020104020204" pitchFamily="34" charset="0"/>
            </a:endParaRPr>
          </a:p>
          <a:p>
            <a:pPr marL="342900" indent="-342900">
              <a:buFont typeface="Arial"/>
              <a:buChar char="•"/>
            </a:pPr>
            <a:endParaRPr lang="en-US" sz="3100">
              <a:solidFill>
                <a:srgbClr val="A50021"/>
              </a:solidFill>
              <a:latin typeface="Abadi" panose="020B0604020104020204" pitchFamily="34" charset="0"/>
            </a:endParaRPr>
          </a:p>
        </p:txBody>
      </p:sp>
      <p:sp>
        <p:nvSpPr>
          <p:cNvPr id="17" name="Rectangle 16">
            <a:extLst>
              <a:ext uri="{FF2B5EF4-FFF2-40B4-BE49-F238E27FC236}">
                <a16:creationId xmlns:a16="http://schemas.microsoft.com/office/drawing/2014/main" id="{11456E3D-E55B-8783-E534-4138F53EA537}"/>
              </a:ext>
            </a:extLst>
          </p:cNvPr>
          <p:cNvSpPr/>
          <p:nvPr/>
        </p:nvSpPr>
        <p:spPr>
          <a:xfrm>
            <a:off x="561032" y="4435021"/>
            <a:ext cx="11183872" cy="2308324"/>
          </a:xfrm>
          <a:prstGeom prst="rect">
            <a:avLst/>
          </a:prstGeom>
        </p:spPr>
        <p:txBody>
          <a:bodyPr wrap="square" lIns="91440" tIns="45720" rIns="91440" bIns="45720" anchor="t">
            <a:spAutoFit/>
          </a:bodyPr>
          <a:lstStyle/>
          <a:p>
            <a:r>
              <a:rPr lang="en-US" sz="2400">
                <a:solidFill>
                  <a:srgbClr val="A50021"/>
                </a:solidFill>
                <a:latin typeface="Abadi"/>
              </a:rPr>
              <a:t>You will go into a year 7 form every Friday AM reg and work on different projects with them. Past projects include collecting items for Ukraine, making Anti-Bullying and LGBTQ+ posters which are displayed around school, as well as helping with the Christmas song competition.</a:t>
            </a:r>
          </a:p>
          <a:p>
            <a:r>
              <a:rPr lang="en-US" sz="2400">
                <a:solidFill>
                  <a:srgbClr val="A50021"/>
                </a:solidFill>
                <a:latin typeface="Abadi"/>
              </a:rPr>
              <a:t>You will get the chance to use your experience and maturity to guide and encourage the year 7s to think about society, current affairs and school spirit.</a:t>
            </a:r>
            <a:endParaRPr lang="en-US" sz="2400">
              <a:solidFill>
                <a:srgbClr val="A50021"/>
              </a:solidFill>
              <a:latin typeface="Abadi" panose="020B0604020104020204" pitchFamily="34" charset="0"/>
            </a:endParaRPr>
          </a:p>
        </p:txBody>
      </p:sp>
      <p:pic>
        <p:nvPicPr>
          <p:cNvPr id="11" name="Picture 15">
            <a:extLst>
              <a:ext uri="{FF2B5EF4-FFF2-40B4-BE49-F238E27FC236}">
                <a16:creationId xmlns:a16="http://schemas.microsoft.com/office/drawing/2014/main" id="{D2B31B59-7FAA-5F16-1298-000180EB01BE}"/>
              </a:ext>
            </a:extLst>
          </p:cNvPr>
          <p:cNvPicPr>
            <a:picLocks noChangeAspect="1"/>
          </p:cNvPicPr>
          <p:nvPr/>
        </p:nvPicPr>
        <p:blipFill>
          <a:blip r:embed="rId2"/>
          <a:stretch>
            <a:fillRect/>
          </a:stretch>
        </p:blipFill>
        <p:spPr>
          <a:xfrm>
            <a:off x="2366513" y="1188980"/>
            <a:ext cx="3217652" cy="3301093"/>
          </a:xfrm>
          <a:prstGeom prst="rect">
            <a:avLst/>
          </a:prstGeom>
        </p:spPr>
      </p:pic>
      <p:pic>
        <p:nvPicPr>
          <p:cNvPr id="16" name="Picture 17">
            <a:extLst>
              <a:ext uri="{FF2B5EF4-FFF2-40B4-BE49-F238E27FC236}">
                <a16:creationId xmlns:a16="http://schemas.microsoft.com/office/drawing/2014/main" id="{D431AD83-8995-04B9-A008-DA3CF0681461}"/>
              </a:ext>
            </a:extLst>
          </p:cNvPr>
          <p:cNvPicPr>
            <a:picLocks noChangeAspect="1"/>
          </p:cNvPicPr>
          <p:nvPr/>
        </p:nvPicPr>
        <p:blipFill>
          <a:blip r:embed="rId3"/>
          <a:stretch>
            <a:fillRect/>
          </a:stretch>
        </p:blipFill>
        <p:spPr>
          <a:xfrm>
            <a:off x="5802702" y="1149471"/>
            <a:ext cx="4295954" cy="3279475"/>
          </a:xfrm>
          <a:prstGeom prst="rect">
            <a:avLst/>
          </a:prstGeom>
        </p:spPr>
      </p:pic>
    </p:spTree>
    <p:extLst>
      <p:ext uri="{BB962C8B-B14F-4D97-AF65-F5344CB8AC3E}">
        <p14:creationId xmlns:p14="http://schemas.microsoft.com/office/powerpoint/2010/main" val="35716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5575" y="168275"/>
            <a:ext cx="11875316" cy="658522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9230" y="303259"/>
            <a:ext cx="11553099" cy="630731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28753" y="512376"/>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a:cs typeface="Aldhabi"/>
              </a:rPr>
              <a:t>Why do lesson support?</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704806" y="1142606"/>
            <a:ext cx="10881948" cy="800219"/>
          </a:xfrm>
          <a:prstGeom prst="rect">
            <a:avLst/>
          </a:prstGeom>
        </p:spPr>
        <p:txBody>
          <a:bodyPr wrap="square" lIns="91440" tIns="45720" rIns="91440" bIns="45720" anchor="t">
            <a:spAutoFit/>
          </a:bodyPr>
          <a:lstStyle/>
          <a:p>
            <a:endParaRPr lang="en-US" sz="2400">
              <a:solidFill>
                <a:srgbClr val="A50021"/>
              </a:solidFill>
              <a:latin typeface="Abadi" panose="020B0604020104020204" pitchFamily="34" charset="0"/>
            </a:endParaRPr>
          </a:p>
          <a:p>
            <a:endParaRPr lang="en-US" sz="2200">
              <a:solidFill>
                <a:srgbClr val="A50021"/>
              </a:solidFill>
              <a:latin typeface="Abadi" panose="020B0604020104020204" pitchFamily="34" charset="0"/>
            </a:endParaRPr>
          </a:p>
        </p:txBody>
      </p:sp>
      <p:sp>
        <p:nvSpPr>
          <p:cNvPr id="12" name="AutoShape 2" descr="Extra Curricular Activities – Blazer Boil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When is the Next Leap Year? - Farmers' Almana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9BFA45DD-DF00-91E3-6365-7E7DC8020C0C}"/>
              </a:ext>
            </a:extLst>
          </p:cNvPr>
          <p:cNvSpPr/>
          <p:nvPr/>
        </p:nvSpPr>
        <p:spPr>
          <a:xfrm>
            <a:off x="4787975" y="1142606"/>
            <a:ext cx="7100703" cy="1046440"/>
          </a:xfrm>
          <a:prstGeom prst="rect">
            <a:avLst/>
          </a:prstGeom>
        </p:spPr>
        <p:txBody>
          <a:bodyPr wrap="square" lIns="91440" tIns="45720" rIns="91440" bIns="45720" anchor="t">
            <a:spAutoFit/>
          </a:bodyPr>
          <a:lstStyle/>
          <a:p>
            <a:pPr marL="342900" indent="-342900">
              <a:buFont typeface="Arial"/>
              <a:buChar char="•"/>
            </a:pPr>
            <a:endParaRPr lang="en-US" sz="3100">
              <a:solidFill>
                <a:srgbClr val="A50021"/>
              </a:solidFill>
              <a:latin typeface="Abadi" panose="020B0604020104020204" pitchFamily="34" charset="0"/>
            </a:endParaRPr>
          </a:p>
          <a:p>
            <a:pPr marL="342900" indent="-342900">
              <a:buFont typeface="Arial"/>
              <a:buChar char="•"/>
            </a:pPr>
            <a:endParaRPr lang="en-US" sz="3100">
              <a:solidFill>
                <a:srgbClr val="A50021"/>
              </a:solidFill>
              <a:latin typeface="Abadi" panose="020B0604020104020204" pitchFamily="34" charset="0"/>
            </a:endParaRPr>
          </a:p>
        </p:txBody>
      </p:sp>
      <p:sp>
        <p:nvSpPr>
          <p:cNvPr id="15" name="Rectangle 14">
            <a:extLst>
              <a:ext uri="{FF2B5EF4-FFF2-40B4-BE49-F238E27FC236}">
                <a16:creationId xmlns:a16="http://schemas.microsoft.com/office/drawing/2014/main" id="{7E2EC3D6-6A90-A3F5-496D-4AE52C28C33F}"/>
              </a:ext>
            </a:extLst>
          </p:cNvPr>
          <p:cNvSpPr/>
          <p:nvPr/>
        </p:nvSpPr>
        <p:spPr>
          <a:xfrm>
            <a:off x="834202" y="1185738"/>
            <a:ext cx="10263720" cy="2954655"/>
          </a:xfrm>
          <a:prstGeom prst="rect">
            <a:avLst/>
          </a:prstGeom>
        </p:spPr>
        <p:txBody>
          <a:bodyPr wrap="square" lIns="91440" tIns="45720" rIns="91440" bIns="45720" anchor="t">
            <a:spAutoFit/>
          </a:bodyPr>
          <a:lstStyle/>
          <a:p>
            <a:pPr marL="342900" indent="-342900">
              <a:buFont typeface="Arial"/>
              <a:buChar char="•"/>
            </a:pPr>
            <a:r>
              <a:rPr lang="en-US" sz="3100">
                <a:solidFill>
                  <a:srgbClr val="A50021"/>
                </a:solidFill>
                <a:latin typeface="Abadi"/>
              </a:rPr>
              <a:t>Subject staff love the help!</a:t>
            </a:r>
            <a:endParaRPr lang="en-US" sz="3100">
              <a:solidFill>
                <a:srgbClr val="A50021"/>
              </a:solidFill>
              <a:latin typeface="Abadi" panose="020B0604020104020204" pitchFamily="34" charset="0"/>
            </a:endParaRPr>
          </a:p>
          <a:p>
            <a:pPr marL="342900" indent="-342900">
              <a:buFont typeface="Arial"/>
              <a:buChar char="•"/>
            </a:pPr>
            <a:r>
              <a:rPr lang="en-US" sz="3100">
                <a:solidFill>
                  <a:srgbClr val="A50021"/>
                </a:solidFill>
                <a:latin typeface="Abadi"/>
              </a:rPr>
              <a:t>Can be used to support SEND pupils</a:t>
            </a:r>
            <a:endParaRPr lang="en-US" sz="3100">
              <a:solidFill>
                <a:srgbClr val="A50021"/>
              </a:solidFill>
              <a:latin typeface="Abadi" panose="020B0604020104020204" pitchFamily="34" charset="0"/>
            </a:endParaRPr>
          </a:p>
          <a:p>
            <a:pPr marL="342900" indent="-342900">
              <a:buFont typeface="Arial"/>
              <a:buChar char="•"/>
            </a:pPr>
            <a:r>
              <a:rPr lang="en-US" sz="3100">
                <a:solidFill>
                  <a:srgbClr val="A50021"/>
                </a:solidFill>
                <a:latin typeface="Abadi"/>
              </a:rPr>
              <a:t>Teachers will direct you how best to help the students</a:t>
            </a:r>
            <a:endParaRPr lang="en-US" sz="3100">
              <a:solidFill>
                <a:srgbClr val="A50021"/>
              </a:solidFill>
              <a:latin typeface="Abadi" panose="020B0604020104020204" pitchFamily="34" charset="0"/>
            </a:endParaRPr>
          </a:p>
          <a:p>
            <a:pPr marL="342900" indent="-342900">
              <a:buFont typeface="Arial"/>
              <a:buChar char="•"/>
            </a:pPr>
            <a:r>
              <a:rPr lang="en-US" sz="3100">
                <a:solidFill>
                  <a:srgbClr val="A50021"/>
                </a:solidFill>
                <a:latin typeface="Abadi"/>
              </a:rPr>
              <a:t>Particularly good if you're interested in being a teacher</a:t>
            </a:r>
            <a:endParaRPr lang="en-US" sz="3100">
              <a:solidFill>
                <a:srgbClr val="A50021"/>
              </a:solidFill>
              <a:latin typeface="Abadi" panose="020B0604020104020204" pitchFamily="34" charset="0"/>
            </a:endParaRPr>
          </a:p>
          <a:p>
            <a:pPr marL="342900" indent="-342900">
              <a:buFont typeface="Arial"/>
              <a:buChar char="•"/>
            </a:pPr>
            <a:endParaRPr lang="en-US" sz="3100">
              <a:solidFill>
                <a:srgbClr val="A50021"/>
              </a:solidFill>
              <a:latin typeface="Abadi" panose="020B0604020104020204" pitchFamily="34" charset="0"/>
            </a:endParaRPr>
          </a:p>
          <a:p>
            <a:pPr marL="342900" indent="-342900">
              <a:buFont typeface="Arial"/>
              <a:buChar char="•"/>
            </a:pPr>
            <a:endParaRPr lang="en-US" sz="3100">
              <a:solidFill>
                <a:srgbClr val="A50021"/>
              </a:solidFill>
              <a:latin typeface="Abadi" panose="020B0604020104020204" pitchFamily="34" charset="0"/>
            </a:endParaRPr>
          </a:p>
        </p:txBody>
      </p:sp>
    </p:spTree>
    <p:extLst>
      <p:ext uri="{BB962C8B-B14F-4D97-AF65-F5344CB8AC3E}">
        <p14:creationId xmlns:p14="http://schemas.microsoft.com/office/powerpoint/2010/main" val="159826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2B5D0-E2E6-4768-A8CF-65B3BF1E772C}"/>
              </a:ext>
            </a:extLst>
          </p:cNvPr>
          <p:cNvSpPr>
            <a:spLocks noGrp="1"/>
          </p:cNvSpPr>
          <p:nvPr>
            <p:ph type="title"/>
          </p:nvPr>
        </p:nvSpPr>
        <p:spPr>
          <a:xfrm>
            <a:off x="761800" y="237507"/>
            <a:ext cx="5334197" cy="1708242"/>
          </a:xfrm>
        </p:spPr>
        <p:txBody>
          <a:bodyPr anchor="ctr">
            <a:normAutofit/>
          </a:bodyPr>
          <a:lstStyle/>
          <a:p>
            <a:pPr algn="ctr"/>
            <a:r>
              <a:rPr lang="en-GB" sz="4000"/>
              <a:t>Other opportunities to get involved…</a:t>
            </a:r>
          </a:p>
        </p:txBody>
      </p:sp>
      <p:sp>
        <p:nvSpPr>
          <p:cNvPr id="3" name="Content Placeholder 2">
            <a:extLst>
              <a:ext uri="{FF2B5EF4-FFF2-40B4-BE49-F238E27FC236}">
                <a16:creationId xmlns:a16="http://schemas.microsoft.com/office/drawing/2014/main" id="{544E23E1-9A65-4409-9E2A-5C46AAE46617}"/>
              </a:ext>
            </a:extLst>
          </p:cNvPr>
          <p:cNvSpPr>
            <a:spLocks noGrp="1"/>
          </p:cNvSpPr>
          <p:nvPr>
            <p:ph idx="1"/>
          </p:nvPr>
        </p:nvSpPr>
        <p:spPr>
          <a:xfrm>
            <a:off x="761800" y="2727543"/>
            <a:ext cx="5334197" cy="3769835"/>
          </a:xfrm>
        </p:spPr>
        <p:txBody>
          <a:bodyPr anchor="ctr">
            <a:noAutofit/>
          </a:bodyPr>
          <a:lstStyle/>
          <a:p>
            <a:r>
              <a:rPr lang="en-GB" sz="2400"/>
              <a:t>Sports teams</a:t>
            </a:r>
          </a:p>
          <a:p>
            <a:r>
              <a:rPr lang="en-GB" sz="2400"/>
              <a:t>D of E </a:t>
            </a:r>
          </a:p>
          <a:p>
            <a:r>
              <a:rPr lang="en-GB" sz="2400"/>
              <a:t>Newspaper/shine media</a:t>
            </a:r>
          </a:p>
          <a:p>
            <a:r>
              <a:rPr lang="en-GB" sz="2400"/>
              <a:t>Interact</a:t>
            </a:r>
          </a:p>
          <a:p>
            <a:r>
              <a:rPr lang="en-GB" sz="2400"/>
              <a:t>Debate</a:t>
            </a:r>
          </a:p>
          <a:p>
            <a:r>
              <a:rPr lang="en-GB" sz="2400"/>
              <a:t>Music concerts/choir/performance</a:t>
            </a:r>
          </a:p>
          <a:p>
            <a:r>
              <a:rPr lang="en-GB" sz="2400"/>
              <a:t>Community Tea party’s </a:t>
            </a:r>
          </a:p>
          <a:p>
            <a:r>
              <a:rPr lang="en-GB" sz="2400"/>
              <a:t>Drama productions </a:t>
            </a:r>
          </a:p>
          <a:p>
            <a:endParaRPr lang="en-GB" sz="2400"/>
          </a:p>
          <a:p>
            <a:r>
              <a:rPr lang="en-GB" sz="2400"/>
              <a:t>Sign up, let you tutor know what you are interested in!</a:t>
            </a:r>
          </a:p>
          <a:p>
            <a:endParaRPr lang="en-GB" sz="2400"/>
          </a:p>
        </p:txBody>
      </p:sp>
      <p:pic>
        <p:nvPicPr>
          <p:cNvPr id="12" name="Picture 4" descr="Rolls of Newspaper">
            <a:extLst>
              <a:ext uri="{FF2B5EF4-FFF2-40B4-BE49-F238E27FC236}">
                <a16:creationId xmlns:a16="http://schemas.microsoft.com/office/drawing/2014/main" id="{0830CB7F-338D-AA05-C0E3-4C564F6A939B}"/>
              </a:ext>
            </a:extLst>
          </p:cNvPr>
          <p:cNvPicPr>
            <a:picLocks noChangeAspect="1"/>
          </p:cNvPicPr>
          <p:nvPr/>
        </p:nvPicPr>
        <p:blipFill rotWithShape="1">
          <a:blip r:embed="rId2"/>
          <a:srcRect l="40249" r="791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55982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3A26-8281-4D38-B7D1-3A257CCD87E8}"/>
              </a:ext>
            </a:extLst>
          </p:cNvPr>
          <p:cNvSpPr>
            <a:spLocks noGrp="1"/>
          </p:cNvSpPr>
          <p:nvPr>
            <p:ph type="title"/>
          </p:nvPr>
        </p:nvSpPr>
        <p:spPr/>
        <p:txBody>
          <a:bodyPr/>
          <a:lstStyle/>
          <a:p>
            <a:r>
              <a:rPr lang="en-GB"/>
              <a:t>Meet some of our 6th form students</a:t>
            </a:r>
          </a:p>
        </p:txBody>
      </p:sp>
      <p:sp>
        <p:nvSpPr>
          <p:cNvPr id="3" name="Content Placeholder 2">
            <a:extLst>
              <a:ext uri="{FF2B5EF4-FFF2-40B4-BE49-F238E27FC236}">
                <a16:creationId xmlns:a16="http://schemas.microsoft.com/office/drawing/2014/main" id="{5216ED06-A0A5-442E-8B08-335C20315FC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656422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46AEA1-C924-EE49-B5B7-F34FADEB0CC3}"/>
              </a:ext>
            </a:extLst>
          </p:cNvPr>
          <p:cNvPicPr>
            <a:picLocks noChangeAspect="1"/>
          </p:cNvPicPr>
          <p:nvPr/>
        </p:nvPicPr>
        <p:blipFill>
          <a:blip r:embed="rId3"/>
          <a:stretch>
            <a:fillRect/>
          </a:stretch>
        </p:blipFill>
        <p:spPr>
          <a:xfrm>
            <a:off x="468913" y="424078"/>
            <a:ext cx="11254173" cy="4147922"/>
          </a:xfrm>
          <a:prstGeom prst="rect">
            <a:avLst/>
          </a:prstGeom>
        </p:spPr>
      </p:pic>
    </p:spTree>
    <p:extLst>
      <p:ext uri="{BB962C8B-B14F-4D97-AF65-F5344CB8AC3E}">
        <p14:creationId xmlns:p14="http://schemas.microsoft.com/office/powerpoint/2010/main" val="2823530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5F228-92D7-614A-834D-33FD479BFA41}"/>
              </a:ext>
            </a:extLst>
          </p:cNvPr>
          <p:cNvSpPr>
            <a:spLocks noGrp="1"/>
          </p:cNvSpPr>
          <p:nvPr>
            <p:ph type="title"/>
          </p:nvPr>
        </p:nvSpPr>
        <p:spPr>
          <a:xfrm>
            <a:off x="118554" y="-235566"/>
            <a:ext cx="4778387" cy="1628970"/>
          </a:xfrm>
        </p:spPr>
        <p:txBody>
          <a:bodyPr anchor="ctr">
            <a:normAutofit/>
          </a:bodyPr>
          <a:lstStyle/>
          <a:p>
            <a:r>
              <a:rPr lang="en-US" sz="4000" b="1"/>
              <a:t>Ties</a:t>
            </a:r>
          </a:p>
        </p:txBody>
      </p:sp>
      <p:sp>
        <p:nvSpPr>
          <p:cNvPr id="3" name="Content Placeholder 2">
            <a:extLst>
              <a:ext uri="{FF2B5EF4-FFF2-40B4-BE49-F238E27FC236}">
                <a16:creationId xmlns:a16="http://schemas.microsoft.com/office/drawing/2014/main" id="{817FADFC-2C71-7A4A-86AB-85525D76C1E9}"/>
              </a:ext>
            </a:extLst>
          </p:cNvPr>
          <p:cNvSpPr>
            <a:spLocks noGrp="1"/>
          </p:cNvSpPr>
          <p:nvPr>
            <p:ph idx="1"/>
          </p:nvPr>
        </p:nvSpPr>
        <p:spPr>
          <a:xfrm>
            <a:off x="118555" y="1998346"/>
            <a:ext cx="6480638" cy="3374137"/>
          </a:xfrm>
        </p:spPr>
        <p:txBody>
          <a:bodyPr anchor="ctr">
            <a:noAutofit/>
          </a:bodyPr>
          <a:lstStyle/>
          <a:p>
            <a:pPr marL="0" indent="0">
              <a:buNone/>
            </a:pPr>
            <a:r>
              <a:rPr lang="en-US" sz="2400" b="1"/>
              <a:t>Ties</a:t>
            </a:r>
            <a:r>
              <a:rPr lang="en-US" sz="2400"/>
              <a:t> - </a:t>
            </a:r>
            <a:r>
              <a:rPr lang="en-GB" sz="2400"/>
              <a:t>Students may require a tie, as per the dress code. The cost of the ties is £5.50. Please make this payment via ‘ParentPay’ by </a:t>
            </a:r>
            <a:r>
              <a:rPr lang="en-GB" sz="2400" b="1"/>
              <a:t>Friday 29th August 2025. </a:t>
            </a:r>
            <a:r>
              <a:rPr lang="en-GB" sz="2400"/>
              <a:t> Ties will be ready to collect on the first day of term in September from form tutors.   </a:t>
            </a:r>
          </a:p>
          <a:p>
            <a:pPr marL="0" indent="0" fontAlgn="base">
              <a:buNone/>
            </a:pPr>
            <a:r>
              <a:rPr lang="en-GB" sz="2400"/>
              <a:t>For students new to Ecclesbourne payment can be made by making a bank transfer to the following bank account: </a:t>
            </a:r>
          </a:p>
          <a:p>
            <a:pPr fontAlgn="base"/>
            <a:r>
              <a:rPr lang="en-GB" sz="2400"/>
              <a:t>Name - The Ecclesbourne School </a:t>
            </a:r>
          </a:p>
          <a:p>
            <a:pPr fontAlgn="base"/>
            <a:r>
              <a:rPr lang="en-GB" sz="2400"/>
              <a:t>Sort code - 40-19-37 </a:t>
            </a:r>
          </a:p>
          <a:p>
            <a:pPr fontAlgn="base"/>
            <a:r>
              <a:rPr lang="en-GB" sz="2400"/>
              <a:t>Account number - 11670344 </a:t>
            </a:r>
          </a:p>
          <a:p>
            <a:pPr fontAlgn="base"/>
            <a:r>
              <a:rPr lang="en-GB" sz="2400"/>
              <a:t>Reference - "student name tie” </a:t>
            </a:r>
            <a:r>
              <a:rPr lang="en-GB" sz="2400" i="1"/>
              <a:t>e.g. Harry Styles TIE</a:t>
            </a:r>
            <a:r>
              <a:rPr lang="en-GB" sz="2400"/>
              <a:t> </a:t>
            </a:r>
          </a:p>
          <a:p>
            <a:pPr marL="0" indent="0">
              <a:buNone/>
            </a:pPr>
            <a:endParaRPr lang="en-US" sz="2400"/>
          </a:p>
        </p:txBody>
      </p:sp>
      <p:pic>
        <p:nvPicPr>
          <p:cNvPr id="4" name="Picture 3">
            <a:extLst>
              <a:ext uri="{FF2B5EF4-FFF2-40B4-BE49-F238E27FC236}">
                <a16:creationId xmlns:a16="http://schemas.microsoft.com/office/drawing/2014/main" id="{9654D932-816F-4566-A8E3-173410234AB3}"/>
              </a:ext>
            </a:extLst>
          </p:cNvPr>
          <p:cNvPicPr>
            <a:picLocks noChangeAspect="1"/>
          </p:cNvPicPr>
          <p:nvPr/>
        </p:nvPicPr>
        <p:blipFill>
          <a:blip r:embed="rId2"/>
          <a:stretch>
            <a:fillRect/>
          </a:stretch>
        </p:blipFill>
        <p:spPr>
          <a:xfrm>
            <a:off x="6756977" y="0"/>
            <a:ext cx="5143500" cy="6858000"/>
          </a:xfrm>
          <a:prstGeom prst="rect">
            <a:avLst/>
          </a:prstGeom>
        </p:spPr>
      </p:pic>
    </p:spTree>
    <p:extLst>
      <p:ext uri="{BB962C8B-B14F-4D97-AF65-F5344CB8AC3E}">
        <p14:creationId xmlns:p14="http://schemas.microsoft.com/office/powerpoint/2010/main" val="2242097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DCEF60B-EF3F-4A5E-BDC6-A2D840B90F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 name="Color">
              <a:extLst>
                <a:ext uri="{FF2B5EF4-FFF2-40B4-BE49-F238E27FC236}">
                  <a16:creationId xmlns:a16="http://schemas.microsoft.com/office/drawing/2014/main" id="{99CE9C4B-76CC-43D8-BCEF-0CE380886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lor">
              <a:extLst>
                <a:ext uri="{FF2B5EF4-FFF2-40B4-BE49-F238E27FC236}">
                  <a16:creationId xmlns:a16="http://schemas.microsoft.com/office/drawing/2014/main" id="{C2324D64-DFBA-4803-8BE2-87DDFA57A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lor">
            <a:extLst>
              <a:ext uri="{FF2B5EF4-FFF2-40B4-BE49-F238E27FC236}">
                <a16:creationId xmlns:a16="http://schemas.microsoft.com/office/drawing/2014/main" id="{BF9E7B5D-88C3-4C36-A22E-93AA384B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port Balls">
            <a:extLst>
              <a:ext uri="{FF2B5EF4-FFF2-40B4-BE49-F238E27FC236}">
                <a16:creationId xmlns:a16="http://schemas.microsoft.com/office/drawing/2014/main" id="{7A8A54C6-DF77-7D1E-50C7-0450C42DF0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841" y="653615"/>
            <a:ext cx="5540004" cy="5540004"/>
          </a:xfrm>
          <a:prstGeom prst="rect">
            <a:avLst/>
          </a:prstGeom>
        </p:spPr>
      </p:pic>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D946F55-E029-ED4A-84F2-B28CCF6ABCB2}"/>
              </a:ext>
            </a:extLst>
          </p:cNvPr>
          <p:cNvSpPr>
            <a:spLocks noGrp="1"/>
          </p:cNvSpPr>
          <p:nvPr>
            <p:ph type="title"/>
          </p:nvPr>
        </p:nvSpPr>
        <p:spPr>
          <a:xfrm>
            <a:off x="657736" y="4641"/>
            <a:ext cx="6460833" cy="1708024"/>
          </a:xfrm>
        </p:spPr>
        <p:txBody>
          <a:bodyPr anchor="b">
            <a:normAutofit/>
          </a:bodyPr>
          <a:lstStyle/>
          <a:p>
            <a:pPr algn="ctr"/>
            <a:r>
              <a:rPr lang="en-US" sz="4800">
                <a:solidFill>
                  <a:schemeClr val="tx2"/>
                </a:solidFill>
              </a:rPr>
              <a:t>Health and wellbeing.</a:t>
            </a:r>
          </a:p>
        </p:txBody>
      </p:sp>
      <p:sp>
        <p:nvSpPr>
          <p:cNvPr id="3" name="Content Placeholder 2">
            <a:extLst>
              <a:ext uri="{FF2B5EF4-FFF2-40B4-BE49-F238E27FC236}">
                <a16:creationId xmlns:a16="http://schemas.microsoft.com/office/drawing/2014/main" id="{AE87FCB4-F84C-5648-85C7-C4BB0E346B01}"/>
              </a:ext>
            </a:extLst>
          </p:cNvPr>
          <p:cNvSpPr>
            <a:spLocks noGrp="1"/>
          </p:cNvSpPr>
          <p:nvPr>
            <p:ph idx="1"/>
          </p:nvPr>
        </p:nvSpPr>
        <p:spPr>
          <a:xfrm>
            <a:off x="1083267" y="2220348"/>
            <a:ext cx="4639949" cy="2387515"/>
          </a:xfrm>
        </p:spPr>
        <p:txBody>
          <a:bodyPr vert="horz" lIns="91440" tIns="45720" rIns="91440" bIns="45720" rtlCol="0" anchor="t">
            <a:noAutofit/>
          </a:bodyPr>
          <a:lstStyle/>
          <a:p>
            <a:pPr marL="0" indent="0">
              <a:buNone/>
            </a:pPr>
            <a:r>
              <a:rPr lang="en-US">
                <a:solidFill>
                  <a:schemeClr val="tx2"/>
                </a:solidFill>
              </a:rPr>
              <a:t>PE uniform is required for anyone wishing to take part in sporting activities in wellbeing hour or outside this, such as gym use.</a:t>
            </a:r>
          </a:p>
          <a:p>
            <a:pPr marL="0" indent="0">
              <a:buNone/>
            </a:pPr>
            <a:r>
              <a:rPr lang="en-US">
                <a:solidFill>
                  <a:schemeClr val="tx2"/>
                </a:solidFill>
              </a:rPr>
              <a:t>If you are intending on completing community volunteering or school volunteering, you will not need a top. </a:t>
            </a:r>
            <a:endParaRPr lang="en-US">
              <a:solidFill>
                <a:schemeClr val="tx2"/>
              </a:solidFill>
              <a:ea typeface="Calibri"/>
              <a:cs typeface="Calibri"/>
            </a:endParaRPr>
          </a:p>
        </p:txBody>
      </p:sp>
    </p:spTree>
    <p:extLst>
      <p:ext uri="{BB962C8B-B14F-4D97-AF65-F5344CB8AC3E}">
        <p14:creationId xmlns:p14="http://schemas.microsoft.com/office/powerpoint/2010/main" val="1619794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3DB86-1E57-DECC-C1A6-D271CD08BE73}"/>
              </a:ext>
            </a:extLst>
          </p:cNvPr>
          <p:cNvSpPr>
            <a:spLocks noGrp="1"/>
          </p:cNvSpPr>
          <p:nvPr>
            <p:ph type="title"/>
          </p:nvPr>
        </p:nvSpPr>
        <p:spPr>
          <a:xfrm>
            <a:off x="612648" y="603504"/>
            <a:ext cx="5862396" cy="1527048"/>
          </a:xfrm>
        </p:spPr>
        <p:txBody>
          <a:bodyPr anchor="b">
            <a:normAutofit/>
          </a:bodyPr>
          <a:lstStyle/>
          <a:p>
            <a:r>
              <a:rPr lang="en-US">
                <a:ea typeface="Calibri Light"/>
                <a:cs typeface="Calibri Light"/>
              </a:rPr>
              <a:t>PUNCTUALITY AND ATTENDANCE </a:t>
            </a:r>
            <a:endParaRPr lang="en-US"/>
          </a:p>
        </p:txBody>
      </p:sp>
      <p:sp>
        <p:nvSpPr>
          <p:cNvPr id="3" name="Content Placeholder 2">
            <a:extLst>
              <a:ext uri="{FF2B5EF4-FFF2-40B4-BE49-F238E27FC236}">
                <a16:creationId xmlns:a16="http://schemas.microsoft.com/office/drawing/2014/main" id="{98C0E1EA-6AEC-DE35-118E-C7B650B18512}"/>
              </a:ext>
            </a:extLst>
          </p:cNvPr>
          <p:cNvSpPr>
            <a:spLocks noGrp="1"/>
          </p:cNvSpPr>
          <p:nvPr>
            <p:ph idx="1"/>
          </p:nvPr>
        </p:nvSpPr>
        <p:spPr>
          <a:xfrm>
            <a:off x="612648" y="2212848"/>
            <a:ext cx="5862396" cy="4096512"/>
          </a:xfrm>
        </p:spPr>
        <p:txBody>
          <a:bodyPr vert="horz" lIns="91440" tIns="45720" rIns="91440" bIns="45720" rtlCol="0" anchor="t">
            <a:normAutofit/>
          </a:bodyPr>
          <a:lstStyle/>
          <a:p>
            <a:pPr lvl="1">
              <a:buFont typeface="Courier New" panose="020B0604020202020204" pitchFamily="34" charset="0"/>
              <a:buChar char="o"/>
            </a:pPr>
            <a:r>
              <a:rPr lang="en-US" sz="1700">
                <a:ea typeface="Calibri"/>
                <a:cs typeface="Calibri"/>
              </a:rPr>
              <a:t>We are FULL TIME establishment, and you are expected as before to attend school full time from 9am to 3.40pm.</a:t>
            </a:r>
          </a:p>
          <a:p>
            <a:pPr lvl="1">
              <a:buFont typeface="Courier New" panose="020B0604020202020204" pitchFamily="34" charset="0"/>
              <a:buChar char="o"/>
            </a:pPr>
            <a:r>
              <a:rPr lang="en-US" sz="1700">
                <a:ea typeface="Calibri"/>
                <a:cs typeface="Calibri"/>
              </a:rPr>
              <a:t>A 95% or above attendance is expected </a:t>
            </a:r>
          </a:p>
          <a:p>
            <a:pPr lvl="1">
              <a:buFont typeface="Courier New" panose="020B0604020202020204" pitchFamily="34" charset="0"/>
              <a:buChar char="o"/>
            </a:pPr>
            <a:r>
              <a:rPr lang="en-US" sz="1700">
                <a:ea typeface="Calibri"/>
                <a:cs typeface="Calibri"/>
              </a:rPr>
              <a:t>Punctuality is vital as you are now the role models for others.</a:t>
            </a:r>
          </a:p>
          <a:p>
            <a:pPr lvl="1">
              <a:buFont typeface="Courier New" panose="020B0604020202020204" pitchFamily="34" charset="0"/>
              <a:buChar char="o"/>
            </a:pPr>
            <a:endParaRPr lang="en-US" sz="1700">
              <a:ea typeface="Calibri"/>
              <a:cs typeface="Calibri"/>
            </a:endParaRPr>
          </a:p>
          <a:p>
            <a:pPr lvl="1">
              <a:buFont typeface="Courier New" panose="020B0604020202020204" pitchFamily="34" charset="0"/>
              <a:buChar char="o"/>
            </a:pPr>
            <a:r>
              <a:rPr lang="en-US" sz="1700">
                <a:ea typeface="Calibri"/>
                <a:cs typeface="Calibri"/>
              </a:rPr>
              <a:t>We will support you in reaching these targets and will allow you to leave early at 3.15pm if you have a study period each day, allow you to leave site at lunchtime and allow you to have driving lessons during the school hours.</a:t>
            </a:r>
          </a:p>
          <a:p>
            <a:pPr lvl="1">
              <a:buFont typeface="Courier New" panose="020B0604020202020204" pitchFamily="34" charset="0"/>
              <a:buChar char="o"/>
            </a:pPr>
            <a:endParaRPr lang="en-US" sz="1700">
              <a:ea typeface="Calibri"/>
              <a:cs typeface="Calibri"/>
            </a:endParaRPr>
          </a:p>
          <a:p>
            <a:pPr lvl="1">
              <a:buFont typeface="Courier New" panose="020B0604020202020204" pitchFamily="34" charset="0"/>
              <a:buChar char="o"/>
            </a:pPr>
            <a:r>
              <a:rPr lang="en-US" sz="1700">
                <a:ea typeface="Calibri"/>
                <a:cs typeface="Calibri"/>
              </a:rPr>
              <a:t>If you do not adhere to expectations these will be removed and further consultation about this will take place. </a:t>
            </a:r>
          </a:p>
          <a:p>
            <a:pPr lvl="1">
              <a:buFont typeface="Courier New" panose="020B0604020202020204" pitchFamily="34" charset="0"/>
              <a:buChar char="o"/>
            </a:pPr>
            <a:endParaRPr lang="en-US" sz="1700">
              <a:ea typeface="Calibri"/>
              <a:cs typeface="Calibri"/>
            </a:endParaRPr>
          </a:p>
        </p:txBody>
      </p:sp>
      <p:pic>
        <p:nvPicPr>
          <p:cNvPr id="7" name="Graphic 6" descr="Clock">
            <a:extLst>
              <a:ext uri="{FF2B5EF4-FFF2-40B4-BE49-F238E27FC236}">
                <a16:creationId xmlns:a16="http://schemas.microsoft.com/office/drawing/2014/main" id="{596AD4F3-7F54-A1B9-0C20-1D191CB759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1395" y="1102440"/>
            <a:ext cx="4681506" cy="4681506"/>
          </a:xfrm>
          <a:prstGeom prst="rect">
            <a:avLst/>
          </a:prstGeom>
        </p:spPr>
      </p:pic>
    </p:spTree>
    <p:extLst>
      <p:ext uri="{BB962C8B-B14F-4D97-AF65-F5344CB8AC3E}">
        <p14:creationId xmlns:p14="http://schemas.microsoft.com/office/powerpoint/2010/main" val="1691663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5F228-92D7-614A-834D-33FD479BFA41}"/>
              </a:ext>
            </a:extLst>
          </p:cNvPr>
          <p:cNvSpPr>
            <a:spLocks noGrp="1"/>
          </p:cNvSpPr>
          <p:nvPr>
            <p:ph type="title"/>
          </p:nvPr>
        </p:nvSpPr>
        <p:spPr>
          <a:xfrm>
            <a:off x="761800" y="762001"/>
            <a:ext cx="5334197" cy="1708242"/>
          </a:xfrm>
        </p:spPr>
        <p:txBody>
          <a:bodyPr anchor="ctr">
            <a:normAutofit/>
          </a:bodyPr>
          <a:lstStyle/>
          <a:p>
            <a:r>
              <a:rPr lang="en-US" sz="4000" b="1"/>
              <a:t>A few house keeping notices</a:t>
            </a:r>
          </a:p>
        </p:txBody>
      </p:sp>
      <p:sp>
        <p:nvSpPr>
          <p:cNvPr id="3" name="Content Placeholder 2">
            <a:extLst>
              <a:ext uri="{FF2B5EF4-FFF2-40B4-BE49-F238E27FC236}">
                <a16:creationId xmlns:a16="http://schemas.microsoft.com/office/drawing/2014/main" id="{817FADFC-2C71-7A4A-86AB-85525D76C1E9}"/>
              </a:ext>
            </a:extLst>
          </p:cNvPr>
          <p:cNvSpPr>
            <a:spLocks noGrp="1"/>
          </p:cNvSpPr>
          <p:nvPr>
            <p:ph idx="1"/>
          </p:nvPr>
        </p:nvSpPr>
        <p:spPr>
          <a:xfrm>
            <a:off x="761800" y="2470244"/>
            <a:ext cx="5334197" cy="3769835"/>
          </a:xfrm>
        </p:spPr>
        <p:txBody>
          <a:bodyPr anchor="ctr">
            <a:normAutofit/>
          </a:bodyPr>
          <a:lstStyle/>
          <a:p>
            <a:pPr marL="0" indent="0">
              <a:buNone/>
            </a:pPr>
            <a:r>
              <a:rPr lang="en-US" sz="2000"/>
              <a:t>If there is a fire alarm today you will be guided to the MUGA by a member of staff. Please line up where told and wait to be registered.</a:t>
            </a:r>
          </a:p>
          <a:p>
            <a:pPr marL="0" indent="0">
              <a:buNone/>
            </a:pPr>
            <a:endParaRPr lang="en-US" sz="2000"/>
          </a:p>
          <a:p>
            <a:pPr marL="0" indent="0">
              <a:buNone/>
            </a:pPr>
            <a:r>
              <a:rPr lang="en-US" sz="2000"/>
              <a:t>Lunch and break are in the SFC - You will NOT be allowed offsite at lunch. You can pay with cash or cards or thumbs.</a:t>
            </a:r>
            <a:endParaRPr lang="en-US" sz="2000">
              <a:ea typeface="Calibri"/>
              <a:cs typeface="Calibri"/>
            </a:endParaRPr>
          </a:p>
          <a:p>
            <a:pPr marL="0" indent="0">
              <a:buNone/>
            </a:pPr>
            <a:endParaRPr lang="en-US" sz="2000"/>
          </a:p>
          <a:p>
            <a:pPr marL="0" indent="0">
              <a:buNone/>
            </a:pPr>
            <a:r>
              <a:rPr lang="en-US" sz="2000"/>
              <a:t>Today we finish at 3.40pm tomorrow at 2.40pm.</a:t>
            </a:r>
            <a:endParaRPr lang="en-US" sz="2000">
              <a:ea typeface="Calibri"/>
              <a:cs typeface="Calibri"/>
            </a:endParaRPr>
          </a:p>
          <a:p>
            <a:pPr marL="0" indent="0">
              <a:buNone/>
            </a:pPr>
            <a:r>
              <a:rPr lang="en-US" sz="2000">
                <a:ea typeface="Calibri"/>
                <a:cs typeface="Calibri"/>
              </a:rPr>
              <a:t>Tomorrow you may wear PE kit suitable for an activity all day.</a:t>
            </a:r>
          </a:p>
        </p:txBody>
      </p:sp>
      <p:pic>
        <p:nvPicPr>
          <p:cNvPr id="14" name="Picture 4" descr="Calendar on table">
            <a:extLst>
              <a:ext uri="{FF2B5EF4-FFF2-40B4-BE49-F238E27FC236}">
                <a16:creationId xmlns:a16="http://schemas.microsoft.com/office/drawing/2014/main" id="{21BBA840-D6C9-D2AF-5097-DA7A719AF4BE}"/>
              </a:ext>
            </a:extLst>
          </p:cNvPr>
          <p:cNvPicPr>
            <a:picLocks noChangeAspect="1"/>
          </p:cNvPicPr>
          <p:nvPr/>
        </p:nvPicPr>
        <p:blipFill rotWithShape="1">
          <a:blip r:embed="rId2"/>
          <a:srcRect l="6998" r="4116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535891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ed pins pinned on a calendar">
            <a:extLst>
              <a:ext uri="{FF2B5EF4-FFF2-40B4-BE49-F238E27FC236}">
                <a16:creationId xmlns:a16="http://schemas.microsoft.com/office/drawing/2014/main" id="{578BD24E-AD78-C1A1-3240-A279134888D3}"/>
              </a:ext>
            </a:extLst>
          </p:cNvPr>
          <p:cNvPicPr>
            <a:picLocks noChangeAspect="1"/>
          </p:cNvPicPr>
          <p:nvPr/>
        </p:nvPicPr>
        <p:blipFill rotWithShape="1">
          <a:blip r:embed="rId2"/>
          <a:srcRect l="26598" r="14136"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E8E3B-F8FC-E742-9575-3F595978E34B}"/>
              </a:ext>
            </a:extLst>
          </p:cNvPr>
          <p:cNvSpPr>
            <a:spLocks noGrp="1"/>
          </p:cNvSpPr>
          <p:nvPr>
            <p:ph type="title"/>
          </p:nvPr>
        </p:nvSpPr>
        <p:spPr>
          <a:xfrm>
            <a:off x="761801" y="328512"/>
            <a:ext cx="4778387" cy="1628970"/>
          </a:xfrm>
        </p:spPr>
        <p:txBody>
          <a:bodyPr anchor="ctr">
            <a:normAutofit/>
          </a:bodyPr>
          <a:lstStyle/>
          <a:p>
            <a:r>
              <a:rPr lang="en-US" sz="3700" b="1"/>
              <a:t>What to do if you would like to change your course choices.</a:t>
            </a:r>
          </a:p>
        </p:txBody>
      </p:sp>
      <p:sp>
        <p:nvSpPr>
          <p:cNvPr id="3" name="Content Placeholder 2">
            <a:extLst>
              <a:ext uri="{FF2B5EF4-FFF2-40B4-BE49-F238E27FC236}">
                <a16:creationId xmlns:a16="http://schemas.microsoft.com/office/drawing/2014/main" id="{6A2B5F5B-0CA6-5B4E-9F5F-5568669AEBEF}"/>
              </a:ext>
            </a:extLst>
          </p:cNvPr>
          <p:cNvSpPr>
            <a:spLocks noGrp="1"/>
          </p:cNvSpPr>
          <p:nvPr>
            <p:ph idx="1"/>
          </p:nvPr>
        </p:nvSpPr>
        <p:spPr>
          <a:xfrm>
            <a:off x="-198" y="3221397"/>
            <a:ext cx="5916560" cy="3374137"/>
          </a:xfrm>
        </p:spPr>
        <p:txBody>
          <a:bodyPr anchor="ctr">
            <a:noAutofit/>
          </a:bodyPr>
          <a:lstStyle/>
          <a:p>
            <a:pPr marL="0" indent="0">
              <a:buNone/>
            </a:pPr>
            <a:r>
              <a:rPr lang="en-US"/>
              <a:t>We will not be able to make changes for these two days but on results day you can request a change and we will do our best to accommodate.</a:t>
            </a:r>
            <a:endParaRPr lang="en-US">
              <a:ea typeface="Calibri"/>
              <a:cs typeface="Calibri"/>
            </a:endParaRPr>
          </a:p>
          <a:p>
            <a:pPr marL="0" indent="0">
              <a:buNone/>
            </a:pPr>
            <a:r>
              <a:rPr lang="en-US"/>
              <a:t>It will depend on:</a:t>
            </a:r>
            <a:endParaRPr lang="en-US">
              <a:ea typeface="Calibri" panose="020F0502020204030204"/>
              <a:cs typeface="Calibri" panose="020F0502020204030204"/>
            </a:endParaRPr>
          </a:p>
          <a:p>
            <a:r>
              <a:rPr lang="en-US"/>
              <a:t>Space</a:t>
            </a:r>
            <a:endParaRPr lang="en-US">
              <a:ea typeface="Calibri"/>
              <a:cs typeface="Calibri"/>
            </a:endParaRPr>
          </a:p>
          <a:p>
            <a:r>
              <a:rPr lang="en-US"/>
              <a:t>Timetable</a:t>
            </a:r>
            <a:endParaRPr lang="en-US">
              <a:ea typeface="Calibri"/>
              <a:cs typeface="Calibri"/>
            </a:endParaRPr>
          </a:p>
          <a:p>
            <a:r>
              <a:rPr lang="en-US"/>
              <a:t>GCSE grades</a:t>
            </a:r>
            <a:endParaRPr lang="en-US">
              <a:ea typeface="Calibri"/>
              <a:cs typeface="Calibri"/>
            </a:endParaRPr>
          </a:p>
          <a:p>
            <a:pPr marL="0" indent="0">
              <a:buNone/>
            </a:pPr>
            <a:endParaRPr lang="en-US"/>
          </a:p>
          <a:p>
            <a:endParaRPr lang="en-US"/>
          </a:p>
        </p:txBody>
      </p:sp>
    </p:spTree>
    <p:extLst>
      <p:ext uri="{BB962C8B-B14F-4D97-AF65-F5344CB8AC3E}">
        <p14:creationId xmlns:p14="http://schemas.microsoft.com/office/powerpoint/2010/main" val="83449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E066-537C-5745-8637-F29841B71FD2}"/>
              </a:ext>
            </a:extLst>
          </p:cNvPr>
          <p:cNvSpPr>
            <a:spLocks noGrp="1"/>
          </p:cNvSpPr>
          <p:nvPr>
            <p:ph type="title"/>
          </p:nvPr>
        </p:nvSpPr>
        <p:spPr>
          <a:xfrm>
            <a:off x="1183472" y="305962"/>
            <a:ext cx="4355265" cy="1131294"/>
          </a:xfrm>
        </p:spPr>
        <p:txBody>
          <a:bodyPr anchor="b">
            <a:normAutofit/>
          </a:bodyPr>
          <a:lstStyle/>
          <a:p>
            <a:pPr algn="ctr"/>
            <a:r>
              <a:rPr lang="en-US" sz="3200" b="1"/>
              <a:t>Who to ask?</a:t>
            </a:r>
          </a:p>
        </p:txBody>
      </p:sp>
      <p:sp>
        <p:nvSpPr>
          <p:cNvPr id="3" name="Content Placeholder 2">
            <a:extLst>
              <a:ext uri="{FF2B5EF4-FFF2-40B4-BE49-F238E27FC236}">
                <a16:creationId xmlns:a16="http://schemas.microsoft.com/office/drawing/2014/main" id="{4FDB5DFE-02B9-7244-9A8D-460272C82C07}"/>
              </a:ext>
            </a:extLst>
          </p:cNvPr>
          <p:cNvSpPr>
            <a:spLocks noGrp="1"/>
          </p:cNvSpPr>
          <p:nvPr>
            <p:ph idx="1"/>
          </p:nvPr>
        </p:nvSpPr>
        <p:spPr>
          <a:xfrm>
            <a:off x="273030" y="1712099"/>
            <a:ext cx="7482434" cy="3447832"/>
          </a:xfrm>
        </p:spPr>
        <p:txBody>
          <a:bodyPr anchor="t">
            <a:noAutofit/>
          </a:bodyPr>
          <a:lstStyle/>
          <a:p>
            <a:pPr marL="0" indent="0">
              <a:buNone/>
            </a:pPr>
            <a:r>
              <a:rPr lang="en-US"/>
              <a:t>If at any point over the next couple of days, you have any concerns please talk to :</a:t>
            </a:r>
          </a:p>
          <a:p>
            <a:pPr marL="0" indent="0">
              <a:buNone/>
            </a:pPr>
            <a:r>
              <a:rPr lang="en-US"/>
              <a:t> Your Tutor</a:t>
            </a:r>
          </a:p>
          <a:p>
            <a:pPr marL="0" indent="0">
              <a:buNone/>
            </a:pPr>
            <a:r>
              <a:rPr lang="en-US" err="1"/>
              <a:t>Mrs</a:t>
            </a:r>
            <a:r>
              <a:rPr lang="en-US"/>
              <a:t> Hadwin -  </a:t>
            </a:r>
            <a:r>
              <a:rPr lang="en-US">
                <a:hlinkClick r:id="rId2"/>
              </a:rPr>
              <a:t>shadwin@ecclesbourne.derbyshire.sch.uk</a:t>
            </a:r>
            <a:endParaRPr lang="en-US">
              <a:ea typeface="Calibri"/>
              <a:cs typeface="Calibri"/>
            </a:endParaRPr>
          </a:p>
          <a:p>
            <a:pPr marL="0" indent="0">
              <a:buNone/>
            </a:pPr>
            <a:r>
              <a:rPr lang="en-US" err="1"/>
              <a:t>Mrs</a:t>
            </a:r>
            <a:r>
              <a:rPr lang="en-US"/>
              <a:t> Weller -  </a:t>
            </a:r>
          </a:p>
          <a:p>
            <a:pPr marL="0" indent="0">
              <a:buNone/>
            </a:pPr>
            <a:r>
              <a:rPr lang="en-US">
                <a:hlinkClick r:id="rId3"/>
              </a:rPr>
              <a:t>hweller@ecclesbourne.derbyshire.sch.uk</a:t>
            </a:r>
            <a:endParaRPr lang="en-US">
              <a:ea typeface="Calibri"/>
              <a:cs typeface="Calibri"/>
            </a:endParaRPr>
          </a:p>
          <a:p>
            <a:pPr marL="0" indent="0">
              <a:buNone/>
            </a:pPr>
            <a:r>
              <a:rPr lang="en-US" err="1"/>
              <a:t>Mrs</a:t>
            </a:r>
            <a:r>
              <a:rPr lang="en-US"/>
              <a:t> </a:t>
            </a:r>
            <a:r>
              <a:rPr lang="en-US" err="1"/>
              <a:t>Ourabi</a:t>
            </a:r>
            <a:r>
              <a:rPr lang="en-US"/>
              <a:t> -  </a:t>
            </a:r>
          </a:p>
          <a:p>
            <a:pPr marL="0" indent="0">
              <a:buNone/>
            </a:pPr>
            <a:r>
              <a:rPr lang="en-US">
                <a:hlinkClick r:id="rId4"/>
              </a:rPr>
              <a:t>courabi@ecclesbourne.derbyshire.sch.uk</a:t>
            </a:r>
            <a:endParaRPr lang="en-US">
              <a:ea typeface="Calibri"/>
              <a:cs typeface="Calibri"/>
            </a:endParaRPr>
          </a:p>
          <a:p>
            <a:pPr marL="0" indent="0">
              <a:buNone/>
            </a:pPr>
            <a:r>
              <a:rPr lang="en-US"/>
              <a:t>Any member SFO Team.</a:t>
            </a:r>
            <a:endParaRPr lang="en-US">
              <a:ea typeface="Calibri"/>
              <a:cs typeface="Calibri"/>
            </a:endParaRPr>
          </a:p>
          <a:p>
            <a:pPr marL="0" indent="0">
              <a:buNone/>
            </a:pPr>
            <a:endParaRPr lang="en-US"/>
          </a:p>
        </p:txBody>
      </p:sp>
      <p:pic>
        <p:nvPicPr>
          <p:cNvPr id="5" name="Picture 4" descr="A stone footpath on the grassy field against the sky">
            <a:extLst>
              <a:ext uri="{FF2B5EF4-FFF2-40B4-BE49-F238E27FC236}">
                <a16:creationId xmlns:a16="http://schemas.microsoft.com/office/drawing/2014/main" id="{4F4E8734-1805-8370-716E-8BDD87084445}"/>
              </a:ext>
            </a:extLst>
          </p:cNvPr>
          <p:cNvPicPr>
            <a:picLocks noChangeAspect="1"/>
          </p:cNvPicPr>
          <p:nvPr/>
        </p:nvPicPr>
        <p:blipFill rotWithShape="1">
          <a:blip r:embed="rId5"/>
          <a:srcRect l="16183" r="17150"/>
          <a:stretch/>
        </p:blipFill>
        <p:spPr>
          <a:xfrm>
            <a:off x="7758545" y="10"/>
            <a:ext cx="4443350" cy="4987627"/>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18250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n open book with blank pages&#10;&#10;AI-generated content may be incorrect.">
            <a:extLst>
              <a:ext uri="{FF2B5EF4-FFF2-40B4-BE49-F238E27FC236}">
                <a16:creationId xmlns:a16="http://schemas.microsoft.com/office/drawing/2014/main" id="{F34BC2B4-AF23-1799-FCE6-6CA93CA42531}"/>
              </a:ext>
            </a:extLst>
          </p:cNvPr>
          <p:cNvPicPr>
            <a:picLocks noChangeAspect="1"/>
          </p:cNvPicPr>
          <p:nvPr/>
        </p:nvPicPr>
        <p:blipFill>
          <a:blip r:embed="rId2">
            <a:alphaModFix amt="50000"/>
            <a:extLst>
              <a:ext uri="{837473B0-CC2E-450A-ABE3-18F120FF3D39}">
                <a1611:picAttrSrcUrl xmlns:a1611="http://schemas.microsoft.com/office/drawing/2016/11/main" r:id="rId3"/>
              </a:ext>
            </a:extLst>
          </a:blip>
          <a:srcRect t="10358"/>
          <a:stretch>
            <a:fillRect/>
          </a:stretch>
        </p:blipFill>
        <p:spPr>
          <a:xfrm>
            <a:off x="20" y="1"/>
            <a:ext cx="12191980" cy="6857999"/>
          </a:xfrm>
          <a:prstGeom prst="rect">
            <a:avLst/>
          </a:prstGeom>
        </p:spPr>
      </p:pic>
      <p:sp>
        <p:nvSpPr>
          <p:cNvPr id="7" name="Title 6">
            <a:extLst>
              <a:ext uri="{FF2B5EF4-FFF2-40B4-BE49-F238E27FC236}">
                <a16:creationId xmlns:a16="http://schemas.microsoft.com/office/drawing/2014/main" id="{06B28A2F-17D5-F2E5-0DDC-A2A6C0083BF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a:solidFill>
                  <a:srgbClr val="FF0000"/>
                </a:solidFill>
              </a:rPr>
              <a:t>A new chapter awaits!</a:t>
            </a:r>
          </a:p>
        </p:txBody>
      </p:sp>
    </p:spTree>
    <p:extLst>
      <p:ext uri="{BB962C8B-B14F-4D97-AF65-F5344CB8AC3E}">
        <p14:creationId xmlns:p14="http://schemas.microsoft.com/office/powerpoint/2010/main" val="82089820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cripture 1080P, 2K, 4K, 5K HD wallpapers free download | Wallpaper Flare">
            <a:extLst>
              <a:ext uri="{FF2B5EF4-FFF2-40B4-BE49-F238E27FC236}">
                <a16:creationId xmlns:a16="http://schemas.microsoft.com/office/drawing/2014/main" id="{759E1231-AF8C-297A-F0E7-7937D7CDCF3C}"/>
              </a:ext>
            </a:extLst>
          </p:cNvPr>
          <p:cNvPicPr>
            <a:picLocks noChangeAspect="1"/>
          </p:cNvPicPr>
          <p:nvPr/>
        </p:nvPicPr>
        <p:blipFill>
          <a:blip r:embed="rId2"/>
          <a:srcRect l="23498" r="17895" b="-3"/>
          <a:stretch>
            <a:fillRect/>
          </a:stretch>
        </p:blipFill>
        <p:spPr>
          <a:xfrm>
            <a:off x="20" y="10"/>
            <a:ext cx="2970445" cy="3383269"/>
          </a:xfrm>
          <a:prstGeom prst="rect">
            <a:avLst/>
          </a:prstGeom>
        </p:spPr>
      </p:pic>
      <p:pic>
        <p:nvPicPr>
          <p:cNvPr id="7" name="Picture 6" descr="A dog sitting on a person&amp;#39;s lap">
            <a:extLst>
              <a:ext uri="{FF2B5EF4-FFF2-40B4-BE49-F238E27FC236}">
                <a16:creationId xmlns:a16="http://schemas.microsoft.com/office/drawing/2014/main" id="{3B6D299E-29D2-9E3E-29C7-A6AE05FA4915}"/>
              </a:ext>
            </a:extLst>
          </p:cNvPr>
          <p:cNvPicPr>
            <a:picLocks noChangeAspect="1"/>
          </p:cNvPicPr>
          <p:nvPr/>
        </p:nvPicPr>
        <p:blipFill>
          <a:blip r:embed="rId3"/>
          <a:srcRect r="5" b="14581"/>
          <a:stretch>
            <a:fillRect/>
          </a:stretch>
        </p:blipFill>
        <p:spPr>
          <a:xfrm>
            <a:off x="3072956" y="10"/>
            <a:ext cx="2970465" cy="3383268"/>
          </a:xfrm>
          <a:prstGeom prst="rect">
            <a:avLst/>
          </a:prstGeom>
        </p:spPr>
      </p:pic>
      <p:pic>
        <p:nvPicPr>
          <p:cNvPr id="10" name="Picture 9" descr="A glass with blue liquid and red text&#10;&#10;AI-generated content may be incorrect.">
            <a:extLst>
              <a:ext uri="{FF2B5EF4-FFF2-40B4-BE49-F238E27FC236}">
                <a16:creationId xmlns:a16="http://schemas.microsoft.com/office/drawing/2014/main" id="{C975B58D-BC09-CE0E-31BA-7CE1C949EBFE}"/>
              </a:ext>
            </a:extLst>
          </p:cNvPr>
          <p:cNvPicPr>
            <a:picLocks noChangeAspect="1"/>
          </p:cNvPicPr>
          <p:nvPr/>
        </p:nvPicPr>
        <p:blipFill>
          <a:blip r:embed="rId4">
            <a:extLst>
              <a:ext uri="{837473B0-CC2E-450A-ABE3-18F120FF3D39}">
                <a1611:picAttrSrcUrl xmlns:a1611="http://schemas.microsoft.com/office/drawing/2016/11/main" r:id="rId5"/>
              </a:ext>
            </a:extLst>
          </a:blip>
          <a:srcRect l="25522" r="25070" b="2"/>
          <a:stretch>
            <a:fillRect/>
          </a:stretch>
        </p:blipFill>
        <p:spPr>
          <a:xfrm>
            <a:off x="6309193" y="90724"/>
            <a:ext cx="3062514" cy="3383268"/>
          </a:xfrm>
          <a:prstGeom prst="rect">
            <a:avLst/>
          </a:prstGeom>
        </p:spPr>
      </p:pic>
      <p:pic>
        <p:nvPicPr>
          <p:cNvPr id="9" name="Picture 8" descr="รูปภาพ : ภาพเงา, พิลาทิส, การเต้น, การออกกำลังกาย, หญิง, ยิมนาสติก ...">
            <a:extLst>
              <a:ext uri="{FF2B5EF4-FFF2-40B4-BE49-F238E27FC236}">
                <a16:creationId xmlns:a16="http://schemas.microsoft.com/office/drawing/2014/main" id="{5034C82B-B4AC-C0A0-92C6-2FE6E4A8E995}"/>
              </a:ext>
            </a:extLst>
          </p:cNvPr>
          <p:cNvPicPr>
            <a:picLocks noChangeAspect="1"/>
          </p:cNvPicPr>
          <p:nvPr/>
        </p:nvPicPr>
        <p:blipFill>
          <a:blip r:embed="rId6"/>
          <a:srcRect l="4320" r="7840" b="-2"/>
          <a:stretch>
            <a:fillRect/>
          </a:stretch>
        </p:blipFill>
        <p:spPr>
          <a:xfrm>
            <a:off x="9555843" y="90724"/>
            <a:ext cx="2373085" cy="3337911"/>
          </a:xfrm>
          <a:prstGeom prst="rect">
            <a:avLst/>
          </a:prstGeom>
        </p:spPr>
      </p:pic>
      <p:pic>
        <p:nvPicPr>
          <p:cNvPr id="3" name="Content Placeholder 2" descr="A pair of gold masks on a building&#10;&#10;AI-generated content may be incorrect.">
            <a:extLst>
              <a:ext uri="{FF2B5EF4-FFF2-40B4-BE49-F238E27FC236}">
                <a16:creationId xmlns:a16="http://schemas.microsoft.com/office/drawing/2014/main" id="{F426D153-627C-B86A-CCD3-375C0213756E}"/>
              </a:ext>
            </a:extLst>
          </p:cNvPr>
          <p:cNvPicPr>
            <a:picLocks noChangeAspect="1"/>
          </p:cNvPicPr>
          <p:nvPr/>
        </p:nvPicPr>
        <p:blipFill>
          <a:blip r:embed="rId7">
            <a:extLst>
              <a:ext uri="{837473B0-CC2E-450A-ABE3-18F120FF3D39}">
                <a1611:picAttrSrcUrl xmlns:a1611="http://schemas.microsoft.com/office/drawing/2016/11/main" r:id="rId8"/>
              </a:ext>
            </a:extLst>
          </a:blip>
          <a:srcRect t="14317" r="-1" b="16579"/>
          <a:stretch>
            <a:fillRect/>
          </a:stretch>
        </p:blipFill>
        <p:spPr>
          <a:xfrm>
            <a:off x="-1018" y="3474720"/>
            <a:ext cx="6044438" cy="3383280"/>
          </a:xfrm>
          <a:prstGeom prst="rect">
            <a:avLst/>
          </a:prstGeom>
        </p:spPr>
      </p:pic>
      <p:sp>
        <p:nvSpPr>
          <p:cNvPr id="26" name="Rectangle 2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B3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3213D7-D25E-3EB8-B214-7D5C7AF011EF}"/>
              </a:ext>
            </a:extLst>
          </p:cNvPr>
          <p:cNvSpPr>
            <a:spLocks noGrp="1"/>
          </p:cNvSpPr>
          <p:nvPr>
            <p:ph type="title"/>
          </p:nvPr>
        </p:nvSpPr>
        <p:spPr>
          <a:xfrm>
            <a:off x="6482582" y="3799272"/>
            <a:ext cx="5202819" cy="891123"/>
          </a:xfrm>
        </p:spPr>
        <p:txBody>
          <a:bodyPr vert="horz" lIns="91440" tIns="45720" rIns="91440" bIns="45720" rtlCol="0" anchor="ctr">
            <a:noAutofit/>
          </a:bodyPr>
          <a:lstStyle/>
          <a:p>
            <a:r>
              <a:rPr lang="en-US" err="1">
                <a:solidFill>
                  <a:srgbClr val="FFFFFF"/>
                </a:solidFill>
                <a:ea typeface="Calibri Light"/>
                <a:cs typeface="Calibri Light"/>
              </a:rPr>
              <a:t>Mrs</a:t>
            </a:r>
            <a:r>
              <a:rPr lang="en-US">
                <a:solidFill>
                  <a:srgbClr val="FFFFFF"/>
                </a:solidFill>
                <a:ea typeface="Calibri Light"/>
                <a:cs typeface="Calibri Light"/>
              </a:rPr>
              <a:t> Hadwin...</a:t>
            </a:r>
            <a:endParaRPr lang="en-US" kern="1200">
              <a:solidFill>
                <a:srgbClr val="FFFFFF"/>
              </a:solidFill>
              <a:latin typeface="+mj-lt"/>
              <a:ea typeface="Calibri Light"/>
              <a:cs typeface="Calibri Light"/>
            </a:endParaRPr>
          </a:p>
        </p:txBody>
      </p:sp>
      <p:pic>
        <p:nvPicPr>
          <p:cNvPr id="4" name="Content Placeholder 3" descr="A beach with blue water and trees&#10;&#10;AI-generated content may be incorrect.">
            <a:extLst>
              <a:ext uri="{FF2B5EF4-FFF2-40B4-BE49-F238E27FC236}">
                <a16:creationId xmlns:a16="http://schemas.microsoft.com/office/drawing/2014/main" id="{CE4B385C-9D44-D60C-C256-52BC082033D3}"/>
              </a:ext>
            </a:extLst>
          </p:cNvPr>
          <p:cNvPicPr>
            <a:picLocks noGrp="1" noChangeAspect="1"/>
          </p:cNvPicPr>
          <p:nvPr>
            <p:ph idx="1"/>
          </p:nvPr>
        </p:nvPicPr>
        <p:blipFill>
          <a:blip r:embed="rId9">
            <a:extLst>
              <a:ext uri="{837473B0-CC2E-450A-ABE3-18F120FF3D39}">
                <a1611:picAttrSrcUrl xmlns:a1611="http://schemas.microsoft.com/office/drawing/2016/11/main" r:id="rId10"/>
              </a:ext>
            </a:extLst>
          </a:blip>
          <a:stretch>
            <a:fillRect/>
          </a:stretch>
        </p:blipFill>
        <p:spPr>
          <a:xfrm>
            <a:off x="6484075" y="4686969"/>
            <a:ext cx="5354607" cy="1892884"/>
          </a:xfrm>
        </p:spPr>
      </p:pic>
    </p:spTree>
    <p:extLst>
      <p:ext uri="{BB962C8B-B14F-4D97-AF65-F5344CB8AC3E}">
        <p14:creationId xmlns:p14="http://schemas.microsoft.com/office/powerpoint/2010/main" val="295963553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C24EAB1-D764-B9EF-1AEC-FE8B38CEA867}"/>
              </a:ext>
            </a:extLst>
          </p:cNvPr>
          <p:cNvSpPr>
            <a:spLocks noGrp="1"/>
          </p:cNvSpPr>
          <p:nvPr>
            <p:ph type="title"/>
          </p:nvPr>
        </p:nvSpPr>
        <p:spPr>
          <a:xfrm>
            <a:off x="838200" y="365125"/>
            <a:ext cx="5393361" cy="1325563"/>
          </a:xfrm>
        </p:spPr>
        <p:txBody>
          <a:bodyPr>
            <a:normAutofit/>
          </a:bodyPr>
          <a:lstStyle/>
          <a:p>
            <a:r>
              <a:rPr lang="en-US" b="1" u="sng">
                <a:ea typeface="Calibri Light"/>
                <a:cs typeface="Calibri Light"/>
              </a:rPr>
              <a:t>We're in this together!</a:t>
            </a:r>
            <a:endParaRPr lang="en-US" b="1" u="sng"/>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ontent Placeholder 5">
            <a:extLst>
              <a:ext uri="{FF2B5EF4-FFF2-40B4-BE49-F238E27FC236}">
                <a16:creationId xmlns:a16="http://schemas.microsoft.com/office/drawing/2014/main" id="{0168C9FD-80F3-4941-8CB0-281C5511E649}"/>
              </a:ext>
            </a:extLst>
          </p:cNvPr>
          <p:cNvSpPr>
            <a:spLocks noGrp="1"/>
          </p:cNvSpPr>
          <p:nvPr>
            <p:ph idx="1"/>
          </p:nvPr>
        </p:nvSpPr>
        <p:spPr>
          <a:xfrm>
            <a:off x="838200" y="1825625"/>
            <a:ext cx="5393361" cy="4351338"/>
          </a:xfrm>
        </p:spPr>
        <p:txBody>
          <a:bodyPr vert="horz" lIns="91440" tIns="45720" rIns="91440" bIns="45720" rtlCol="0" anchor="t">
            <a:normAutofit lnSpcReduction="10000"/>
          </a:bodyPr>
          <a:lstStyle/>
          <a:p>
            <a:r>
              <a:rPr lang="en-GB">
                <a:ea typeface="Calibri"/>
                <a:cs typeface="Calibri"/>
              </a:rPr>
              <a:t>Be honest with your feelings.</a:t>
            </a:r>
          </a:p>
          <a:p>
            <a:r>
              <a:rPr lang="en-GB">
                <a:ea typeface="Calibri"/>
                <a:cs typeface="Calibri"/>
              </a:rPr>
              <a:t>Ask for help if/when needed.</a:t>
            </a:r>
          </a:p>
          <a:p>
            <a:r>
              <a:rPr lang="en-GB">
                <a:ea typeface="Calibri"/>
                <a:cs typeface="Calibri"/>
              </a:rPr>
              <a:t>Challenge yourself daily!</a:t>
            </a:r>
          </a:p>
          <a:p>
            <a:r>
              <a:rPr lang="en-GB">
                <a:ea typeface="Calibri"/>
                <a:cs typeface="Calibri"/>
              </a:rPr>
              <a:t>Learn from your mistakes.</a:t>
            </a:r>
          </a:p>
          <a:p>
            <a:r>
              <a:rPr lang="en-GB">
                <a:ea typeface="Calibri"/>
                <a:cs typeface="Calibri"/>
              </a:rPr>
              <a:t>Accept advice when offered.</a:t>
            </a:r>
          </a:p>
          <a:p>
            <a:r>
              <a:rPr lang="en-GB">
                <a:ea typeface="Calibri"/>
                <a:cs typeface="Calibri"/>
              </a:rPr>
              <a:t>Support your peers.</a:t>
            </a:r>
          </a:p>
          <a:p>
            <a:r>
              <a:rPr lang="en-GB">
                <a:ea typeface="Calibri"/>
                <a:cs typeface="Calibri"/>
              </a:rPr>
              <a:t>Take appropriate risks!</a:t>
            </a:r>
          </a:p>
          <a:p>
            <a:r>
              <a:rPr lang="en-GB">
                <a:ea typeface="Calibri"/>
                <a:cs typeface="Calibri"/>
              </a:rPr>
              <a:t>Embrace this new chapter of your life!</a:t>
            </a:r>
          </a:p>
        </p:txBody>
      </p:sp>
      <p:sp>
        <p:nvSpPr>
          <p:cNvPr id="16" name="Oval 1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ost-18 Destinations (Upper Sixth ...">
            <a:extLst>
              <a:ext uri="{FF2B5EF4-FFF2-40B4-BE49-F238E27FC236}">
                <a16:creationId xmlns:a16="http://schemas.microsoft.com/office/drawing/2014/main" id="{48B0D03C-BFDE-B929-2CA4-6BD042F9AA72}"/>
              </a:ext>
            </a:extLst>
          </p:cNvPr>
          <p:cNvPicPr>
            <a:picLocks noChangeAspect="1"/>
          </p:cNvPicPr>
          <p:nvPr/>
        </p:nvPicPr>
        <p:blipFill>
          <a:blip r:embed="rId2"/>
          <a:stretch>
            <a:fillRect/>
          </a:stretch>
        </p:blipFill>
        <p:spPr>
          <a:xfrm>
            <a:off x="7887184" y="2350801"/>
            <a:ext cx="3781051" cy="151242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8" name="Freeform: Shape 1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36612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383B-A7AE-0046-B87B-F59AC378C5D1}"/>
              </a:ext>
            </a:extLst>
          </p:cNvPr>
          <p:cNvSpPr>
            <a:spLocks noGrp="1"/>
          </p:cNvSpPr>
          <p:nvPr>
            <p:ph type="title"/>
          </p:nvPr>
        </p:nvSpPr>
        <p:spPr/>
        <p:txBody>
          <a:bodyPr/>
          <a:lstStyle/>
          <a:p>
            <a:pPr algn="ctr"/>
            <a:r>
              <a:rPr lang="en-US" b="1"/>
              <a:t>What to expect in your subject taster sessions.</a:t>
            </a:r>
          </a:p>
        </p:txBody>
      </p:sp>
      <p:sp>
        <p:nvSpPr>
          <p:cNvPr id="3" name="Content Placeholder 2">
            <a:extLst>
              <a:ext uri="{FF2B5EF4-FFF2-40B4-BE49-F238E27FC236}">
                <a16:creationId xmlns:a16="http://schemas.microsoft.com/office/drawing/2014/main" id="{CCFBB87E-26F3-7343-9E59-ED3D05931252}"/>
              </a:ext>
            </a:extLst>
          </p:cNvPr>
          <p:cNvSpPr>
            <a:spLocks noGrp="1"/>
          </p:cNvSpPr>
          <p:nvPr>
            <p:ph idx="1"/>
          </p:nvPr>
        </p:nvSpPr>
        <p:spPr/>
        <p:txBody>
          <a:bodyPr/>
          <a:lstStyle/>
          <a:p>
            <a:pPr marL="0" indent="0">
              <a:buNone/>
            </a:pPr>
            <a:r>
              <a:rPr lang="en-US"/>
              <a:t>You will meet a subject teacher from your chosen subject.</a:t>
            </a:r>
          </a:p>
          <a:p>
            <a:pPr marL="0" indent="0">
              <a:buNone/>
            </a:pPr>
            <a:r>
              <a:rPr lang="en-US"/>
              <a:t>They will outline what the subject is about &amp; possibly give you an experience of the type of things that you do in lessons.</a:t>
            </a:r>
          </a:p>
          <a:p>
            <a:pPr marL="0" indent="0">
              <a:buNone/>
            </a:pPr>
            <a:r>
              <a:rPr lang="en-US"/>
              <a:t>Set you up with summer work. </a:t>
            </a:r>
            <a:r>
              <a:rPr lang="en-US" b="1"/>
              <a:t>It is an expectation </a:t>
            </a:r>
            <a:r>
              <a:rPr lang="en-US"/>
              <a:t>that this task is completed by the first day of term in September.</a:t>
            </a:r>
          </a:p>
          <a:p>
            <a:pPr marL="0" indent="0">
              <a:buNone/>
            </a:pPr>
            <a:r>
              <a:rPr lang="en-US"/>
              <a:t>This will be your subject teachers first impression of you as a Sixth Form student - make sure you shine!</a:t>
            </a:r>
          </a:p>
          <a:p>
            <a:pPr marL="0" indent="0">
              <a:buNone/>
            </a:pPr>
            <a:endParaRPr lang="en-US"/>
          </a:p>
        </p:txBody>
      </p:sp>
    </p:spTree>
    <p:extLst>
      <p:ext uri="{BB962C8B-B14F-4D97-AF65-F5344CB8AC3E}">
        <p14:creationId xmlns:p14="http://schemas.microsoft.com/office/powerpoint/2010/main" val="1418172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4320" y="287383"/>
            <a:ext cx="11639006" cy="634854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5577" y="495907"/>
            <a:ext cx="11116491" cy="5799909"/>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44584" y="725604"/>
            <a:ext cx="10711542"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600" b="1">
                <a:solidFill>
                  <a:srgbClr val="A50021"/>
                </a:solidFill>
              </a:rPr>
              <a:t>Tips to making the best start</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841864" y="4928179"/>
            <a:ext cx="8856617" cy="1077218"/>
          </a:xfrm>
          <a:prstGeom prst="rect">
            <a:avLst/>
          </a:prstGeom>
          <a:noFill/>
        </p:spPr>
        <p:txBody>
          <a:bodyPr wrap="square" rtlCol="0">
            <a:spAutoFit/>
          </a:bodyPr>
          <a:lstStyle/>
          <a:p>
            <a:pPr algn="ctr"/>
            <a:r>
              <a:rPr lang="en-US" sz="3200">
                <a:solidFill>
                  <a:srgbClr val="A50021"/>
                </a:solidFill>
              </a:rPr>
              <a:t>What we wish we were told by our peers at the beginning of Sixth Form! </a:t>
            </a:r>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2"/>
          <a:srcRect t="24885"/>
          <a:stretch/>
        </p:blipFill>
        <p:spPr>
          <a:xfrm>
            <a:off x="4505597" y="1808648"/>
            <a:ext cx="3189515" cy="2798930"/>
          </a:xfrm>
          <a:prstGeom prst="rect">
            <a:avLst/>
          </a:prstGeom>
          <a:ln w="57150">
            <a:solidFill>
              <a:srgbClr val="00B0F0"/>
            </a:solidFill>
          </a:ln>
        </p:spPr>
      </p:pic>
    </p:spTree>
    <p:extLst>
      <p:ext uri="{BB962C8B-B14F-4D97-AF65-F5344CB8AC3E}">
        <p14:creationId xmlns:p14="http://schemas.microsoft.com/office/powerpoint/2010/main" val="2958111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4320" y="287383"/>
            <a:ext cx="11639006" cy="634854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0375" y="439783"/>
            <a:ext cx="11268891" cy="598714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44584" y="725604"/>
            <a:ext cx="10711542"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600" b="1">
                <a:solidFill>
                  <a:srgbClr val="A50021"/>
                </a:solidFill>
              </a:rPr>
              <a:t>Tips to making the best start</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744584" y="1489742"/>
            <a:ext cx="6676981" cy="5201424"/>
          </a:xfrm>
          <a:prstGeom prst="rect">
            <a:avLst/>
          </a:prstGeom>
          <a:noFill/>
        </p:spPr>
        <p:txBody>
          <a:bodyPr wrap="square" rtlCol="0">
            <a:spAutoFit/>
          </a:bodyPr>
          <a:lstStyle/>
          <a:p>
            <a:pPr marL="285750" indent="-285750">
              <a:buFont typeface="Arial" panose="020B0604020202020204" pitchFamily="34" charset="0"/>
              <a:buChar char="•"/>
            </a:pPr>
            <a:r>
              <a:rPr lang="en-US" sz="2800">
                <a:solidFill>
                  <a:srgbClr val="A50021"/>
                </a:solidFill>
                <a:latin typeface="Abadi" panose="020B0604020104020204" pitchFamily="34" charset="0"/>
                <a:cs typeface="Aldhabi" panose="020B0604020202020204" pitchFamily="2" charset="-78"/>
              </a:rPr>
              <a:t>In Sixth Form you’ll be treated more like an adult. </a:t>
            </a:r>
          </a:p>
          <a:p>
            <a:pPr marL="285750" indent="-285750">
              <a:buFont typeface="Arial" panose="020B0604020202020204" pitchFamily="34" charset="0"/>
              <a:buChar char="•"/>
            </a:pPr>
            <a:r>
              <a:rPr lang="en-US" sz="2800">
                <a:solidFill>
                  <a:srgbClr val="A50021"/>
                </a:solidFill>
                <a:latin typeface="Abadi" panose="020B0604020104020204" pitchFamily="34" charset="0"/>
                <a:cs typeface="Aldhabi" panose="020B0604020202020204" pitchFamily="2" charset="-78"/>
              </a:rPr>
              <a:t>This means that you’ll have more responsibility. </a:t>
            </a:r>
          </a:p>
          <a:p>
            <a:pPr marL="285750" indent="-285750">
              <a:buFont typeface="Arial" panose="020B0604020202020204" pitchFamily="34" charset="0"/>
              <a:buChar char="•"/>
            </a:pPr>
            <a:r>
              <a:rPr lang="en-US" sz="2800">
                <a:solidFill>
                  <a:srgbClr val="A50021"/>
                </a:solidFill>
                <a:latin typeface="Abadi" panose="020B0604020104020204" pitchFamily="34" charset="0"/>
                <a:cs typeface="Aldhabi" panose="020B0604020202020204" pitchFamily="2" charset="-78"/>
              </a:rPr>
              <a:t>Studying at this level is a lot of work, and it’s easy to get overwhelmed if you don’t get </a:t>
            </a:r>
            <a:r>
              <a:rPr lang="en-US" sz="2800" err="1">
                <a:solidFill>
                  <a:srgbClr val="A50021"/>
                </a:solidFill>
                <a:latin typeface="Abadi" panose="020B0604020104020204" pitchFamily="34" charset="0"/>
                <a:cs typeface="Aldhabi" panose="020B0604020202020204" pitchFamily="2" charset="-78"/>
              </a:rPr>
              <a:t>organised</a:t>
            </a:r>
            <a:r>
              <a:rPr lang="en-US" sz="2800">
                <a:solidFill>
                  <a:srgbClr val="A50021"/>
                </a:solidFill>
                <a:latin typeface="Abadi" panose="020B0604020104020204" pitchFamily="34" charset="0"/>
                <a:cs typeface="Aldhabi" panose="020B0604020202020204" pitchFamily="2" charset="-78"/>
              </a:rPr>
              <a:t> as early as possible. </a:t>
            </a:r>
          </a:p>
          <a:p>
            <a:pPr marL="285750" indent="-285750">
              <a:buFont typeface="Arial" panose="020B0604020202020204" pitchFamily="34" charset="0"/>
              <a:buChar char="•"/>
            </a:pPr>
            <a:r>
              <a:rPr lang="en-US" sz="2800">
                <a:solidFill>
                  <a:srgbClr val="A50021"/>
                </a:solidFill>
                <a:latin typeface="Abadi" panose="020B0604020104020204" pitchFamily="34" charset="0"/>
                <a:cs typeface="Aldhabi" panose="020B0604020202020204" pitchFamily="2" charset="-78"/>
              </a:rPr>
              <a:t>Try to keep up to date with work by using Show My Homework or a calendar.</a:t>
            </a:r>
          </a:p>
          <a:p>
            <a:pPr marL="285750" indent="-285750">
              <a:buFont typeface="Arial" panose="020B0604020202020204" pitchFamily="34" charset="0"/>
              <a:buChar char="•"/>
            </a:pPr>
            <a:r>
              <a:rPr lang="en-US" sz="2800">
                <a:solidFill>
                  <a:srgbClr val="A50021"/>
                </a:solidFill>
                <a:latin typeface="Abadi" panose="020B0604020104020204" pitchFamily="34" charset="0"/>
                <a:cs typeface="Aldhabi" panose="020B0604020202020204" pitchFamily="2" charset="-78"/>
              </a:rPr>
              <a:t>Plan the use of your study periods</a:t>
            </a:r>
          </a:p>
          <a:p>
            <a:pPr marL="285750" indent="-285750">
              <a:buFont typeface="Arial" panose="020B0604020202020204" pitchFamily="34" charset="0"/>
              <a:buChar char="•"/>
            </a:pPr>
            <a:endParaRPr lang="en-US" sz="2400">
              <a:solidFill>
                <a:srgbClr val="A50021"/>
              </a:solidFill>
              <a:latin typeface="Abadi" panose="020B0604020104020204" pitchFamily="34" charset="0"/>
              <a:cs typeface="Aldhabi" panose="020B0604020202020204" pitchFamily="2" charset="-78"/>
            </a:endParaRPr>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2"/>
          <a:srcRect l="18451" r="16534"/>
          <a:stretch/>
        </p:blipFill>
        <p:spPr>
          <a:xfrm>
            <a:off x="7421565" y="1822309"/>
            <a:ext cx="4192391" cy="4291108"/>
          </a:xfrm>
          <a:prstGeom prst="rect">
            <a:avLst/>
          </a:prstGeom>
        </p:spPr>
      </p:pic>
    </p:spTree>
    <p:extLst>
      <p:ext uri="{BB962C8B-B14F-4D97-AF65-F5344CB8AC3E}">
        <p14:creationId xmlns:p14="http://schemas.microsoft.com/office/powerpoint/2010/main" val="2577339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4320" y="287383"/>
            <a:ext cx="11639006" cy="634854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9377" y="450755"/>
            <a:ext cx="11268891" cy="598714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38051" y="621343"/>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panose="020B0604020104020204" pitchFamily="34" charset="0"/>
                <a:cs typeface="Aldhabi" panose="020B0604020202020204" pitchFamily="2" charset="-78"/>
              </a:rPr>
              <a:t>Make The Most Of Your Study Periods!</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612776" y="1339318"/>
            <a:ext cx="7274522" cy="4832092"/>
          </a:xfrm>
          <a:prstGeom prst="rect">
            <a:avLst/>
          </a:prstGeom>
          <a:noFill/>
        </p:spPr>
        <p:txBody>
          <a:bodyPr wrap="square" rtlCol="0">
            <a:spAutoFit/>
          </a:bodyPr>
          <a:lstStyle/>
          <a:p>
            <a:r>
              <a:rPr lang="en-US" sz="2200">
                <a:solidFill>
                  <a:srgbClr val="A50021"/>
                </a:solidFill>
                <a:latin typeface="Abadi" panose="020B0604020104020204" pitchFamily="34" charset="0"/>
                <a:cs typeface="Aldhabi" panose="020B0604020202020204" pitchFamily="2" charset="-78"/>
              </a:rPr>
              <a:t>There’s nothing wrong with spending some of your free periods enjoying time with your friends or hanging out in the group area, but if you use them all this way, you might fall behind in your studies. </a:t>
            </a:r>
          </a:p>
          <a:p>
            <a:endParaRPr lang="en-US" sz="2200">
              <a:solidFill>
                <a:srgbClr val="A50021"/>
              </a:solidFill>
              <a:latin typeface="Abadi" panose="020B0604020104020204" pitchFamily="34" charset="0"/>
              <a:cs typeface="Aldhabi" panose="020B0604020202020204" pitchFamily="2" charset="-78"/>
            </a:endParaRPr>
          </a:p>
          <a:p>
            <a:r>
              <a:rPr lang="en-US" sz="2200">
                <a:solidFill>
                  <a:srgbClr val="A50021"/>
                </a:solidFill>
                <a:latin typeface="Abadi" panose="020B0604020104020204" pitchFamily="34" charset="0"/>
                <a:cs typeface="Aldhabi" panose="020B0604020202020204" pitchFamily="2" charset="-78"/>
              </a:rPr>
              <a:t>Here are some great ways to use your free periods:</a:t>
            </a:r>
          </a:p>
          <a:p>
            <a:pPr marL="800100" lvl="1" indent="-342900">
              <a:buFont typeface="Wingdings" panose="05000000000000000000" pitchFamily="2" charset="2"/>
              <a:buChar char="Ø"/>
            </a:pPr>
            <a:r>
              <a:rPr lang="en-US" sz="2200">
                <a:solidFill>
                  <a:srgbClr val="A50021"/>
                </a:solidFill>
                <a:latin typeface="Abadi" panose="020B0604020104020204" pitchFamily="34" charset="0"/>
                <a:cs typeface="Aldhabi" panose="020B0604020202020204" pitchFamily="2" charset="-78"/>
              </a:rPr>
              <a:t>Get ahead with your homework </a:t>
            </a:r>
          </a:p>
          <a:p>
            <a:pPr marL="800100" lvl="1" indent="-342900">
              <a:buFont typeface="Wingdings" panose="05000000000000000000" pitchFamily="2" charset="2"/>
              <a:buChar char="Ø"/>
            </a:pPr>
            <a:r>
              <a:rPr lang="en-US" sz="2200">
                <a:solidFill>
                  <a:srgbClr val="A50021"/>
                </a:solidFill>
                <a:latin typeface="Abadi" panose="020B0604020104020204" pitchFamily="34" charset="0"/>
                <a:cs typeface="Aldhabi" panose="020B0604020202020204" pitchFamily="2" charset="-78"/>
              </a:rPr>
              <a:t>Team up with a friend to study together or test one another</a:t>
            </a:r>
          </a:p>
          <a:p>
            <a:pPr marL="800100" lvl="1" indent="-342900">
              <a:buFont typeface="Wingdings" panose="05000000000000000000" pitchFamily="2" charset="2"/>
              <a:buChar char="Ø"/>
            </a:pPr>
            <a:r>
              <a:rPr lang="en-US" sz="2200">
                <a:solidFill>
                  <a:srgbClr val="A50021"/>
                </a:solidFill>
                <a:latin typeface="Abadi" panose="020B0604020104020204" pitchFamily="34" charset="0"/>
                <a:cs typeface="Aldhabi" panose="020B0604020202020204" pitchFamily="2" charset="-78"/>
              </a:rPr>
              <a:t>Attend supervised independent study sessions </a:t>
            </a:r>
          </a:p>
          <a:p>
            <a:pPr marL="800100" lvl="1" indent="-342900">
              <a:buFont typeface="Wingdings" panose="05000000000000000000" pitchFamily="2" charset="2"/>
              <a:buChar char="Ø"/>
            </a:pPr>
            <a:r>
              <a:rPr lang="en-US" sz="2200">
                <a:solidFill>
                  <a:srgbClr val="A50021"/>
                </a:solidFill>
                <a:latin typeface="Abadi" panose="020B0604020104020204" pitchFamily="34" charset="0"/>
                <a:cs typeface="Aldhabi" panose="020B0604020202020204" pitchFamily="2" charset="-78"/>
              </a:rPr>
              <a:t>Visit the careers guidance service or research universities</a:t>
            </a:r>
          </a:p>
          <a:p>
            <a:pPr marL="800100" lvl="1" indent="-342900">
              <a:buFont typeface="Wingdings" panose="05000000000000000000" pitchFamily="2" charset="2"/>
              <a:buChar char="Ø"/>
            </a:pPr>
            <a:r>
              <a:rPr lang="en-US" sz="2200">
                <a:solidFill>
                  <a:srgbClr val="A50021"/>
                </a:solidFill>
                <a:latin typeface="Abadi" panose="020B0604020104020204" pitchFamily="34" charset="0"/>
                <a:cs typeface="Aldhabi" panose="020B0604020202020204" pitchFamily="2" charset="-78"/>
              </a:rPr>
              <a:t>This is something that most of the current year 12s would say they could have done better.</a:t>
            </a:r>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stretch>
            <a:fillRect/>
          </a:stretch>
        </p:blipFill>
        <p:spPr>
          <a:xfrm>
            <a:off x="8161618" y="4371597"/>
            <a:ext cx="3377238" cy="1891254"/>
          </a:xfrm>
          <a:prstGeom prst="rect">
            <a:avLst/>
          </a:prstGeom>
        </p:spPr>
      </p:pic>
    </p:spTree>
    <p:extLst>
      <p:ext uri="{BB962C8B-B14F-4D97-AF65-F5344CB8AC3E}">
        <p14:creationId xmlns:p14="http://schemas.microsoft.com/office/powerpoint/2010/main" val="2223424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5575" y="168275"/>
            <a:ext cx="11875316" cy="658522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7975" y="328613"/>
            <a:ext cx="11553099" cy="630731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38051" y="621343"/>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panose="020B0604020104020204" pitchFamily="34" charset="0"/>
                <a:cs typeface="Aldhabi" panose="020B0604020202020204" pitchFamily="2" charset="-78"/>
              </a:rPr>
              <a:t>Managing the leap from GCSE to A Levels</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12775" y="1385896"/>
            <a:ext cx="11000105" cy="3170099"/>
          </a:xfrm>
          <a:prstGeom prst="rect">
            <a:avLst/>
          </a:prstGeom>
        </p:spPr>
        <p:txBody>
          <a:bodyPr wrap="square">
            <a:spAutoFit/>
          </a:bodyPr>
          <a:lstStyle/>
          <a:p>
            <a:r>
              <a:rPr lang="en-US" sz="2000">
                <a:solidFill>
                  <a:srgbClr val="A50021"/>
                </a:solidFill>
                <a:latin typeface="Abadi" panose="020B0604020104020204" pitchFamily="34" charset="0"/>
              </a:rPr>
              <a:t>The start of Sixth Form is the ideal time to get into some good study habits, as these will help you get the best possible grades, as well as standing you in good stead for university and the workplace</a:t>
            </a:r>
          </a:p>
          <a:p>
            <a:endParaRPr lang="en-US" sz="2000">
              <a:solidFill>
                <a:srgbClr val="A50021"/>
              </a:solidFill>
              <a:latin typeface="Abadi" panose="020B0604020104020204" pitchFamily="34" charset="0"/>
            </a:endParaRPr>
          </a:p>
          <a:p>
            <a:r>
              <a:rPr lang="en-US" sz="2000">
                <a:solidFill>
                  <a:srgbClr val="A50021"/>
                </a:solidFill>
                <a:latin typeface="Abadi" panose="020B0604020104020204" pitchFamily="34" charset="0"/>
              </a:rPr>
              <a:t>One of the best things you can do when you start is to revise as you go along, as this will reduce your revision workload nearer to exam time by ensuring that you learn it properly first time round. </a:t>
            </a:r>
          </a:p>
          <a:p>
            <a:endParaRPr lang="en-US" sz="2000">
              <a:solidFill>
                <a:srgbClr val="A50021"/>
              </a:solidFill>
              <a:latin typeface="Abadi" panose="020B0604020104020204" pitchFamily="34" charset="0"/>
            </a:endParaRPr>
          </a:p>
          <a:p>
            <a:r>
              <a:rPr lang="en-US" sz="2000">
                <a:solidFill>
                  <a:srgbClr val="A50021"/>
                </a:solidFill>
                <a:latin typeface="Abadi" panose="020B0604020104020204" pitchFamily="34" charset="0"/>
              </a:rPr>
              <a:t>After a class, read up on what you learned to consolidate your new knowledge, and make flashcards/mind maps with short snippets of useful information on each topic. These will be useful when you revise, both days and months down the line.</a:t>
            </a:r>
          </a:p>
        </p:txBody>
      </p:sp>
      <p:sp>
        <p:nvSpPr>
          <p:cNvPr id="12" name="AutoShape 2" descr="Extra Curricular Activities – Blazer Boil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When is the Next Leap Year? - Farmers' Almana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stretch>
            <a:fillRect/>
          </a:stretch>
        </p:blipFill>
        <p:spPr>
          <a:xfrm>
            <a:off x="2915397" y="4710954"/>
            <a:ext cx="6394860" cy="1770018"/>
          </a:xfrm>
          <a:prstGeom prst="rect">
            <a:avLst/>
          </a:prstGeom>
        </p:spPr>
      </p:pic>
    </p:spTree>
    <p:extLst>
      <p:ext uri="{BB962C8B-B14F-4D97-AF65-F5344CB8AC3E}">
        <p14:creationId xmlns:p14="http://schemas.microsoft.com/office/powerpoint/2010/main" val="3198898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riting an appointment on a paper agenda">
            <a:extLst>
              <a:ext uri="{FF2B5EF4-FFF2-40B4-BE49-F238E27FC236}">
                <a16:creationId xmlns:a16="http://schemas.microsoft.com/office/drawing/2014/main" id="{A23D4119-4375-3C02-4FD7-77742D667066}"/>
              </a:ext>
            </a:extLst>
          </p:cNvPr>
          <p:cNvPicPr>
            <a:picLocks noChangeAspect="1"/>
          </p:cNvPicPr>
          <p:nvPr/>
        </p:nvPicPr>
        <p:blipFill rotWithShape="1">
          <a:blip r:embed="rId3"/>
          <a:srcRect r="47341" b="-2"/>
          <a:stretch/>
        </p:blipFill>
        <p:spPr>
          <a:xfrm>
            <a:off x="-1" y="-2"/>
            <a:ext cx="5410198" cy="6858002"/>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72DAFAE-F548-5D40-ACC7-F22627F28530}"/>
              </a:ext>
            </a:extLst>
          </p:cNvPr>
          <p:cNvSpPr>
            <a:spLocks noGrp="1"/>
          </p:cNvSpPr>
          <p:nvPr>
            <p:ph type="title"/>
          </p:nvPr>
        </p:nvSpPr>
        <p:spPr>
          <a:xfrm>
            <a:off x="6125213" y="722360"/>
            <a:ext cx="5464968" cy="1559301"/>
          </a:xfrm>
        </p:spPr>
        <p:txBody>
          <a:bodyPr>
            <a:normAutofit/>
          </a:bodyPr>
          <a:lstStyle/>
          <a:p>
            <a:pPr algn="ctr"/>
            <a:r>
              <a:rPr lang="en-US" sz="2500" b="1"/>
              <a:t>Meet the Sixth Form Office (SFO) Team</a:t>
            </a:r>
            <a:br>
              <a:rPr lang="en-US" sz="2500" b="1"/>
            </a:br>
            <a:r>
              <a:rPr lang="en-US" sz="2500" b="1"/>
              <a:t>2025  - 2027</a:t>
            </a:r>
            <a:br>
              <a:rPr lang="en-US" sz="2500" b="1"/>
            </a:br>
            <a:endParaRPr lang="en-US" sz="2500"/>
          </a:p>
        </p:txBody>
      </p:sp>
      <p:sp>
        <p:nvSpPr>
          <p:cNvPr id="3" name="Content Placeholder 2">
            <a:extLst>
              <a:ext uri="{FF2B5EF4-FFF2-40B4-BE49-F238E27FC236}">
                <a16:creationId xmlns:a16="http://schemas.microsoft.com/office/drawing/2014/main" id="{F25D38F6-DA94-9C40-86B7-08FFCC2A91F9}"/>
              </a:ext>
            </a:extLst>
          </p:cNvPr>
          <p:cNvSpPr>
            <a:spLocks noGrp="1"/>
          </p:cNvSpPr>
          <p:nvPr>
            <p:ph idx="1"/>
          </p:nvPr>
        </p:nvSpPr>
        <p:spPr>
          <a:xfrm>
            <a:off x="5525674" y="2487550"/>
            <a:ext cx="6662482" cy="3496878"/>
          </a:xfrm>
        </p:spPr>
        <p:txBody>
          <a:bodyPr anchor="ctr">
            <a:noAutofit/>
          </a:bodyPr>
          <a:lstStyle/>
          <a:p>
            <a:pPr marL="0" indent="0">
              <a:buNone/>
            </a:pPr>
            <a:r>
              <a:rPr lang="en-US" sz="2400" err="1"/>
              <a:t>Mrs</a:t>
            </a:r>
            <a:r>
              <a:rPr lang="en-US" sz="2400"/>
              <a:t> Weller (Head of Sixth Form)</a:t>
            </a:r>
          </a:p>
          <a:p>
            <a:pPr marL="0" indent="0">
              <a:buNone/>
            </a:pPr>
            <a:r>
              <a:rPr lang="en-US" sz="2400" err="1"/>
              <a:t>Mrs</a:t>
            </a:r>
            <a:r>
              <a:rPr lang="en-US" sz="2400"/>
              <a:t> </a:t>
            </a:r>
            <a:r>
              <a:rPr lang="en-US" sz="2400" err="1"/>
              <a:t>Hadwin</a:t>
            </a:r>
            <a:r>
              <a:rPr lang="en-US" sz="2400"/>
              <a:t> (Head of Year 12)</a:t>
            </a:r>
            <a:endParaRPr lang="en-US" sz="2400">
              <a:ea typeface="Calibri"/>
              <a:cs typeface="Calibri"/>
            </a:endParaRPr>
          </a:p>
          <a:p>
            <a:pPr marL="0" indent="0">
              <a:buNone/>
            </a:pPr>
            <a:r>
              <a:rPr lang="en-US" sz="2400" err="1"/>
              <a:t>Mrs</a:t>
            </a:r>
            <a:r>
              <a:rPr lang="en-US" sz="2400"/>
              <a:t> Bamber (Head of Year 13)</a:t>
            </a:r>
            <a:endParaRPr lang="en-US" sz="2400">
              <a:ea typeface="Calibri"/>
              <a:cs typeface="Calibri"/>
            </a:endParaRPr>
          </a:p>
          <a:p>
            <a:pPr marL="0" indent="0">
              <a:buNone/>
            </a:pPr>
            <a:r>
              <a:rPr lang="en-US" sz="2400" err="1"/>
              <a:t>Mrs</a:t>
            </a:r>
            <a:r>
              <a:rPr lang="en-US" sz="2400"/>
              <a:t> Cox (Admin and student support)</a:t>
            </a:r>
            <a:endParaRPr lang="en-US" sz="2400">
              <a:ea typeface="Calibri"/>
              <a:cs typeface="Calibri"/>
            </a:endParaRPr>
          </a:p>
          <a:p>
            <a:pPr marL="0" indent="0">
              <a:buNone/>
            </a:pPr>
            <a:r>
              <a:rPr lang="en-US" sz="2400" err="1">
                <a:ea typeface="Calibri"/>
                <a:cs typeface="Calibri"/>
              </a:rPr>
              <a:t>Mrs</a:t>
            </a:r>
            <a:r>
              <a:rPr lang="en-US" sz="2400">
                <a:ea typeface="Calibri"/>
                <a:cs typeface="Calibri"/>
              </a:rPr>
              <a:t> Taylor (Head of Teaching and Learning, Assistant Head)</a:t>
            </a:r>
          </a:p>
          <a:p>
            <a:pPr marL="0" indent="0">
              <a:buNone/>
            </a:pPr>
            <a:endParaRPr lang="en-US" sz="2400"/>
          </a:p>
          <a:p>
            <a:pPr marL="0" indent="0">
              <a:buNone/>
            </a:pPr>
            <a:r>
              <a:rPr lang="en-US" sz="2400" err="1"/>
              <a:t>Mrs</a:t>
            </a:r>
            <a:r>
              <a:rPr lang="en-US" sz="2400"/>
              <a:t> Monk (Attendance &amp; pastoral support worker)</a:t>
            </a:r>
            <a:endParaRPr lang="en-US" sz="2400">
              <a:ea typeface="Calibri"/>
              <a:cs typeface="Calibri"/>
            </a:endParaRPr>
          </a:p>
          <a:p>
            <a:pPr marL="0" indent="0">
              <a:buNone/>
            </a:pPr>
            <a:r>
              <a:rPr lang="en-US" sz="2400" err="1"/>
              <a:t>Mrs</a:t>
            </a:r>
            <a:r>
              <a:rPr lang="en-US" sz="2400"/>
              <a:t> </a:t>
            </a:r>
            <a:r>
              <a:rPr lang="en-US" sz="2400" err="1"/>
              <a:t>Tanser</a:t>
            </a:r>
            <a:r>
              <a:rPr lang="en-US" sz="2400"/>
              <a:t> (School nurse)</a:t>
            </a:r>
            <a:endParaRPr lang="en-US" sz="2400">
              <a:ea typeface="Calibri"/>
              <a:cs typeface="Calibri"/>
            </a:endParaRPr>
          </a:p>
        </p:txBody>
      </p:sp>
    </p:spTree>
    <p:extLst>
      <p:ext uri="{BB962C8B-B14F-4D97-AF65-F5344CB8AC3E}">
        <p14:creationId xmlns:p14="http://schemas.microsoft.com/office/powerpoint/2010/main" val="1714955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5575" y="168275"/>
            <a:ext cx="11875316" cy="658522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7974" y="328613"/>
            <a:ext cx="11553099" cy="630731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28753" y="512376"/>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panose="020B0604020104020204" pitchFamily="34" charset="0"/>
                <a:cs typeface="Aldhabi" panose="020B0604020202020204" pitchFamily="2" charset="-78"/>
              </a:rPr>
              <a:t>Make use of all resources</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704806" y="1142606"/>
            <a:ext cx="6493417" cy="5509200"/>
          </a:xfrm>
          <a:prstGeom prst="rect">
            <a:avLst/>
          </a:prstGeom>
        </p:spPr>
        <p:txBody>
          <a:bodyPr wrap="square">
            <a:spAutoFit/>
          </a:bodyPr>
          <a:lstStyle/>
          <a:p>
            <a:r>
              <a:rPr lang="en-US" sz="2200">
                <a:solidFill>
                  <a:srgbClr val="A50021"/>
                </a:solidFill>
                <a:latin typeface="Abadi" panose="020B0604020104020204" pitchFamily="34" charset="0"/>
              </a:rPr>
              <a:t>When it comes to A-level study, you don’t just have to rely on textbooks to get you through your course material. </a:t>
            </a:r>
          </a:p>
          <a:p>
            <a:endParaRPr lang="en-US" sz="2200">
              <a:solidFill>
                <a:srgbClr val="A50021"/>
              </a:solidFill>
              <a:latin typeface="Abadi" panose="020B0604020104020204" pitchFamily="34" charset="0"/>
            </a:endParaRPr>
          </a:p>
          <a:p>
            <a:r>
              <a:rPr lang="en-US" sz="2200">
                <a:solidFill>
                  <a:srgbClr val="A50021"/>
                </a:solidFill>
                <a:latin typeface="Abadi" panose="020B0604020104020204" pitchFamily="34" charset="0"/>
              </a:rPr>
              <a:t>Try to </a:t>
            </a:r>
            <a:r>
              <a:rPr lang="en-US" sz="2200" err="1">
                <a:solidFill>
                  <a:srgbClr val="A50021"/>
                </a:solidFill>
                <a:latin typeface="Abadi" panose="020B0604020104020204" pitchFamily="34" charset="0"/>
              </a:rPr>
              <a:t>utilise</a:t>
            </a:r>
            <a:r>
              <a:rPr lang="en-US" sz="2200">
                <a:solidFill>
                  <a:srgbClr val="A50021"/>
                </a:solidFill>
                <a:latin typeface="Abadi" panose="020B0604020104020204" pitchFamily="34" charset="0"/>
              </a:rPr>
              <a:t> as many different resources as you can, as this will give you different ways of looking at the curse that will help you absorb information more easily.</a:t>
            </a:r>
          </a:p>
          <a:p>
            <a:endParaRPr lang="en-US" sz="2200">
              <a:solidFill>
                <a:srgbClr val="A50021"/>
              </a:solidFill>
              <a:latin typeface="Abadi" panose="020B0604020104020204" pitchFamily="34" charset="0"/>
            </a:endParaRPr>
          </a:p>
          <a:p>
            <a:r>
              <a:rPr lang="en-US" sz="2200">
                <a:solidFill>
                  <a:srgbClr val="A50021"/>
                </a:solidFill>
                <a:latin typeface="Abadi" panose="020B0604020104020204" pitchFamily="34" charset="0"/>
              </a:rPr>
              <a:t>Teachers are incredible resources – they know their subjects inside out and they want you to succeed! So ask for extra help when you need it, speak up in class, and take their feedback on board. They will also be able to point you in direction for further resources to help you work independently.</a:t>
            </a:r>
          </a:p>
        </p:txBody>
      </p:sp>
      <p:sp>
        <p:nvSpPr>
          <p:cNvPr id="12" name="AutoShape 2" descr="Extra Curricular Activities – Blazer Boil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When is the Next Leap Year? - Farmers' Almana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2"/>
          <a:stretch>
            <a:fillRect/>
          </a:stretch>
        </p:blipFill>
        <p:spPr>
          <a:xfrm>
            <a:off x="7447506" y="3298370"/>
            <a:ext cx="4164284" cy="3107197"/>
          </a:xfrm>
          <a:prstGeom prst="rect">
            <a:avLst/>
          </a:prstGeom>
        </p:spPr>
      </p:pic>
    </p:spTree>
    <p:extLst>
      <p:ext uri="{BB962C8B-B14F-4D97-AF65-F5344CB8AC3E}">
        <p14:creationId xmlns:p14="http://schemas.microsoft.com/office/powerpoint/2010/main" val="1743616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5575" y="168275"/>
            <a:ext cx="11875316" cy="658522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7974" y="328613"/>
            <a:ext cx="11553099" cy="630731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28753" y="512376"/>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panose="020B0604020104020204" pitchFamily="34" charset="0"/>
                <a:cs typeface="Aldhabi" panose="020B0604020202020204" pitchFamily="2" charset="-78"/>
              </a:rPr>
              <a:t>Have fun and enjoy it!</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704806" y="1142606"/>
            <a:ext cx="10881948" cy="3385542"/>
          </a:xfrm>
          <a:prstGeom prst="rect">
            <a:avLst/>
          </a:prstGeom>
        </p:spPr>
        <p:txBody>
          <a:bodyPr wrap="square">
            <a:spAutoFit/>
          </a:bodyPr>
          <a:lstStyle/>
          <a:p>
            <a:r>
              <a:rPr lang="en-US" sz="2400">
                <a:solidFill>
                  <a:srgbClr val="A50021"/>
                </a:solidFill>
                <a:latin typeface="Abadi" panose="020B0604020104020204" pitchFamily="34" charset="0"/>
              </a:rPr>
              <a:t>Sixth Form is a time when you’ve finally left behind the subjects you disliked at GCSE and you’re now able to concentrate on subjects that genuinely interest you. </a:t>
            </a:r>
          </a:p>
          <a:p>
            <a:endParaRPr lang="en-US" sz="2400">
              <a:solidFill>
                <a:srgbClr val="A50021"/>
              </a:solidFill>
              <a:latin typeface="Abadi" panose="020B0604020104020204" pitchFamily="34" charset="0"/>
            </a:endParaRPr>
          </a:p>
          <a:p>
            <a:r>
              <a:rPr lang="en-US" sz="2400">
                <a:solidFill>
                  <a:srgbClr val="A50021"/>
                </a:solidFill>
                <a:latin typeface="Abadi" panose="020B0604020104020204" pitchFamily="34" charset="0"/>
              </a:rPr>
              <a:t>Sixth Form will go by in a flash! </a:t>
            </a:r>
          </a:p>
          <a:p>
            <a:endParaRPr lang="en-US" sz="2400">
              <a:solidFill>
                <a:srgbClr val="A50021"/>
              </a:solidFill>
              <a:latin typeface="Abadi" panose="020B0604020104020204" pitchFamily="34" charset="0"/>
            </a:endParaRPr>
          </a:p>
          <a:p>
            <a:r>
              <a:rPr lang="en-US" sz="2400">
                <a:solidFill>
                  <a:srgbClr val="A50021"/>
                </a:solidFill>
                <a:latin typeface="Abadi" panose="020B0604020104020204" pitchFamily="34" charset="0"/>
              </a:rPr>
              <a:t>You will definitely look back on it as one of the most exciting times of your life. Enjoy your time and make the most of the experience. </a:t>
            </a:r>
          </a:p>
          <a:p>
            <a:endParaRPr lang="en-US" sz="2200">
              <a:solidFill>
                <a:srgbClr val="A50021"/>
              </a:solidFill>
              <a:latin typeface="Abadi" panose="020B0604020104020204" pitchFamily="34" charset="0"/>
            </a:endParaRPr>
          </a:p>
        </p:txBody>
      </p:sp>
      <p:sp>
        <p:nvSpPr>
          <p:cNvPr id="12" name="AutoShape 2" descr="Extra Curricular Activities – Blazer Boil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When is the Next Leap Year? - Farmers' Almana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4" name="Picture 2" descr="Want to Enjoy Life More? Ruthlessly Eliminate This Personality Trait |  In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637" y="4372547"/>
            <a:ext cx="5855518" cy="212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96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B3B9-BF43-4889-A592-BC0DADF0A44A}"/>
              </a:ext>
            </a:extLst>
          </p:cNvPr>
          <p:cNvSpPr>
            <a:spLocks noGrp="1"/>
          </p:cNvSpPr>
          <p:nvPr>
            <p:ph type="title"/>
          </p:nvPr>
        </p:nvSpPr>
        <p:spPr/>
        <p:txBody>
          <a:bodyPr/>
          <a:lstStyle/>
          <a:p>
            <a:r>
              <a:rPr lang="en-GB"/>
              <a:t>Off to form – meet your new family!</a:t>
            </a:r>
          </a:p>
        </p:txBody>
      </p:sp>
      <p:sp>
        <p:nvSpPr>
          <p:cNvPr id="3" name="Content Placeholder 2">
            <a:extLst>
              <a:ext uri="{FF2B5EF4-FFF2-40B4-BE49-F238E27FC236}">
                <a16:creationId xmlns:a16="http://schemas.microsoft.com/office/drawing/2014/main" id="{C660D432-5071-48C0-B260-E3D36E544D2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434972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E7ECA-1803-8642-BF50-1F8345D98862}"/>
              </a:ext>
            </a:extLst>
          </p:cNvPr>
          <p:cNvSpPr>
            <a:spLocks noGrp="1"/>
          </p:cNvSpPr>
          <p:nvPr>
            <p:ph type="title"/>
          </p:nvPr>
        </p:nvSpPr>
        <p:spPr>
          <a:xfrm>
            <a:off x="258542" y="236032"/>
            <a:ext cx="10509504" cy="1076914"/>
          </a:xfrm>
        </p:spPr>
        <p:txBody>
          <a:bodyPr anchor="ctr">
            <a:normAutofit/>
          </a:bodyPr>
          <a:lstStyle/>
          <a:p>
            <a:r>
              <a:rPr lang="en-US" sz="4000" b="1"/>
              <a:t>Meet the Tutor Team 2025 - 2027</a:t>
            </a:r>
            <a:r>
              <a:rPr lang="en-US" sz="4000"/>
              <a:t> </a:t>
            </a:r>
          </a:p>
        </p:txBody>
      </p:sp>
      <p:sp>
        <p:nvSpPr>
          <p:cNvPr id="31" name="Rectangle 3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096D06A-2F5A-42CA-A57F-9DC840D35877}"/>
              </a:ext>
            </a:extLst>
          </p:cNvPr>
          <p:cNvGraphicFramePr>
            <a:graphicFrameLocks noGrp="1"/>
          </p:cNvGraphicFramePr>
          <p:nvPr>
            <p:ph idx="1"/>
            <p:extLst>
              <p:ext uri="{D42A27DB-BD31-4B8C-83A1-F6EECF244321}">
                <p14:modId xmlns:p14="http://schemas.microsoft.com/office/powerpoint/2010/main" val="2572180446"/>
              </p:ext>
            </p:extLst>
          </p:nvPr>
        </p:nvGraphicFramePr>
        <p:xfrm>
          <a:off x="5221784" y="1089318"/>
          <a:ext cx="6217360" cy="5606040"/>
        </p:xfrm>
        <a:graphic>
          <a:graphicData uri="http://schemas.openxmlformats.org/drawingml/2006/table">
            <a:tbl>
              <a:tblPr firstRow="1" bandRow="1"/>
              <a:tblGrid>
                <a:gridCol w="1756215">
                  <a:extLst>
                    <a:ext uri="{9D8B030D-6E8A-4147-A177-3AD203B41FA5}">
                      <a16:colId xmlns:a16="http://schemas.microsoft.com/office/drawing/2014/main" val="2758668747"/>
                    </a:ext>
                  </a:extLst>
                </a:gridCol>
                <a:gridCol w="1989151">
                  <a:extLst>
                    <a:ext uri="{9D8B030D-6E8A-4147-A177-3AD203B41FA5}">
                      <a16:colId xmlns:a16="http://schemas.microsoft.com/office/drawing/2014/main" val="3546405462"/>
                    </a:ext>
                  </a:extLst>
                </a:gridCol>
                <a:gridCol w="2471994">
                  <a:extLst>
                    <a:ext uri="{9D8B030D-6E8A-4147-A177-3AD203B41FA5}">
                      <a16:colId xmlns:a16="http://schemas.microsoft.com/office/drawing/2014/main" val="3292279314"/>
                    </a:ext>
                  </a:extLst>
                </a:gridCol>
              </a:tblGrid>
              <a:tr h="474916">
                <a:tc>
                  <a:txBody>
                    <a:bodyPr/>
                    <a:lstStyle/>
                    <a:p>
                      <a:pPr algn="l" fontAlgn="b"/>
                      <a:r>
                        <a:rPr lang="en-GB" sz="2800" b="0" i="0" u="none" strike="noStrike" baseline="0">
                          <a:solidFill>
                            <a:srgbClr val="000000"/>
                          </a:solidFill>
                          <a:effectLst/>
                          <a:latin typeface="Aptos Narrow"/>
                        </a:rPr>
                        <a:t>12W</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G7</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Mr T Walton  </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881143"/>
                  </a:ext>
                </a:extLst>
              </a:tr>
              <a:tr h="474916">
                <a:tc rowSpan="2">
                  <a:txBody>
                    <a:bodyPr/>
                    <a:lstStyle/>
                    <a:p>
                      <a:pPr algn="l" fontAlgn="ctr"/>
                      <a:r>
                        <a:rPr lang="en-GB" sz="2800" b="0" i="0" u="none" strike="noStrike" baseline="0">
                          <a:solidFill>
                            <a:srgbClr val="000000"/>
                          </a:solidFill>
                          <a:effectLst/>
                          <a:latin typeface="Aptos Narrow"/>
                        </a:rPr>
                        <a:t>12H</a:t>
                      </a:r>
                    </a:p>
                  </a:txBody>
                  <a:tcPr marL="14297" marR="14297" marT="14297" marB="686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GB" sz="2800" b="0" i="0" u="none" strike="noStrike" baseline="0">
                          <a:solidFill>
                            <a:srgbClr val="000000"/>
                          </a:solidFill>
                          <a:effectLst/>
                          <a:latin typeface="Aptos Narrow"/>
                        </a:rPr>
                        <a:t>A6</a:t>
                      </a:r>
                    </a:p>
                  </a:txBody>
                  <a:tcPr marL="14297" marR="14297" marT="14297" marB="686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Mrs J Wilden </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1808862"/>
                  </a:ext>
                </a:extLst>
              </a:tr>
              <a:tr h="474916">
                <a:tc vMerge="1">
                  <a:txBody>
                    <a:bodyPr/>
                    <a:lstStyle/>
                    <a:p>
                      <a:endParaRPr lang="en-GB"/>
                    </a:p>
                  </a:txBody>
                  <a:tcPr/>
                </a:tc>
                <a:tc vMerge="1">
                  <a:txBody>
                    <a:bodyPr/>
                    <a:lstStyle/>
                    <a:p>
                      <a:endParaRPr lang="en-GB"/>
                    </a:p>
                  </a:txBody>
                  <a:tcPr/>
                </a:tc>
                <a:tc>
                  <a:txBody>
                    <a:bodyPr/>
                    <a:lstStyle/>
                    <a:p>
                      <a:pPr algn="l" fontAlgn="b"/>
                      <a:r>
                        <a:rPr lang="en-GB" sz="2800" b="0" i="0" u="none" strike="noStrike" baseline="0">
                          <a:solidFill>
                            <a:srgbClr val="000000"/>
                          </a:solidFill>
                          <a:effectLst/>
                          <a:latin typeface="Aptos Narrow"/>
                        </a:rPr>
                        <a:t>Ms D Rankin</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502613"/>
                  </a:ext>
                </a:extLst>
              </a:tr>
              <a:tr h="474916">
                <a:tc>
                  <a:txBody>
                    <a:bodyPr/>
                    <a:lstStyle/>
                    <a:p>
                      <a:pPr algn="l" fontAlgn="b"/>
                      <a:r>
                        <a:rPr lang="en-GB" sz="2800" b="0" i="0" u="none" strike="noStrike" baseline="0">
                          <a:solidFill>
                            <a:srgbClr val="000000"/>
                          </a:solidFill>
                          <a:effectLst/>
                          <a:latin typeface="Aptos Narrow"/>
                        </a:rPr>
                        <a:t>12G</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L5</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Mrs M Daly  </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807096"/>
                  </a:ext>
                </a:extLst>
              </a:tr>
              <a:tr h="474916">
                <a:tc rowSpan="2">
                  <a:txBody>
                    <a:bodyPr/>
                    <a:lstStyle/>
                    <a:p>
                      <a:pPr algn="l" fontAlgn="ctr"/>
                      <a:r>
                        <a:rPr lang="en-GB" sz="2800" b="0" i="0" u="none" strike="noStrike" baseline="0">
                          <a:solidFill>
                            <a:srgbClr val="000000"/>
                          </a:solidFill>
                          <a:effectLst/>
                          <a:latin typeface="Aptos Narrow"/>
                        </a:rPr>
                        <a:t>12D</a:t>
                      </a:r>
                    </a:p>
                  </a:txBody>
                  <a:tcPr marL="14297" marR="14297" marT="14297" marB="686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GB" sz="2800" b="0" i="0" u="none" strike="noStrike" baseline="0">
                          <a:solidFill>
                            <a:srgbClr val="000000"/>
                          </a:solidFill>
                          <a:effectLst/>
                          <a:latin typeface="Aptos Narrow"/>
                        </a:rPr>
                        <a:t>M3</a:t>
                      </a:r>
                    </a:p>
                  </a:txBody>
                  <a:tcPr marL="14297" marR="14297" marT="14297" marB="686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Mrs S Rafferty </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3139737"/>
                  </a:ext>
                </a:extLst>
              </a:tr>
              <a:tr h="474916">
                <a:tc vMerge="1">
                  <a:txBody>
                    <a:bodyPr/>
                    <a:lstStyle/>
                    <a:p>
                      <a:endParaRPr lang="en-GB"/>
                    </a:p>
                  </a:txBody>
                  <a:tcPr/>
                </a:tc>
                <a:tc vMerge="1">
                  <a:txBody>
                    <a:bodyPr/>
                    <a:lstStyle/>
                    <a:p>
                      <a:endParaRPr lang="en-GB"/>
                    </a:p>
                  </a:txBody>
                  <a:tcPr/>
                </a:tc>
                <a:tc>
                  <a:txBody>
                    <a:bodyPr/>
                    <a:lstStyle/>
                    <a:p>
                      <a:pPr algn="l" fontAlgn="b"/>
                      <a:r>
                        <a:rPr lang="en-GB" sz="2800" b="0" i="0" u="none" strike="noStrike" baseline="0">
                          <a:solidFill>
                            <a:srgbClr val="000000"/>
                          </a:solidFill>
                          <a:effectLst/>
                          <a:latin typeface="Aptos Narrow"/>
                        </a:rPr>
                        <a:t>Mr Dickson</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401679"/>
                  </a:ext>
                </a:extLst>
              </a:tr>
              <a:tr h="474916">
                <a:tc>
                  <a:txBody>
                    <a:bodyPr/>
                    <a:lstStyle/>
                    <a:p>
                      <a:pPr algn="l" fontAlgn="b"/>
                      <a:r>
                        <a:rPr lang="en-GB" sz="2800" b="0" i="0" u="none" strike="noStrike" baseline="0">
                          <a:solidFill>
                            <a:srgbClr val="000000"/>
                          </a:solidFill>
                          <a:effectLst/>
                          <a:latin typeface="Aptos Narrow"/>
                        </a:rPr>
                        <a:t>12J</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G7</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Mrs J Smith </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586764"/>
                  </a:ext>
                </a:extLst>
              </a:tr>
              <a:tr h="474916">
                <a:tc rowSpan="2">
                  <a:txBody>
                    <a:bodyPr/>
                    <a:lstStyle/>
                    <a:p>
                      <a:pPr algn="l" fontAlgn="ctr"/>
                      <a:r>
                        <a:rPr lang="en-GB" sz="2800" b="0" i="0" u="none" strike="noStrike" baseline="0">
                          <a:solidFill>
                            <a:srgbClr val="000000"/>
                          </a:solidFill>
                          <a:effectLst/>
                          <a:latin typeface="Aptos Narrow"/>
                        </a:rPr>
                        <a:t>12S</a:t>
                      </a:r>
                    </a:p>
                  </a:txBody>
                  <a:tcPr marL="14297" marR="14297" marT="14297" marB="686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GB" sz="2800" b="0" i="0" u="none" strike="noStrike" baseline="0">
                          <a:solidFill>
                            <a:srgbClr val="000000"/>
                          </a:solidFill>
                          <a:effectLst/>
                          <a:latin typeface="Aptos Narrow"/>
                        </a:rPr>
                        <a:t>A9</a:t>
                      </a:r>
                    </a:p>
                  </a:txBody>
                  <a:tcPr marL="14297" marR="14297" marT="14297" marB="686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Miss L Short</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7959756"/>
                  </a:ext>
                </a:extLst>
              </a:tr>
              <a:tr h="474916">
                <a:tc vMerge="1">
                  <a:txBody>
                    <a:bodyPr/>
                    <a:lstStyle/>
                    <a:p>
                      <a:endParaRPr lang="en-GB"/>
                    </a:p>
                  </a:txBody>
                  <a:tcPr/>
                </a:tc>
                <a:tc vMerge="1">
                  <a:txBody>
                    <a:bodyPr/>
                    <a:lstStyle/>
                    <a:p>
                      <a:endParaRPr lang="en-GB"/>
                    </a:p>
                  </a:txBody>
                  <a:tcPr/>
                </a:tc>
                <a:tc>
                  <a:txBody>
                    <a:bodyPr/>
                    <a:lstStyle/>
                    <a:p>
                      <a:pPr algn="l" fontAlgn="b"/>
                      <a:r>
                        <a:rPr lang="en-GB" sz="2800" b="0" i="0" u="none" strike="noStrike" baseline="0">
                          <a:solidFill>
                            <a:srgbClr val="000000"/>
                          </a:solidFill>
                          <a:effectLst/>
                          <a:latin typeface="Aptos Narrow"/>
                        </a:rPr>
                        <a:t>Ms J Boden</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9227"/>
                  </a:ext>
                </a:extLst>
              </a:tr>
              <a:tr h="474916">
                <a:tc>
                  <a:txBody>
                    <a:bodyPr/>
                    <a:lstStyle/>
                    <a:p>
                      <a:pPr algn="l" fontAlgn="b"/>
                      <a:r>
                        <a:rPr lang="en-GB" sz="2800" b="0" i="0" u="none" strike="noStrike" baseline="0">
                          <a:solidFill>
                            <a:srgbClr val="000000"/>
                          </a:solidFill>
                          <a:effectLst/>
                          <a:latin typeface="Aptos Narrow"/>
                        </a:rPr>
                        <a:t>12P</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C12</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Dr A Page </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5492693"/>
                  </a:ext>
                </a:extLst>
              </a:tr>
              <a:tr h="474916">
                <a:tc>
                  <a:txBody>
                    <a:bodyPr/>
                    <a:lstStyle/>
                    <a:p>
                      <a:pPr algn="l" fontAlgn="b"/>
                      <a:r>
                        <a:rPr lang="en-GB" sz="2800" b="0" i="0" u="none" strike="noStrike" baseline="0">
                          <a:solidFill>
                            <a:srgbClr val="000000"/>
                          </a:solidFill>
                          <a:effectLst/>
                          <a:latin typeface="Aptos Narrow"/>
                        </a:rPr>
                        <a:t>12C</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2800" b="0" i="0" u="none" strike="noStrike" baseline="0">
                          <a:solidFill>
                            <a:srgbClr val="000000"/>
                          </a:solidFill>
                          <a:effectLst/>
                          <a:latin typeface="Aptos Narrow"/>
                        </a:rPr>
                        <a:t>B13</a:t>
                      </a:r>
                    </a:p>
                  </a:txBody>
                  <a:tcPr marL="14297" marR="14297" marT="14297" marB="686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800" b="0" i="0" u="none" strike="noStrike" baseline="0">
                          <a:solidFill>
                            <a:srgbClr val="000000"/>
                          </a:solidFill>
                          <a:effectLst/>
                          <a:latin typeface="Aptos Narrow"/>
                        </a:rPr>
                        <a:t>Dr C Gregory</a:t>
                      </a:r>
                    </a:p>
                  </a:txBody>
                  <a:tcPr marL="14297" marR="14297" marT="14297" marB="6862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3130074"/>
                  </a:ext>
                </a:extLst>
              </a:tr>
            </a:tbl>
          </a:graphicData>
        </a:graphic>
      </p:graphicFrame>
      <p:sp>
        <p:nvSpPr>
          <p:cNvPr id="3" name="TextBox 2">
            <a:extLst>
              <a:ext uri="{FF2B5EF4-FFF2-40B4-BE49-F238E27FC236}">
                <a16:creationId xmlns:a16="http://schemas.microsoft.com/office/drawing/2014/main" id="{58CC4AD9-2208-DDC5-908F-3CCD952A7B7E}"/>
              </a:ext>
            </a:extLst>
          </p:cNvPr>
          <p:cNvSpPr txBox="1"/>
          <p:nvPr/>
        </p:nvSpPr>
        <p:spPr>
          <a:xfrm>
            <a:off x="890829" y="1803930"/>
            <a:ext cx="33257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You should know your form from the refectory lists but any questions or if you are not sure see one of us at the end and we will help you.</a:t>
            </a:r>
            <a:endParaRPr lang="en-US"/>
          </a:p>
        </p:txBody>
      </p:sp>
    </p:spTree>
    <p:extLst>
      <p:ext uri="{BB962C8B-B14F-4D97-AF65-F5344CB8AC3E}">
        <p14:creationId xmlns:p14="http://schemas.microsoft.com/office/powerpoint/2010/main" val="364538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A07290A4-6C64-7381-458D-7C1E2E8D8A67}"/>
              </a:ext>
            </a:extLst>
          </p:cNvPr>
          <p:cNvPicPr>
            <a:picLocks noChangeAspect="1"/>
          </p:cNvPicPr>
          <p:nvPr/>
        </p:nvPicPr>
        <p:blipFill rotWithShape="1">
          <a:blip r:embed="rId3"/>
          <a:srcRect l="6587" r="40754"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AEA05E-DF92-47AE-8893-23A486A4114F}"/>
              </a:ext>
            </a:extLst>
          </p:cNvPr>
          <p:cNvSpPr>
            <a:spLocks noGrp="1"/>
          </p:cNvSpPr>
          <p:nvPr>
            <p:ph type="title"/>
          </p:nvPr>
        </p:nvSpPr>
        <p:spPr>
          <a:xfrm>
            <a:off x="6115317" y="405685"/>
            <a:ext cx="5464968" cy="1559301"/>
          </a:xfrm>
        </p:spPr>
        <p:txBody>
          <a:bodyPr>
            <a:normAutofit/>
          </a:bodyPr>
          <a:lstStyle/>
          <a:p>
            <a:r>
              <a:rPr lang="en-GB" sz="4000"/>
              <a:t>Plan for the two days</a:t>
            </a:r>
          </a:p>
        </p:txBody>
      </p:sp>
      <p:sp>
        <p:nvSpPr>
          <p:cNvPr id="3" name="Content Placeholder 2">
            <a:extLst>
              <a:ext uri="{FF2B5EF4-FFF2-40B4-BE49-F238E27FC236}">
                <a16:creationId xmlns:a16="http://schemas.microsoft.com/office/drawing/2014/main" id="{25C965A1-98C1-4F6B-B501-F2DA0777EFD5}"/>
              </a:ext>
            </a:extLst>
          </p:cNvPr>
          <p:cNvSpPr>
            <a:spLocks noGrp="1"/>
          </p:cNvSpPr>
          <p:nvPr>
            <p:ph idx="1"/>
          </p:nvPr>
        </p:nvSpPr>
        <p:spPr>
          <a:xfrm>
            <a:off x="6095525" y="2287980"/>
            <a:ext cx="5267132" cy="3952098"/>
          </a:xfrm>
        </p:spPr>
        <p:txBody>
          <a:bodyPr anchor="ctr">
            <a:normAutofit lnSpcReduction="10000"/>
          </a:bodyPr>
          <a:lstStyle/>
          <a:p>
            <a:r>
              <a:rPr lang="en-GB" sz="2400"/>
              <a:t>Meet your form and tutor and get to know each other through a range of activities.</a:t>
            </a:r>
          </a:p>
          <a:p>
            <a:r>
              <a:rPr lang="en-GB" sz="2400"/>
              <a:t>Experience a lesson in each of your chosen subject areas and have summer work set.</a:t>
            </a:r>
          </a:p>
          <a:p>
            <a:r>
              <a:rPr lang="en-GB" sz="2400"/>
              <a:t>Hear from coordinators of extended curriculum and experience some activities bespoke to your course.</a:t>
            </a:r>
          </a:p>
          <a:p>
            <a:r>
              <a:rPr lang="en-GB" sz="2400"/>
              <a:t>Meet current year 12 and talk to them about activities and opportunities.</a:t>
            </a:r>
            <a:endParaRPr lang="en-GB" sz="2400">
              <a:ea typeface="Calibri"/>
              <a:cs typeface="Calibri"/>
            </a:endParaRPr>
          </a:p>
          <a:p>
            <a:endParaRPr lang="en-GB" sz="2400"/>
          </a:p>
        </p:txBody>
      </p:sp>
    </p:spTree>
    <p:extLst>
      <p:ext uri="{BB962C8B-B14F-4D97-AF65-F5344CB8AC3E}">
        <p14:creationId xmlns:p14="http://schemas.microsoft.com/office/powerpoint/2010/main" val="73490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Abstract blurred public library with bookshelves">
            <a:extLst>
              <a:ext uri="{FF2B5EF4-FFF2-40B4-BE49-F238E27FC236}">
                <a16:creationId xmlns:a16="http://schemas.microsoft.com/office/drawing/2014/main" id="{249D488A-FF97-F9D8-C120-0388F25A826C}"/>
              </a:ext>
            </a:extLst>
          </p:cNvPr>
          <p:cNvPicPr>
            <a:picLocks noChangeAspect="1"/>
          </p:cNvPicPr>
          <p:nvPr/>
        </p:nvPicPr>
        <p:blipFill rotWithShape="1">
          <a:blip r:embed="rId3"/>
          <a:srcRect l="12501" r="34840"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8EBF52-0915-D244-99B4-9BB251A02911}"/>
              </a:ext>
            </a:extLst>
          </p:cNvPr>
          <p:cNvSpPr>
            <a:spLocks noGrp="1"/>
          </p:cNvSpPr>
          <p:nvPr>
            <p:ph type="title"/>
          </p:nvPr>
        </p:nvSpPr>
        <p:spPr>
          <a:xfrm>
            <a:off x="5597421" y="-150971"/>
            <a:ext cx="5464968" cy="1559301"/>
          </a:xfrm>
        </p:spPr>
        <p:txBody>
          <a:bodyPr>
            <a:normAutofit/>
          </a:bodyPr>
          <a:lstStyle/>
          <a:p>
            <a:pPr algn="ctr"/>
            <a:r>
              <a:rPr lang="en-US" sz="3700" b="1"/>
              <a:t>What will a typical student timetable look like?</a:t>
            </a:r>
            <a:endParaRPr lang="en-US"/>
          </a:p>
        </p:txBody>
      </p:sp>
      <p:sp>
        <p:nvSpPr>
          <p:cNvPr id="3" name="Content Placeholder 2">
            <a:extLst>
              <a:ext uri="{FF2B5EF4-FFF2-40B4-BE49-F238E27FC236}">
                <a16:creationId xmlns:a16="http://schemas.microsoft.com/office/drawing/2014/main" id="{7F5E0141-B7F1-A24B-9C0E-31E560EC5487}"/>
              </a:ext>
            </a:extLst>
          </p:cNvPr>
          <p:cNvSpPr>
            <a:spLocks noGrp="1"/>
          </p:cNvSpPr>
          <p:nvPr>
            <p:ph idx="1"/>
          </p:nvPr>
        </p:nvSpPr>
        <p:spPr>
          <a:xfrm>
            <a:off x="3301527" y="1407227"/>
            <a:ext cx="8585624" cy="5446410"/>
          </a:xfrm>
          <a:solidFill>
            <a:schemeClr val="bg1"/>
          </a:solidFill>
        </p:spPr>
        <p:txBody>
          <a:bodyPr anchor="ctr">
            <a:noAutofit/>
          </a:bodyPr>
          <a:lstStyle/>
          <a:p>
            <a:pPr marL="0" indent="0">
              <a:buNone/>
            </a:pPr>
            <a:r>
              <a:rPr lang="en-US" sz="2400" b="1"/>
              <a:t>3 Core subjects </a:t>
            </a:r>
            <a:r>
              <a:rPr lang="en-US" sz="2400"/>
              <a:t>– These could be A level or BTEC or a combination. You will have </a:t>
            </a:r>
            <a:r>
              <a:rPr lang="en-US" sz="2400" b="1"/>
              <a:t>5 hours </a:t>
            </a:r>
            <a:r>
              <a:rPr lang="en-US" sz="2400"/>
              <a:t>of teacher led lessons 1 allocated silent study session </a:t>
            </a:r>
            <a:r>
              <a:rPr lang="en-US" sz="2400" b="1"/>
              <a:t>for each subject. </a:t>
            </a:r>
            <a:endParaRPr lang="en-US"/>
          </a:p>
          <a:p>
            <a:pPr marL="0" indent="0">
              <a:buNone/>
            </a:pPr>
            <a:r>
              <a:rPr lang="en-US" sz="2400"/>
              <a:t>You will also be expected to spend additional </a:t>
            </a:r>
            <a:r>
              <a:rPr lang="en-US" sz="2400" b="1"/>
              <a:t>independent study time </a:t>
            </a:r>
            <a:r>
              <a:rPr lang="en-US" sz="2400"/>
              <a:t>in </a:t>
            </a:r>
            <a:r>
              <a:rPr lang="en-US" sz="2400" b="1"/>
              <a:t>school</a:t>
            </a:r>
            <a:r>
              <a:rPr lang="en-US" sz="2400"/>
              <a:t> and at </a:t>
            </a:r>
            <a:r>
              <a:rPr lang="en-US" sz="2400" b="1"/>
              <a:t>home</a:t>
            </a:r>
            <a:r>
              <a:rPr lang="en-US" sz="2400"/>
              <a:t>.</a:t>
            </a:r>
            <a:endParaRPr lang="en-US"/>
          </a:p>
          <a:p>
            <a:pPr marL="0" indent="0">
              <a:buNone/>
            </a:pPr>
            <a:endParaRPr lang="en-US" sz="2400"/>
          </a:p>
          <a:p>
            <a:pPr marL="0" indent="0">
              <a:buNone/>
            </a:pPr>
            <a:r>
              <a:rPr lang="en-US" sz="2400" b="1"/>
              <a:t>1 Extended curriculum option </a:t>
            </a:r>
            <a:r>
              <a:rPr lang="en-US" sz="2400"/>
              <a:t>– AS Business, Extended Project Qualification (EPQ), Sports Leader, Young Enterprise, Core </a:t>
            </a:r>
            <a:r>
              <a:rPr lang="en-US" sz="2400" err="1"/>
              <a:t>maths</a:t>
            </a:r>
            <a:endParaRPr lang="en-US" sz="2400"/>
          </a:p>
          <a:p>
            <a:pPr marL="0" indent="0">
              <a:buNone/>
            </a:pPr>
            <a:r>
              <a:rPr lang="en-US" sz="2400"/>
              <a:t>These options will cover </a:t>
            </a:r>
            <a:r>
              <a:rPr lang="en-US" sz="2400" b="1"/>
              <a:t>2- 5 hours </a:t>
            </a:r>
            <a:r>
              <a:rPr lang="en-US" sz="2400"/>
              <a:t>on your timetable. </a:t>
            </a:r>
          </a:p>
          <a:p>
            <a:pPr marL="0" indent="0">
              <a:buNone/>
            </a:pPr>
            <a:endParaRPr lang="en-US" sz="2400"/>
          </a:p>
          <a:p>
            <a:pPr marL="0" indent="0">
              <a:buNone/>
            </a:pPr>
            <a:r>
              <a:rPr lang="en-US" sz="2400" b="1"/>
              <a:t>1 hour of Health &amp; Wellbeing </a:t>
            </a:r>
            <a:r>
              <a:rPr lang="en-US" sz="2400"/>
              <a:t>– Options may include: fitness </a:t>
            </a:r>
            <a:r>
              <a:rPr lang="en-US" sz="2400" err="1"/>
              <a:t>centre</a:t>
            </a:r>
            <a:r>
              <a:rPr lang="en-US" sz="2400"/>
              <a:t>, badminton, football, yoga, dance or volunteering either in school or the local community.</a:t>
            </a:r>
          </a:p>
          <a:p>
            <a:pPr marL="0" indent="0">
              <a:buNone/>
            </a:pPr>
            <a:endParaRPr lang="en-US" sz="2400" b="1"/>
          </a:p>
        </p:txBody>
      </p:sp>
    </p:spTree>
    <p:extLst>
      <p:ext uri="{BB962C8B-B14F-4D97-AF65-F5344CB8AC3E}">
        <p14:creationId xmlns:p14="http://schemas.microsoft.com/office/powerpoint/2010/main" val="1711377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4320" y="287383"/>
            <a:ext cx="11639006" cy="634854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9376" y="447721"/>
            <a:ext cx="11268891" cy="598714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a:t>Subjects</a:t>
            </a:r>
            <a:endParaRPr lang="en-US"/>
          </a:p>
          <a:p>
            <a:pPr fontAlgn="t"/>
            <a:r>
              <a:rPr lang="en-US" b="1"/>
              <a:t>Extra Curricula / Roles</a:t>
            </a:r>
            <a:endParaRPr lang="en-US"/>
          </a:p>
        </p:txBody>
      </p:sp>
      <p:sp>
        <p:nvSpPr>
          <p:cNvPr id="10" name="TextBox 25">
            <a:extLst>
              <a:ext uri="{FF2B5EF4-FFF2-40B4-BE49-F238E27FC236}">
                <a16:creationId xmlns:a16="http://schemas.microsoft.com/office/drawing/2014/main" id="{FFDEB46B-0E72-9095-DD82-FFB1959C3390}"/>
              </a:ext>
            </a:extLst>
          </p:cNvPr>
          <p:cNvSpPr txBox="1">
            <a:spLocks noChangeArrowheads="1"/>
          </p:cNvSpPr>
          <p:nvPr/>
        </p:nvSpPr>
        <p:spPr bwMode="auto">
          <a:xfrm>
            <a:off x="738051" y="621343"/>
            <a:ext cx="10711542" cy="59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3600" b="1">
                <a:solidFill>
                  <a:srgbClr val="A50021"/>
                </a:solidFill>
                <a:latin typeface="Abadi" panose="020B0604020104020204" pitchFamily="34" charset="0"/>
                <a:cs typeface="Aldhabi" panose="020B0604020202020204" pitchFamily="2" charset="-78"/>
              </a:rPr>
              <a:t>Enjoy your extra curricular activities </a:t>
            </a:r>
          </a:p>
        </p:txBody>
      </p:sp>
      <p:sp>
        <p:nvSpPr>
          <p:cNvPr id="3" name="AutoShape 2" descr="Enrichment » Floris Elementary P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Begin As You Mean To Go On | Survive But Also Th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Stay Organized! SVG Cut file by Creative Fabrica Crafts · Creative Fabric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738051" y="1499657"/>
            <a:ext cx="5688876" cy="4524315"/>
          </a:xfrm>
          <a:prstGeom prst="rect">
            <a:avLst/>
          </a:prstGeom>
        </p:spPr>
        <p:txBody>
          <a:bodyPr wrap="square">
            <a:spAutoFit/>
          </a:bodyPr>
          <a:lstStyle/>
          <a:p>
            <a:r>
              <a:rPr lang="en-US" sz="3200">
                <a:solidFill>
                  <a:srgbClr val="A50021"/>
                </a:solidFill>
                <a:latin typeface="Abadi" panose="020B0604020104020204" pitchFamily="34" charset="0"/>
                <a:cs typeface="Aldhabi" panose="020B0604020202020204" pitchFamily="2" charset="-78"/>
              </a:rPr>
              <a:t>They help you grow as a person, give you new skills, and look great on your CV. </a:t>
            </a:r>
          </a:p>
          <a:p>
            <a:endParaRPr lang="en-US" sz="3200">
              <a:solidFill>
                <a:srgbClr val="A50021"/>
              </a:solidFill>
              <a:latin typeface="Abadi" panose="020B0604020104020204" pitchFamily="34" charset="0"/>
              <a:cs typeface="Aldhabi" panose="020B0604020202020204" pitchFamily="2" charset="-78"/>
            </a:endParaRPr>
          </a:p>
          <a:p>
            <a:r>
              <a:rPr lang="en-US" sz="3200">
                <a:solidFill>
                  <a:srgbClr val="A50021"/>
                </a:solidFill>
                <a:latin typeface="Abadi" panose="020B0604020104020204" pitchFamily="34" charset="0"/>
                <a:cs typeface="Aldhabi" panose="020B0604020202020204" pitchFamily="2" charset="-78"/>
              </a:rPr>
              <a:t>Find things you enjoy and throw yourself into them.</a:t>
            </a:r>
          </a:p>
          <a:p>
            <a:endParaRPr lang="en-US" sz="3200">
              <a:solidFill>
                <a:srgbClr val="A50021"/>
              </a:solidFill>
              <a:latin typeface="Abadi" panose="020B0604020104020204" pitchFamily="34" charset="0"/>
              <a:cs typeface="Aldhabi" panose="020B0604020202020204" pitchFamily="2" charset="-78"/>
            </a:endParaRPr>
          </a:p>
          <a:p>
            <a:r>
              <a:rPr lang="en-US" sz="3200">
                <a:solidFill>
                  <a:srgbClr val="A50021"/>
                </a:solidFill>
                <a:latin typeface="Abadi" panose="020B0604020104020204" pitchFamily="34" charset="0"/>
                <a:cs typeface="Aldhabi" panose="020B0604020202020204" pitchFamily="2" charset="-78"/>
              </a:rPr>
              <a:t>There is definitely something for everyone!</a:t>
            </a:r>
            <a:endParaRPr lang="en-US" sz="3200">
              <a:solidFill>
                <a:schemeClr val="bg1"/>
              </a:solidFill>
              <a:latin typeface="Abadi" panose="020B0604020104020204" pitchFamily="34" charset="0"/>
              <a:cs typeface="Aldhabi" panose="020B0604020202020204" pitchFamily="2" charset="-78"/>
            </a:endParaRPr>
          </a:p>
        </p:txBody>
      </p:sp>
      <p:sp>
        <p:nvSpPr>
          <p:cNvPr id="12" name="AutoShape 2" descr="Extra Curricular Activities – Blazer Boil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2"/>
          <a:stretch>
            <a:fillRect/>
          </a:stretch>
        </p:blipFill>
        <p:spPr>
          <a:xfrm>
            <a:off x="6611983" y="2241503"/>
            <a:ext cx="4381067" cy="3101205"/>
          </a:xfrm>
          <a:prstGeom prst="rect">
            <a:avLst/>
          </a:prstGeom>
        </p:spPr>
      </p:pic>
    </p:spTree>
    <p:extLst>
      <p:ext uri="{BB962C8B-B14F-4D97-AF65-F5344CB8AC3E}">
        <p14:creationId xmlns:p14="http://schemas.microsoft.com/office/powerpoint/2010/main" val="312270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0B7D5-7E46-FD48-8E08-E7D6A6CD22B3}"/>
              </a:ext>
            </a:extLst>
          </p:cNvPr>
          <p:cNvSpPr>
            <a:spLocks noGrp="1"/>
          </p:cNvSpPr>
          <p:nvPr>
            <p:ph type="title"/>
          </p:nvPr>
        </p:nvSpPr>
        <p:spPr>
          <a:xfrm>
            <a:off x="707413" y="4544704"/>
            <a:ext cx="4792635" cy="1811645"/>
          </a:xfrm>
        </p:spPr>
        <p:txBody>
          <a:bodyPr anchor="ctr">
            <a:normAutofit/>
          </a:bodyPr>
          <a:lstStyle/>
          <a:p>
            <a:r>
              <a:rPr lang="en-US" sz="4000" b="1"/>
              <a:t>Leadership and enrichment</a:t>
            </a:r>
            <a:br>
              <a:rPr lang="en-US" sz="4000"/>
            </a:br>
            <a:endParaRPr lang="en-US" sz="4000" b="1"/>
          </a:p>
        </p:txBody>
      </p:sp>
      <p:pic>
        <p:nvPicPr>
          <p:cNvPr id="14" name="Picture 4" descr="White paper ships being led by a yellow ship">
            <a:extLst>
              <a:ext uri="{FF2B5EF4-FFF2-40B4-BE49-F238E27FC236}">
                <a16:creationId xmlns:a16="http://schemas.microsoft.com/office/drawing/2014/main" id="{070D4A99-9880-72DB-51CB-F6608BDBE285}"/>
              </a:ext>
            </a:extLst>
          </p:cNvPr>
          <p:cNvPicPr>
            <a:picLocks noChangeAspect="1"/>
          </p:cNvPicPr>
          <p:nvPr/>
        </p:nvPicPr>
        <p:blipFill rotWithShape="1">
          <a:blip r:embed="rId3"/>
          <a:srcRect l="1111" r="-1" b="-1"/>
          <a:stretch/>
        </p:blipFill>
        <p:spPr>
          <a:xfrm>
            <a:off x="-1" y="10"/>
            <a:ext cx="6096001" cy="4114790"/>
          </a:xfrm>
          <a:prstGeom prst="rect">
            <a:avLst/>
          </a:prstGeom>
        </p:spPr>
      </p:pic>
      <p:sp>
        <p:nvSpPr>
          <p:cNvPr id="3" name="Content Placeholder 2">
            <a:extLst>
              <a:ext uri="{FF2B5EF4-FFF2-40B4-BE49-F238E27FC236}">
                <a16:creationId xmlns:a16="http://schemas.microsoft.com/office/drawing/2014/main" id="{66ADE90A-14AB-1042-AC0C-A31E37E2949D}"/>
              </a:ext>
            </a:extLst>
          </p:cNvPr>
          <p:cNvSpPr>
            <a:spLocks noGrp="1"/>
          </p:cNvSpPr>
          <p:nvPr>
            <p:ph idx="1"/>
          </p:nvPr>
        </p:nvSpPr>
        <p:spPr>
          <a:xfrm>
            <a:off x="6646224" y="879938"/>
            <a:ext cx="5376183" cy="5474173"/>
          </a:xfrm>
        </p:spPr>
        <p:txBody>
          <a:bodyPr anchor="ctr">
            <a:noAutofit/>
          </a:bodyPr>
          <a:lstStyle/>
          <a:p>
            <a:pPr marL="0" indent="0">
              <a:buNone/>
            </a:pPr>
            <a:r>
              <a:rPr lang="en-US" sz="2400"/>
              <a:t>Get involved in Leadership roles – </a:t>
            </a:r>
          </a:p>
          <a:p>
            <a:r>
              <a:rPr lang="en-US" sz="2400"/>
              <a:t>Co-Heads</a:t>
            </a:r>
            <a:endParaRPr lang="en-US" sz="2400">
              <a:ea typeface="Calibri"/>
              <a:cs typeface="Calibri"/>
            </a:endParaRPr>
          </a:p>
          <a:p>
            <a:r>
              <a:rPr lang="en-US" sz="2400"/>
              <a:t>House Captains</a:t>
            </a:r>
            <a:endParaRPr lang="en-US" sz="2400">
              <a:ea typeface="Calibri"/>
              <a:cs typeface="Calibri"/>
            </a:endParaRPr>
          </a:p>
          <a:p>
            <a:r>
              <a:rPr lang="en-US" sz="2400"/>
              <a:t>Ambassadors – Wellbeing, Anti-Bullying and Diversity </a:t>
            </a:r>
            <a:endParaRPr lang="en-US" sz="2400">
              <a:ea typeface="Calibri"/>
              <a:cs typeface="Calibri"/>
            </a:endParaRPr>
          </a:p>
          <a:p>
            <a:r>
              <a:rPr lang="en-US" sz="2400"/>
              <a:t>Subject Mentoring</a:t>
            </a:r>
            <a:endParaRPr lang="en-US" sz="2400">
              <a:ea typeface="Calibri" panose="020F0502020204030204"/>
              <a:cs typeface="Calibri" panose="020F0502020204030204"/>
            </a:endParaRPr>
          </a:p>
          <a:p>
            <a:r>
              <a:rPr lang="en-US" sz="2400"/>
              <a:t>Lesson support</a:t>
            </a:r>
            <a:endParaRPr lang="en-US" sz="2400">
              <a:ea typeface="Calibri" panose="020F0502020204030204"/>
              <a:cs typeface="Calibri" panose="020F0502020204030204"/>
            </a:endParaRPr>
          </a:p>
          <a:p>
            <a:r>
              <a:rPr lang="en-US" sz="2400"/>
              <a:t>Buddy readers</a:t>
            </a:r>
            <a:endParaRPr lang="en-US" sz="2400">
              <a:ea typeface="Calibri"/>
              <a:cs typeface="Calibri"/>
            </a:endParaRPr>
          </a:p>
          <a:p>
            <a:r>
              <a:rPr lang="en-US" sz="2400">
                <a:ea typeface="Calibri"/>
                <a:cs typeface="Calibri"/>
              </a:rPr>
              <a:t>Debate leaders</a:t>
            </a:r>
            <a:endParaRPr lang="en-US" sz="2400"/>
          </a:p>
          <a:p>
            <a:r>
              <a:rPr lang="en-US" sz="2400"/>
              <a:t>Peer mentors</a:t>
            </a:r>
            <a:endParaRPr lang="en-US" sz="2400">
              <a:ea typeface="Calibri"/>
              <a:cs typeface="Calibri"/>
            </a:endParaRPr>
          </a:p>
          <a:p>
            <a:r>
              <a:rPr lang="en-US" sz="2400"/>
              <a:t>School council </a:t>
            </a:r>
            <a:endParaRPr lang="en-US" sz="2400">
              <a:ea typeface="Calibri"/>
              <a:cs typeface="Calibri"/>
            </a:endParaRPr>
          </a:p>
          <a:p>
            <a:r>
              <a:rPr lang="en-US" sz="2400"/>
              <a:t>Community volunteering</a:t>
            </a:r>
            <a:endParaRPr lang="en-US" sz="2400">
              <a:ea typeface="Calibri"/>
              <a:cs typeface="Calibri"/>
            </a:endParaRPr>
          </a:p>
          <a:p>
            <a:r>
              <a:rPr lang="en-US" sz="2400"/>
              <a:t>Prefects</a:t>
            </a:r>
            <a:endParaRPr lang="en-US" sz="2400">
              <a:ea typeface="Calibri"/>
              <a:cs typeface="Calibri"/>
            </a:endParaRPr>
          </a:p>
          <a:p>
            <a:endParaRPr lang="en-US" sz="2400"/>
          </a:p>
          <a:p>
            <a:pPr marL="0" indent="0">
              <a:buNone/>
            </a:pPr>
            <a:endParaRPr lang="en-US" sz="2400"/>
          </a:p>
        </p:txBody>
      </p:sp>
    </p:spTree>
    <p:extLst>
      <p:ext uri="{BB962C8B-B14F-4D97-AF65-F5344CB8AC3E}">
        <p14:creationId xmlns:p14="http://schemas.microsoft.com/office/powerpoint/2010/main" val="218110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9879-B446-AD1D-33A4-782DC3E75608}"/>
              </a:ext>
            </a:extLst>
          </p:cNvPr>
          <p:cNvSpPr/>
          <p:nvPr/>
        </p:nvSpPr>
        <p:spPr>
          <a:xfrm>
            <a:off x="0" y="0"/>
            <a:ext cx="12191999" cy="6857999"/>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31EE33-95EC-D8AF-FB2F-0D37EADFCEBB}"/>
              </a:ext>
            </a:extLst>
          </p:cNvPr>
          <p:cNvSpPr/>
          <p:nvPr/>
        </p:nvSpPr>
        <p:spPr>
          <a:xfrm>
            <a:off x="170329" y="188259"/>
            <a:ext cx="11869271" cy="65263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B0520E-21F8-5973-7C53-C2C441C7B1DF}"/>
              </a:ext>
            </a:extLst>
          </p:cNvPr>
          <p:cNvSpPr/>
          <p:nvPr/>
        </p:nvSpPr>
        <p:spPr>
          <a:xfrm>
            <a:off x="259976" y="287383"/>
            <a:ext cx="11654118" cy="628323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8941" y="287383"/>
            <a:ext cx="11645153" cy="6283234"/>
          </a:xfrm>
          <a:prstGeom prst="rect">
            <a:avLst/>
          </a:prstGeom>
          <a:blipFill dpi="0" rotWithShape="1">
            <a:blip r:embed="rId2">
              <a:alphaModFix amt="5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52311" y="1998280"/>
            <a:ext cx="10577689" cy="1310404"/>
          </a:xfrm>
          <a:prstGeom prst="rect">
            <a:avLst/>
          </a:prstGeom>
          <a:solidFill>
            <a:schemeClr val="bg1"/>
          </a:solidFill>
          <a:ln w="571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8800">
                <a:solidFill>
                  <a:srgbClr val="A50021"/>
                </a:solidFill>
                <a:effectLst/>
                <a:ea typeface="Calibri" panose="020F0502020204030204" pitchFamily="34" charset="0"/>
                <a:cs typeface="Times New Roman" panose="02020603050405020304" pitchFamily="18" charset="0"/>
              </a:rPr>
              <a:t>The Student Council</a:t>
            </a:r>
            <a:endParaRPr lang="en-US" sz="3600">
              <a:solidFill>
                <a:srgbClr val="A50021"/>
              </a:solidFill>
              <a:effectLst/>
              <a:ea typeface="Calibri" panose="020F0502020204030204" pitchFamily="34" charset="0"/>
              <a:cs typeface="Times New Roman" panose="02020603050405020304" pitchFamily="18" charset="0"/>
            </a:endParaRPr>
          </a:p>
        </p:txBody>
      </p:sp>
      <p:sp>
        <p:nvSpPr>
          <p:cNvPr id="6" name="Content Placeholder 3"/>
          <p:cNvSpPr txBox="1">
            <a:spLocks/>
          </p:cNvSpPr>
          <p:nvPr/>
        </p:nvSpPr>
        <p:spPr>
          <a:xfrm>
            <a:off x="4308106" y="3496943"/>
            <a:ext cx="3304902" cy="1208314"/>
          </a:xfrm>
          <a:prstGeom prst="rect">
            <a:avLst/>
          </a:prstGeom>
          <a:solidFill>
            <a:schemeClr val="bg1"/>
          </a:solidFill>
          <a:ln w="57150" cap="flat" cmpd="sng" algn="ctr">
            <a:solidFill>
              <a:srgbClr val="A5002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nSpc>
                <a:spcPct val="107000"/>
              </a:lnSpc>
              <a:spcAft>
                <a:spcPts val="800"/>
              </a:spcAft>
            </a:pPr>
            <a:r>
              <a:rPr lang="en-US" sz="2800">
                <a:solidFill>
                  <a:srgbClr val="A50021"/>
                </a:solidFill>
                <a:ea typeface="Calibri" panose="020F0502020204030204" pitchFamily="34" charset="0"/>
                <a:cs typeface="Times New Roman"/>
              </a:rPr>
              <a:t>It’s your voice</a:t>
            </a:r>
            <a:endParaRPr lang="en-US" sz="1000">
              <a:solidFill>
                <a:srgbClr val="A50021"/>
              </a:solidFill>
              <a:ea typeface="Calibri" panose="020F0502020204030204" pitchFamily="34" charset="0"/>
              <a:cs typeface="Times New Roman"/>
            </a:endParaRPr>
          </a:p>
          <a:p>
            <a:pPr>
              <a:lnSpc>
                <a:spcPct val="107000"/>
              </a:lnSpc>
              <a:spcAft>
                <a:spcPts val="800"/>
              </a:spcAft>
            </a:pPr>
            <a:r>
              <a:rPr lang="en-US" sz="2800">
                <a:solidFill>
                  <a:srgbClr val="A50021"/>
                </a:solidFill>
                <a:ea typeface="Calibri" panose="020F0502020204030204" pitchFamily="34" charset="0"/>
                <a:cs typeface="Times New Roman"/>
              </a:rPr>
              <a:t> Use it! </a:t>
            </a:r>
            <a:endParaRPr lang="en-US" sz="1000">
              <a:solidFill>
                <a:srgbClr val="A50021"/>
              </a:solidFill>
              <a:ea typeface="Calibri" panose="020F0502020204030204" pitchFamily="34" charset="0"/>
              <a:cs typeface="Times New Roman" panose="02020603050405020304" pitchFamily="18" charset="0"/>
            </a:endParaRPr>
          </a:p>
        </p:txBody>
      </p:sp>
      <p:sp>
        <p:nvSpPr>
          <p:cNvPr id="11" name="Content Placeholder 3"/>
          <p:cNvSpPr txBox="1">
            <a:spLocks/>
          </p:cNvSpPr>
          <p:nvPr/>
        </p:nvSpPr>
        <p:spPr>
          <a:xfrm>
            <a:off x="2278711" y="6119222"/>
            <a:ext cx="7724887" cy="363683"/>
          </a:xfrm>
          <a:prstGeom prst="rect">
            <a:avLst/>
          </a:prstGeom>
          <a:noFill/>
          <a:ln w="571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nSpc>
                <a:spcPct val="107000"/>
              </a:lnSpc>
              <a:spcAft>
                <a:spcPts val="800"/>
              </a:spcAft>
            </a:pPr>
            <a:r>
              <a:rPr lang="en-US" sz="2000">
                <a:solidFill>
                  <a:srgbClr val="A50021"/>
                </a:solidFill>
                <a:ea typeface="Calibri" panose="020F0502020204030204" pitchFamily="34" charset="0"/>
                <a:cs typeface="Times New Roman"/>
              </a:rPr>
              <a:t>Studentvoice@ecclesbourne.derbyshire.sch.uk </a:t>
            </a:r>
            <a:endParaRPr lang="en-US" sz="800">
              <a:solidFill>
                <a:srgbClr val="A5002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3206901"/>
      </p:ext>
    </p:extLst>
  </p:cSld>
  <p:clrMapOvr>
    <a:masterClrMapping/>
  </p:clrMapOvr>
  <mc:AlternateContent xmlns:mc="http://schemas.openxmlformats.org/markup-compatibility/2006">
    <mc:Choice xmlns:p14="http://schemas.microsoft.com/office/powerpoint/2010/main" Requires="p14">
      <p:transition spd="slow" p14:dur="2000" advTm="43392"/>
    </mc:Choice>
    <mc:Fallback>
      <p:transition spd="slow" advTm="4339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747D233B303C42867A11F9D9240F5B" ma:contentTypeVersion="18" ma:contentTypeDescription="Create a new document." ma:contentTypeScope="" ma:versionID="70fa7c352939c72efc96fde5cfaee722">
  <xsd:schema xmlns:xsd="http://www.w3.org/2001/XMLSchema" xmlns:xs="http://www.w3.org/2001/XMLSchema" xmlns:p="http://schemas.microsoft.com/office/2006/metadata/properties" xmlns:ns2="8016d306-0153-405a-be98-310ea55ccd8d" xmlns:ns3="3773aca8-3cae-4ea7-b159-662d3d13f9ea" targetNamespace="http://schemas.microsoft.com/office/2006/metadata/properties" ma:root="true" ma:fieldsID="aa2271eaaa9473e94252a1b9594de0d2" ns2:_="" ns3:_="">
    <xsd:import namespace="8016d306-0153-405a-be98-310ea55ccd8d"/>
    <xsd:import namespace="3773aca8-3cae-4ea7-b159-662d3d13f9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6d306-0153-405a-be98-310ea55ccd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6de71d0-2f3c-4ce9-b2c1-eaefba12937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3aca8-3cae-4ea7-b159-662d3d13f9e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0d01f24-02f0-4e90-b403-b1ee388ded42}" ma:internalName="TaxCatchAll" ma:showField="CatchAllData" ma:web="3773aca8-3cae-4ea7-b159-662d3d13f9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773aca8-3cae-4ea7-b159-662d3d13f9ea" xsi:nil="true"/>
    <lcf76f155ced4ddcb4097134ff3c332f xmlns="8016d306-0153-405a-be98-310ea55ccd8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61EAFE-0E1B-4811-88F7-C88503BBBA66}">
  <ds:schemaRefs>
    <ds:schemaRef ds:uri="3773aca8-3cae-4ea7-b159-662d3d13f9ea"/>
    <ds:schemaRef ds:uri="8016d306-0153-405a-be98-310ea55ccd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9FEDBB-609A-44CA-AD6B-4AB7A27C108A}">
  <ds:schemaRefs>
    <ds:schemaRef ds:uri="http://purl.org/dc/elements/1.1/"/>
    <ds:schemaRef ds:uri="http://schemas.openxmlformats.org/package/2006/metadata/core-properties"/>
    <ds:schemaRef ds:uri="3773aca8-3cae-4ea7-b159-662d3d13f9ea"/>
    <ds:schemaRef ds:uri="8016d306-0153-405a-be98-310ea55ccd8d"/>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EEC873E-C220-414B-B43B-A39FB7BCFD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2182</Words>
  <Application>Microsoft Office PowerPoint</Application>
  <PresentationFormat>Widescreen</PresentationFormat>
  <Paragraphs>246</Paragraphs>
  <Slides>32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Abadi</vt:lpstr>
      <vt:lpstr>Aptos Narrow</vt:lpstr>
      <vt:lpstr>Arial</vt:lpstr>
      <vt:lpstr>Calibri</vt:lpstr>
      <vt:lpstr>Calibri Light</vt:lpstr>
      <vt:lpstr>Courier New</vt:lpstr>
      <vt:lpstr>Wingdings</vt:lpstr>
      <vt:lpstr>Office Theme</vt:lpstr>
      <vt:lpstr>Welcome to Ecclesbourne Sixth Form </vt:lpstr>
      <vt:lpstr>A few house keeping notices</vt:lpstr>
      <vt:lpstr>Meet the Sixth Form Office (SFO) Team 2025  - 2027 </vt:lpstr>
      <vt:lpstr>Meet the Tutor Team 2025 - 2027 </vt:lpstr>
      <vt:lpstr>Plan for the two days</vt:lpstr>
      <vt:lpstr>What will a typical student timetable look like?</vt:lpstr>
      <vt:lpstr>PowerPoint Presentation</vt:lpstr>
      <vt:lpstr>Leadership and enrichment </vt:lpstr>
      <vt:lpstr>PowerPoint Presentation</vt:lpstr>
      <vt:lpstr>PowerPoint Presentation</vt:lpstr>
      <vt:lpstr>PowerPoint Presentation</vt:lpstr>
      <vt:lpstr>PowerPoint Presentation</vt:lpstr>
      <vt:lpstr>PowerPoint Presentation</vt:lpstr>
      <vt:lpstr>Other opportunities to get involved…</vt:lpstr>
      <vt:lpstr>Meet some of our 6th form students</vt:lpstr>
      <vt:lpstr>PowerPoint Presentation</vt:lpstr>
      <vt:lpstr>Ties</vt:lpstr>
      <vt:lpstr>Health and wellbeing.</vt:lpstr>
      <vt:lpstr>PUNCTUALITY AND ATTENDANCE </vt:lpstr>
      <vt:lpstr>What to do if you would like to change your course choices.</vt:lpstr>
      <vt:lpstr>Who to ask?</vt:lpstr>
      <vt:lpstr>A new chapter awaits!</vt:lpstr>
      <vt:lpstr>Mrs Hadwin...</vt:lpstr>
      <vt:lpstr>We're in this together!</vt:lpstr>
      <vt:lpstr>What to expect in your subject taster sessions.</vt:lpstr>
      <vt:lpstr>PowerPoint Presentation</vt:lpstr>
      <vt:lpstr>PowerPoint Presentation</vt:lpstr>
      <vt:lpstr>PowerPoint Presentation</vt:lpstr>
      <vt:lpstr>PowerPoint Presentation</vt:lpstr>
      <vt:lpstr>PowerPoint Presentation</vt:lpstr>
      <vt:lpstr>PowerPoint Presentation</vt:lpstr>
      <vt:lpstr>Off to form – meet your new family!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Ecclesbourne Sixth Form</dc:title>
  <dc:creator>Hannah Weller (HCW)</dc:creator>
  <cp:lastModifiedBy>Paul Cobham (PCC) - ICT Services</cp:lastModifiedBy>
  <cp:revision>1</cp:revision>
  <dcterms:created xsi:type="dcterms:W3CDTF">2024-06-18T14:31:40Z</dcterms:created>
  <dcterms:modified xsi:type="dcterms:W3CDTF">2025-07-02T10:10:59Z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0x01010004747D233B303C42867A11F9D9240F5B</vt:lpwstr>
  </property>
  <property fmtid="{D5CDD505-2E9C-101B-9397-08002B2CF9AE}" pid="3" name="MediaServiceImageTags">
    <vt:lpwstr/>
  </property>
</Properties>
</file>