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72" r:id="rId4"/>
    <p:sldId id="274" r:id="rId5"/>
    <p:sldId id="275" r:id="rId6"/>
    <p:sldId id="280" r:id="rId7"/>
    <p:sldId id="276" r:id="rId8"/>
    <p:sldId id="277" r:id="rId9"/>
    <p:sldId id="281" r:id="rId10"/>
    <p:sldId id="28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FC46D-F8E5-4D25-A5BB-D3710E792C40}" v="363" dt="2025-10-10T10:36:07.128"/>
    <p1510:client id="{C87488BF-3B42-44C5-92DD-9ED5807FAB1D}" v="130" dt="2025-10-10T11:31:02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1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4-23T09:30:26.2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68 130,'0'0,"0"0,0 0,-1 3,0 2,1 8,0 8,0 9,0 9,0 8,-1 6,-2 4,-3 2,-1-1,-1-4,0-6,-1-4,2-5,0-7,2-6,2-6,2-5,1-6,0-4,1-3</inkml:trace>
  <inkml:trace contextRef="#ctx0" brushRef="#br0" timeOffset="315.76">32 493,'0'0,"0"0,2 1,5 0,15 1,13-1,8 0,5-1,3-3,-1-2,-2-1,-2-1,-4 0,-5 0,-3 0,-2 1,-7 1,-7 2,-7 2</inkml:trace>
  <inkml:trace contextRef="#ctx0" brushRef="#br0" timeOffset="657.54">644 1,'0'0,"-1"0,0 1,-2 3,-2 6,-3 8,-2 11,-1 12,0 11,0 9,0 6,0 4,0-2,0-3,0-5,0-6,2-6,1-7,2-6,3-5,2-6,3-7,-1-7,1-5</inkml:trace>
  <inkml:trace contextRef="#ctx0" brushRef="#br0" timeOffset="3002.6">1247 28,'0'0,"0"0,-1 0,-2 0,-3 1,-3 1,-9 5,-9 6,-9 5,-5 3,-4 2,-2 2,2 0,3 0,5 2,4 0,5 1,5 3,4 0,4 2,4 2,3 2,4 0,4-1,3-1,3 0,4-4,2-3,4-5,6-3,6-4,7-6,9-6,6-9,6-9,2-8,-1-8,-2-6,-5-3,-6 0,-8 1,-7 2,-7 4,-6 5,-5 5,-5 6,-2 5,-3 4,-1 4,0 3,-1 1,0 4,0 5,1 4,0 8,1 6,1 5,2 4,3 2,6 2,3-1,3-3,1-7,3-5,3-7,3-6,1-7,2-7,4-12,1-8,-3-7,-5-5,-4-4,-6-1,-5 0,-4 1,-4 1,-3 5,-1 5,-2 6,-1 6,0 4,0 5,1 2,-1 3,1 5,2 6,-1 9,2 15,0 9,0 7,0 1,-1-6,0-7,0-9,0-9,-1-7,1-6,-1-5,1-7,3-14,2-13,-1-6,0-2,0 3,-1 4,0 6,-1 5,0 6,0 4,0 5,1 4,0 3,3 3,5 4,7 5,6 6,6 4,4 3,8 2,5 0,8-2,2-4,0-6,-2-6,-5-6,-4-6,-6-4,-3-5,-6-5,-5-4,-5-2,-5 0,-6-4,-4-1,-5 0,-6 2,-4 3,-10 1,-6 4,-5 4,-2 4,0 6,3 5,2 3,5 4,4 4,4 4,5 5,8 8,7 6,8 3,5 2,4 0,5 0,3-3,-1-5,3-4,2-5,3-4,5-7,5-6,6-8,5-9,9-14,0-10,-6-5,-10-3,-11 1,-11 4,-8 4,-8 4,-6 5,-6 4,-3 6,-3 4,-3 3,-2 3,-4 4,-4 4,-5 7,-4 9,0 7,4 6,3 4,7 3,6 1,10 0,9-1,6-4,6-6,5-8,8-10,5-10,1-9,-1-9,-5-6,-5-4,-5 0,-4 2,-3 1,-3 4,-4 3,-2 5,-3 4,-3 4,-1 4,0 1,-1 5,1 2,0 6,1 5,1 4,0 1,1-1,1-3,1-4,2-5,1-4,2-6,4-8,2-7,4-5,1-2,0 1,-2 3,-3 5,0 5,0 4,2 5,-1 3,1 3,1 2,3 2,0 0,0-2,1 0,1-2,4-3,7-3,-1-3,-7-2,-10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77E5A-32C8-443D-8801-15B27B5A2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129BC-BD5E-40CF-A722-00DA30FA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B5AF9-8F20-454B-BC09-DB759655E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0EE92-C06C-452D-B181-C1190784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EDBA0-7F43-4022-87F5-8DDF331A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38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3C59D-2BE2-4169-944C-6CDAEA351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D5A86-FEBD-4789-8C42-236983DEF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ADE8A-FDC5-4BB6-8339-2ECD46BB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AD5E1-2367-4B08-8F80-BA5585F9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3297F-0966-4273-9CDB-D4B04E60A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41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F1197D-D5BB-4419-B6EB-AF13CF2BA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0027F-D6B0-41E3-8BEC-6644F9BA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D3222-2987-4D1F-A952-2810B6F25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601AB-13FC-42A3-B455-73E7F7E2A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D7B3B-208C-48AF-B566-5CE73493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92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40C5A-1A07-46EB-98F0-BE32B7E3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21A36-0763-4743-B54B-8FC3AA195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308DE-5A2B-4F76-851C-ED31789CD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3233D-11A1-47DB-8CBF-8AFA93512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0C7C9-0A89-4EAF-8F6A-FBE84420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84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7D80A-2CC8-4040-8C30-7F2853CEB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C7BA4-0ACC-497E-B153-086D83DA7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B0405-2970-4205-A971-B4080D3C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51D0C-65B0-4357-83D5-9F19B783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D7911-814F-4B96-8619-748AA6293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8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98839-DC3C-49D3-9F6C-AEFFE123A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7F97B-4FE5-4B6D-962A-9E115110F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3F4271-446B-4F12-9487-E834C2BBC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9326A-C38E-43D6-9F1D-D9D30C512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E3EA3-1B46-4185-A0F7-A1FD358DC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6092B-6BDD-4226-A5F2-A0EBE69A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15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DF09-D3C1-4D9A-A2BC-6D0F209F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2551D-32B0-4B1A-97CF-93C42392F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14CF3-A935-44E9-9353-D034B6587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14912-F0BB-47CF-BAC9-1B322B2EAF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868DA4-239B-44F4-B42D-800D818E3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477D28-72ED-4464-96E7-759AB893D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50C7E4-465C-43FC-8ECF-7B4FD048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5B1C5-81B0-4AD1-9C6F-C0F80559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0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68B1-7162-4F24-AA30-5BD41EC05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1F8C0-2863-4348-AB88-6E16FDA6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9E7BA-E248-49D8-BDE0-54C5FA73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4A27A-F133-4EA6-8C3F-38F9F104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50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4A94F5-F090-4EB1-8536-29CA773F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8600A1-6E63-42E0-B1A0-7C31BAFF9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9D554A-73D4-4B02-97AD-163F9E7A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69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FA57-9533-4C33-B427-E8E487325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9A2D8-41FF-4601-98DB-595790FFD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F5353-3DEB-45AC-BD0F-9759A8BB1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D9C71-F773-443A-AD9C-593674457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3B6AD-3412-4407-8C74-C4FEB4049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1FDD6-E2A2-4A9E-96D8-13E4A086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3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CA8FF-32C3-4906-8F94-A7C76C67D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B6FD64-77BD-4BBA-9C2A-9995D1622D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95FC7-A50D-4484-9881-5AD24556D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303FE-0C24-491A-B199-7FD48C7D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C7DDB-E30E-4F6A-BA85-D605FF57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A22EE-EF63-4297-AA22-CBB6D1C8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6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7A3831-0D26-424D-A1F6-149845B72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CC8F8-308F-4CDB-9CC3-FA62ACD2F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C902-682E-40FB-808F-9AC1FB68E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62C09-A69A-454E-A59A-346F674AFD72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CD86D-6E54-40F8-9E64-D8A7D3D24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6B2D1-8C9A-465F-8AB9-5D1E56B46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7AFC-367A-4B4B-88A4-D3721ED1A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76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D369D099-FEAD-4482-809B-BACC6ADA3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360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1A0145-B41C-490D-802C-BC594AC1140B}"/>
              </a:ext>
            </a:extLst>
          </p:cNvPr>
          <p:cNvSpPr txBox="1"/>
          <p:nvPr/>
        </p:nvSpPr>
        <p:spPr>
          <a:xfrm>
            <a:off x="114617" y="188525"/>
            <a:ext cx="625570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u="sng" dirty="0">
                <a:latin typeface="Berlin Sans FB" panose="020E0602020502020306" pitchFamily="34" charset="0"/>
              </a:rPr>
              <a:t>Assembly</a:t>
            </a:r>
          </a:p>
          <a:p>
            <a:pPr algn="ctr"/>
            <a:r>
              <a:rPr lang="en-GB" sz="8000" u="sng" dirty="0">
                <a:latin typeface="Berlin Sans FB" panose="020E0602020502020306" pitchFamily="34" charset="0"/>
              </a:rPr>
              <a:t>Briefing –</a:t>
            </a:r>
          </a:p>
          <a:p>
            <a:pPr algn="ctr"/>
            <a:r>
              <a:rPr lang="en-GB" sz="8000" u="sng" dirty="0">
                <a:latin typeface="Berlin Sans FB" panose="020E0602020502020306" pitchFamily="34" charset="0"/>
              </a:rPr>
              <a:t> Access Arrangements</a:t>
            </a:r>
          </a:p>
        </p:txBody>
      </p:sp>
    </p:spTree>
    <p:extLst>
      <p:ext uri="{BB962C8B-B14F-4D97-AF65-F5344CB8AC3E}">
        <p14:creationId xmlns:p14="http://schemas.microsoft.com/office/powerpoint/2010/main" val="102836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54"/>
    </mc:Choice>
    <mc:Fallback xmlns="">
      <p:transition spd="slow" advTm="2625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A4C54-21EB-3226-EFAA-408B5CEDB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F39601-A6DD-5C78-EB48-FF302742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6" y="0"/>
            <a:ext cx="10975606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Ear defenders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76C3EA-D83F-BAC4-296D-B22E2D2426B2}"/>
              </a:ext>
            </a:extLst>
          </p:cNvPr>
          <p:cNvSpPr txBox="1"/>
          <p:nvPr/>
        </p:nvSpPr>
        <p:spPr>
          <a:xfrm>
            <a:off x="281866" y="1646325"/>
            <a:ext cx="117079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Should only be worn AFTER </a:t>
            </a:r>
            <a:r>
              <a:rPr lang="en-GB" sz="3600" u="sng" dirty="0">
                <a:latin typeface="Berlin Sans FB" panose="020E0602020502020306" pitchFamily="34" charset="0"/>
              </a:rPr>
              <a:t>all</a:t>
            </a:r>
            <a:r>
              <a:rPr lang="en-GB" sz="3600" dirty="0">
                <a:latin typeface="Berlin Sans FB" panose="020E0602020502020306" pitchFamily="34" charset="0"/>
              </a:rPr>
              <a:t> of the announcements are made by the senior invigilator. </a:t>
            </a:r>
          </a:p>
          <a:p>
            <a:endParaRPr lang="en-GB" dirty="0"/>
          </a:p>
        </p:txBody>
      </p:sp>
      <p:pic>
        <p:nvPicPr>
          <p:cNvPr id="3074" name="Picture 2" descr="940+ Ear Defenders Stock Illustrations, Royalty-Free Vector Graphics &amp; Clip  Art - iStock | Ear muffs, Hearing protection, Volume">
            <a:extLst>
              <a:ext uri="{FF2B5EF4-FFF2-40B4-BE49-F238E27FC236}">
                <a16:creationId xmlns:a16="http://schemas.microsoft.com/office/drawing/2014/main" id="{951525A3-8477-D10B-7FC3-E57413057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098" y="2663999"/>
            <a:ext cx="3437986" cy="3437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66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1A0145-B41C-490D-802C-BC594AC1140B}"/>
              </a:ext>
            </a:extLst>
          </p:cNvPr>
          <p:cNvSpPr txBox="1"/>
          <p:nvPr/>
        </p:nvSpPr>
        <p:spPr>
          <a:xfrm>
            <a:off x="0" y="501426"/>
            <a:ext cx="625570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dirty="0">
                <a:latin typeface="Berlin Sans FB" panose="020E0602020502020306" pitchFamily="34" charset="0"/>
              </a:rPr>
              <a:t>Good luck</a:t>
            </a:r>
          </a:p>
        </p:txBody>
      </p:sp>
      <p:pic>
        <p:nvPicPr>
          <p:cNvPr id="5122" name="Picture 2" descr="100+ Inspiring Quotes About Success">
            <a:extLst>
              <a:ext uri="{FF2B5EF4-FFF2-40B4-BE49-F238E27FC236}">
                <a16:creationId xmlns:a16="http://schemas.microsoft.com/office/drawing/2014/main" id="{CDD42862-A4EF-4B3E-B4B5-C3AE79EC93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10336"/>
          <a:stretch/>
        </p:blipFill>
        <p:spPr bwMode="auto">
          <a:xfrm>
            <a:off x="6328409" y="1157680"/>
            <a:ext cx="4941502" cy="4140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7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54"/>
    </mc:Choice>
    <mc:Fallback xmlns="">
      <p:transition spd="slow" advTm="2625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B1385-9DF2-EF4E-00A9-1820FCB30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BFEAD8-D2F6-379B-D691-A8CF9370D830}"/>
              </a:ext>
            </a:extLst>
          </p:cNvPr>
          <p:cNvSpPr txBox="1"/>
          <p:nvPr/>
        </p:nvSpPr>
        <p:spPr>
          <a:xfrm>
            <a:off x="4850612" y="333354"/>
            <a:ext cx="6872685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Berlin Sans FB" panose="020E0602020502020306" pitchFamily="34" charset="0"/>
              </a:rPr>
              <a:t>Extra time</a:t>
            </a:r>
          </a:p>
          <a:p>
            <a:endParaRPr lang="en-GB" sz="5400" dirty="0">
              <a:latin typeface="Berlin Sans FB" panose="020E0602020502020306" pitchFamily="34" charset="0"/>
            </a:endParaRPr>
          </a:p>
          <a:p>
            <a:r>
              <a:rPr lang="en-GB" sz="5400" dirty="0">
                <a:latin typeface="Berlin Sans FB" panose="020E0602020502020306" pitchFamily="34" charset="0"/>
              </a:rPr>
              <a:t>Use of laptops</a:t>
            </a:r>
          </a:p>
          <a:p>
            <a:endParaRPr lang="en-GB" sz="5400" dirty="0">
              <a:latin typeface="Berlin Sans FB" panose="020E0602020502020306" pitchFamily="34" charset="0"/>
            </a:endParaRPr>
          </a:p>
          <a:p>
            <a:r>
              <a:rPr lang="en-GB" sz="5400" dirty="0">
                <a:latin typeface="Berlin Sans FB" panose="020E0602020502020306" pitchFamily="34" charset="0"/>
              </a:rPr>
              <a:t>Supervised rest breaks</a:t>
            </a:r>
          </a:p>
          <a:p>
            <a:endParaRPr lang="en-GB" sz="5400" dirty="0">
              <a:latin typeface="Berlin Sans FB" panose="020E0602020502020306" pitchFamily="34" charset="0"/>
            </a:endParaRPr>
          </a:p>
          <a:p>
            <a:r>
              <a:rPr lang="en-GB" sz="5400" dirty="0">
                <a:latin typeface="Berlin Sans FB" panose="020E0602020502020306" pitchFamily="34" charset="0"/>
              </a:rPr>
              <a:t>Ear defenders</a:t>
            </a:r>
          </a:p>
          <a:p>
            <a:endParaRPr lang="en-GB" sz="3200" dirty="0"/>
          </a:p>
          <a:p>
            <a:endParaRPr lang="en-GB" sz="3200" dirty="0"/>
          </a:p>
        </p:txBody>
      </p:sp>
      <p:pic>
        <p:nvPicPr>
          <p:cNvPr id="3" name="Picture 2" descr="Exam - Free education icons">
            <a:extLst>
              <a:ext uri="{FF2B5EF4-FFF2-40B4-BE49-F238E27FC236}">
                <a16:creationId xmlns:a16="http://schemas.microsoft.com/office/drawing/2014/main" id="{D3019EFE-8F6B-18AD-96A8-46C86FA64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58" y="1317988"/>
            <a:ext cx="4039312" cy="403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5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64C0C-4D8A-F5E2-74BA-34946AB7B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A43871-D6E7-9854-9103-7AD2EB3CE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6" y="0"/>
            <a:ext cx="6810850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Extra Time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7115DB-2C42-DB78-17E9-8D228E491D35}"/>
              </a:ext>
            </a:extLst>
          </p:cNvPr>
          <p:cNvSpPr txBox="1"/>
          <p:nvPr/>
        </p:nvSpPr>
        <p:spPr>
          <a:xfrm>
            <a:off x="281866" y="1325563"/>
            <a:ext cx="636762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JCQ requires evidence that a candidate needs extra time.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r>
              <a:rPr lang="en-GB" sz="3600" dirty="0">
                <a:latin typeface="Berlin Sans FB" panose="020E0602020502020306" pitchFamily="34" charset="0"/>
              </a:rPr>
              <a:t>This evidence must be provided for every subject in order for extra time to be awarded.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r>
              <a:rPr lang="en-GB" sz="3600" dirty="0">
                <a:latin typeface="Berlin Sans FB" panose="020E0602020502020306" pitchFamily="34" charset="0"/>
              </a:rPr>
              <a:t>When you’re told by the invigilator, </a:t>
            </a:r>
            <a:r>
              <a:rPr lang="en-GB" sz="3600" dirty="0">
                <a:solidFill>
                  <a:srgbClr val="00B0F0"/>
                </a:solidFill>
                <a:latin typeface="Berlin Sans FB" panose="020E0602020502020306" pitchFamily="34" charset="0"/>
              </a:rPr>
              <a:t>swap pens…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AF924D-CA04-168A-888E-82610DF33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653" y="259386"/>
            <a:ext cx="5058481" cy="564911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44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2F847-95C2-09D8-7849-C7DD8D9D1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EC8649-5476-CE81-8FCA-D5D193047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6" y="0"/>
            <a:ext cx="6810850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Laptops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980AD6-4ACF-BBE4-3656-F48C1B690AA5}"/>
              </a:ext>
            </a:extLst>
          </p:cNvPr>
          <p:cNvSpPr txBox="1"/>
          <p:nvPr/>
        </p:nvSpPr>
        <p:spPr>
          <a:xfrm>
            <a:off x="281866" y="1232257"/>
            <a:ext cx="1170797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There are JCQ regulations regarding how scripts produced on word processors should be formatted:</a:t>
            </a:r>
          </a:p>
          <a:p>
            <a:endParaRPr lang="en-GB" sz="3600" dirty="0">
              <a:solidFill>
                <a:srgbClr val="00B0F0"/>
              </a:solidFill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Information in the header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Font: Arial 12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Spacing: double spacing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Page numbers (e.g. Page 2 of 6)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19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97B49-DB3A-0516-1DB0-5006145C6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9248F-3331-1739-843E-1EF4DA85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9" y="84849"/>
            <a:ext cx="9164059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Laptops - formatting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BCF38-17CC-F99D-31B0-A6D1D3075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7" y="1667578"/>
            <a:ext cx="3107088" cy="44427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F5B00F-6832-46A7-A826-41341B316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3802" y="1410412"/>
            <a:ext cx="5669011" cy="26304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2F5AC3B-D7F0-8C42-A894-2B5801554E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746" y="5499037"/>
            <a:ext cx="2648320" cy="1028844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6E9B0331-BBC5-3508-6E18-3421D1A2370E}"/>
              </a:ext>
            </a:extLst>
          </p:cNvPr>
          <p:cNvSpPr/>
          <p:nvPr/>
        </p:nvSpPr>
        <p:spPr>
          <a:xfrm>
            <a:off x="2795777" y="1850346"/>
            <a:ext cx="3107088" cy="4920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095EF57-A43D-212C-C36E-C0C841C15E2D}"/>
              </a:ext>
            </a:extLst>
          </p:cNvPr>
          <p:cNvSpPr/>
          <p:nvPr/>
        </p:nvSpPr>
        <p:spPr>
          <a:xfrm>
            <a:off x="2396086" y="5767459"/>
            <a:ext cx="3107088" cy="4920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CAC7BC-5615-FD5F-449B-112577E37436}"/>
              </a:ext>
            </a:extLst>
          </p:cNvPr>
          <p:cNvSpPr txBox="1"/>
          <p:nvPr/>
        </p:nvSpPr>
        <p:spPr>
          <a:xfrm>
            <a:off x="5822014" y="3575635"/>
            <a:ext cx="2823713" cy="741872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17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C3C92-2C1F-2E1F-633A-075BF4E0E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D2062B-EF39-80A2-003E-6F19A6356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9" y="84849"/>
            <a:ext cx="11864128" cy="1325563"/>
          </a:xfrm>
        </p:spPr>
        <p:txBody>
          <a:bodyPr>
            <a:noAutofit/>
          </a:bodyPr>
          <a:lstStyle/>
          <a:p>
            <a:r>
              <a:rPr lang="en-GB" sz="6600" u="sng" dirty="0">
                <a:latin typeface="Berlin Sans FB" panose="020E0602020502020306" pitchFamily="34" charset="0"/>
              </a:rPr>
              <a:t>Laptops – printing and checking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6EE507-440D-6D96-AB82-FAFC52F2F13A}"/>
              </a:ext>
            </a:extLst>
          </p:cNvPr>
          <p:cNvSpPr txBox="1"/>
          <p:nvPr/>
        </p:nvSpPr>
        <p:spPr>
          <a:xfrm>
            <a:off x="281866" y="1232257"/>
            <a:ext cx="68866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You remain in exam conditions until the point at which you have handed in your script to a member of the Exams Office.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Only one candidate at time in the Exams Office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Silence when queuing up waiting to print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endParaRPr lang="en-GB" dirty="0"/>
          </a:p>
        </p:txBody>
      </p:sp>
      <p:pic>
        <p:nvPicPr>
          <p:cNvPr id="1026" name="Picture 2" descr="Exam Banners - Exam Room Pull up banner 4">
            <a:extLst>
              <a:ext uri="{FF2B5EF4-FFF2-40B4-BE49-F238E27FC236}">
                <a16:creationId xmlns:a16="http://schemas.microsoft.com/office/drawing/2014/main" id="{CA0BA5E6-BCFF-3647-13EB-48FB316B57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90" t="1237" r="29706" b="52076"/>
          <a:stretch/>
        </p:blipFill>
        <p:spPr bwMode="auto">
          <a:xfrm>
            <a:off x="7203058" y="1410412"/>
            <a:ext cx="4500043" cy="518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68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C3C92-2C1F-2E1F-633A-075BF4E0E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A66DC5A-5988-3CFA-8B52-2A5FC2AAA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8903" y="2323196"/>
            <a:ext cx="5585738" cy="348096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ED2062B-EF39-80A2-003E-6F19A6356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9" y="84849"/>
            <a:ext cx="11864128" cy="1325563"/>
          </a:xfrm>
        </p:spPr>
        <p:txBody>
          <a:bodyPr>
            <a:noAutofit/>
          </a:bodyPr>
          <a:lstStyle/>
          <a:p>
            <a:r>
              <a:rPr lang="en-GB" sz="6600" u="sng" dirty="0">
                <a:latin typeface="Berlin Sans FB" panose="020E0602020502020306" pitchFamily="34" charset="0"/>
              </a:rPr>
              <a:t>Laptops – printing and checking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6EE507-440D-6D96-AB82-FAFC52F2F13A}"/>
              </a:ext>
            </a:extLst>
          </p:cNvPr>
          <p:cNvSpPr txBox="1"/>
          <p:nvPr/>
        </p:nvSpPr>
        <p:spPr>
          <a:xfrm>
            <a:off x="247359" y="1410412"/>
            <a:ext cx="57428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Authenticating your work: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After you have printed your script, check that all of the pages have printed out.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Staple them together and then </a:t>
            </a:r>
            <a:r>
              <a:rPr lang="en-GB" sz="3600" u="sng" dirty="0">
                <a:latin typeface="Berlin Sans FB" panose="020E0602020502020306" pitchFamily="34" charset="0"/>
              </a:rPr>
              <a:t>sign</a:t>
            </a:r>
            <a:r>
              <a:rPr lang="en-GB" sz="3600" dirty="0">
                <a:latin typeface="Berlin Sans FB" panose="020E0602020502020306" pitchFamily="34" charset="0"/>
              </a:rPr>
              <a:t> the front page.</a:t>
            </a:r>
          </a:p>
          <a:p>
            <a:endParaRPr lang="en-GB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48DC15A-A210-59BC-42C6-359448F2EE67}"/>
                  </a:ext>
                </a:extLst>
              </p14:cNvPr>
              <p14:cNvContentPartPr/>
              <p14:nvPr/>
            </p14:nvContentPartPr>
            <p14:xfrm>
              <a:off x="9898138" y="2619615"/>
              <a:ext cx="1609090" cy="296545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48DC15A-A210-59BC-42C6-359448F2EE6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889139" y="2610618"/>
                <a:ext cx="1626729" cy="314179"/>
              </a:xfrm>
              <a:prstGeom prst="rect">
                <a:avLst/>
              </a:prstGeom>
            </p:spPr>
          </p:pic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897970-4158-4AA4-3AB3-ABFE3C3A5DF6}"/>
              </a:ext>
            </a:extLst>
          </p:cNvPr>
          <p:cNvCxnSpPr>
            <a:cxnSpLocks/>
          </p:cNvCxnSpPr>
          <p:nvPr/>
        </p:nvCxnSpPr>
        <p:spPr>
          <a:xfrm flipH="1">
            <a:off x="6569767" y="2435445"/>
            <a:ext cx="378176" cy="368340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54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A4C54-21EB-3226-EFAA-408B5CEDB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F39601-A6DD-5C78-EB48-FF302742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6" y="0"/>
            <a:ext cx="10975606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Supervised rest breaks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76C3EA-D83F-BAC4-296D-B22E2D2426B2}"/>
              </a:ext>
            </a:extLst>
          </p:cNvPr>
          <p:cNvSpPr txBox="1"/>
          <p:nvPr/>
        </p:nvSpPr>
        <p:spPr>
          <a:xfrm>
            <a:off x="364751" y="1667891"/>
            <a:ext cx="67779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SRBs are </a:t>
            </a:r>
            <a:r>
              <a:rPr lang="en-GB" sz="3600" u="sng" dirty="0">
                <a:latin typeface="Berlin Sans FB" panose="020E0602020502020306" pitchFamily="34" charset="0"/>
              </a:rPr>
              <a:t>not</a:t>
            </a:r>
            <a:r>
              <a:rPr lang="en-GB" sz="3600" dirty="0">
                <a:latin typeface="Berlin Sans FB" panose="020E0602020502020306" pitchFamily="34" charset="0"/>
              </a:rPr>
              <a:t> extra time.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r>
              <a:rPr lang="en-GB" sz="3600" dirty="0">
                <a:latin typeface="Berlin Sans FB" panose="020E0602020502020306" pitchFamily="34" charset="0"/>
              </a:rPr>
              <a:t>They are granted to candidates who tire easily and struggle to focus for long periods of time.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endParaRPr lang="en-GB" dirty="0"/>
          </a:p>
        </p:txBody>
      </p:sp>
      <p:pic>
        <p:nvPicPr>
          <p:cNvPr id="2050" name="Picture 2" descr="190+ Hand Stopping Alarm Clock Stock Illustrations, Royalty-Free Vector  Graphics &amp; Clip Art - iStock">
            <a:extLst>
              <a:ext uri="{FF2B5EF4-FFF2-40B4-BE49-F238E27FC236}">
                <a16:creationId xmlns:a16="http://schemas.microsoft.com/office/drawing/2014/main" id="{19F56386-1EC8-D38F-288C-063B683E8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913" y="1667891"/>
            <a:ext cx="4074903" cy="407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905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A4C54-21EB-3226-EFAA-408B5CEDB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F39601-A6DD-5C78-EB48-FF302742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6" y="0"/>
            <a:ext cx="10975606" cy="1325563"/>
          </a:xfrm>
        </p:spPr>
        <p:txBody>
          <a:bodyPr>
            <a:noAutofit/>
          </a:bodyPr>
          <a:lstStyle/>
          <a:p>
            <a:r>
              <a:rPr lang="en-GB" sz="7200" u="sng" dirty="0">
                <a:latin typeface="Berlin Sans FB" panose="020E0602020502020306" pitchFamily="34" charset="0"/>
              </a:rPr>
              <a:t>Supervised rest breaks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76C3EA-D83F-BAC4-296D-B22E2D2426B2}"/>
              </a:ext>
            </a:extLst>
          </p:cNvPr>
          <p:cNvSpPr txBox="1"/>
          <p:nvPr/>
        </p:nvSpPr>
        <p:spPr>
          <a:xfrm>
            <a:off x="281866" y="1232257"/>
            <a:ext cx="1170797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erlin Sans FB" panose="020E0602020502020306" pitchFamily="34" charset="0"/>
              </a:rPr>
              <a:t>Regulations about SRBs:</a:t>
            </a:r>
          </a:p>
          <a:p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They are not ‘thinking time’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They cannot take place within the first 10 minutes or the last 10 minutes of an exam.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Berlin Sans FB" panose="020E0602020502020306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>
                <a:latin typeface="Berlin Sans FB" panose="020E0602020502020306" pitchFamily="34" charset="0"/>
              </a:rPr>
              <a:t>The number of SRBs can be limited if candidates are misusing them.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70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271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Berlin Sans FB</vt:lpstr>
      <vt:lpstr>Calibri</vt:lpstr>
      <vt:lpstr>Calibri Light</vt:lpstr>
      <vt:lpstr>Office Theme</vt:lpstr>
      <vt:lpstr>PowerPoint Presentation</vt:lpstr>
      <vt:lpstr>PowerPoint Presentation</vt:lpstr>
      <vt:lpstr>Extra Time</vt:lpstr>
      <vt:lpstr>Laptops</vt:lpstr>
      <vt:lpstr>Laptops - formatting</vt:lpstr>
      <vt:lpstr>Laptops – printing and checking</vt:lpstr>
      <vt:lpstr>Laptops – printing and checking</vt:lpstr>
      <vt:lpstr>Supervised rest breaks</vt:lpstr>
      <vt:lpstr>Supervised rest breaks</vt:lpstr>
      <vt:lpstr>Ear defenders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Green (HLG)</dc:creator>
  <cp:lastModifiedBy>Paul Cobham (PCC) - ICT Services</cp:lastModifiedBy>
  <cp:revision>5</cp:revision>
  <dcterms:created xsi:type="dcterms:W3CDTF">2024-03-28T09:30:06Z</dcterms:created>
  <dcterms:modified xsi:type="dcterms:W3CDTF">2025-10-17T14:04:09Z</dcterms:modified>
</cp:coreProperties>
</file>