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sldIdLst>
    <p:sldId id="291" r:id="rId5"/>
    <p:sldId id="81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4" r:id="rId18"/>
    <p:sldId id="279" r:id="rId19"/>
    <p:sldId id="308" r:id="rId20"/>
    <p:sldId id="309" r:id="rId21"/>
    <p:sldId id="306" r:id="rId22"/>
    <p:sldId id="310" r:id="rId23"/>
    <p:sldId id="311" r:id="rId24"/>
    <p:sldId id="288" r:id="rId25"/>
    <p:sldId id="312" r:id="rId26"/>
    <p:sldId id="314" r:id="rId27"/>
    <p:sldId id="295" r:id="rId28"/>
    <p:sldId id="287" r:id="rId29"/>
    <p:sldId id="296" r:id="rId30"/>
    <p:sldId id="256" r:id="rId31"/>
    <p:sldId id="815" r:id="rId32"/>
    <p:sldId id="816" r:id="rId33"/>
    <p:sldId id="817" r:id="rId34"/>
    <p:sldId id="818" r:id="rId35"/>
    <p:sldId id="819" r:id="rId36"/>
    <p:sldId id="820" r:id="rId37"/>
    <p:sldId id="821" r:id="rId38"/>
    <p:sldId id="822" r:id="rId39"/>
    <p:sldId id="823" r:id="rId40"/>
    <p:sldId id="824" r:id="rId41"/>
    <p:sldId id="825" r:id="rId42"/>
    <p:sldId id="270" r:id="rId43"/>
    <p:sldId id="257" r:id="rId44"/>
    <p:sldId id="814" r:id="rId45"/>
    <p:sldId id="258" r:id="rId46"/>
    <p:sldId id="315" r:id="rId47"/>
    <p:sldId id="324" r:id="rId48"/>
    <p:sldId id="325" r:id="rId49"/>
    <p:sldId id="283" r:id="rId50"/>
    <p:sldId id="333" r:id="rId51"/>
    <p:sldId id="326" r:id="rId52"/>
    <p:sldId id="327" r:id="rId53"/>
    <p:sldId id="334" r:id="rId54"/>
    <p:sldId id="335" r:id="rId55"/>
    <p:sldId id="336" r:id="rId56"/>
    <p:sldId id="337" r:id="rId57"/>
    <p:sldId id="338" r:id="rId58"/>
    <p:sldId id="339" r:id="rId59"/>
    <p:sldId id="780" r:id="rId60"/>
    <p:sldId id="785" r:id="rId61"/>
    <p:sldId id="78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77EA4-E7D2-B492-7A49-30D41B62BA83}" v="1" dt="2025-09-30T13:00:47.902"/>
    <p1510:client id="{34B8B886-2244-9E48-3CB1-101381D90BF8}" v="98" dt="2025-09-30T16:42:57.423"/>
    <p1510:client id="{9D399EC6-3BF0-1145-C7CB-7E70944AE65B}" v="120" dt="2025-09-30T16:34:11.838"/>
    <p1510:client id="{D84DC044-E155-89D2-9DD1-FE05378DBCD5}" v="12" dt="2025-09-30T16:45:22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4F7E1-EC1C-4D3D-B986-A54FB69AA79E}" type="doc">
      <dgm:prSet loTypeId="urn:microsoft.com/office/officeart/2011/layout/Circle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BC97B21-74FE-4D3A-B06A-DCB4EDF550FE}">
      <dgm:prSet phldrT="[Text]"/>
      <dgm:spPr/>
      <dgm:t>
        <a:bodyPr/>
        <a:lstStyle/>
        <a:p>
          <a:r>
            <a:rPr lang="en-GB"/>
            <a:t>1. Where will you be living whilst you’re at university? </a:t>
          </a:r>
        </a:p>
      </dgm:t>
    </dgm:pt>
    <dgm:pt modelId="{5CB9E963-AD6C-4A40-AB68-68BE84C49271}" type="parTrans" cxnId="{E05DF542-F294-45AD-83AE-C6BBC49AC772}">
      <dgm:prSet/>
      <dgm:spPr/>
      <dgm:t>
        <a:bodyPr/>
        <a:lstStyle/>
        <a:p>
          <a:endParaRPr lang="en-GB"/>
        </a:p>
      </dgm:t>
    </dgm:pt>
    <dgm:pt modelId="{904AFBF9-9AB1-4437-9614-5A0D35556349}" type="sibTrans" cxnId="{E05DF542-F294-45AD-83AE-C6BBC49AC772}">
      <dgm:prSet/>
      <dgm:spPr/>
      <dgm:t>
        <a:bodyPr/>
        <a:lstStyle/>
        <a:p>
          <a:endParaRPr lang="en-GB"/>
        </a:p>
      </dgm:t>
    </dgm:pt>
    <dgm:pt modelId="{C3EFF1FC-22FE-40F6-86D7-7D122FBAC1FB}">
      <dgm:prSet phldrT="[Text]"/>
      <dgm:spPr/>
      <dgm:t>
        <a:bodyPr/>
        <a:lstStyle/>
        <a:p>
          <a:r>
            <a:rPr lang="en-GB"/>
            <a:t>2. What is your total annual residual household income? </a:t>
          </a:r>
        </a:p>
      </dgm:t>
    </dgm:pt>
    <dgm:pt modelId="{E5BBEC7B-9627-48D4-84DE-47D12C6C8308}" type="parTrans" cxnId="{C4575B6F-3677-4377-8A95-D64BA1CE0886}">
      <dgm:prSet/>
      <dgm:spPr/>
      <dgm:t>
        <a:bodyPr/>
        <a:lstStyle/>
        <a:p>
          <a:endParaRPr lang="en-GB"/>
        </a:p>
      </dgm:t>
    </dgm:pt>
    <dgm:pt modelId="{6A79D595-A01E-4F8C-BF2F-40C55B051C59}" type="sibTrans" cxnId="{C4575B6F-3677-4377-8A95-D64BA1CE0886}">
      <dgm:prSet/>
      <dgm:spPr/>
      <dgm:t>
        <a:bodyPr/>
        <a:lstStyle/>
        <a:p>
          <a:endParaRPr lang="en-GB"/>
        </a:p>
      </dgm:t>
    </dgm:pt>
    <dgm:pt modelId="{85CCBD5D-3D49-4FBE-911D-AE4B1855D065}" type="pres">
      <dgm:prSet presAssocID="{0BB4F7E1-EC1C-4D3D-B986-A54FB69AA79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77D1008-F649-47D8-8E0F-3213EE0A6A2F}" type="pres">
      <dgm:prSet presAssocID="{C3EFF1FC-22FE-40F6-86D7-7D122FBAC1FB}" presName="Accent2" presStyleCnt="0"/>
      <dgm:spPr/>
    </dgm:pt>
    <dgm:pt modelId="{C964BC6D-245D-4E44-BF53-A64D7E9FCD99}" type="pres">
      <dgm:prSet presAssocID="{C3EFF1FC-22FE-40F6-86D7-7D122FBAC1FB}" presName="Accent" presStyleLbl="node1" presStyleIdx="0" presStyleCnt="2"/>
      <dgm:spPr/>
    </dgm:pt>
    <dgm:pt modelId="{D7E29D3D-B454-4BBC-86E4-1A166F126A10}" type="pres">
      <dgm:prSet presAssocID="{C3EFF1FC-22FE-40F6-86D7-7D122FBAC1FB}" presName="ParentBackground2" presStyleCnt="0"/>
      <dgm:spPr/>
    </dgm:pt>
    <dgm:pt modelId="{5807E50E-B0AD-4DC8-B78A-BCEEE8D671AE}" type="pres">
      <dgm:prSet presAssocID="{C3EFF1FC-22FE-40F6-86D7-7D122FBAC1FB}" presName="ParentBackground" presStyleLbl="fgAcc1" presStyleIdx="0" presStyleCnt="2"/>
      <dgm:spPr/>
    </dgm:pt>
    <dgm:pt modelId="{EA364E65-44A7-40BC-A89A-C6C44D7D0174}" type="pres">
      <dgm:prSet presAssocID="{C3EFF1FC-22FE-40F6-86D7-7D122FBAC1F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17BDA5-72D0-4D5F-9B0F-CB18B5C48983}" type="pres">
      <dgm:prSet presAssocID="{1BC97B21-74FE-4D3A-B06A-DCB4EDF550FE}" presName="Accent1" presStyleCnt="0"/>
      <dgm:spPr/>
    </dgm:pt>
    <dgm:pt modelId="{DF2E1602-2AF1-40B5-B5D5-6147EE01B325}" type="pres">
      <dgm:prSet presAssocID="{1BC97B21-74FE-4D3A-B06A-DCB4EDF550FE}" presName="Accent" presStyleLbl="node1" presStyleIdx="1" presStyleCnt="2"/>
      <dgm:spPr/>
    </dgm:pt>
    <dgm:pt modelId="{EB6285A8-65A4-44F6-A120-14CFCC6C9B29}" type="pres">
      <dgm:prSet presAssocID="{1BC97B21-74FE-4D3A-B06A-DCB4EDF550FE}" presName="ParentBackground1" presStyleCnt="0"/>
      <dgm:spPr/>
    </dgm:pt>
    <dgm:pt modelId="{6F4E1DD3-029D-497C-BAAE-F4DE76C35AD5}" type="pres">
      <dgm:prSet presAssocID="{1BC97B21-74FE-4D3A-B06A-DCB4EDF550FE}" presName="ParentBackground" presStyleLbl="fgAcc1" presStyleIdx="1" presStyleCnt="2"/>
      <dgm:spPr/>
    </dgm:pt>
    <dgm:pt modelId="{EE05FE9A-4C0E-4C4F-A00A-D3BD422D75D8}" type="pres">
      <dgm:prSet presAssocID="{1BC97B21-74FE-4D3A-B06A-DCB4EDF550F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A71F90A-E742-42B9-AE70-6DA49E71BB71}" type="presOf" srcId="{1BC97B21-74FE-4D3A-B06A-DCB4EDF550FE}" destId="{6F4E1DD3-029D-497C-BAAE-F4DE76C35AD5}" srcOrd="0" destOrd="0" presId="urn:microsoft.com/office/officeart/2011/layout/CircleProcess"/>
    <dgm:cxn modelId="{9518A30C-DCFF-4642-A407-9CC016BBFF8E}" type="presOf" srcId="{C3EFF1FC-22FE-40F6-86D7-7D122FBAC1FB}" destId="{5807E50E-B0AD-4DC8-B78A-BCEEE8D671AE}" srcOrd="0" destOrd="0" presId="urn:microsoft.com/office/officeart/2011/layout/CircleProcess"/>
    <dgm:cxn modelId="{E05DF542-F294-45AD-83AE-C6BBC49AC772}" srcId="{0BB4F7E1-EC1C-4D3D-B986-A54FB69AA79E}" destId="{1BC97B21-74FE-4D3A-B06A-DCB4EDF550FE}" srcOrd="0" destOrd="0" parTransId="{5CB9E963-AD6C-4A40-AB68-68BE84C49271}" sibTransId="{904AFBF9-9AB1-4437-9614-5A0D35556349}"/>
    <dgm:cxn modelId="{89E24167-156A-40EB-ADDB-2610996048EE}" type="presOf" srcId="{0BB4F7E1-EC1C-4D3D-B986-A54FB69AA79E}" destId="{85CCBD5D-3D49-4FBE-911D-AE4B1855D065}" srcOrd="0" destOrd="0" presId="urn:microsoft.com/office/officeart/2011/layout/CircleProcess"/>
    <dgm:cxn modelId="{C4575B6F-3677-4377-8A95-D64BA1CE0886}" srcId="{0BB4F7E1-EC1C-4D3D-B986-A54FB69AA79E}" destId="{C3EFF1FC-22FE-40F6-86D7-7D122FBAC1FB}" srcOrd="1" destOrd="0" parTransId="{E5BBEC7B-9627-48D4-84DE-47D12C6C8308}" sibTransId="{6A79D595-A01E-4F8C-BF2F-40C55B051C59}"/>
    <dgm:cxn modelId="{304D788B-1263-43B9-A4C2-2A94258FB6F9}" type="presOf" srcId="{1BC97B21-74FE-4D3A-B06A-DCB4EDF550FE}" destId="{EE05FE9A-4C0E-4C4F-A00A-D3BD422D75D8}" srcOrd="1" destOrd="0" presId="urn:microsoft.com/office/officeart/2011/layout/CircleProcess"/>
    <dgm:cxn modelId="{946EA1F9-2422-4656-A7A2-E55AEE096B8E}" type="presOf" srcId="{C3EFF1FC-22FE-40F6-86D7-7D122FBAC1FB}" destId="{EA364E65-44A7-40BC-A89A-C6C44D7D0174}" srcOrd="1" destOrd="0" presId="urn:microsoft.com/office/officeart/2011/layout/CircleProcess"/>
    <dgm:cxn modelId="{55F4EFF7-82C8-4B9C-9E1E-CBD1F00153FA}" type="presParOf" srcId="{85CCBD5D-3D49-4FBE-911D-AE4B1855D065}" destId="{777D1008-F649-47D8-8E0F-3213EE0A6A2F}" srcOrd="0" destOrd="0" presId="urn:microsoft.com/office/officeart/2011/layout/CircleProcess"/>
    <dgm:cxn modelId="{0DD0777F-FA02-4E89-8CB0-6EF81BD63358}" type="presParOf" srcId="{777D1008-F649-47D8-8E0F-3213EE0A6A2F}" destId="{C964BC6D-245D-4E44-BF53-A64D7E9FCD99}" srcOrd="0" destOrd="0" presId="urn:microsoft.com/office/officeart/2011/layout/CircleProcess"/>
    <dgm:cxn modelId="{ACAD0BE9-797B-408B-B973-57046668C904}" type="presParOf" srcId="{85CCBD5D-3D49-4FBE-911D-AE4B1855D065}" destId="{D7E29D3D-B454-4BBC-86E4-1A166F126A10}" srcOrd="1" destOrd="0" presId="urn:microsoft.com/office/officeart/2011/layout/CircleProcess"/>
    <dgm:cxn modelId="{62A12027-A0A6-40FF-B6F3-C2C5AB4B31D1}" type="presParOf" srcId="{D7E29D3D-B454-4BBC-86E4-1A166F126A10}" destId="{5807E50E-B0AD-4DC8-B78A-BCEEE8D671AE}" srcOrd="0" destOrd="0" presId="urn:microsoft.com/office/officeart/2011/layout/CircleProcess"/>
    <dgm:cxn modelId="{1CE59675-AB56-4C6A-9330-C578496CF22C}" type="presParOf" srcId="{85CCBD5D-3D49-4FBE-911D-AE4B1855D065}" destId="{EA364E65-44A7-40BC-A89A-C6C44D7D0174}" srcOrd="2" destOrd="0" presId="urn:microsoft.com/office/officeart/2011/layout/CircleProcess"/>
    <dgm:cxn modelId="{6E1C9E95-C20A-41D2-BDED-2FD24E35239E}" type="presParOf" srcId="{85CCBD5D-3D49-4FBE-911D-AE4B1855D065}" destId="{6017BDA5-72D0-4D5F-9B0F-CB18B5C48983}" srcOrd="3" destOrd="0" presId="urn:microsoft.com/office/officeart/2011/layout/CircleProcess"/>
    <dgm:cxn modelId="{F63C9E4C-0AA0-4473-A3FD-01BAE30957ED}" type="presParOf" srcId="{6017BDA5-72D0-4D5F-9B0F-CB18B5C48983}" destId="{DF2E1602-2AF1-40B5-B5D5-6147EE01B325}" srcOrd="0" destOrd="0" presId="urn:microsoft.com/office/officeart/2011/layout/CircleProcess"/>
    <dgm:cxn modelId="{580235ED-1E83-48D5-992B-FCD1BB8B1B72}" type="presParOf" srcId="{85CCBD5D-3D49-4FBE-911D-AE4B1855D065}" destId="{EB6285A8-65A4-44F6-A120-14CFCC6C9B29}" srcOrd="4" destOrd="0" presId="urn:microsoft.com/office/officeart/2011/layout/CircleProcess"/>
    <dgm:cxn modelId="{FE13640B-6C61-49F7-8328-1DE4490A1030}" type="presParOf" srcId="{EB6285A8-65A4-44F6-A120-14CFCC6C9B29}" destId="{6F4E1DD3-029D-497C-BAAE-F4DE76C35AD5}" srcOrd="0" destOrd="0" presId="urn:microsoft.com/office/officeart/2011/layout/CircleProcess"/>
    <dgm:cxn modelId="{22CFB0BC-2A0A-46DB-B9BB-DF213A725B23}" type="presParOf" srcId="{85CCBD5D-3D49-4FBE-911D-AE4B1855D065}" destId="{EE05FE9A-4C0E-4C4F-A00A-D3BD422D75D8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4AED0-E843-4421-9CD5-6E35AE0DB6B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209423E-D8F3-42F5-B0B7-0169939E8348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Government Grants </a:t>
          </a:r>
        </a:p>
      </dgm:t>
    </dgm:pt>
    <dgm:pt modelId="{C425F4B1-54DE-46FE-9F77-BAA98DA723CC}" type="parTrans" cxnId="{168D095A-8E38-41DF-BC42-8E1AFDBFA63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DAD0AE-450A-4534-BA04-5C26AA85C1F8}" type="sibTrans" cxnId="{168D095A-8E38-41DF-BC42-8E1AFDBFA63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1765F-CF37-40CD-A08E-1696AA9507BD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Parents learning allowance </a:t>
          </a:r>
        </a:p>
      </dgm:t>
    </dgm:pt>
    <dgm:pt modelId="{E653B23A-23D6-45A9-8C94-3A2EDDE62FC6}" type="parTrans" cxnId="{AFA2C2BA-C468-4C2B-824B-2398EE509C5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54061-2DD5-45E8-B40A-E70DBE5F36D9}" type="sibTrans" cxnId="{AFA2C2BA-C468-4C2B-824B-2398EE509C5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D185-9890-4164-AA78-6688C61A2963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Childcare grant </a:t>
          </a:r>
        </a:p>
      </dgm:t>
    </dgm:pt>
    <dgm:pt modelId="{A2C966AA-06DD-485D-8D6E-4D551BB69692}" type="parTrans" cxnId="{2CF50D02-FCA0-4B36-99AE-35E374214A6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DAEA8-D06C-409C-B302-7079156F2A72}" type="sibTrans" cxnId="{2CF50D02-FCA0-4B36-99AE-35E374214A6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9651B-FA4C-4C94-ABE2-5453A39B7A53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SHU Scholarships and Bursaries </a:t>
          </a:r>
        </a:p>
      </dgm:t>
    </dgm:pt>
    <dgm:pt modelId="{EC9C4F11-0C93-44EF-925F-B41CFA1E5FF3}" type="parTrans" cxnId="{96AF2A6D-A971-41E1-ADDB-B6AF315DE22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49B23-4D76-48AB-A296-D865F1DD1498}" type="sibTrans" cxnId="{96AF2A6D-A971-41E1-ADDB-B6AF315DE22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2BFDF-E412-4510-89AE-99F41576A130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Student success scholarship</a:t>
          </a:r>
        </a:p>
      </dgm:t>
    </dgm:pt>
    <dgm:pt modelId="{1DC73C49-25D5-43A1-B41F-2EF5DBA3CDFF}" type="parTrans" cxnId="{353C8088-7639-4C57-9721-0FC1EB05721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3AC9D-068F-41AB-83B5-C44628E943D7}" type="sibTrans" cxnId="{353C8088-7639-4C57-9721-0FC1EB05721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35396-9C9D-45F0-8EAB-9066E9337BB5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NHS Learning Support Fund</a:t>
          </a:r>
        </a:p>
      </dgm:t>
    </dgm:pt>
    <dgm:pt modelId="{AADDAEED-8130-4FF8-BA04-35F65FD7BBA6}" type="parTrans" cxnId="{B8758775-DE30-4E9A-8F87-F06351DFF9C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25744-834D-431E-A4CD-A778CFF91872}" type="sibTrans" cxnId="{B8758775-DE30-4E9A-8F87-F06351DFF9C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D3C30-6BE2-470D-9E5D-2BEEA1FF0E92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£5000 per year </a:t>
          </a:r>
        </a:p>
      </dgm:t>
    </dgm:pt>
    <dgm:pt modelId="{D041A84F-F55F-4F4A-9861-212A8001BB52}" type="parTrans" cxnId="{2C209C16-E78A-4D10-93C2-A3483301E3E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2625B-99AC-4958-862C-0F3E3799E8FB}" type="sibTrans" cxnId="{2C209C16-E78A-4D10-93C2-A3483301E3E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BCEAF-C066-4FCB-80A8-0F0D161117D9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Adult dependant grant </a:t>
          </a:r>
        </a:p>
      </dgm:t>
    </dgm:pt>
    <dgm:pt modelId="{8F5A0CE7-EAB9-42C7-A2E4-8DB2D7159D63}" type="parTrans" cxnId="{C8832B03-722B-40AA-8536-93CAF7DC197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1C638-2107-471F-AAD0-E40DBDA63C69}" type="sibTrans" cxnId="{C8832B03-722B-40AA-8536-93CAF7DC197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EBB42-8846-44C7-B33E-D761083ED16E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Care leaver bursary </a:t>
          </a:r>
        </a:p>
      </dgm:t>
    </dgm:pt>
    <dgm:pt modelId="{C4A636EE-7CCE-4A95-99EC-A6B11100B878}" type="parTrans" cxnId="{52E5FDF4-A217-4362-B7AA-6FCCEFB93EA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1D08-213F-4AC4-8619-ACE945BC8126}" type="sibTrans" cxnId="{52E5FDF4-A217-4362-B7AA-6FCCEFB93EA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14427-4DA5-483E-88CA-47665F15279B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Placement bursary </a:t>
          </a:r>
        </a:p>
      </dgm:t>
    </dgm:pt>
    <dgm:pt modelId="{2904F297-6BEB-4766-B72D-532EC4B45FB7}" type="parTrans" cxnId="{20FADA09-4717-46E5-8597-F32A0CDA10E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92D4A-0AA7-4380-B846-240F33655F2B}" type="sibTrans" cxnId="{20FADA09-4717-46E5-8597-F32A0CDA10E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0B93D-AA2E-454D-92F7-678222B2E729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Performance athlete support programme </a:t>
          </a:r>
        </a:p>
      </dgm:t>
    </dgm:pt>
    <dgm:pt modelId="{62DB4D4E-0D4A-45C6-A8D1-3BC4C562C54C}" type="parTrans" cxnId="{AFF44344-C749-4439-B071-66B908DFCA1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8877E-D371-489E-B03D-E6966D8B3DF5}" type="sibTrans" cxnId="{AFF44344-C749-4439-B071-66B908DFCA1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6C91C-2DE9-4F5B-9D6F-C3B6D56F7C59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£2000 for child dependants </a:t>
          </a:r>
        </a:p>
      </dgm:t>
    </dgm:pt>
    <dgm:pt modelId="{DBE0F9E8-9745-4E6E-8596-69034B51071C}" type="parTrans" cxnId="{BEF33EA1-16D7-479C-A4DA-54A5B900E1B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AF4AF-4CB3-461C-986A-3034F092E858}" type="sibTrans" cxnId="{BEF33EA1-16D7-479C-A4DA-54A5B900E1B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B77D4-5CC2-4573-B49F-D86118E0052C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Excess travel expenses </a:t>
          </a:r>
        </a:p>
      </dgm:t>
    </dgm:pt>
    <dgm:pt modelId="{F155C9C3-4563-46C9-B7F6-EAF5CE451541}" type="parTrans" cxnId="{25164BFF-AC52-4943-9464-38B79184A8A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2BBDD-14D4-4419-B550-6F3980B9CB10}" type="sibTrans" cxnId="{25164BFF-AC52-4943-9464-38B79184A8A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E4948-7008-4610-8CC4-E69BFFA0580F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+ more</a:t>
          </a:r>
        </a:p>
      </dgm:t>
    </dgm:pt>
    <dgm:pt modelId="{939E356B-5772-4FB7-88C0-9CE4CB2799B8}" type="parTrans" cxnId="{7721B82D-EF0B-4EAA-A286-088B74CF68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BCD94-B6C7-49C6-931E-D26F100A1CCF}" type="sibTrans" cxnId="{7721B82D-EF0B-4EAA-A286-088B74CF68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6EBB8-B8D8-4FBA-AB4A-5B102141A385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Disabled Student Allowance (DSA)</a:t>
          </a:r>
        </a:p>
      </dgm:t>
    </dgm:pt>
    <dgm:pt modelId="{BBAC0E80-2703-4A91-B4D9-8AE410560DDA}" type="parTrans" cxnId="{154B1DB6-4892-4D5D-82AC-4280E095CAB1}">
      <dgm:prSet/>
      <dgm:spPr/>
      <dgm:t>
        <a:bodyPr/>
        <a:lstStyle/>
        <a:p>
          <a:endParaRPr lang="en-GB"/>
        </a:p>
      </dgm:t>
    </dgm:pt>
    <dgm:pt modelId="{02723E07-0610-4C2F-AD3B-FC6575568A5E}" type="sibTrans" cxnId="{154B1DB6-4892-4D5D-82AC-4280E095CAB1}">
      <dgm:prSet/>
      <dgm:spPr/>
      <dgm:t>
        <a:bodyPr/>
        <a:lstStyle/>
        <a:p>
          <a:endParaRPr lang="en-GB"/>
        </a:p>
      </dgm:t>
    </dgm:pt>
    <dgm:pt modelId="{18CE2459-33E3-40F5-BEDE-0A231965D6F4}" type="pres">
      <dgm:prSet presAssocID="{0D74AED0-E843-4421-9CD5-6E35AE0DB6B0}" presName="Name0" presStyleCnt="0">
        <dgm:presLayoutVars>
          <dgm:dir/>
          <dgm:animLvl val="lvl"/>
          <dgm:resizeHandles val="exact"/>
        </dgm:presLayoutVars>
      </dgm:prSet>
      <dgm:spPr/>
    </dgm:pt>
    <dgm:pt modelId="{2DEE75CD-D45E-4FEF-950B-6C9959B8704E}" type="pres">
      <dgm:prSet presAssocID="{0209423E-D8F3-42F5-B0B7-0169939E8348}" presName="composite" presStyleCnt="0"/>
      <dgm:spPr/>
    </dgm:pt>
    <dgm:pt modelId="{D4CB3534-7470-48D9-981D-0ED8BD1109BA}" type="pres">
      <dgm:prSet presAssocID="{0209423E-D8F3-42F5-B0B7-0169939E83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EA8F486-2F90-4268-A1D3-AF7FA74A0CD3}" type="pres">
      <dgm:prSet presAssocID="{0209423E-D8F3-42F5-B0B7-0169939E8348}" presName="desTx" presStyleLbl="alignAccFollowNode1" presStyleIdx="0" presStyleCnt="3" custLinFactNeighborX="-103" custLinFactNeighborY="-352">
        <dgm:presLayoutVars>
          <dgm:bulletEnabled val="1"/>
        </dgm:presLayoutVars>
      </dgm:prSet>
      <dgm:spPr/>
    </dgm:pt>
    <dgm:pt modelId="{1C7BD7B1-FBE2-4794-A803-4A41483C0B17}" type="pres">
      <dgm:prSet presAssocID="{D8DAD0AE-450A-4534-BA04-5C26AA85C1F8}" presName="space" presStyleCnt="0"/>
      <dgm:spPr/>
    </dgm:pt>
    <dgm:pt modelId="{5A3CC0AA-6ED3-4A1C-A6F1-F0FF981EDE9D}" type="pres">
      <dgm:prSet presAssocID="{AAD9651B-FA4C-4C94-ABE2-5453A39B7A53}" presName="composite" presStyleCnt="0"/>
      <dgm:spPr/>
    </dgm:pt>
    <dgm:pt modelId="{BC3B3746-7064-4952-BCFC-1530530CF9C0}" type="pres">
      <dgm:prSet presAssocID="{AAD9651B-FA4C-4C94-ABE2-5453A39B7A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A031C8F-47CB-48A4-8A87-25F4C4361DFD}" type="pres">
      <dgm:prSet presAssocID="{AAD9651B-FA4C-4C94-ABE2-5453A39B7A53}" presName="desTx" presStyleLbl="alignAccFollowNode1" presStyleIdx="1" presStyleCnt="3">
        <dgm:presLayoutVars>
          <dgm:bulletEnabled val="1"/>
        </dgm:presLayoutVars>
      </dgm:prSet>
      <dgm:spPr/>
    </dgm:pt>
    <dgm:pt modelId="{A54EC8FD-650E-4D18-A21C-9E8D69222F2A}" type="pres">
      <dgm:prSet presAssocID="{D6849B23-4D76-48AB-A296-D865F1DD1498}" presName="space" presStyleCnt="0"/>
      <dgm:spPr/>
    </dgm:pt>
    <dgm:pt modelId="{960837FE-9F08-495D-A374-94A57066E551}" type="pres">
      <dgm:prSet presAssocID="{B8535396-9C9D-45F0-8EAB-9066E9337BB5}" presName="composite" presStyleCnt="0"/>
      <dgm:spPr/>
    </dgm:pt>
    <dgm:pt modelId="{9A31D854-3910-47A2-9AF1-1B83A3C02BE4}" type="pres">
      <dgm:prSet presAssocID="{B8535396-9C9D-45F0-8EAB-9066E9337B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A76183A-D368-4EFE-9ABE-999F2A7ED014}" type="pres">
      <dgm:prSet presAssocID="{B8535396-9C9D-45F0-8EAB-9066E9337BB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CF50D02-FCA0-4B36-99AE-35E374214A6B}" srcId="{0209423E-D8F3-42F5-B0B7-0169939E8348}" destId="{3BF3D185-9890-4164-AA78-6688C61A2963}" srcOrd="2" destOrd="0" parTransId="{A2C966AA-06DD-485D-8D6E-4D551BB69692}" sibTransId="{9A0DAEA8-D06C-409C-B302-7079156F2A72}"/>
    <dgm:cxn modelId="{C8832B03-722B-40AA-8536-93CAF7DC1977}" srcId="{0209423E-D8F3-42F5-B0B7-0169939E8348}" destId="{06FBCEAF-C066-4FCB-80A8-0F0D161117D9}" srcOrd="1" destOrd="0" parTransId="{8F5A0CE7-EAB9-42C7-A2E4-8DB2D7159D63}" sibTransId="{A4B1C638-2107-471F-AAD0-E40DBDA63C69}"/>
    <dgm:cxn modelId="{20FADA09-4717-46E5-8597-F32A0CDA10E2}" srcId="{AAD9651B-FA4C-4C94-ABE2-5453A39B7A53}" destId="{DE914427-4DA5-483E-88CA-47665F15279B}" srcOrd="2" destOrd="0" parTransId="{2904F297-6BEB-4766-B72D-532EC4B45FB7}" sibTransId="{D1F92D4A-0AA7-4380-B846-240F33655F2B}"/>
    <dgm:cxn modelId="{3DD5E709-6371-442D-931F-60A0724D8309}" type="presOf" srcId="{3BF3D185-9890-4164-AA78-6688C61A2963}" destId="{9EA8F486-2F90-4268-A1D3-AF7FA74A0CD3}" srcOrd="0" destOrd="2" presId="urn:microsoft.com/office/officeart/2005/8/layout/hList1"/>
    <dgm:cxn modelId="{8959D30B-C0C0-44F8-92D3-76D131D43670}" type="presOf" srcId="{1F86C91C-2DE9-4F5B-9D6F-C3B6D56F7C59}" destId="{EA76183A-D368-4EFE-9ABE-999F2A7ED014}" srcOrd="0" destOrd="1" presId="urn:microsoft.com/office/officeart/2005/8/layout/hList1"/>
    <dgm:cxn modelId="{2C209C16-E78A-4D10-93C2-A3483301E3EF}" srcId="{B8535396-9C9D-45F0-8EAB-9066E9337BB5}" destId="{209D3C30-6BE2-470D-9E5D-2BEEA1FF0E92}" srcOrd="0" destOrd="0" parTransId="{D041A84F-F55F-4F4A-9861-212A8001BB52}" sibTransId="{B5F2625B-99AC-4958-862C-0F3E3799E8FB}"/>
    <dgm:cxn modelId="{344E131E-E01E-4FC7-9EB5-0067C06C0417}" type="presOf" srcId="{0209423E-D8F3-42F5-B0B7-0169939E8348}" destId="{D4CB3534-7470-48D9-981D-0ED8BD1109BA}" srcOrd="0" destOrd="0" presId="urn:microsoft.com/office/officeart/2005/8/layout/hList1"/>
    <dgm:cxn modelId="{7721B82D-EF0B-4EAA-A286-088B74CF68CA}" srcId="{B8535396-9C9D-45F0-8EAB-9066E9337BB5}" destId="{824E4948-7008-4610-8CC4-E69BFFA0580F}" srcOrd="3" destOrd="0" parTransId="{939E356B-5772-4FB7-88C0-9CE4CB2799B8}" sibTransId="{E50BCD94-B6C7-49C6-931E-D26F100A1CCF}"/>
    <dgm:cxn modelId="{E342DB34-AA8E-4C23-B1D9-D8DD734E1363}" type="presOf" srcId="{06FBCEAF-C066-4FCB-80A8-0F0D161117D9}" destId="{9EA8F486-2F90-4268-A1D3-AF7FA74A0CD3}" srcOrd="0" destOrd="1" presId="urn:microsoft.com/office/officeart/2005/8/layout/hList1"/>
    <dgm:cxn modelId="{D6A88D3A-6F87-4357-A60B-7BDD56FAE2F0}" type="presOf" srcId="{F0AB77D4-5CC2-4573-B49F-D86118E0052C}" destId="{EA76183A-D368-4EFE-9ABE-999F2A7ED014}" srcOrd="0" destOrd="2" presId="urn:microsoft.com/office/officeart/2005/8/layout/hList1"/>
    <dgm:cxn modelId="{1A95AF60-799E-4C48-A232-E0F819BD26F0}" type="presOf" srcId="{8A26EBB8-B8D8-4FBA-AB4A-5B102141A385}" destId="{9EA8F486-2F90-4268-A1D3-AF7FA74A0CD3}" srcOrd="0" destOrd="3" presId="urn:microsoft.com/office/officeart/2005/8/layout/hList1"/>
    <dgm:cxn modelId="{88C43E62-72BC-4B75-9E23-858EBE150C01}" type="presOf" srcId="{DE914427-4DA5-483E-88CA-47665F15279B}" destId="{1A031C8F-47CB-48A4-8A87-25F4C4361DFD}" srcOrd="0" destOrd="2" presId="urn:microsoft.com/office/officeart/2005/8/layout/hList1"/>
    <dgm:cxn modelId="{AFF44344-C749-4439-B071-66B908DFCA15}" srcId="{AAD9651B-FA4C-4C94-ABE2-5453A39B7A53}" destId="{3960B93D-AA2E-454D-92F7-678222B2E729}" srcOrd="3" destOrd="0" parTransId="{62DB4D4E-0D4A-45C6-A8D1-3BC4C562C54C}" sibTransId="{5638877E-D371-489E-B03D-E6966D8B3DF5}"/>
    <dgm:cxn modelId="{96AF2A6D-A971-41E1-ADDB-B6AF315DE226}" srcId="{0D74AED0-E843-4421-9CD5-6E35AE0DB6B0}" destId="{AAD9651B-FA4C-4C94-ABE2-5453A39B7A53}" srcOrd="1" destOrd="0" parTransId="{EC9C4F11-0C93-44EF-925F-B41CFA1E5FF3}" sibTransId="{D6849B23-4D76-48AB-A296-D865F1DD1498}"/>
    <dgm:cxn modelId="{B8758775-DE30-4E9A-8F87-F06351DFF9C7}" srcId="{0D74AED0-E843-4421-9CD5-6E35AE0DB6B0}" destId="{B8535396-9C9D-45F0-8EAB-9066E9337BB5}" srcOrd="2" destOrd="0" parTransId="{AADDAEED-8130-4FF8-BA04-35F65FD7BBA6}" sibTransId="{FBA25744-834D-431E-A4CD-A778CFF91872}"/>
    <dgm:cxn modelId="{168D095A-8E38-41DF-BC42-8E1AFDBFA63D}" srcId="{0D74AED0-E843-4421-9CD5-6E35AE0DB6B0}" destId="{0209423E-D8F3-42F5-B0B7-0169939E8348}" srcOrd="0" destOrd="0" parTransId="{C425F4B1-54DE-46FE-9F77-BAA98DA723CC}" sibTransId="{D8DAD0AE-450A-4534-BA04-5C26AA85C1F8}"/>
    <dgm:cxn modelId="{3C007780-8087-4F76-A9F0-506BFB3F1EBB}" type="presOf" srcId="{3960B93D-AA2E-454D-92F7-678222B2E729}" destId="{1A031C8F-47CB-48A4-8A87-25F4C4361DFD}" srcOrd="0" destOrd="3" presId="urn:microsoft.com/office/officeart/2005/8/layout/hList1"/>
    <dgm:cxn modelId="{0A8CFB84-41CC-4C34-9B28-2B5989586E36}" type="presOf" srcId="{824E4948-7008-4610-8CC4-E69BFFA0580F}" destId="{EA76183A-D368-4EFE-9ABE-999F2A7ED014}" srcOrd="0" destOrd="3" presId="urn:microsoft.com/office/officeart/2005/8/layout/hList1"/>
    <dgm:cxn modelId="{353C8088-7639-4C57-9721-0FC1EB057213}" srcId="{AAD9651B-FA4C-4C94-ABE2-5453A39B7A53}" destId="{08C2BFDF-E412-4510-89AE-99F41576A130}" srcOrd="0" destOrd="0" parTransId="{1DC73C49-25D5-43A1-B41F-2EF5DBA3CDFF}" sibTransId="{5A33AC9D-068F-41AB-83B5-C44628E943D7}"/>
    <dgm:cxn modelId="{77A5299F-5783-4A0F-91C5-37A0978D4EAE}" type="presOf" srcId="{B8535396-9C9D-45F0-8EAB-9066E9337BB5}" destId="{9A31D854-3910-47A2-9AF1-1B83A3C02BE4}" srcOrd="0" destOrd="0" presId="urn:microsoft.com/office/officeart/2005/8/layout/hList1"/>
    <dgm:cxn modelId="{BEF33EA1-16D7-479C-A4DA-54A5B900E1BC}" srcId="{B8535396-9C9D-45F0-8EAB-9066E9337BB5}" destId="{1F86C91C-2DE9-4F5B-9D6F-C3B6D56F7C59}" srcOrd="1" destOrd="0" parTransId="{DBE0F9E8-9745-4E6E-8596-69034B51071C}" sibTransId="{0A1AF4AF-4CB3-461C-986A-3034F092E858}"/>
    <dgm:cxn modelId="{154B1DB6-4892-4D5D-82AC-4280E095CAB1}" srcId="{0209423E-D8F3-42F5-B0B7-0169939E8348}" destId="{8A26EBB8-B8D8-4FBA-AB4A-5B102141A385}" srcOrd="3" destOrd="0" parTransId="{BBAC0E80-2703-4A91-B4D9-8AE410560DDA}" sibTransId="{02723E07-0610-4C2F-AD3B-FC6575568A5E}"/>
    <dgm:cxn modelId="{AFA2C2BA-C468-4C2B-824B-2398EE509C5A}" srcId="{0209423E-D8F3-42F5-B0B7-0169939E8348}" destId="{77B1765F-CF37-40CD-A08E-1696AA9507BD}" srcOrd="0" destOrd="0" parTransId="{E653B23A-23D6-45A9-8C94-3A2EDDE62FC6}" sibTransId="{C1654061-2DD5-45E8-B40A-E70DBE5F36D9}"/>
    <dgm:cxn modelId="{826C38D3-95AD-4202-856F-0BE3296D2588}" type="presOf" srcId="{08C2BFDF-E412-4510-89AE-99F41576A130}" destId="{1A031C8F-47CB-48A4-8A87-25F4C4361DFD}" srcOrd="0" destOrd="0" presId="urn:microsoft.com/office/officeart/2005/8/layout/hList1"/>
    <dgm:cxn modelId="{ACC456DB-8701-4C37-9289-8457BD4FEE34}" type="presOf" srcId="{482EBB42-8846-44C7-B33E-D761083ED16E}" destId="{1A031C8F-47CB-48A4-8A87-25F4C4361DFD}" srcOrd="0" destOrd="1" presId="urn:microsoft.com/office/officeart/2005/8/layout/hList1"/>
    <dgm:cxn modelId="{E4B921EB-64EF-4459-9D5B-249C7438DBDD}" type="presOf" srcId="{AAD9651B-FA4C-4C94-ABE2-5453A39B7A53}" destId="{BC3B3746-7064-4952-BCFC-1530530CF9C0}" srcOrd="0" destOrd="0" presId="urn:microsoft.com/office/officeart/2005/8/layout/hList1"/>
    <dgm:cxn modelId="{D78AD6F4-C852-446A-8AF0-3BF07EB207A2}" type="presOf" srcId="{209D3C30-6BE2-470D-9E5D-2BEEA1FF0E92}" destId="{EA76183A-D368-4EFE-9ABE-999F2A7ED014}" srcOrd="0" destOrd="0" presId="urn:microsoft.com/office/officeart/2005/8/layout/hList1"/>
    <dgm:cxn modelId="{52E5FDF4-A217-4362-B7AA-6FCCEFB93EA3}" srcId="{AAD9651B-FA4C-4C94-ABE2-5453A39B7A53}" destId="{482EBB42-8846-44C7-B33E-D761083ED16E}" srcOrd="1" destOrd="0" parTransId="{C4A636EE-7CCE-4A95-99EC-A6B11100B878}" sibTransId="{CD7A1D08-213F-4AC4-8619-ACE945BC8126}"/>
    <dgm:cxn modelId="{315730F8-008C-4A1D-A03C-8BE9610D0809}" type="presOf" srcId="{77B1765F-CF37-40CD-A08E-1696AA9507BD}" destId="{9EA8F486-2F90-4268-A1D3-AF7FA74A0CD3}" srcOrd="0" destOrd="0" presId="urn:microsoft.com/office/officeart/2005/8/layout/hList1"/>
    <dgm:cxn modelId="{B2D15CF8-AE4B-430C-A31D-3250F4871FF1}" type="presOf" srcId="{0D74AED0-E843-4421-9CD5-6E35AE0DB6B0}" destId="{18CE2459-33E3-40F5-BEDE-0A231965D6F4}" srcOrd="0" destOrd="0" presId="urn:microsoft.com/office/officeart/2005/8/layout/hList1"/>
    <dgm:cxn modelId="{25164BFF-AC52-4943-9464-38B79184A8A7}" srcId="{B8535396-9C9D-45F0-8EAB-9066E9337BB5}" destId="{F0AB77D4-5CC2-4573-B49F-D86118E0052C}" srcOrd="2" destOrd="0" parTransId="{F155C9C3-4563-46C9-B7F6-EAF5CE451541}" sibTransId="{7D72BBDD-14D4-4419-B550-6F3980B9CB10}"/>
    <dgm:cxn modelId="{E3FC13E8-2995-45BE-8647-96005F547E0D}" type="presParOf" srcId="{18CE2459-33E3-40F5-BEDE-0A231965D6F4}" destId="{2DEE75CD-D45E-4FEF-950B-6C9959B8704E}" srcOrd="0" destOrd="0" presId="urn:microsoft.com/office/officeart/2005/8/layout/hList1"/>
    <dgm:cxn modelId="{0345C7E2-9C52-4A71-9C6B-BAD97841C2DC}" type="presParOf" srcId="{2DEE75CD-D45E-4FEF-950B-6C9959B8704E}" destId="{D4CB3534-7470-48D9-981D-0ED8BD1109BA}" srcOrd="0" destOrd="0" presId="urn:microsoft.com/office/officeart/2005/8/layout/hList1"/>
    <dgm:cxn modelId="{5729811F-5D9D-44B1-B212-F9BFE74D6E9C}" type="presParOf" srcId="{2DEE75CD-D45E-4FEF-950B-6C9959B8704E}" destId="{9EA8F486-2F90-4268-A1D3-AF7FA74A0CD3}" srcOrd="1" destOrd="0" presId="urn:microsoft.com/office/officeart/2005/8/layout/hList1"/>
    <dgm:cxn modelId="{AEC41DED-D19F-48AD-A901-DD2A162CE305}" type="presParOf" srcId="{18CE2459-33E3-40F5-BEDE-0A231965D6F4}" destId="{1C7BD7B1-FBE2-4794-A803-4A41483C0B17}" srcOrd="1" destOrd="0" presId="urn:microsoft.com/office/officeart/2005/8/layout/hList1"/>
    <dgm:cxn modelId="{2440428F-9B03-44B5-96E7-5B1520A0AA55}" type="presParOf" srcId="{18CE2459-33E3-40F5-BEDE-0A231965D6F4}" destId="{5A3CC0AA-6ED3-4A1C-A6F1-F0FF981EDE9D}" srcOrd="2" destOrd="0" presId="urn:microsoft.com/office/officeart/2005/8/layout/hList1"/>
    <dgm:cxn modelId="{625F34A4-92B4-4007-9681-2DB08A4E2D1A}" type="presParOf" srcId="{5A3CC0AA-6ED3-4A1C-A6F1-F0FF981EDE9D}" destId="{BC3B3746-7064-4952-BCFC-1530530CF9C0}" srcOrd="0" destOrd="0" presId="urn:microsoft.com/office/officeart/2005/8/layout/hList1"/>
    <dgm:cxn modelId="{2274095A-8F74-4673-80DF-D59FA3BBEF65}" type="presParOf" srcId="{5A3CC0AA-6ED3-4A1C-A6F1-F0FF981EDE9D}" destId="{1A031C8F-47CB-48A4-8A87-25F4C4361DFD}" srcOrd="1" destOrd="0" presId="urn:microsoft.com/office/officeart/2005/8/layout/hList1"/>
    <dgm:cxn modelId="{491D9AEE-6455-4D6D-B0FA-C2A16C3D8611}" type="presParOf" srcId="{18CE2459-33E3-40F5-BEDE-0A231965D6F4}" destId="{A54EC8FD-650E-4D18-A21C-9E8D69222F2A}" srcOrd="3" destOrd="0" presId="urn:microsoft.com/office/officeart/2005/8/layout/hList1"/>
    <dgm:cxn modelId="{400BFC9A-D168-4333-8574-77FB3A7665B4}" type="presParOf" srcId="{18CE2459-33E3-40F5-BEDE-0A231965D6F4}" destId="{960837FE-9F08-495D-A374-94A57066E551}" srcOrd="4" destOrd="0" presId="urn:microsoft.com/office/officeart/2005/8/layout/hList1"/>
    <dgm:cxn modelId="{9FF34CCC-513B-4297-8FD0-196717733CA4}" type="presParOf" srcId="{960837FE-9F08-495D-A374-94A57066E551}" destId="{9A31D854-3910-47A2-9AF1-1B83A3C02BE4}" srcOrd="0" destOrd="0" presId="urn:microsoft.com/office/officeart/2005/8/layout/hList1"/>
    <dgm:cxn modelId="{AA33C32C-7EF3-427E-AEAF-13D3959DF724}" type="presParOf" srcId="{960837FE-9F08-495D-A374-94A57066E551}" destId="{EA76183A-D368-4EFE-9ABE-999F2A7ED0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8B13E-48C4-4A2B-9CED-C61A00B3203A}" type="doc">
      <dgm:prSet loTypeId="urn:microsoft.com/office/officeart/2005/8/layout/chevron2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F2DA96D-234F-4CA0-84CC-26137582F898}">
      <dgm:prSet/>
      <dgm:spPr/>
      <dgm:t>
        <a:bodyPr/>
        <a:lstStyle/>
        <a:p>
          <a:r>
            <a:rPr lang="en-US"/>
            <a:t>Be</a:t>
          </a:r>
        </a:p>
      </dgm:t>
    </dgm:pt>
    <dgm:pt modelId="{7AA2EE23-753F-4CD5-AA47-7D731AEA367C}" type="parTrans" cxnId="{86E924E8-2965-4E27-8827-5A8755C977CE}">
      <dgm:prSet/>
      <dgm:spPr/>
      <dgm:t>
        <a:bodyPr/>
        <a:lstStyle/>
        <a:p>
          <a:endParaRPr lang="en-US"/>
        </a:p>
      </dgm:t>
    </dgm:pt>
    <dgm:pt modelId="{266DD0D2-4DDD-4F41-B841-45FC9174FEAE}" type="sibTrans" cxnId="{86E924E8-2965-4E27-8827-5A8755C977CE}">
      <dgm:prSet/>
      <dgm:spPr/>
      <dgm:t>
        <a:bodyPr/>
        <a:lstStyle/>
        <a:p>
          <a:endParaRPr lang="en-US"/>
        </a:p>
      </dgm:t>
    </dgm:pt>
    <dgm:pt modelId="{D8FDEA33-4792-49C6-A48F-7D35FE2739E2}">
      <dgm:prSet/>
      <dgm:spPr/>
      <dgm:t>
        <a:bodyPr/>
        <a:lstStyle/>
        <a:p>
          <a:r>
            <a:rPr lang="en-US"/>
            <a:t>Be active while studying:    take notes – recite out loud – use flash cards – mind maps – test yourself</a:t>
          </a:r>
        </a:p>
      </dgm:t>
    </dgm:pt>
    <dgm:pt modelId="{814A4AD9-D2C2-4C88-A448-65201FEA88AE}" type="parTrans" cxnId="{CB5CB5DC-762B-4820-B9F9-556BEE29598C}">
      <dgm:prSet/>
      <dgm:spPr/>
      <dgm:t>
        <a:bodyPr/>
        <a:lstStyle/>
        <a:p>
          <a:endParaRPr lang="en-US"/>
        </a:p>
      </dgm:t>
    </dgm:pt>
    <dgm:pt modelId="{B67E7F4C-E47B-4476-B648-39DA3FCA6F39}" type="sibTrans" cxnId="{CB5CB5DC-762B-4820-B9F9-556BEE29598C}">
      <dgm:prSet/>
      <dgm:spPr/>
      <dgm:t>
        <a:bodyPr/>
        <a:lstStyle/>
        <a:p>
          <a:endParaRPr lang="en-US"/>
        </a:p>
      </dgm:t>
    </dgm:pt>
    <dgm:pt modelId="{92F55D9E-087F-45AD-8413-11B91F8E3DE2}">
      <dgm:prSet/>
      <dgm:spPr/>
      <dgm:t>
        <a:bodyPr/>
        <a:lstStyle/>
        <a:p>
          <a:r>
            <a:rPr lang="en-US"/>
            <a:t>Take</a:t>
          </a:r>
        </a:p>
      </dgm:t>
    </dgm:pt>
    <dgm:pt modelId="{7DF602EF-C495-43D5-B43B-266FC21D68C0}" type="parTrans" cxnId="{63B019F3-34C9-46F7-9908-9F0FFAAF285F}">
      <dgm:prSet/>
      <dgm:spPr/>
      <dgm:t>
        <a:bodyPr/>
        <a:lstStyle/>
        <a:p>
          <a:endParaRPr lang="en-US"/>
        </a:p>
      </dgm:t>
    </dgm:pt>
    <dgm:pt modelId="{9EB34448-ECFD-4BFA-B828-FD987B74C423}" type="sibTrans" cxnId="{63B019F3-34C9-46F7-9908-9F0FFAAF285F}">
      <dgm:prSet/>
      <dgm:spPr/>
      <dgm:t>
        <a:bodyPr/>
        <a:lstStyle/>
        <a:p>
          <a:endParaRPr lang="en-US"/>
        </a:p>
      </dgm:t>
    </dgm:pt>
    <dgm:pt modelId="{EDD559CC-C921-4A15-B9AB-311386F4BADF}">
      <dgm:prSet/>
      <dgm:spPr/>
      <dgm:t>
        <a:bodyPr/>
        <a:lstStyle/>
        <a:p>
          <a:r>
            <a:rPr lang="en-US"/>
            <a:t>Take regular short breaks (5 - 10 mins. every 40 -60 mins.)</a:t>
          </a:r>
        </a:p>
      </dgm:t>
    </dgm:pt>
    <dgm:pt modelId="{8DE5432D-7D64-496A-BDEA-DBB8DC4EF37E}" type="parTrans" cxnId="{A12B6E93-C18F-4DB5-AFA0-02F3FFDAF9A2}">
      <dgm:prSet/>
      <dgm:spPr/>
      <dgm:t>
        <a:bodyPr/>
        <a:lstStyle/>
        <a:p>
          <a:endParaRPr lang="en-US"/>
        </a:p>
      </dgm:t>
    </dgm:pt>
    <dgm:pt modelId="{F419A61C-7F6D-42F7-AF22-50FC2A2B9A02}" type="sibTrans" cxnId="{A12B6E93-C18F-4DB5-AFA0-02F3FFDAF9A2}">
      <dgm:prSet/>
      <dgm:spPr/>
      <dgm:t>
        <a:bodyPr/>
        <a:lstStyle/>
        <a:p>
          <a:endParaRPr lang="en-US"/>
        </a:p>
      </dgm:t>
    </dgm:pt>
    <dgm:pt modelId="{A808FA9E-4739-4217-B7AA-28879AD2A39D}">
      <dgm:prSet/>
      <dgm:spPr/>
      <dgm:t>
        <a:bodyPr/>
        <a:lstStyle/>
        <a:p>
          <a:r>
            <a:rPr lang="en-US"/>
            <a:t>Eat</a:t>
          </a:r>
        </a:p>
      </dgm:t>
    </dgm:pt>
    <dgm:pt modelId="{72A24D21-6B76-4D18-8AD5-4E336DBBABFC}" type="parTrans" cxnId="{0BAB7CE6-567C-4733-BE29-EFD2916B1DA4}">
      <dgm:prSet/>
      <dgm:spPr/>
      <dgm:t>
        <a:bodyPr/>
        <a:lstStyle/>
        <a:p>
          <a:endParaRPr lang="en-US"/>
        </a:p>
      </dgm:t>
    </dgm:pt>
    <dgm:pt modelId="{676304A7-9B1F-4B58-9C82-4817780414A7}" type="sibTrans" cxnId="{0BAB7CE6-567C-4733-BE29-EFD2916B1DA4}">
      <dgm:prSet/>
      <dgm:spPr/>
      <dgm:t>
        <a:bodyPr/>
        <a:lstStyle/>
        <a:p>
          <a:endParaRPr lang="en-US"/>
        </a:p>
      </dgm:t>
    </dgm:pt>
    <dgm:pt modelId="{7AE26F34-7D25-474F-8048-E9FE2C20465C}">
      <dgm:prSet/>
      <dgm:spPr/>
      <dgm:t>
        <a:bodyPr/>
        <a:lstStyle/>
        <a:p>
          <a:r>
            <a:rPr lang="en-US"/>
            <a:t>Eat properly – Take regular exercise – Reward yourself</a:t>
          </a:r>
        </a:p>
      </dgm:t>
    </dgm:pt>
    <dgm:pt modelId="{CF5B0D8C-CCAF-4D31-8E8E-44766CFF4C82}" type="parTrans" cxnId="{80F10A8A-ABAD-4358-80D5-F031C1E82CE6}">
      <dgm:prSet/>
      <dgm:spPr/>
      <dgm:t>
        <a:bodyPr/>
        <a:lstStyle/>
        <a:p>
          <a:endParaRPr lang="en-US"/>
        </a:p>
      </dgm:t>
    </dgm:pt>
    <dgm:pt modelId="{9022804A-74F8-4E67-8C9A-FB653A0024F1}" type="sibTrans" cxnId="{80F10A8A-ABAD-4358-80D5-F031C1E82CE6}">
      <dgm:prSet/>
      <dgm:spPr/>
      <dgm:t>
        <a:bodyPr/>
        <a:lstStyle/>
        <a:p>
          <a:endParaRPr lang="en-US"/>
        </a:p>
      </dgm:t>
    </dgm:pt>
    <dgm:pt modelId="{09494AAC-E36D-4529-A3F8-3202A3052D0E}" type="pres">
      <dgm:prSet presAssocID="{B668B13E-48C4-4A2B-9CED-C61A00B3203A}" presName="linearFlow" presStyleCnt="0">
        <dgm:presLayoutVars>
          <dgm:dir/>
          <dgm:animLvl val="lvl"/>
          <dgm:resizeHandles val="exact"/>
        </dgm:presLayoutVars>
      </dgm:prSet>
      <dgm:spPr/>
    </dgm:pt>
    <dgm:pt modelId="{CF26D5D6-2F14-4992-8376-CA514D28331C}" type="pres">
      <dgm:prSet presAssocID="{DF2DA96D-234F-4CA0-84CC-26137582F898}" presName="composite" presStyleCnt="0"/>
      <dgm:spPr/>
    </dgm:pt>
    <dgm:pt modelId="{B1CE49FC-B10C-4B70-8FED-F01E1C1062CE}" type="pres">
      <dgm:prSet presAssocID="{DF2DA96D-234F-4CA0-84CC-26137582F89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98BEEE4-F264-4465-A746-D7F676F1063C}" type="pres">
      <dgm:prSet presAssocID="{DF2DA96D-234F-4CA0-84CC-26137582F898}" presName="descendantText" presStyleLbl="alignAcc1" presStyleIdx="0" presStyleCnt="3">
        <dgm:presLayoutVars>
          <dgm:bulletEnabled val="1"/>
        </dgm:presLayoutVars>
      </dgm:prSet>
      <dgm:spPr/>
    </dgm:pt>
    <dgm:pt modelId="{8DF78201-633D-4EFE-BA3C-3C42EE4DB759}" type="pres">
      <dgm:prSet presAssocID="{266DD0D2-4DDD-4F41-B841-45FC9174FEAE}" presName="sp" presStyleCnt="0"/>
      <dgm:spPr/>
    </dgm:pt>
    <dgm:pt modelId="{5CABCB74-98D4-46E2-919D-8315DA1EC2C6}" type="pres">
      <dgm:prSet presAssocID="{92F55D9E-087F-45AD-8413-11B91F8E3DE2}" presName="composite" presStyleCnt="0"/>
      <dgm:spPr/>
    </dgm:pt>
    <dgm:pt modelId="{C1E0A3AC-7E5D-40C7-B76B-B96EA482412C}" type="pres">
      <dgm:prSet presAssocID="{92F55D9E-087F-45AD-8413-11B91F8E3DE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536DD92-98AA-4DE6-8F2B-ADF57331EDA3}" type="pres">
      <dgm:prSet presAssocID="{92F55D9E-087F-45AD-8413-11B91F8E3DE2}" presName="descendantText" presStyleLbl="alignAcc1" presStyleIdx="1" presStyleCnt="3">
        <dgm:presLayoutVars>
          <dgm:bulletEnabled val="1"/>
        </dgm:presLayoutVars>
      </dgm:prSet>
      <dgm:spPr/>
    </dgm:pt>
    <dgm:pt modelId="{2F5795CB-6045-465F-A9B8-5E779AE583EE}" type="pres">
      <dgm:prSet presAssocID="{9EB34448-ECFD-4BFA-B828-FD987B74C423}" presName="sp" presStyleCnt="0"/>
      <dgm:spPr/>
    </dgm:pt>
    <dgm:pt modelId="{606BD1FA-90B5-4764-B2E9-0AB5387F5380}" type="pres">
      <dgm:prSet presAssocID="{A808FA9E-4739-4217-B7AA-28879AD2A39D}" presName="composite" presStyleCnt="0"/>
      <dgm:spPr/>
    </dgm:pt>
    <dgm:pt modelId="{21FEF49F-DDA0-40FE-A6D6-195A4F03B9D4}" type="pres">
      <dgm:prSet presAssocID="{A808FA9E-4739-4217-B7AA-28879AD2A39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C971417-DE90-4828-BCED-4D990379833A}" type="pres">
      <dgm:prSet presAssocID="{A808FA9E-4739-4217-B7AA-28879AD2A39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8323821-157C-40D3-8E84-36F979585A83}" type="presOf" srcId="{B668B13E-48C4-4A2B-9CED-C61A00B3203A}" destId="{09494AAC-E36D-4529-A3F8-3202A3052D0E}" srcOrd="0" destOrd="0" presId="urn:microsoft.com/office/officeart/2005/8/layout/chevron2"/>
    <dgm:cxn modelId="{EDDDFC31-8CBA-4D3B-A8EA-E98CB089669E}" type="presOf" srcId="{A808FA9E-4739-4217-B7AA-28879AD2A39D}" destId="{21FEF49F-DDA0-40FE-A6D6-195A4F03B9D4}" srcOrd="0" destOrd="0" presId="urn:microsoft.com/office/officeart/2005/8/layout/chevron2"/>
    <dgm:cxn modelId="{C0D2FC68-94EE-476C-A4CD-84520FC1B2F0}" type="presOf" srcId="{DF2DA96D-234F-4CA0-84CC-26137582F898}" destId="{B1CE49FC-B10C-4B70-8FED-F01E1C1062CE}" srcOrd="0" destOrd="0" presId="urn:microsoft.com/office/officeart/2005/8/layout/chevron2"/>
    <dgm:cxn modelId="{80F10A8A-ABAD-4358-80D5-F031C1E82CE6}" srcId="{A808FA9E-4739-4217-B7AA-28879AD2A39D}" destId="{7AE26F34-7D25-474F-8048-E9FE2C20465C}" srcOrd="0" destOrd="0" parTransId="{CF5B0D8C-CCAF-4D31-8E8E-44766CFF4C82}" sibTransId="{9022804A-74F8-4E67-8C9A-FB653A0024F1}"/>
    <dgm:cxn modelId="{4402748A-9E4B-4C55-855B-C32741D5B366}" type="presOf" srcId="{D8FDEA33-4792-49C6-A48F-7D35FE2739E2}" destId="{698BEEE4-F264-4465-A746-D7F676F1063C}" srcOrd="0" destOrd="0" presId="urn:microsoft.com/office/officeart/2005/8/layout/chevron2"/>
    <dgm:cxn modelId="{6DE9258C-E10A-4969-B6D3-321C46C659FD}" type="presOf" srcId="{EDD559CC-C921-4A15-B9AB-311386F4BADF}" destId="{C536DD92-98AA-4DE6-8F2B-ADF57331EDA3}" srcOrd="0" destOrd="0" presId="urn:microsoft.com/office/officeart/2005/8/layout/chevron2"/>
    <dgm:cxn modelId="{A12B6E93-C18F-4DB5-AFA0-02F3FFDAF9A2}" srcId="{92F55D9E-087F-45AD-8413-11B91F8E3DE2}" destId="{EDD559CC-C921-4A15-B9AB-311386F4BADF}" srcOrd="0" destOrd="0" parTransId="{8DE5432D-7D64-496A-BDEA-DBB8DC4EF37E}" sibTransId="{F419A61C-7F6D-42F7-AF22-50FC2A2B9A02}"/>
    <dgm:cxn modelId="{416311A2-C839-4484-AFA3-B3B1E9F99AE3}" type="presOf" srcId="{7AE26F34-7D25-474F-8048-E9FE2C20465C}" destId="{DC971417-DE90-4828-BCED-4D990379833A}" srcOrd="0" destOrd="0" presId="urn:microsoft.com/office/officeart/2005/8/layout/chevron2"/>
    <dgm:cxn modelId="{CB5CB5DC-762B-4820-B9F9-556BEE29598C}" srcId="{DF2DA96D-234F-4CA0-84CC-26137582F898}" destId="{D8FDEA33-4792-49C6-A48F-7D35FE2739E2}" srcOrd="0" destOrd="0" parTransId="{814A4AD9-D2C2-4C88-A448-65201FEA88AE}" sibTransId="{B67E7F4C-E47B-4476-B648-39DA3FCA6F39}"/>
    <dgm:cxn modelId="{FF76EEDC-4407-4A89-BF4C-2A6D0300C8E2}" type="presOf" srcId="{92F55D9E-087F-45AD-8413-11B91F8E3DE2}" destId="{C1E0A3AC-7E5D-40C7-B76B-B96EA482412C}" srcOrd="0" destOrd="0" presId="urn:microsoft.com/office/officeart/2005/8/layout/chevron2"/>
    <dgm:cxn modelId="{0BAB7CE6-567C-4733-BE29-EFD2916B1DA4}" srcId="{B668B13E-48C4-4A2B-9CED-C61A00B3203A}" destId="{A808FA9E-4739-4217-B7AA-28879AD2A39D}" srcOrd="2" destOrd="0" parTransId="{72A24D21-6B76-4D18-8AD5-4E336DBBABFC}" sibTransId="{676304A7-9B1F-4B58-9C82-4817780414A7}"/>
    <dgm:cxn modelId="{86E924E8-2965-4E27-8827-5A8755C977CE}" srcId="{B668B13E-48C4-4A2B-9CED-C61A00B3203A}" destId="{DF2DA96D-234F-4CA0-84CC-26137582F898}" srcOrd="0" destOrd="0" parTransId="{7AA2EE23-753F-4CD5-AA47-7D731AEA367C}" sibTransId="{266DD0D2-4DDD-4F41-B841-45FC9174FEAE}"/>
    <dgm:cxn modelId="{63B019F3-34C9-46F7-9908-9F0FFAAF285F}" srcId="{B668B13E-48C4-4A2B-9CED-C61A00B3203A}" destId="{92F55D9E-087F-45AD-8413-11B91F8E3DE2}" srcOrd="1" destOrd="0" parTransId="{7DF602EF-C495-43D5-B43B-266FC21D68C0}" sibTransId="{9EB34448-ECFD-4BFA-B828-FD987B74C423}"/>
    <dgm:cxn modelId="{66885408-9327-475A-B445-62835EFEFD7F}" type="presParOf" srcId="{09494AAC-E36D-4529-A3F8-3202A3052D0E}" destId="{CF26D5D6-2F14-4992-8376-CA514D28331C}" srcOrd="0" destOrd="0" presId="urn:microsoft.com/office/officeart/2005/8/layout/chevron2"/>
    <dgm:cxn modelId="{3023EB95-73FF-4BDD-ADFC-BFB8797E5B35}" type="presParOf" srcId="{CF26D5D6-2F14-4992-8376-CA514D28331C}" destId="{B1CE49FC-B10C-4B70-8FED-F01E1C1062CE}" srcOrd="0" destOrd="0" presId="urn:microsoft.com/office/officeart/2005/8/layout/chevron2"/>
    <dgm:cxn modelId="{A76F042E-DA56-48D6-8AB2-B852FEC82B96}" type="presParOf" srcId="{CF26D5D6-2F14-4992-8376-CA514D28331C}" destId="{698BEEE4-F264-4465-A746-D7F676F1063C}" srcOrd="1" destOrd="0" presId="urn:microsoft.com/office/officeart/2005/8/layout/chevron2"/>
    <dgm:cxn modelId="{49673F4B-9AC4-4788-A3C0-21A53A9C2B23}" type="presParOf" srcId="{09494AAC-E36D-4529-A3F8-3202A3052D0E}" destId="{8DF78201-633D-4EFE-BA3C-3C42EE4DB759}" srcOrd="1" destOrd="0" presId="urn:microsoft.com/office/officeart/2005/8/layout/chevron2"/>
    <dgm:cxn modelId="{B57DA7AD-22AD-4FCD-8E1B-443BDFFF5508}" type="presParOf" srcId="{09494AAC-E36D-4529-A3F8-3202A3052D0E}" destId="{5CABCB74-98D4-46E2-919D-8315DA1EC2C6}" srcOrd="2" destOrd="0" presId="urn:microsoft.com/office/officeart/2005/8/layout/chevron2"/>
    <dgm:cxn modelId="{4D859F21-4354-4F68-94F7-2E6C66DBF9DA}" type="presParOf" srcId="{5CABCB74-98D4-46E2-919D-8315DA1EC2C6}" destId="{C1E0A3AC-7E5D-40C7-B76B-B96EA482412C}" srcOrd="0" destOrd="0" presId="urn:microsoft.com/office/officeart/2005/8/layout/chevron2"/>
    <dgm:cxn modelId="{F651B693-1A17-43B0-8B41-A11B153D1D4A}" type="presParOf" srcId="{5CABCB74-98D4-46E2-919D-8315DA1EC2C6}" destId="{C536DD92-98AA-4DE6-8F2B-ADF57331EDA3}" srcOrd="1" destOrd="0" presId="urn:microsoft.com/office/officeart/2005/8/layout/chevron2"/>
    <dgm:cxn modelId="{A37CEA41-B2FD-4A87-B723-63000A61F25B}" type="presParOf" srcId="{09494AAC-E36D-4529-A3F8-3202A3052D0E}" destId="{2F5795CB-6045-465F-A9B8-5E779AE583EE}" srcOrd="3" destOrd="0" presId="urn:microsoft.com/office/officeart/2005/8/layout/chevron2"/>
    <dgm:cxn modelId="{50B23CE0-8B1E-42F3-B3E1-78CC2AE99A1F}" type="presParOf" srcId="{09494AAC-E36D-4529-A3F8-3202A3052D0E}" destId="{606BD1FA-90B5-4764-B2E9-0AB5387F5380}" srcOrd="4" destOrd="0" presId="urn:microsoft.com/office/officeart/2005/8/layout/chevron2"/>
    <dgm:cxn modelId="{64A89B77-478E-4E35-A80D-A2B2448D6241}" type="presParOf" srcId="{606BD1FA-90B5-4764-B2E9-0AB5387F5380}" destId="{21FEF49F-DDA0-40FE-A6D6-195A4F03B9D4}" srcOrd="0" destOrd="0" presId="urn:microsoft.com/office/officeart/2005/8/layout/chevron2"/>
    <dgm:cxn modelId="{9F8D1D24-F1D4-41DC-BF48-53EB667C078A}" type="presParOf" srcId="{606BD1FA-90B5-4764-B2E9-0AB5387F5380}" destId="{DC971417-DE90-4828-BCED-4D99037983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261CD-CC2D-443F-BD5F-B09522EE283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BFF655-0216-43E7-8158-0D749C9D00CF}">
      <dgm:prSet/>
      <dgm:spPr/>
      <dgm:t>
        <a:bodyPr/>
        <a:lstStyle/>
        <a:p>
          <a:r>
            <a:rPr lang="en-IE" b="1" i="1" u="sng"/>
            <a:t>Remember….</a:t>
          </a:r>
          <a:endParaRPr lang="en-US"/>
        </a:p>
      </dgm:t>
    </dgm:pt>
    <dgm:pt modelId="{65B7ABFD-7E0B-4303-8F0E-9B33EEB5DCD1}" type="parTrans" cxnId="{91840440-4967-458B-A74A-F3F744CC867B}">
      <dgm:prSet/>
      <dgm:spPr/>
      <dgm:t>
        <a:bodyPr/>
        <a:lstStyle/>
        <a:p>
          <a:endParaRPr lang="en-US"/>
        </a:p>
      </dgm:t>
    </dgm:pt>
    <dgm:pt modelId="{E26F6B69-4A9A-4734-95CB-F7E0773A0C0E}" type="sibTrans" cxnId="{91840440-4967-458B-A74A-F3F744CC867B}">
      <dgm:prSet/>
      <dgm:spPr/>
      <dgm:t>
        <a:bodyPr/>
        <a:lstStyle/>
        <a:p>
          <a:endParaRPr lang="en-US"/>
        </a:p>
      </dgm:t>
    </dgm:pt>
    <dgm:pt modelId="{A9DD9DA8-6417-4B73-BE57-634E6EFF7BAA}">
      <dgm:prSet/>
      <dgm:spPr/>
      <dgm:t>
        <a:bodyPr/>
        <a:lstStyle/>
        <a:p>
          <a:r>
            <a:rPr lang="en-IE" i="1"/>
            <a:t>Listening in class is vital  </a:t>
          </a:r>
          <a:endParaRPr lang="en-US"/>
        </a:p>
      </dgm:t>
    </dgm:pt>
    <dgm:pt modelId="{299252B0-18EC-4344-A948-43D60ED0705A}" type="parTrans" cxnId="{4F7C3ABE-CEBA-43AB-83C5-E3329725089E}">
      <dgm:prSet/>
      <dgm:spPr/>
      <dgm:t>
        <a:bodyPr/>
        <a:lstStyle/>
        <a:p>
          <a:endParaRPr lang="en-US"/>
        </a:p>
      </dgm:t>
    </dgm:pt>
    <dgm:pt modelId="{0DFEF210-8162-4747-9ECA-2DDE9D5E2C08}" type="sibTrans" cxnId="{4F7C3ABE-CEBA-43AB-83C5-E3329725089E}">
      <dgm:prSet/>
      <dgm:spPr/>
      <dgm:t>
        <a:bodyPr/>
        <a:lstStyle/>
        <a:p>
          <a:endParaRPr lang="en-US"/>
        </a:p>
      </dgm:t>
    </dgm:pt>
    <dgm:pt modelId="{69184BEF-31B5-4758-B8FC-EF44FD97A56C}">
      <dgm:prSet/>
      <dgm:spPr/>
      <dgm:t>
        <a:bodyPr/>
        <a:lstStyle/>
        <a:p>
          <a:r>
            <a:rPr lang="en-IE" i="1"/>
            <a:t>Review what was learned in class as soon as possible</a:t>
          </a:r>
          <a:endParaRPr lang="en-US"/>
        </a:p>
      </dgm:t>
    </dgm:pt>
    <dgm:pt modelId="{3CEFD9D1-DC71-44EC-B770-9971A6BA0B54}" type="parTrans" cxnId="{8A67377E-CC57-4688-B1EC-156641C86295}">
      <dgm:prSet/>
      <dgm:spPr/>
      <dgm:t>
        <a:bodyPr/>
        <a:lstStyle/>
        <a:p>
          <a:endParaRPr lang="en-US"/>
        </a:p>
      </dgm:t>
    </dgm:pt>
    <dgm:pt modelId="{E6CDE265-6C42-4F35-9DA1-BCCB269DFB82}" type="sibTrans" cxnId="{8A67377E-CC57-4688-B1EC-156641C86295}">
      <dgm:prSet/>
      <dgm:spPr/>
      <dgm:t>
        <a:bodyPr/>
        <a:lstStyle/>
        <a:p>
          <a:endParaRPr lang="en-US"/>
        </a:p>
      </dgm:t>
    </dgm:pt>
    <dgm:pt modelId="{7F2BFD70-ED16-4A65-92BB-3128DEBA4255}">
      <dgm:prSet/>
      <dgm:spPr/>
      <dgm:t>
        <a:bodyPr/>
        <a:lstStyle/>
        <a:p>
          <a:r>
            <a:rPr lang="en-IE" i="1"/>
            <a:t>Try and complete homework on the day it’s given</a:t>
          </a:r>
          <a:endParaRPr lang="en-US"/>
        </a:p>
      </dgm:t>
    </dgm:pt>
    <dgm:pt modelId="{C3C1E933-FBEF-4360-8BCE-07842D0982C2}" type="parTrans" cxnId="{E3DC6BB9-6DDC-4152-903C-42EAB94F04AE}">
      <dgm:prSet/>
      <dgm:spPr/>
      <dgm:t>
        <a:bodyPr/>
        <a:lstStyle/>
        <a:p>
          <a:endParaRPr lang="en-US"/>
        </a:p>
      </dgm:t>
    </dgm:pt>
    <dgm:pt modelId="{F543479A-8218-4CDC-8662-9629D2C9D572}" type="sibTrans" cxnId="{E3DC6BB9-6DDC-4152-903C-42EAB94F04AE}">
      <dgm:prSet/>
      <dgm:spPr/>
      <dgm:t>
        <a:bodyPr/>
        <a:lstStyle/>
        <a:p>
          <a:endParaRPr lang="en-US"/>
        </a:p>
      </dgm:t>
    </dgm:pt>
    <dgm:pt modelId="{E0DD2D5E-395E-484A-98AC-1CC003B08C64}" type="pres">
      <dgm:prSet presAssocID="{3FC261CD-CC2D-443F-BD5F-B09522EE283D}" presName="outerComposite" presStyleCnt="0">
        <dgm:presLayoutVars>
          <dgm:chMax val="5"/>
          <dgm:dir/>
          <dgm:resizeHandles val="exact"/>
        </dgm:presLayoutVars>
      </dgm:prSet>
      <dgm:spPr/>
    </dgm:pt>
    <dgm:pt modelId="{F3EE59BB-97E4-4045-B886-4116D1EFC503}" type="pres">
      <dgm:prSet presAssocID="{3FC261CD-CC2D-443F-BD5F-B09522EE283D}" presName="dummyMaxCanvas" presStyleCnt="0">
        <dgm:presLayoutVars/>
      </dgm:prSet>
      <dgm:spPr/>
    </dgm:pt>
    <dgm:pt modelId="{12E47C07-198C-4E0B-91CA-5A3F3AF94397}" type="pres">
      <dgm:prSet presAssocID="{3FC261CD-CC2D-443F-BD5F-B09522EE283D}" presName="FourNodes_1" presStyleLbl="node1" presStyleIdx="0" presStyleCnt="4">
        <dgm:presLayoutVars>
          <dgm:bulletEnabled val="1"/>
        </dgm:presLayoutVars>
      </dgm:prSet>
      <dgm:spPr/>
    </dgm:pt>
    <dgm:pt modelId="{8C3F7A47-D4F8-450D-B300-C09BB620EBCC}" type="pres">
      <dgm:prSet presAssocID="{3FC261CD-CC2D-443F-BD5F-B09522EE283D}" presName="FourNodes_2" presStyleLbl="node1" presStyleIdx="1" presStyleCnt="4">
        <dgm:presLayoutVars>
          <dgm:bulletEnabled val="1"/>
        </dgm:presLayoutVars>
      </dgm:prSet>
      <dgm:spPr/>
    </dgm:pt>
    <dgm:pt modelId="{C2CE35BF-D09A-4D99-8EA9-B3942B0C4E82}" type="pres">
      <dgm:prSet presAssocID="{3FC261CD-CC2D-443F-BD5F-B09522EE283D}" presName="FourNodes_3" presStyleLbl="node1" presStyleIdx="2" presStyleCnt="4">
        <dgm:presLayoutVars>
          <dgm:bulletEnabled val="1"/>
        </dgm:presLayoutVars>
      </dgm:prSet>
      <dgm:spPr/>
    </dgm:pt>
    <dgm:pt modelId="{35E1460A-80FE-4D15-AA82-5CBDDABFD33C}" type="pres">
      <dgm:prSet presAssocID="{3FC261CD-CC2D-443F-BD5F-B09522EE283D}" presName="FourNodes_4" presStyleLbl="node1" presStyleIdx="3" presStyleCnt="4">
        <dgm:presLayoutVars>
          <dgm:bulletEnabled val="1"/>
        </dgm:presLayoutVars>
      </dgm:prSet>
      <dgm:spPr/>
    </dgm:pt>
    <dgm:pt modelId="{6FBED83A-7FF3-4A38-86DB-FC532F9AFD6D}" type="pres">
      <dgm:prSet presAssocID="{3FC261CD-CC2D-443F-BD5F-B09522EE283D}" presName="FourConn_1-2" presStyleLbl="fgAccFollowNode1" presStyleIdx="0" presStyleCnt="3">
        <dgm:presLayoutVars>
          <dgm:bulletEnabled val="1"/>
        </dgm:presLayoutVars>
      </dgm:prSet>
      <dgm:spPr/>
    </dgm:pt>
    <dgm:pt modelId="{09201087-099B-4908-84B8-467A5435F0DE}" type="pres">
      <dgm:prSet presAssocID="{3FC261CD-CC2D-443F-BD5F-B09522EE283D}" presName="FourConn_2-3" presStyleLbl="fgAccFollowNode1" presStyleIdx="1" presStyleCnt="3">
        <dgm:presLayoutVars>
          <dgm:bulletEnabled val="1"/>
        </dgm:presLayoutVars>
      </dgm:prSet>
      <dgm:spPr/>
    </dgm:pt>
    <dgm:pt modelId="{A1E2AE03-C23B-4775-B3AB-55E7D5692095}" type="pres">
      <dgm:prSet presAssocID="{3FC261CD-CC2D-443F-BD5F-B09522EE283D}" presName="FourConn_3-4" presStyleLbl="fgAccFollowNode1" presStyleIdx="2" presStyleCnt="3">
        <dgm:presLayoutVars>
          <dgm:bulletEnabled val="1"/>
        </dgm:presLayoutVars>
      </dgm:prSet>
      <dgm:spPr/>
    </dgm:pt>
    <dgm:pt modelId="{A7A4C0ED-BA15-4A4D-8B14-765FCF5ADDE3}" type="pres">
      <dgm:prSet presAssocID="{3FC261CD-CC2D-443F-BD5F-B09522EE283D}" presName="FourNodes_1_text" presStyleLbl="node1" presStyleIdx="3" presStyleCnt="4">
        <dgm:presLayoutVars>
          <dgm:bulletEnabled val="1"/>
        </dgm:presLayoutVars>
      </dgm:prSet>
      <dgm:spPr/>
    </dgm:pt>
    <dgm:pt modelId="{C0A66953-50D7-4843-ACD0-B6B51FECC526}" type="pres">
      <dgm:prSet presAssocID="{3FC261CD-CC2D-443F-BD5F-B09522EE283D}" presName="FourNodes_2_text" presStyleLbl="node1" presStyleIdx="3" presStyleCnt="4">
        <dgm:presLayoutVars>
          <dgm:bulletEnabled val="1"/>
        </dgm:presLayoutVars>
      </dgm:prSet>
      <dgm:spPr/>
    </dgm:pt>
    <dgm:pt modelId="{AE331D72-1558-4691-8F53-EA7327691402}" type="pres">
      <dgm:prSet presAssocID="{3FC261CD-CC2D-443F-BD5F-B09522EE283D}" presName="FourNodes_3_text" presStyleLbl="node1" presStyleIdx="3" presStyleCnt="4">
        <dgm:presLayoutVars>
          <dgm:bulletEnabled val="1"/>
        </dgm:presLayoutVars>
      </dgm:prSet>
      <dgm:spPr/>
    </dgm:pt>
    <dgm:pt modelId="{6C18B2D1-28F5-408B-BC12-F617570D9185}" type="pres">
      <dgm:prSet presAssocID="{3FC261CD-CC2D-443F-BD5F-B09522EE283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9070B00-D57C-445D-9C0F-FD2D578BC26B}" type="presOf" srcId="{69184BEF-31B5-4758-B8FC-EF44FD97A56C}" destId="{C2CE35BF-D09A-4D99-8EA9-B3942B0C4E82}" srcOrd="0" destOrd="0" presId="urn:microsoft.com/office/officeart/2005/8/layout/vProcess5"/>
    <dgm:cxn modelId="{0C099A01-BCEE-447C-9652-040DB9F6D8B8}" type="presOf" srcId="{3FC261CD-CC2D-443F-BD5F-B09522EE283D}" destId="{E0DD2D5E-395E-484A-98AC-1CC003B08C64}" srcOrd="0" destOrd="0" presId="urn:microsoft.com/office/officeart/2005/8/layout/vProcess5"/>
    <dgm:cxn modelId="{FB1EED0E-F667-4FD1-B64D-B6E7A3EDD909}" type="presOf" srcId="{E26F6B69-4A9A-4734-95CB-F7E0773A0C0E}" destId="{6FBED83A-7FF3-4A38-86DB-FC532F9AFD6D}" srcOrd="0" destOrd="0" presId="urn:microsoft.com/office/officeart/2005/8/layout/vProcess5"/>
    <dgm:cxn modelId="{91840440-4967-458B-A74A-F3F744CC867B}" srcId="{3FC261CD-CC2D-443F-BD5F-B09522EE283D}" destId="{F1BFF655-0216-43E7-8158-0D749C9D00CF}" srcOrd="0" destOrd="0" parTransId="{65B7ABFD-7E0B-4303-8F0E-9B33EEB5DCD1}" sibTransId="{E26F6B69-4A9A-4734-95CB-F7E0773A0C0E}"/>
    <dgm:cxn modelId="{2B6DB442-295D-4B8D-A062-22AFDF7A8EFC}" type="presOf" srcId="{69184BEF-31B5-4758-B8FC-EF44FD97A56C}" destId="{AE331D72-1558-4691-8F53-EA7327691402}" srcOrd="1" destOrd="0" presId="urn:microsoft.com/office/officeart/2005/8/layout/vProcess5"/>
    <dgm:cxn modelId="{0A8D146B-6D9A-4310-9B54-23C5D3D7ADFF}" type="presOf" srcId="{0DFEF210-8162-4747-9ECA-2DDE9D5E2C08}" destId="{09201087-099B-4908-84B8-467A5435F0DE}" srcOrd="0" destOrd="0" presId="urn:microsoft.com/office/officeart/2005/8/layout/vProcess5"/>
    <dgm:cxn modelId="{561E6553-C683-4065-B16E-980988312025}" type="presOf" srcId="{A9DD9DA8-6417-4B73-BE57-634E6EFF7BAA}" destId="{C0A66953-50D7-4843-ACD0-B6B51FECC526}" srcOrd="1" destOrd="0" presId="urn:microsoft.com/office/officeart/2005/8/layout/vProcess5"/>
    <dgm:cxn modelId="{0A865879-A4B7-4D2A-8476-779D3656449F}" type="presOf" srcId="{7F2BFD70-ED16-4A65-92BB-3128DEBA4255}" destId="{35E1460A-80FE-4D15-AA82-5CBDDABFD33C}" srcOrd="0" destOrd="0" presId="urn:microsoft.com/office/officeart/2005/8/layout/vProcess5"/>
    <dgm:cxn modelId="{8A67377E-CC57-4688-B1EC-156641C86295}" srcId="{3FC261CD-CC2D-443F-BD5F-B09522EE283D}" destId="{69184BEF-31B5-4758-B8FC-EF44FD97A56C}" srcOrd="2" destOrd="0" parTransId="{3CEFD9D1-DC71-44EC-B770-9971A6BA0B54}" sibTransId="{E6CDE265-6C42-4F35-9DA1-BCCB269DFB82}"/>
    <dgm:cxn modelId="{E54EB191-EEDD-46E9-9511-C58C829F31DD}" type="presOf" srcId="{F1BFF655-0216-43E7-8158-0D749C9D00CF}" destId="{12E47C07-198C-4E0B-91CA-5A3F3AF94397}" srcOrd="0" destOrd="0" presId="urn:microsoft.com/office/officeart/2005/8/layout/vProcess5"/>
    <dgm:cxn modelId="{E3DC6BB9-6DDC-4152-903C-42EAB94F04AE}" srcId="{3FC261CD-CC2D-443F-BD5F-B09522EE283D}" destId="{7F2BFD70-ED16-4A65-92BB-3128DEBA4255}" srcOrd="3" destOrd="0" parTransId="{C3C1E933-FBEF-4360-8BCE-07842D0982C2}" sibTransId="{F543479A-8218-4CDC-8662-9629D2C9D572}"/>
    <dgm:cxn modelId="{4F7C3ABE-CEBA-43AB-83C5-E3329725089E}" srcId="{3FC261CD-CC2D-443F-BD5F-B09522EE283D}" destId="{A9DD9DA8-6417-4B73-BE57-634E6EFF7BAA}" srcOrd="1" destOrd="0" parTransId="{299252B0-18EC-4344-A948-43D60ED0705A}" sibTransId="{0DFEF210-8162-4747-9ECA-2DDE9D5E2C08}"/>
    <dgm:cxn modelId="{EBF0D9C7-4FAD-41BC-ACFE-A8874D6E579E}" type="presOf" srcId="{F1BFF655-0216-43E7-8158-0D749C9D00CF}" destId="{A7A4C0ED-BA15-4A4D-8B14-765FCF5ADDE3}" srcOrd="1" destOrd="0" presId="urn:microsoft.com/office/officeart/2005/8/layout/vProcess5"/>
    <dgm:cxn modelId="{01A8EED4-FE2F-4161-BA06-6B7B55787F76}" type="presOf" srcId="{E6CDE265-6C42-4F35-9DA1-BCCB269DFB82}" destId="{A1E2AE03-C23B-4775-B3AB-55E7D5692095}" srcOrd="0" destOrd="0" presId="urn:microsoft.com/office/officeart/2005/8/layout/vProcess5"/>
    <dgm:cxn modelId="{0C321DE7-7374-45A4-BA28-E35A466E27EF}" type="presOf" srcId="{A9DD9DA8-6417-4B73-BE57-634E6EFF7BAA}" destId="{8C3F7A47-D4F8-450D-B300-C09BB620EBCC}" srcOrd="0" destOrd="0" presId="urn:microsoft.com/office/officeart/2005/8/layout/vProcess5"/>
    <dgm:cxn modelId="{DD7687FA-49D1-4265-84E9-190386F2C002}" type="presOf" srcId="{7F2BFD70-ED16-4A65-92BB-3128DEBA4255}" destId="{6C18B2D1-28F5-408B-BC12-F617570D9185}" srcOrd="1" destOrd="0" presId="urn:microsoft.com/office/officeart/2005/8/layout/vProcess5"/>
    <dgm:cxn modelId="{EE7D2DC9-1160-455A-9F03-BC33CF3512F0}" type="presParOf" srcId="{E0DD2D5E-395E-484A-98AC-1CC003B08C64}" destId="{F3EE59BB-97E4-4045-B886-4116D1EFC503}" srcOrd="0" destOrd="0" presId="urn:microsoft.com/office/officeart/2005/8/layout/vProcess5"/>
    <dgm:cxn modelId="{5371A296-07DB-4D6E-94CC-14F97D75A2B6}" type="presParOf" srcId="{E0DD2D5E-395E-484A-98AC-1CC003B08C64}" destId="{12E47C07-198C-4E0B-91CA-5A3F3AF94397}" srcOrd="1" destOrd="0" presId="urn:microsoft.com/office/officeart/2005/8/layout/vProcess5"/>
    <dgm:cxn modelId="{7F001927-ACBC-44E5-9035-5F11D855E57F}" type="presParOf" srcId="{E0DD2D5E-395E-484A-98AC-1CC003B08C64}" destId="{8C3F7A47-D4F8-450D-B300-C09BB620EBCC}" srcOrd="2" destOrd="0" presId="urn:microsoft.com/office/officeart/2005/8/layout/vProcess5"/>
    <dgm:cxn modelId="{A3E3842C-41E0-4165-B638-8BA33BE19592}" type="presParOf" srcId="{E0DD2D5E-395E-484A-98AC-1CC003B08C64}" destId="{C2CE35BF-D09A-4D99-8EA9-B3942B0C4E82}" srcOrd="3" destOrd="0" presId="urn:microsoft.com/office/officeart/2005/8/layout/vProcess5"/>
    <dgm:cxn modelId="{BA0D664E-3C3D-4085-9AE2-AC2C0487C215}" type="presParOf" srcId="{E0DD2D5E-395E-484A-98AC-1CC003B08C64}" destId="{35E1460A-80FE-4D15-AA82-5CBDDABFD33C}" srcOrd="4" destOrd="0" presId="urn:microsoft.com/office/officeart/2005/8/layout/vProcess5"/>
    <dgm:cxn modelId="{EBE642A8-1DCA-46AF-80D0-6EC917B45FDD}" type="presParOf" srcId="{E0DD2D5E-395E-484A-98AC-1CC003B08C64}" destId="{6FBED83A-7FF3-4A38-86DB-FC532F9AFD6D}" srcOrd="5" destOrd="0" presId="urn:microsoft.com/office/officeart/2005/8/layout/vProcess5"/>
    <dgm:cxn modelId="{674B303E-6949-487F-B524-E235DC573F01}" type="presParOf" srcId="{E0DD2D5E-395E-484A-98AC-1CC003B08C64}" destId="{09201087-099B-4908-84B8-467A5435F0DE}" srcOrd="6" destOrd="0" presId="urn:microsoft.com/office/officeart/2005/8/layout/vProcess5"/>
    <dgm:cxn modelId="{36F29CA0-DA14-4D9C-B9B7-ECFD9A2569D0}" type="presParOf" srcId="{E0DD2D5E-395E-484A-98AC-1CC003B08C64}" destId="{A1E2AE03-C23B-4775-B3AB-55E7D5692095}" srcOrd="7" destOrd="0" presId="urn:microsoft.com/office/officeart/2005/8/layout/vProcess5"/>
    <dgm:cxn modelId="{A81E87A1-078B-4030-8C22-6FA713C4DD38}" type="presParOf" srcId="{E0DD2D5E-395E-484A-98AC-1CC003B08C64}" destId="{A7A4C0ED-BA15-4A4D-8B14-765FCF5ADDE3}" srcOrd="8" destOrd="0" presId="urn:microsoft.com/office/officeart/2005/8/layout/vProcess5"/>
    <dgm:cxn modelId="{C3E1660A-AB3E-4563-80A6-7E9C400707CB}" type="presParOf" srcId="{E0DD2D5E-395E-484A-98AC-1CC003B08C64}" destId="{C0A66953-50D7-4843-ACD0-B6B51FECC526}" srcOrd="9" destOrd="0" presId="urn:microsoft.com/office/officeart/2005/8/layout/vProcess5"/>
    <dgm:cxn modelId="{DF8939E6-B88E-4B70-892D-1F839B64619C}" type="presParOf" srcId="{E0DD2D5E-395E-484A-98AC-1CC003B08C64}" destId="{AE331D72-1558-4691-8F53-EA7327691402}" srcOrd="10" destOrd="0" presId="urn:microsoft.com/office/officeart/2005/8/layout/vProcess5"/>
    <dgm:cxn modelId="{A655CD3D-CCDE-41F8-9D99-527B3EAEA17B}" type="presParOf" srcId="{E0DD2D5E-395E-484A-98AC-1CC003B08C64}" destId="{6C18B2D1-28F5-408B-BC12-F617570D918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D6892-778E-4B94-9514-1FF76F1E51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580310-3B02-4866-BD4D-887D849B899E}">
      <dgm:prSet/>
      <dgm:spPr/>
      <dgm:t>
        <a:bodyPr/>
        <a:lstStyle/>
        <a:p>
          <a:r>
            <a:rPr lang="en-IE"/>
            <a:t>Studies indicate that 66% of material is forgotten within 7 days if it is not </a:t>
          </a:r>
          <a:r>
            <a:rPr lang="en-IE" u="sng"/>
            <a:t>reviewed</a:t>
          </a:r>
          <a:r>
            <a:rPr lang="en-IE"/>
            <a:t> or </a:t>
          </a:r>
          <a:r>
            <a:rPr lang="en-IE" u="sng"/>
            <a:t>recited</a:t>
          </a:r>
          <a:r>
            <a:rPr lang="en-IE"/>
            <a:t> again by the student</a:t>
          </a:r>
          <a:endParaRPr lang="en-US"/>
        </a:p>
      </dgm:t>
    </dgm:pt>
    <dgm:pt modelId="{A107C47D-F566-4286-84C5-480FA3AA082D}" type="parTrans" cxnId="{21C32BA2-ACA0-4F0E-B9E4-D316D7A19956}">
      <dgm:prSet/>
      <dgm:spPr/>
      <dgm:t>
        <a:bodyPr/>
        <a:lstStyle/>
        <a:p>
          <a:endParaRPr lang="en-US"/>
        </a:p>
      </dgm:t>
    </dgm:pt>
    <dgm:pt modelId="{4A4D264A-DC21-4F08-8107-5004E8022085}" type="sibTrans" cxnId="{21C32BA2-ACA0-4F0E-B9E4-D316D7A19956}">
      <dgm:prSet/>
      <dgm:spPr/>
      <dgm:t>
        <a:bodyPr/>
        <a:lstStyle/>
        <a:p>
          <a:endParaRPr lang="en-US"/>
        </a:p>
      </dgm:t>
    </dgm:pt>
    <dgm:pt modelId="{E32765B4-2D1C-4119-863F-25D03402659D}">
      <dgm:prSet/>
      <dgm:spPr/>
      <dgm:t>
        <a:bodyPr/>
        <a:lstStyle/>
        <a:p>
          <a:r>
            <a:rPr lang="en-IE"/>
            <a:t>88% is gone after 6 weeks</a:t>
          </a:r>
          <a:endParaRPr lang="en-US"/>
        </a:p>
      </dgm:t>
    </dgm:pt>
    <dgm:pt modelId="{F1FC8C5B-E95E-4EF0-B3F0-196BDD3954A7}" type="parTrans" cxnId="{32912B30-B4C0-4AFA-865D-DCE6C7465717}">
      <dgm:prSet/>
      <dgm:spPr/>
      <dgm:t>
        <a:bodyPr/>
        <a:lstStyle/>
        <a:p>
          <a:endParaRPr lang="en-US"/>
        </a:p>
      </dgm:t>
    </dgm:pt>
    <dgm:pt modelId="{E1165FE6-D731-4807-8372-AD519CCC9ACF}" type="sibTrans" cxnId="{32912B30-B4C0-4AFA-865D-DCE6C7465717}">
      <dgm:prSet/>
      <dgm:spPr/>
      <dgm:t>
        <a:bodyPr/>
        <a:lstStyle/>
        <a:p>
          <a:endParaRPr lang="en-US"/>
        </a:p>
      </dgm:t>
    </dgm:pt>
    <dgm:pt modelId="{243D67BD-E00E-4240-BDA6-08EA6273686B}" type="pres">
      <dgm:prSet presAssocID="{F9CD6892-778E-4B94-9514-1FF76F1E51FB}" presName="vert0" presStyleCnt="0">
        <dgm:presLayoutVars>
          <dgm:dir/>
          <dgm:animOne val="branch"/>
          <dgm:animLvl val="lvl"/>
        </dgm:presLayoutVars>
      </dgm:prSet>
      <dgm:spPr/>
    </dgm:pt>
    <dgm:pt modelId="{80767077-0A53-427F-BB54-FC250481EDBA}" type="pres">
      <dgm:prSet presAssocID="{97580310-3B02-4866-BD4D-887D849B899E}" presName="thickLine" presStyleLbl="alignNode1" presStyleIdx="0" presStyleCnt="2"/>
      <dgm:spPr/>
    </dgm:pt>
    <dgm:pt modelId="{EA0CFFF3-A5D8-431E-BB99-E13C0F4C742A}" type="pres">
      <dgm:prSet presAssocID="{97580310-3B02-4866-BD4D-887D849B899E}" presName="horz1" presStyleCnt="0"/>
      <dgm:spPr/>
    </dgm:pt>
    <dgm:pt modelId="{AC818B89-39E8-4871-943A-7867F583A8D8}" type="pres">
      <dgm:prSet presAssocID="{97580310-3B02-4866-BD4D-887D849B899E}" presName="tx1" presStyleLbl="revTx" presStyleIdx="0" presStyleCnt="2"/>
      <dgm:spPr/>
    </dgm:pt>
    <dgm:pt modelId="{6E8EACDA-4B2D-4E0A-B083-AF94F82EF359}" type="pres">
      <dgm:prSet presAssocID="{97580310-3B02-4866-BD4D-887D849B899E}" presName="vert1" presStyleCnt="0"/>
      <dgm:spPr/>
    </dgm:pt>
    <dgm:pt modelId="{C8BD779F-85C7-48F0-A94C-558E9D5C9EC2}" type="pres">
      <dgm:prSet presAssocID="{E32765B4-2D1C-4119-863F-25D03402659D}" presName="thickLine" presStyleLbl="alignNode1" presStyleIdx="1" presStyleCnt="2"/>
      <dgm:spPr/>
    </dgm:pt>
    <dgm:pt modelId="{65C71A62-A017-4CCA-A914-0BC60669CD44}" type="pres">
      <dgm:prSet presAssocID="{E32765B4-2D1C-4119-863F-25D03402659D}" presName="horz1" presStyleCnt="0"/>
      <dgm:spPr/>
    </dgm:pt>
    <dgm:pt modelId="{E39ED2A6-F535-4170-8BF2-FB80DD3EE01C}" type="pres">
      <dgm:prSet presAssocID="{E32765B4-2D1C-4119-863F-25D03402659D}" presName="tx1" presStyleLbl="revTx" presStyleIdx="1" presStyleCnt="2"/>
      <dgm:spPr/>
    </dgm:pt>
    <dgm:pt modelId="{00CB688C-7320-40D1-8B86-3BEC3E2ED83E}" type="pres">
      <dgm:prSet presAssocID="{E32765B4-2D1C-4119-863F-25D03402659D}" presName="vert1" presStyleCnt="0"/>
      <dgm:spPr/>
    </dgm:pt>
  </dgm:ptLst>
  <dgm:cxnLst>
    <dgm:cxn modelId="{DCD0CE01-D117-40E3-9160-8B59E55D5B94}" type="presOf" srcId="{E32765B4-2D1C-4119-863F-25D03402659D}" destId="{E39ED2A6-F535-4170-8BF2-FB80DD3EE01C}" srcOrd="0" destOrd="0" presId="urn:microsoft.com/office/officeart/2008/layout/LinedList"/>
    <dgm:cxn modelId="{32912B30-B4C0-4AFA-865D-DCE6C7465717}" srcId="{F9CD6892-778E-4B94-9514-1FF76F1E51FB}" destId="{E32765B4-2D1C-4119-863F-25D03402659D}" srcOrd="1" destOrd="0" parTransId="{F1FC8C5B-E95E-4EF0-B3F0-196BDD3954A7}" sibTransId="{E1165FE6-D731-4807-8372-AD519CCC9ACF}"/>
    <dgm:cxn modelId="{375F9088-9171-4CB0-8A43-90CFB81F9D30}" type="presOf" srcId="{97580310-3B02-4866-BD4D-887D849B899E}" destId="{AC818B89-39E8-4871-943A-7867F583A8D8}" srcOrd="0" destOrd="0" presId="urn:microsoft.com/office/officeart/2008/layout/LinedList"/>
    <dgm:cxn modelId="{21C32BA2-ACA0-4F0E-B9E4-D316D7A19956}" srcId="{F9CD6892-778E-4B94-9514-1FF76F1E51FB}" destId="{97580310-3B02-4866-BD4D-887D849B899E}" srcOrd="0" destOrd="0" parTransId="{A107C47D-F566-4286-84C5-480FA3AA082D}" sibTransId="{4A4D264A-DC21-4F08-8107-5004E8022085}"/>
    <dgm:cxn modelId="{D5A833AF-0246-4BD0-B636-998A1541581C}" type="presOf" srcId="{F9CD6892-778E-4B94-9514-1FF76F1E51FB}" destId="{243D67BD-E00E-4240-BDA6-08EA6273686B}" srcOrd="0" destOrd="0" presId="urn:microsoft.com/office/officeart/2008/layout/LinedList"/>
    <dgm:cxn modelId="{1D2B4E6E-D640-41CD-944D-27CCF8FF651B}" type="presParOf" srcId="{243D67BD-E00E-4240-BDA6-08EA6273686B}" destId="{80767077-0A53-427F-BB54-FC250481EDBA}" srcOrd="0" destOrd="0" presId="urn:microsoft.com/office/officeart/2008/layout/LinedList"/>
    <dgm:cxn modelId="{C6973F60-6A9A-4EA6-BC13-718B0104274A}" type="presParOf" srcId="{243D67BD-E00E-4240-BDA6-08EA6273686B}" destId="{EA0CFFF3-A5D8-431E-BB99-E13C0F4C742A}" srcOrd="1" destOrd="0" presId="urn:microsoft.com/office/officeart/2008/layout/LinedList"/>
    <dgm:cxn modelId="{3B0235A9-522C-4B37-86B1-23230C085667}" type="presParOf" srcId="{EA0CFFF3-A5D8-431E-BB99-E13C0F4C742A}" destId="{AC818B89-39E8-4871-943A-7867F583A8D8}" srcOrd="0" destOrd="0" presId="urn:microsoft.com/office/officeart/2008/layout/LinedList"/>
    <dgm:cxn modelId="{F6CB87A6-391F-4924-AC15-4AA42E93C53E}" type="presParOf" srcId="{EA0CFFF3-A5D8-431E-BB99-E13C0F4C742A}" destId="{6E8EACDA-4B2D-4E0A-B083-AF94F82EF359}" srcOrd="1" destOrd="0" presId="urn:microsoft.com/office/officeart/2008/layout/LinedList"/>
    <dgm:cxn modelId="{EE4C5D58-D856-45A5-879B-A6F5B85E7A30}" type="presParOf" srcId="{243D67BD-E00E-4240-BDA6-08EA6273686B}" destId="{C8BD779F-85C7-48F0-A94C-558E9D5C9EC2}" srcOrd="2" destOrd="0" presId="urn:microsoft.com/office/officeart/2008/layout/LinedList"/>
    <dgm:cxn modelId="{E5DEB9E8-0BED-4C0A-B58C-EA95FDE0F555}" type="presParOf" srcId="{243D67BD-E00E-4240-BDA6-08EA6273686B}" destId="{65C71A62-A017-4CCA-A914-0BC60669CD44}" srcOrd="3" destOrd="0" presId="urn:microsoft.com/office/officeart/2008/layout/LinedList"/>
    <dgm:cxn modelId="{CE8328DE-A256-450B-B1E0-85241E5F23F9}" type="presParOf" srcId="{65C71A62-A017-4CCA-A914-0BC60669CD44}" destId="{E39ED2A6-F535-4170-8BF2-FB80DD3EE01C}" srcOrd="0" destOrd="0" presId="urn:microsoft.com/office/officeart/2008/layout/LinedList"/>
    <dgm:cxn modelId="{DE09FB37-43D3-4785-96BD-EF447B35C39C}" type="presParOf" srcId="{65C71A62-A017-4CCA-A914-0BC60669CD44}" destId="{00CB688C-7320-40D1-8B86-3BEC3E2ED8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C3E2F-17CF-4841-8C49-2D741FD5CFD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C780F69-0985-43E4-8E91-822DA2E4CF0E}">
      <dgm:prSet/>
      <dgm:spPr/>
      <dgm:t>
        <a:bodyPr/>
        <a:lstStyle/>
        <a:p>
          <a:r>
            <a:rPr lang="en-US"/>
            <a:t>Plan in</a:t>
          </a:r>
        </a:p>
      </dgm:t>
    </dgm:pt>
    <dgm:pt modelId="{3CB1BB49-D643-450E-9011-42993495F1BC}" type="parTrans" cxnId="{198973EE-BC9E-4879-B280-1DB3385C80E7}">
      <dgm:prSet/>
      <dgm:spPr/>
      <dgm:t>
        <a:bodyPr/>
        <a:lstStyle/>
        <a:p>
          <a:endParaRPr lang="en-US"/>
        </a:p>
      </dgm:t>
    </dgm:pt>
    <dgm:pt modelId="{D657D2C5-CB1D-40FA-B687-A92DA4A81367}" type="sibTrans" cxnId="{198973EE-BC9E-4879-B280-1DB3385C80E7}">
      <dgm:prSet/>
      <dgm:spPr/>
      <dgm:t>
        <a:bodyPr/>
        <a:lstStyle/>
        <a:p>
          <a:endParaRPr lang="en-US"/>
        </a:p>
      </dgm:t>
    </dgm:pt>
    <dgm:pt modelId="{2C38E7F8-6CE8-41BC-B915-F492FEC882EF}">
      <dgm:prSet/>
      <dgm:spPr/>
      <dgm:t>
        <a:bodyPr/>
        <a:lstStyle/>
        <a:p>
          <a:r>
            <a:rPr lang="en-US"/>
            <a:t>Plan in advance what topic you are going to study</a:t>
          </a:r>
        </a:p>
      </dgm:t>
    </dgm:pt>
    <dgm:pt modelId="{297BCBE3-313C-4EB0-8D2D-AE4AFE686872}" type="parTrans" cxnId="{9EB5D2B2-0197-401E-859F-5EB72048CA5B}">
      <dgm:prSet/>
      <dgm:spPr/>
      <dgm:t>
        <a:bodyPr/>
        <a:lstStyle/>
        <a:p>
          <a:endParaRPr lang="en-US"/>
        </a:p>
      </dgm:t>
    </dgm:pt>
    <dgm:pt modelId="{3E94A9B0-35F1-4DF2-8729-4E02E59D147A}" type="sibTrans" cxnId="{9EB5D2B2-0197-401E-859F-5EB72048CA5B}">
      <dgm:prSet/>
      <dgm:spPr/>
      <dgm:t>
        <a:bodyPr/>
        <a:lstStyle/>
        <a:p>
          <a:endParaRPr lang="en-US"/>
        </a:p>
      </dgm:t>
    </dgm:pt>
    <dgm:pt modelId="{4673E45D-FEBA-4611-AD48-1890E0DFAF43}">
      <dgm:prSet/>
      <dgm:spPr/>
      <dgm:t>
        <a:bodyPr/>
        <a:lstStyle/>
        <a:p>
          <a:r>
            <a:rPr lang="en-US"/>
            <a:t>Break up</a:t>
          </a:r>
        </a:p>
      </dgm:t>
    </dgm:pt>
    <dgm:pt modelId="{A88AB744-C4BC-4E42-B0DB-087448987797}" type="parTrans" cxnId="{81EC70C6-24CC-4349-8E78-9F9A459DFA29}">
      <dgm:prSet/>
      <dgm:spPr/>
      <dgm:t>
        <a:bodyPr/>
        <a:lstStyle/>
        <a:p>
          <a:endParaRPr lang="en-US"/>
        </a:p>
      </dgm:t>
    </dgm:pt>
    <dgm:pt modelId="{15ADCCA4-7722-4EB0-99B1-89883E8F28F7}" type="sibTrans" cxnId="{81EC70C6-24CC-4349-8E78-9F9A459DFA29}">
      <dgm:prSet/>
      <dgm:spPr/>
      <dgm:t>
        <a:bodyPr/>
        <a:lstStyle/>
        <a:p>
          <a:endParaRPr lang="en-US"/>
        </a:p>
      </dgm:t>
    </dgm:pt>
    <dgm:pt modelId="{E960F08C-CE67-48E9-9887-9FF8D331BFCC}">
      <dgm:prSet/>
      <dgm:spPr/>
      <dgm:t>
        <a:bodyPr/>
        <a:lstStyle/>
        <a:p>
          <a:r>
            <a:rPr lang="en-US"/>
            <a:t>Break up tasks into small manageable sections (the contents page of a book is helpful for this)</a:t>
          </a:r>
        </a:p>
      </dgm:t>
    </dgm:pt>
    <dgm:pt modelId="{CF4F0708-809F-406D-8CE9-F815243DA2B2}" type="parTrans" cxnId="{4978FD1D-B671-450E-832A-B1ACD5C666A1}">
      <dgm:prSet/>
      <dgm:spPr/>
      <dgm:t>
        <a:bodyPr/>
        <a:lstStyle/>
        <a:p>
          <a:endParaRPr lang="en-US"/>
        </a:p>
      </dgm:t>
    </dgm:pt>
    <dgm:pt modelId="{3872C7DB-5DDA-4D66-9B10-0134797674B8}" type="sibTrans" cxnId="{4978FD1D-B671-450E-832A-B1ACD5C666A1}">
      <dgm:prSet/>
      <dgm:spPr/>
      <dgm:t>
        <a:bodyPr/>
        <a:lstStyle/>
        <a:p>
          <a:endParaRPr lang="en-US"/>
        </a:p>
      </dgm:t>
    </dgm:pt>
    <dgm:pt modelId="{F90689FE-B8FE-4DA0-98EA-23034348D06F}">
      <dgm:prSet/>
      <dgm:spPr/>
      <dgm:t>
        <a:bodyPr/>
        <a:lstStyle/>
        <a:p>
          <a:r>
            <a:rPr lang="en-US"/>
            <a:t>Try</a:t>
          </a:r>
        </a:p>
      </dgm:t>
    </dgm:pt>
    <dgm:pt modelId="{A3B1E722-A330-4955-9454-BAF0462B9630}" type="parTrans" cxnId="{362708F1-6DDD-4BBC-95FD-F6377CF8F906}">
      <dgm:prSet/>
      <dgm:spPr/>
      <dgm:t>
        <a:bodyPr/>
        <a:lstStyle/>
        <a:p>
          <a:endParaRPr lang="en-US"/>
        </a:p>
      </dgm:t>
    </dgm:pt>
    <dgm:pt modelId="{144CF8E7-FAD3-4541-8668-179784C422EA}" type="sibTrans" cxnId="{362708F1-6DDD-4BBC-95FD-F6377CF8F906}">
      <dgm:prSet/>
      <dgm:spPr/>
      <dgm:t>
        <a:bodyPr/>
        <a:lstStyle/>
        <a:p>
          <a:endParaRPr lang="en-US"/>
        </a:p>
      </dgm:t>
    </dgm:pt>
    <dgm:pt modelId="{651DAD4D-4D73-4897-AF31-830569B79F19}">
      <dgm:prSet/>
      <dgm:spPr/>
      <dgm:t>
        <a:bodyPr/>
        <a:lstStyle/>
        <a:p>
          <a:r>
            <a:rPr lang="en-US"/>
            <a:t>Try to base the topic around questions at the end of a chapter or the topics your teacher has advised you to study</a:t>
          </a:r>
        </a:p>
      </dgm:t>
    </dgm:pt>
    <dgm:pt modelId="{6845A694-F82F-4921-B784-C8D942341808}" type="parTrans" cxnId="{AF36DC64-7F65-4143-85B1-06B7BC00D7B1}">
      <dgm:prSet/>
      <dgm:spPr/>
      <dgm:t>
        <a:bodyPr/>
        <a:lstStyle/>
        <a:p>
          <a:endParaRPr lang="en-US"/>
        </a:p>
      </dgm:t>
    </dgm:pt>
    <dgm:pt modelId="{13AD0CA8-A17D-471C-AFE3-7F980567BBA5}" type="sibTrans" cxnId="{AF36DC64-7F65-4143-85B1-06B7BC00D7B1}">
      <dgm:prSet/>
      <dgm:spPr/>
      <dgm:t>
        <a:bodyPr/>
        <a:lstStyle/>
        <a:p>
          <a:endParaRPr lang="en-US"/>
        </a:p>
      </dgm:t>
    </dgm:pt>
    <dgm:pt modelId="{75ED11A2-90CB-435B-91C3-CF19C7A6C8B9}">
      <dgm:prSet/>
      <dgm:spPr/>
      <dgm:t>
        <a:bodyPr/>
        <a:lstStyle/>
        <a:p>
          <a:r>
            <a:rPr lang="en-US"/>
            <a:t>Start</a:t>
          </a:r>
        </a:p>
      </dgm:t>
    </dgm:pt>
    <dgm:pt modelId="{64870E3D-C234-4BF1-BDBC-33B0A6DA29F5}" type="parTrans" cxnId="{0A45369D-F975-485C-B2AE-C005B743BF5C}">
      <dgm:prSet/>
      <dgm:spPr/>
      <dgm:t>
        <a:bodyPr/>
        <a:lstStyle/>
        <a:p>
          <a:endParaRPr lang="en-US"/>
        </a:p>
      </dgm:t>
    </dgm:pt>
    <dgm:pt modelId="{852FD711-3CA4-4E23-85D4-CE6045ABB167}" type="sibTrans" cxnId="{0A45369D-F975-485C-B2AE-C005B743BF5C}">
      <dgm:prSet/>
      <dgm:spPr/>
      <dgm:t>
        <a:bodyPr/>
        <a:lstStyle/>
        <a:p>
          <a:endParaRPr lang="en-US"/>
        </a:p>
      </dgm:t>
    </dgm:pt>
    <dgm:pt modelId="{BB395384-F6FF-46C0-99E4-EE2FAFCA33FB}">
      <dgm:prSet/>
      <dgm:spPr/>
      <dgm:t>
        <a:bodyPr/>
        <a:lstStyle/>
        <a:p>
          <a:r>
            <a:rPr lang="en-US"/>
            <a:t>Start with the subject you find most difficult or dislike</a:t>
          </a:r>
        </a:p>
      </dgm:t>
    </dgm:pt>
    <dgm:pt modelId="{637CD97C-661B-4432-9344-3F5F317D6D6C}" type="parTrans" cxnId="{9866F4F9-95D9-4DC5-BCAD-0468FC951C19}">
      <dgm:prSet/>
      <dgm:spPr/>
      <dgm:t>
        <a:bodyPr/>
        <a:lstStyle/>
        <a:p>
          <a:endParaRPr lang="en-US"/>
        </a:p>
      </dgm:t>
    </dgm:pt>
    <dgm:pt modelId="{2D57F9DE-1F77-4763-8CDC-01BFFB6719E5}" type="sibTrans" cxnId="{9866F4F9-95D9-4DC5-BCAD-0468FC951C19}">
      <dgm:prSet/>
      <dgm:spPr/>
      <dgm:t>
        <a:bodyPr/>
        <a:lstStyle/>
        <a:p>
          <a:endParaRPr lang="en-US"/>
        </a:p>
      </dgm:t>
    </dgm:pt>
    <dgm:pt modelId="{FD8BE1CE-091A-4B91-A062-4AB8340F9E23}" type="pres">
      <dgm:prSet presAssocID="{5E9C3E2F-17CF-4841-8C49-2D741FD5CFD5}" presName="vert0" presStyleCnt="0">
        <dgm:presLayoutVars>
          <dgm:dir/>
          <dgm:animOne val="branch"/>
          <dgm:animLvl val="lvl"/>
        </dgm:presLayoutVars>
      </dgm:prSet>
      <dgm:spPr/>
    </dgm:pt>
    <dgm:pt modelId="{5770AD97-AC15-4D6A-8787-0EE44B7977D2}" type="pres">
      <dgm:prSet presAssocID="{6C780F69-0985-43E4-8E91-822DA2E4CF0E}" presName="thickLine" presStyleLbl="alignNode1" presStyleIdx="0" presStyleCnt="4"/>
      <dgm:spPr/>
    </dgm:pt>
    <dgm:pt modelId="{3E3863F2-3ECE-42CE-BD3F-77BAB843BAF1}" type="pres">
      <dgm:prSet presAssocID="{6C780F69-0985-43E4-8E91-822DA2E4CF0E}" presName="horz1" presStyleCnt="0"/>
      <dgm:spPr/>
    </dgm:pt>
    <dgm:pt modelId="{E2F16341-3E15-45C4-8D82-7F523D531D5C}" type="pres">
      <dgm:prSet presAssocID="{6C780F69-0985-43E4-8E91-822DA2E4CF0E}" presName="tx1" presStyleLbl="revTx" presStyleIdx="0" presStyleCnt="8"/>
      <dgm:spPr/>
    </dgm:pt>
    <dgm:pt modelId="{B2D53DB7-E386-45FB-BD53-53DF50E0E772}" type="pres">
      <dgm:prSet presAssocID="{6C780F69-0985-43E4-8E91-822DA2E4CF0E}" presName="vert1" presStyleCnt="0"/>
      <dgm:spPr/>
    </dgm:pt>
    <dgm:pt modelId="{AE8D7905-C55D-4FF7-878A-6B62480BCF87}" type="pres">
      <dgm:prSet presAssocID="{2C38E7F8-6CE8-41BC-B915-F492FEC882EF}" presName="vertSpace2a" presStyleCnt="0"/>
      <dgm:spPr/>
    </dgm:pt>
    <dgm:pt modelId="{9AF677AE-B822-4366-9ED1-42E357049FEA}" type="pres">
      <dgm:prSet presAssocID="{2C38E7F8-6CE8-41BC-B915-F492FEC882EF}" presName="horz2" presStyleCnt="0"/>
      <dgm:spPr/>
    </dgm:pt>
    <dgm:pt modelId="{27E79CFF-F288-46A4-8C6C-F86496618F12}" type="pres">
      <dgm:prSet presAssocID="{2C38E7F8-6CE8-41BC-B915-F492FEC882EF}" presName="horzSpace2" presStyleCnt="0"/>
      <dgm:spPr/>
    </dgm:pt>
    <dgm:pt modelId="{580FAF0D-30AD-4027-86E0-3D67B9977F2A}" type="pres">
      <dgm:prSet presAssocID="{2C38E7F8-6CE8-41BC-B915-F492FEC882EF}" presName="tx2" presStyleLbl="revTx" presStyleIdx="1" presStyleCnt="8"/>
      <dgm:spPr/>
    </dgm:pt>
    <dgm:pt modelId="{7FF932AB-7AEF-4D80-9E19-CFB23748A81C}" type="pres">
      <dgm:prSet presAssocID="{2C38E7F8-6CE8-41BC-B915-F492FEC882EF}" presName="vert2" presStyleCnt="0"/>
      <dgm:spPr/>
    </dgm:pt>
    <dgm:pt modelId="{4CB4FC77-607F-4549-8F9C-B54E76C733D8}" type="pres">
      <dgm:prSet presAssocID="{2C38E7F8-6CE8-41BC-B915-F492FEC882EF}" presName="thinLine2b" presStyleLbl="callout" presStyleIdx="0" presStyleCnt="4"/>
      <dgm:spPr/>
    </dgm:pt>
    <dgm:pt modelId="{44F195A3-052E-455F-B46B-4437CAE56C2D}" type="pres">
      <dgm:prSet presAssocID="{2C38E7F8-6CE8-41BC-B915-F492FEC882EF}" presName="vertSpace2b" presStyleCnt="0"/>
      <dgm:spPr/>
    </dgm:pt>
    <dgm:pt modelId="{4BC596CF-E04F-49E2-B51D-F95F4C4F3C5B}" type="pres">
      <dgm:prSet presAssocID="{4673E45D-FEBA-4611-AD48-1890E0DFAF43}" presName="thickLine" presStyleLbl="alignNode1" presStyleIdx="1" presStyleCnt="4"/>
      <dgm:spPr/>
    </dgm:pt>
    <dgm:pt modelId="{E4CCCF90-E635-4548-A908-017B7C5E7795}" type="pres">
      <dgm:prSet presAssocID="{4673E45D-FEBA-4611-AD48-1890E0DFAF43}" presName="horz1" presStyleCnt="0"/>
      <dgm:spPr/>
    </dgm:pt>
    <dgm:pt modelId="{6F95201A-3A8B-4864-BC5E-97035E687CC8}" type="pres">
      <dgm:prSet presAssocID="{4673E45D-FEBA-4611-AD48-1890E0DFAF43}" presName="tx1" presStyleLbl="revTx" presStyleIdx="2" presStyleCnt="8"/>
      <dgm:spPr/>
    </dgm:pt>
    <dgm:pt modelId="{C64128A5-8A83-464A-A5BB-FC4580EC50E3}" type="pres">
      <dgm:prSet presAssocID="{4673E45D-FEBA-4611-AD48-1890E0DFAF43}" presName="vert1" presStyleCnt="0"/>
      <dgm:spPr/>
    </dgm:pt>
    <dgm:pt modelId="{9A2C74FC-EFB9-4CD1-88E8-0C3D0E3A343D}" type="pres">
      <dgm:prSet presAssocID="{E960F08C-CE67-48E9-9887-9FF8D331BFCC}" presName="vertSpace2a" presStyleCnt="0"/>
      <dgm:spPr/>
    </dgm:pt>
    <dgm:pt modelId="{B217CA7A-CA08-43AD-92C3-B120AE5D279E}" type="pres">
      <dgm:prSet presAssocID="{E960F08C-CE67-48E9-9887-9FF8D331BFCC}" presName="horz2" presStyleCnt="0"/>
      <dgm:spPr/>
    </dgm:pt>
    <dgm:pt modelId="{C43AA3FB-B6E1-4E10-A280-0F315C62AC7B}" type="pres">
      <dgm:prSet presAssocID="{E960F08C-CE67-48E9-9887-9FF8D331BFCC}" presName="horzSpace2" presStyleCnt="0"/>
      <dgm:spPr/>
    </dgm:pt>
    <dgm:pt modelId="{14CC942C-D66C-43AA-A77D-54ED03674701}" type="pres">
      <dgm:prSet presAssocID="{E960F08C-CE67-48E9-9887-9FF8D331BFCC}" presName="tx2" presStyleLbl="revTx" presStyleIdx="3" presStyleCnt="8"/>
      <dgm:spPr/>
    </dgm:pt>
    <dgm:pt modelId="{88C7E347-5EF1-47D1-90DC-D6CBD82B8072}" type="pres">
      <dgm:prSet presAssocID="{E960F08C-CE67-48E9-9887-9FF8D331BFCC}" presName="vert2" presStyleCnt="0"/>
      <dgm:spPr/>
    </dgm:pt>
    <dgm:pt modelId="{CCC54A0E-D676-49B2-83A4-BBFCBD8BE48C}" type="pres">
      <dgm:prSet presAssocID="{E960F08C-CE67-48E9-9887-9FF8D331BFCC}" presName="thinLine2b" presStyleLbl="callout" presStyleIdx="1" presStyleCnt="4"/>
      <dgm:spPr/>
    </dgm:pt>
    <dgm:pt modelId="{BC583BAE-CE9E-4BB7-9C8C-EE3BC829A35A}" type="pres">
      <dgm:prSet presAssocID="{E960F08C-CE67-48E9-9887-9FF8D331BFCC}" presName="vertSpace2b" presStyleCnt="0"/>
      <dgm:spPr/>
    </dgm:pt>
    <dgm:pt modelId="{6A0BF66D-A2AB-45A9-B8CA-7D30BAB23A20}" type="pres">
      <dgm:prSet presAssocID="{F90689FE-B8FE-4DA0-98EA-23034348D06F}" presName="thickLine" presStyleLbl="alignNode1" presStyleIdx="2" presStyleCnt="4"/>
      <dgm:spPr/>
    </dgm:pt>
    <dgm:pt modelId="{E3270647-4E44-4585-A8A7-30A30D815EEF}" type="pres">
      <dgm:prSet presAssocID="{F90689FE-B8FE-4DA0-98EA-23034348D06F}" presName="horz1" presStyleCnt="0"/>
      <dgm:spPr/>
    </dgm:pt>
    <dgm:pt modelId="{DFDCBA41-CDC7-4FDC-B6D2-612DB1F33D8B}" type="pres">
      <dgm:prSet presAssocID="{F90689FE-B8FE-4DA0-98EA-23034348D06F}" presName="tx1" presStyleLbl="revTx" presStyleIdx="4" presStyleCnt="8"/>
      <dgm:spPr/>
    </dgm:pt>
    <dgm:pt modelId="{CF04080C-F9CF-44BF-B8C0-7E31CD0976EC}" type="pres">
      <dgm:prSet presAssocID="{F90689FE-B8FE-4DA0-98EA-23034348D06F}" presName="vert1" presStyleCnt="0"/>
      <dgm:spPr/>
    </dgm:pt>
    <dgm:pt modelId="{A79B122A-53E1-473F-8D81-54E76D339B50}" type="pres">
      <dgm:prSet presAssocID="{651DAD4D-4D73-4897-AF31-830569B79F19}" presName="vertSpace2a" presStyleCnt="0"/>
      <dgm:spPr/>
    </dgm:pt>
    <dgm:pt modelId="{937B0960-F989-4287-AFE1-AABB7E8B8875}" type="pres">
      <dgm:prSet presAssocID="{651DAD4D-4D73-4897-AF31-830569B79F19}" presName="horz2" presStyleCnt="0"/>
      <dgm:spPr/>
    </dgm:pt>
    <dgm:pt modelId="{6225F5A4-9185-4EB0-8ED0-A8113C2BF3F5}" type="pres">
      <dgm:prSet presAssocID="{651DAD4D-4D73-4897-AF31-830569B79F19}" presName="horzSpace2" presStyleCnt="0"/>
      <dgm:spPr/>
    </dgm:pt>
    <dgm:pt modelId="{0E3E389F-0E24-4ECB-90C0-39F76E56E648}" type="pres">
      <dgm:prSet presAssocID="{651DAD4D-4D73-4897-AF31-830569B79F19}" presName="tx2" presStyleLbl="revTx" presStyleIdx="5" presStyleCnt="8"/>
      <dgm:spPr/>
    </dgm:pt>
    <dgm:pt modelId="{0EFA2238-1F99-4523-9719-1F5818989E8F}" type="pres">
      <dgm:prSet presAssocID="{651DAD4D-4D73-4897-AF31-830569B79F19}" presName="vert2" presStyleCnt="0"/>
      <dgm:spPr/>
    </dgm:pt>
    <dgm:pt modelId="{0F822655-1D9A-47D6-9A84-002AFACB0AAB}" type="pres">
      <dgm:prSet presAssocID="{651DAD4D-4D73-4897-AF31-830569B79F19}" presName="thinLine2b" presStyleLbl="callout" presStyleIdx="2" presStyleCnt="4"/>
      <dgm:spPr/>
    </dgm:pt>
    <dgm:pt modelId="{89E7C8A4-63EA-4745-8C7F-771EC46C3851}" type="pres">
      <dgm:prSet presAssocID="{651DAD4D-4D73-4897-AF31-830569B79F19}" presName="vertSpace2b" presStyleCnt="0"/>
      <dgm:spPr/>
    </dgm:pt>
    <dgm:pt modelId="{1072F976-F64C-4F74-BEFC-AAE307158C20}" type="pres">
      <dgm:prSet presAssocID="{75ED11A2-90CB-435B-91C3-CF19C7A6C8B9}" presName="thickLine" presStyleLbl="alignNode1" presStyleIdx="3" presStyleCnt="4"/>
      <dgm:spPr/>
    </dgm:pt>
    <dgm:pt modelId="{B163C233-6109-436B-A514-3C9FF57042A1}" type="pres">
      <dgm:prSet presAssocID="{75ED11A2-90CB-435B-91C3-CF19C7A6C8B9}" presName="horz1" presStyleCnt="0"/>
      <dgm:spPr/>
    </dgm:pt>
    <dgm:pt modelId="{63CA99FA-2AAA-4141-B59E-A9AB0C5ACE7C}" type="pres">
      <dgm:prSet presAssocID="{75ED11A2-90CB-435B-91C3-CF19C7A6C8B9}" presName="tx1" presStyleLbl="revTx" presStyleIdx="6" presStyleCnt="8"/>
      <dgm:spPr/>
    </dgm:pt>
    <dgm:pt modelId="{62BBAE5F-82F1-4D50-AE5A-0DF9AFB2DDC2}" type="pres">
      <dgm:prSet presAssocID="{75ED11A2-90CB-435B-91C3-CF19C7A6C8B9}" presName="vert1" presStyleCnt="0"/>
      <dgm:spPr/>
    </dgm:pt>
    <dgm:pt modelId="{3D2115DE-5163-4A1C-ADF0-77B697532D4B}" type="pres">
      <dgm:prSet presAssocID="{BB395384-F6FF-46C0-99E4-EE2FAFCA33FB}" presName="vertSpace2a" presStyleCnt="0"/>
      <dgm:spPr/>
    </dgm:pt>
    <dgm:pt modelId="{01F5E2DA-9F87-42FC-A351-6C13C075D6F0}" type="pres">
      <dgm:prSet presAssocID="{BB395384-F6FF-46C0-99E4-EE2FAFCA33FB}" presName="horz2" presStyleCnt="0"/>
      <dgm:spPr/>
    </dgm:pt>
    <dgm:pt modelId="{09B373DA-7212-4AC2-B362-0F310D8886CC}" type="pres">
      <dgm:prSet presAssocID="{BB395384-F6FF-46C0-99E4-EE2FAFCA33FB}" presName="horzSpace2" presStyleCnt="0"/>
      <dgm:spPr/>
    </dgm:pt>
    <dgm:pt modelId="{2856FF72-58A3-4FC7-8F79-A1A064F07F46}" type="pres">
      <dgm:prSet presAssocID="{BB395384-F6FF-46C0-99E4-EE2FAFCA33FB}" presName="tx2" presStyleLbl="revTx" presStyleIdx="7" presStyleCnt="8"/>
      <dgm:spPr/>
    </dgm:pt>
    <dgm:pt modelId="{E2237CE0-3B33-4846-8B5B-7ABF5C8F4849}" type="pres">
      <dgm:prSet presAssocID="{BB395384-F6FF-46C0-99E4-EE2FAFCA33FB}" presName="vert2" presStyleCnt="0"/>
      <dgm:spPr/>
    </dgm:pt>
    <dgm:pt modelId="{38F817B3-00D7-46B1-8774-5E5710A4F993}" type="pres">
      <dgm:prSet presAssocID="{BB395384-F6FF-46C0-99E4-EE2FAFCA33FB}" presName="thinLine2b" presStyleLbl="callout" presStyleIdx="3" presStyleCnt="4"/>
      <dgm:spPr/>
    </dgm:pt>
    <dgm:pt modelId="{44698039-114A-4C45-8CAC-C75B6B2525E2}" type="pres">
      <dgm:prSet presAssocID="{BB395384-F6FF-46C0-99E4-EE2FAFCA33FB}" presName="vertSpace2b" presStyleCnt="0"/>
      <dgm:spPr/>
    </dgm:pt>
  </dgm:ptLst>
  <dgm:cxnLst>
    <dgm:cxn modelId="{9DAA0400-7C67-4BA4-A55D-EF3B17D8DB14}" type="presOf" srcId="{75ED11A2-90CB-435B-91C3-CF19C7A6C8B9}" destId="{63CA99FA-2AAA-4141-B59E-A9AB0C5ACE7C}" srcOrd="0" destOrd="0" presId="urn:microsoft.com/office/officeart/2008/layout/LinedList"/>
    <dgm:cxn modelId="{5BCE4E14-6862-4DEE-AE6D-7BEC79B4FC12}" type="presOf" srcId="{E960F08C-CE67-48E9-9887-9FF8D331BFCC}" destId="{14CC942C-D66C-43AA-A77D-54ED03674701}" srcOrd="0" destOrd="0" presId="urn:microsoft.com/office/officeart/2008/layout/LinedList"/>
    <dgm:cxn modelId="{4978FD1D-B671-450E-832A-B1ACD5C666A1}" srcId="{4673E45D-FEBA-4611-AD48-1890E0DFAF43}" destId="{E960F08C-CE67-48E9-9887-9FF8D331BFCC}" srcOrd="0" destOrd="0" parTransId="{CF4F0708-809F-406D-8CE9-F815243DA2B2}" sibTransId="{3872C7DB-5DDA-4D66-9B10-0134797674B8}"/>
    <dgm:cxn modelId="{BD3EA52D-559A-47AB-8F80-582B49E33CF5}" type="presOf" srcId="{6C780F69-0985-43E4-8E91-822DA2E4CF0E}" destId="{E2F16341-3E15-45C4-8D82-7F523D531D5C}" srcOrd="0" destOrd="0" presId="urn:microsoft.com/office/officeart/2008/layout/LinedList"/>
    <dgm:cxn modelId="{5FD22038-20C9-42B1-A3CA-66BBDFB53928}" type="presOf" srcId="{2C38E7F8-6CE8-41BC-B915-F492FEC882EF}" destId="{580FAF0D-30AD-4027-86E0-3D67B9977F2A}" srcOrd="0" destOrd="0" presId="urn:microsoft.com/office/officeart/2008/layout/LinedList"/>
    <dgm:cxn modelId="{AF36DC64-7F65-4143-85B1-06B7BC00D7B1}" srcId="{F90689FE-B8FE-4DA0-98EA-23034348D06F}" destId="{651DAD4D-4D73-4897-AF31-830569B79F19}" srcOrd="0" destOrd="0" parTransId="{6845A694-F82F-4921-B784-C8D942341808}" sibTransId="{13AD0CA8-A17D-471C-AFE3-7F980567BBA5}"/>
    <dgm:cxn modelId="{8A27EB84-2A9B-4914-8B53-AA6F06B9C2E7}" type="presOf" srcId="{651DAD4D-4D73-4897-AF31-830569B79F19}" destId="{0E3E389F-0E24-4ECB-90C0-39F76E56E648}" srcOrd="0" destOrd="0" presId="urn:microsoft.com/office/officeart/2008/layout/LinedList"/>
    <dgm:cxn modelId="{9BC95799-745F-4474-A86E-684600B51E07}" type="presOf" srcId="{4673E45D-FEBA-4611-AD48-1890E0DFAF43}" destId="{6F95201A-3A8B-4864-BC5E-97035E687CC8}" srcOrd="0" destOrd="0" presId="urn:microsoft.com/office/officeart/2008/layout/LinedList"/>
    <dgm:cxn modelId="{0A45369D-F975-485C-B2AE-C005B743BF5C}" srcId="{5E9C3E2F-17CF-4841-8C49-2D741FD5CFD5}" destId="{75ED11A2-90CB-435B-91C3-CF19C7A6C8B9}" srcOrd="3" destOrd="0" parTransId="{64870E3D-C234-4BF1-BDBC-33B0A6DA29F5}" sibTransId="{852FD711-3CA4-4E23-85D4-CE6045ABB167}"/>
    <dgm:cxn modelId="{4E7BAFAD-63E6-4776-A8E5-EC6626F86679}" type="presOf" srcId="{5E9C3E2F-17CF-4841-8C49-2D741FD5CFD5}" destId="{FD8BE1CE-091A-4B91-A062-4AB8340F9E23}" srcOrd="0" destOrd="0" presId="urn:microsoft.com/office/officeart/2008/layout/LinedList"/>
    <dgm:cxn modelId="{9EB5D2B2-0197-401E-859F-5EB72048CA5B}" srcId="{6C780F69-0985-43E4-8E91-822DA2E4CF0E}" destId="{2C38E7F8-6CE8-41BC-B915-F492FEC882EF}" srcOrd="0" destOrd="0" parTransId="{297BCBE3-313C-4EB0-8D2D-AE4AFE686872}" sibTransId="{3E94A9B0-35F1-4DF2-8729-4E02E59D147A}"/>
    <dgm:cxn modelId="{81EC70C6-24CC-4349-8E78-9F9A459DFA29}" srcId="{5E9C3E2F-17CF-4841-8C49-2D741FD5CFD5}" destId="{4673E45D-FEBA-4611-AD48-1890E0DFAF43}" srcOrd="1" destOrd="0" parTransId="{A88AB744-C4BC-4E42-B0DB-087448987797}" sibTransId="{15ADCCA4-7722-4EB0-99B1-89883E8F28F7}"/>
    <dgm:cxn modelId="{FE7F65D3-85B4-43E5-A4BA-E4090AE318B1}" type="presOf" srcId="{BB395384-F6FF-46C0-99E4-EE2FAFCA33FB}" destId="{2856FF72-58A3-4FC7-8F79-A1A064F07F46}" srcOrd="0" destOrd="0" presId="urn:microsoft.com/office/officeart/2008/layout/LinedList"/>
    <dgm:cxn modelId="{198973EE-BC9E-4879-B280-1DB3385C80E7}" srcId="{5E9C3E2F-17CF-4841-8C49-2D741FD5CFD5}" destId="{6C780F69-0985-43E4-8E91-822DA2E4CF0E}" srcOrd="0" destOrd="0" parTransId="{3CB1BB49-D643-450E-9011-42993495F1BC}" sibTransId="{D657D2C5-CB1D-40FA-B687-A92DA4A81367}"/>
    <dgm:cxn modelId="{362708F1-6DDD-4BBC-95FD-F6377CF8F906}" srcId="{5E9C3E2F-17CF-4841-8C49-2D741FD5CFD5}" destId="{F90689FE-B8FE-4DA0-98EA-23034348D06F}" srcOrd="2" destOrd="0" parTransId="{A3B1E722-A330-4955-9454-BAF0462B9630}" sibTransId="{144CF8E7-FAD3-4541-8668-179784C422EA}"/>
    <dgm:cxn modelId="{9866F4F9-95D9-4DC5-BCAD-0468FC951C19}" srcId="{75ED11A2-90CB-435B-91C3-CF19C7A6C8B9}" destId="{BB395384-F6FF-46C0-99E4-EE2FAFCA33FB}" srcOrd="0" destOrd="0" parTransId="{637CD97C-661B-4432-9344-3F5F317D6D6C}" sibTransId="{2D57F9DE-1F77-4763-8CDC-01BFFB6719E5}"/>
    <dgm:cxn modelId="{2E6FDFFE-FB6D-4013-8E3D-4548DC65FE4B}" type="presOf" srcId="{F90689FE-B8FE-4DA0-98EA-23034348D06F}" destId="{DFDCBA41-CDC7-4FDC-B6D2-612DB1F33D8B}" srcOrd="0" destOrd="0" presId="urn:microsoft.com/office/officeart/2008/layout/LinedList"/>
    <dgm:cxn modelId="{AB10308B-FB20-43B6-B090-E5D381C295B3}" type="presParOf" srcId="{FD8BE1CE-091A-4B91-A062-4AB8340F9E23}" destId="{5770AD97-AC15-4D6A-8787-0EE44B7977D2}" srcOrd="0" destOrd="0" presId="urn:microsoft.com/office/officeart/2008/layout/LinedList"/>
    <dgm:cxn modelId="{D648B428-BE54-43CE-9DD4-E3A9BFB4D7AB}" type="presParOf" srcId="{FD8BE1CE-091A-4B91-A062-4AB8340F9E23}" destId="{3E3863F2-3ECE-42CE-BD3F-77BAB843BAF1}" srcOrd="1" destOrd="0" presId="urn:microsoft.com/office/officeart/2008/layout/LinedList"/>
    <dgm:cxn modelId="{E695B6B6-732C-4564-90EC-A0103991797C}" type="presParOf" srcId="{3E3863F2-3ECE-42CE-BD3F-77BAB843BAF1}" destId="{E2F16341-3E15-45C4-8D82-7F523D531D5C}" srcOrd="0" destOrd="0" presId="urn:microsoft.com/office/officeart/2008/layout/LinedList"/>
    <dgm:cxn modelId="{97F4BACA-E758-4EFB-BE4B-C12636D77F20}" type="presParOf" srcId="{3E3863F2-3ECE-42CE-BD3F-77BAB843BAF1}" destId="{B2D53DB7-E386-45FB-BD53-53DF50E0E772}" srcOrd="1" destOrd="0" presId="urn:microsoft.com/office/officeart/2008/layout/LinedList"/>
    <dgm:cxn modelId="{4FBBB0D7-0563-4D60-B219-D195C4FB8F87}" type="presParOf" srcId="{B2D53DB7-E386-45FB-BD53-53DF50E0E772}" destId="{AE8D7905-C55D-4FF7-878A-6B62480BCF87}" srcOrd="0" destOrd="0" presId="urn:microsoft.com/office/officeart/2008/layout/LinedList"/>
    <dgm:cxn modelId="{3B20A2BC-472D-4C8E-A643-39B49CEC969C}" type="presParOf" srcId="{B2D53DB7-E386-45FB-BD53-53DF50E0E772}" destId="{9AF677AE-B822-4366-9ED1-42E357049FEA}" srcOrd="1" destOrd="0" presId="urn:microsoft.com/office/officeart/2008/layout/LinedList"/>
    <dgm:cxn modelId="{6E24E95E-F527-44D7-81FC-7AF97705C7B9}" type="presParOf" srcId="{9AF677AE-B822-4366-9ED1-42E357049FEA}" destId="{27E79CFF-F288-46A4-8C6C-F86496618F12}" srcOrd="0" destOrd="0" presId="urn:microsoft.com/office/officeart/2008/layout/LinedList"/>
    <dgm:cxn modelId="{490E78D9-665E-464B-B950-46AA87064777}" type="presParOf" srcId="{9AF677AE-B822-4366-9ED1-42E357049FEA}" destId="{580FAF0D-30AD-4027-86E0-3D67B9977F2A}" srcOrd="1" destOrd="0" presId="urn:microsoft.com/office/officeart/2008/layout/LinedList"/>
    <dgm:cxn modelId="{FCFCDB85-3099-4D62-8058-B2F7F22FC8CA}" type="presParOf" srcId="{9AF677AE-B822-4366-9ED1-42E357049FEA}" destId="{7FF932AB-7AEF-4D80-9E19-CFB23748A81C}" srcOrd="2" destOrd="0" presId="urn:microsoft.com/office/officeart/2008/layout/LinedList"/>
    <dgm:cxn modelId="{71E06BB8-4A05-41C3-87FC-DB4BC00C053B}" type="presParOf" srcId="{B2D53DB7-E386-45FB-BD53-53DF50E0E772}" destId="{4CB4FC77-607F-4549-8F9C-B54E76C733D8}" srcOrd="2" destOrd="0" presId="urn:microsoft.com/office/officeart/2008/layout/LinedList"/>
    <dgm:cxn modelId="{A366D82C-3C26-4441-9BA4-812981CC29FD}" type="presParOf" srcId="{B2D53DB7-E386-45FB-BD53-53DF50E0E772}" destId="{44F195A3-052E-455F-B46B-4437CAE56C2D}" srcOrd="3" destOrd="0" presId="urn:microsoft.com/office/officeart/2008/layout/LinedList"/>
    <dgm:cxn modelId="{8A83A702-5275-472B-8531-55C5611F0473}" type="presParOf" srcId="{FD8BE1CE-091A-4B91-A062-4AB8340F9E23}" destId="{4BC596CF-E04F-49E2-B51D-F95F4C4F3C5B}" srcOrd="2" destOrd="0" presId="urn:microsoft.com/office/officeart/2008/layout/LinedList"/>
    <dgm:cxn modelId="{851697DD-605E-43F4-B0CD-BBA7A2BCFC7E}" type="presParOf" srcId="{FD8BE1CE-091A-4B91-A062-4AB8340F9E23}" destId="{E4CCCF90-E635-4548-A908-017B7C5E7795}" srcOrd="3" destOrd="0" presId="urn:microsoft.com/office/officeart/2008/layout/LinedList"/>
    <dgm:cxn modelId="{0769F3F3-1767-4C7B-BC0B-588191E64B8A}" type="presParOf" srcId="{E4CCCF90-E635-4548-A908-017B7C5E7795}" destId="{6F95201A-3A8B-4864-BC5E-97035E687CC8}" srcOrd="0" destOrd="0" presId="urn:microsoft.com/office/officeart/2008/layout/LinedList"/>
    <dgm:cxn modelId="{E94E0E0E-A733-4808-9C9C-7C98D0B1E8ED}" type="presParOf" srcId="{E4CCCF90-E635-4548-A908-017B7C5E7795}" destId="{C64128A5-8A83-464A-A5BB-FC4580EC50E3}" srcOrd="1" destOrd="0" presId="urn:microsoft.com/office/officeart/2008/layout/LinedList"/>
    <dgm:cxn modelId="{BD711BD4-F9A0-4827-A839-79AE2A3DAD1B}" type="presParOf" srcId="{C64128A5-8A83-464A-A5BB-FC4580EC50E3}" destId="{9A2C74FC-EFB9-4CD1-88E8-0C3D0E3A343D}" srcOrd="0" destOrd="0" presId="urn:microsoft.com/office/officeart/2008/layout/LinedList"/>
    <dgm:cxn modelId="{4DC7E479-E6DA-4BCA-8E28-B423F3486EE3}" type="presParOf" srcId="{C64128A5-8A83-464A-A5BB-FC4580EC50E3}" destId="{B217CA7A-CA08-43AD-92C3-B120AE5D279E}" srcOrd="1" destOrd="0" presId="urn:microsoft.com/office/officeart/2008/layout/LinedList"/>
    <dgm:cxn modelId="{7EDCCE2C-5F03-4CB0-A74D-03DDF61EF775}" type="presParOf" srcId="{B217CA7A-CA08-43AD-92C3-B120AE5D279E}" destId="{C43AA3FB-B6E1-4E10-A280-0F315C62AC7B}" srcOrd="0" destOrd="0" presId="urn:microsoft.com/office/officeart/2008/layout/LinedList"/>
    <dgm:cxn modelId="{D5EF6D56-D255-4130-AFC8-241B579EE03D}" type="presParOf" srcId="{B217CA7A-CA08-43AD-92C3-B120AE5D279E}" destId="{14CC942C-D66C-43AA-A77D-54ED03674701}" srcOrd="1" destOrd="0" presId="urn:microsoft.com/office/officeart/2008/layout/LinedList"/>
    <dgm:cxn modelId="{CE975CEF-7C73-4FC8-9E66-2B424D3F2FAE}" type="presParOf" srcId="{B217CA7A-CA08-43AD-92C3-B120AE5D279E}" destId="{88C7E347-5EF1-47D1-90DC-D6CBD82B8072}" srcOrd="2" destOrd="0" presId="urn:microsoft.com/office/officeart/2008/layout/LinedList"/>
    <dgm:cxn modelId="{4053183A-A101-44CD-A2A8-5E98C4EA6C55}" type="presParOf" srcId="{C64128A5-8A83-464A-A5BB-FC4580EC50E3}" destId="{CCC54A0E-D676-49B2-83A4-BBFCBD8BE48C}" srcOrd="2" destOrd="0" presId="urn:microsoft.com/office/officeart/2008/layout/LinedList"/>
    <dgm:cxn modelId="{86596AA4-F611-42E4-A0FE-C2DFE793DBB5}" type="presParOf" srcId="{C64128A5-8A83-464A-A5BB-FC4580EC50E3}" destId="{BC583BAE-CE9E-4BB7-9C8C-EE3BC829A35A}" srcOrd="3" destOrd="0" presId="urn:microsoft.com/office/officeart/2008/layout/LinedList"/>
    <dgm:cxn modelId="{8A0A0015-40BC-481A-88D9-4FDA7EA2870A}" type="presParOf" srcId="{FD8BE1CE-091A-4B91-A062-4AB8340F9E23}" destId="{6A0BF66D-A2AB-45A9-B8CA-7D30BAB23A20}" srcOrd="4" destOrd="0" presId="urn:microsoft.com/office/officeart/2008/layout/LinedList"/>
    <dgm:cxn modelId="{99A9F731-0309-4E29-A528-199D42A54D71}" type="presParOf" srcId="{FD8BE1CE-091A-4B91-A062-4AB8340F9E23}" destId="{E3270647-4E44-4585-A8A7-30A30D815EEF}" srcOrd="5" destOrd="0" presId="urn:microsoft.com/office/officeart/2008/layout/LinedList"/>
    <dgm:cxn modelId="{9F733981-CF2D-44AA-8B93-808DA99E6308}" type="presParOf" srcId="{E3270647-4E44-4585-A8A7-30A30D815EEF}" destId="{DFDCBA41-CDC7-4FDC-B6D2-612DB1F33D8B}" srcOrd="0" destOrd="0" presId="urn:microsoft.com/office/officeart/2008/layout/LinedList"/>
    <dgm:cxn modelId="{7E0CA950-C7AC-4AA6-B98C-189D10B78744}" type="presParOf" srcId="{E3270647-4E44-4585-A8A7-30A30D815EEF}" destId="{CF04080C-F9CF-44BF-B8C0-7E31CD0976EC}" srcOrd="1" destOrd="0" presId="urn:microsoft.com/office/officeart/2008/layout/LinedList"/>
    <dgm:cxn modelId="{CB996456-D22D-4FE4-99C3-653EDA805A22}" type="presParOf" srcId="{CF04080C-F9CF-44BF-B8C0-7E31CD0976EC}" destId="{A79B122A-53E1-473F-8D81-54E76D339B50}" srcOrd="0" destOrd="0" presId="urn:microsoft.com/office/officeart/2008/layout/LinedList"/>
    <dgm:cxn modelId="{DC4AE66D-E411-4E80-8501-312D6F20148C}" type="presParOf" srcId="{CF04080C-F9CF-44BF-B8C0-7E31CD0976EC}" destId="{937B0960-F989-4287-AFE1-AABB7E8B8875}" srcOrd="1" destOrd="0" presId="urn:microsoft.com/office/officeart/2008/layout/LinedList"/>
    <dgm:cxn modelId="{43867BD6-15D3-41FF-BC24-A3EFAD969716}" type="presParOf" srcId="{937B0960-F989-4287-AFE1-AABB7E8B8875}" destId="{6225F5A4-9185-4EB0-8ED0-A8113C2BF3F5}" srcOrd="0" destOrd="0" presId="urn:microsoft.com/office/officeart/2008/layout/LinedList"/>
    <dgm:cxn modelId="{4BDE44C4-DD57-4B3B-AF6F-01B2E272BDAF}" type="presParOf" srcId="{937B0960-F989-4287-AFE1-AABB7E8B8875}" destId="{0E3E389F-0E24-4ECB-90C0-39F76E56E648}" srcOrd="1" destOrd="0" presId="urn:microsoft.com/office/officeart/2008/layout/LinedList"/>
    <dgm:cxn modelId="{97515CA8-C001-401C-B5DE-22B28A1F93C7}" type="presParOf" srcId="{937B0960-F989-4287-AFE1-AABB7E8B8875}" destId="{0EFA2238-1F99-4523-9719-1F5818989E8F}" srcOrd="2" destOrd="0" presId="urn:microsoft.com/office/officeart/2008/layout/LinedList"/>
    <dgm:cxn modelId="{E96CD8DA-52E2-4237-8456-9799100E67AA}" type="presParOf" srcId="{CF04080C-F9CF-44BF-B8C0-7E31CD0976EC}" destId="{0F822655-1D9A-47D6-9A84-002AFACB0AAB}" srcOrd="2" destOrd="0" presId="urn:microsoft.com/office/officeart/2008/layout/LinedList"/>
    <dgm:cxn modelId="{26E00804-2FBE-4A33-96F9-F53ECA379511}" type="presParOf" srcId="{CF04080C-F9CF-44BF-B8C0-7E31CD0976EC}" destId="{89E7C8A4-63EA-4745-8C7F-771EC46C3851}" srcOrd="3" destOrd="0" presId="urn:microsoft.com/office/officeart/2008/layout/LinedList"/>
    <dgm:cxn modelId="{236CC408-AE48-4648-B755-7BE2C7AB04A9}" type="presParOf" srcId="{FD8BE1CE-091A-4B91-A062-4AB8340F9E23}" destId="{1072F976-F64C-4F74-BEFC-AAE307158C20}" srcOrd="6" destOrd="0" presId="urn:microsoft.com/office/officeart/2008/layout/LinedList"/>
    <dgm:cxn modelId="{B01F995E-D448-480F-8862-4A3C88D07862}" type="presParOf" srcId="{FD8BE1CE-091A-4B91-A062-4AB8340F9E23}" destId="{B163C233-6109-436B-A514-3C9FF57042A1}" srcOrd="7" destOrd="0" presId="urn:microsoft.com/office/officeart/2008/layout/LinedList"/>
    <dgm:cxn modelId="{667CA366-C3AF-45AF-BF5D-16759447EDB0}" type="presParOf" srcId="{B163C233-6109-436B-A514-3C9FF57042A1}" destId="{63CA99FA-2AAA-4141-B59E-A9AB0C5ACE7C}" srcOrd="0" destOrd="0" presId="urn:microsoft.com/office/officeart/2008/layout/LinedList"/>
    <dgm:cxn modelId="{CBB496C9-1D54-4222-A874-7146F9476964}" type="presParOf" srcId="{B163C233-6109-436B-A514-3C9FF57042A1}" destId="{62BBAE5F-82F1-4D50-AE5A-0DF9AFB2DDC2}" srcOrd="1" destOrd="0" presId="urn:microsoft.com/office/officeart/2008/layout/LinedList"/>
    <dgm:cxn modelId="{468CDDF5-F669-4808-9439-4A3C77975436}" type="presParOf" srcId="{62BBAE5F-82F1-4D50-AE5A-0DF9AFB2DDC2}" destId="{3D2115DE-5163-4A1C-ADF0-77B697532D4B}" srcOrd="0" destOrd="0" presId="urn:microsoft.com/office/officeart/2008/layout/LinedList"/>
    <dgm:cxn modelId="{88D8B244-E341-485F-8E62-DE11E6335ED8}" type="presParOf" srcId="{62BBAE5F-82F1-4D50-AE5A-0DF9AFB2DDC2}" destId="{01F5E2DA-9F87-42FC-A351-6C13C075D6F0}" srcOrd="1" destOrd="0" presId="urn:microsoft.com/office/officeart/2008/layout/LinedList"/>
    <dgm:cxn modelId="{776585AC-E76B-40CC-8167-8CCA83F59AC7}" type="presParOf" srcId="{01F5E2DA-9F87-42FC-A351-6C13C075D6F0}" destId="{09B373DA-7212-4AC2-B362-0F310D8886CC}" srcOrd="0" destOrd="0" presId="urn:microsoft.com/office/officeart/2008/layout/LinedList"/>
    <dgm:cxn modelId="{1569B00B-D3A8-4359-A9A3-DEA299E24256}" type="presParOf" srcId="{01F5E2DA-9F87-42FC-A351-6C13C075D6F0}" destId="{2856FF72-58A3-4FC7-8F79-A1A064F07F46}" srcOrd="1" destOrd="0" presId="urn:microsoft.com/office/officeart/2008/layout/LinedList"/>
    <dgm:cxn modelId="{A428F0A3-6405-4784-9047-8444A9937790}" type="presParOf" srcId="{01F5E2DA-9F87-42FC-A351-6C13C075D6F0}" destId="{E2237CE0-3B33-4846-8B5B-7ABF5C8F4849}" srcOrd="2" destOrd="0" presId="urn:microsoft.com/office/officeart/2008/layout/LinedList"/>
    <dgm:cxn modelId="{1166EA2F-D7FE-4B69-BC3C-5D433575F9C8}" type="presParOf" srcId="{62BBAE5F-82F1-4D50-AE5A-0DF9AFB2DDC2}" destId="{38F817B3-00D7-46B1-8774-5E5710A4F993}" srcOrd="2" destOrd="0" presId="urn:microsoft.com/office/officeart/2008/layout/LinedList"/>
    <dgm:cxn modelId="{31F35F88-0FE1-491D-92F0-5F00D6159A7C}" type="presParOf" srcId="{62BBAE5F-82F1-4D50-AE5A-0DF9AFB2DDC2}" destId="{44698039-114A-4C45-8CAC-C75B6B2525E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D74E41-CD6E-4062-86EB-C59599A677FF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A414BB-D43D-4A16-B1A2-CB8C7C36EC7C}">
      <dgm:prSet/>
      <dgm:spPr/>
      <dgm:t>
        <a:bodyPr/>
        <a:lstStyle/>
        <a:p>
          <a:r>
            <a:rPr lang="en-GB" u="sng"/>
            <a:t>4 Steps to Revising:</a:t>
          </a:r>
          <a:endParaRPr lang="en-US"/>
        </a:p>
      </dgm:t>
    </dgm:pt>
    <dgm:pt modelId="{2F461836-4544-40C0-9132-F98E9A939DE3}" type="parTrans" cxnId="{418DF9D7-781A-41A6-A37F-61BC6DE0031D}">
      <dgm:prSet/>
      <dgm:spPr/>
      <dgm:t>
        <a:bodyPr/>
        <a:lstStyle/>
        <a:p>
          <a:endParaRPr lang="en-US"/>
        </a:p>
      </dgm:t>
    </dgm:pt>
    <dgm:pt modelId="{8FE2F2A8-D881-46D3-B4CB-DD090472F917}" type="sibTrans" cxnId="{418DF9D7-781A-41A6-A37F-61BC6DE0031D}">
      <dgm:prSet/>
      <dgm:spPr/>
      <dgm:t>
        <a:bodyPr/>
        <a:lstStyle/>
        <a:p>
          <a:endParaRPr lang="en-US"/>
        </a:p>
      </dgm:t>
    </dgm:pt>
    <dgm:pt modelId="{F64E84C7-DFFC-43C3-8B8C-D569D5E90A72}">
      <dgm:prSet/>
      <dgm:spPr/>
      <dgm:t>
        <a:bodyPr/>
        <a:lstStyle/>
        <a:p>
          <a:r>
            <a:rPr lang="en-GB"/>
            <a:t>Map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Organise where you need to be going…</a:t>
          </a:r>
          <a:endParaRPr lang="en-US"/>
        </a:p>
      </dgm:t>
    </dgm:pt>
    <dgm:pt modelId="{137EE32F-4DA2-41F8-898D-C245214312D6}" type="parTrans" cxnId="{6088C368-5345-44F2-AA62-764FA9BFE320}">
      <dgm:prSet/>
      <dgm:spPr/>
      <dgm:t>
        <a:bodyPr/>
        <a:lstStyle/>
        <a:p>
          <a:endParaRPr lang="en-US"/>
        </a:p>
      </dgm:t>
    </dgm:pt>
    <dgm:pt modelId="{A4542138-4506-4BC5-B3D8-1C931C0A1A79}" type="sibTrans" cxnId="{6088C368-5345-44F2-AA62-764FA9BFE320}">
      <dgm:prSet/>
      <dgm:spPr/>
      <dgm:t>
        <a:bodyPr/>
        <a:lstStyle/>
        <a:p>
          <a:endParaRPr lang="en-US"/>
        </a:p>
      </dgm:t>
    </dgm:pt>
    <dgm:pt modelId="{449708C0-D67A-4797-A72E-2BB873437075}">
      <dgm:prSet/>
      <dgm:spPr/>
      <dgm:t>
        <a:bodyPr/>
        <a:lstStyle/>
        <a:p>
          <a:r>
            <a:rPr lang="en-GB"/>
            <a:t>Filter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Highlight the key facts / info…</a:t>
          </a:r>
          <a:endParaRPr lang="en-US"/>
        </a:p>
      </dgm:t>
    </dgm:pt>
    <dgm:pt modelId="{CEC903DD-DC60-4015-89CA-5419A07A5448}" type="parTrans" cxnId="{BBDA172F-3C9B-424B-A5D7-04B2DC9104C9}">
      <dgm:prSet/>
      <dgm:spPr/>
      <dgm:t>
        <a:bodyPr/>
        <a:lstStyle/>
        <a:p>
          <a:endParaRPr lang="en-US"/>
        </a:p>
      </dgm:t>
    </dgm:pt>
    <dgm:pt modelId="{A469F1CB-6504-492E-890F-8A195CB6AEAD}" type="sibTrans" cxnId="{BBDA172F-3C9B-424B-A5D7-04B2DC9104C9}">
      <dgm:prSet/>
      <dgm:spPr/>
      <dgm:t>
        <a:bodyPr/>
        <a:lstStyle/>
        <a:p>
          <a:endParaRPr lang="en-US"/>
        </a:p>
      </dgm:t>
    </dgm:pt>
    <dgm:pt modelId="{2CA0EB24-659A-42E9-9B22-A5916E07B63C}">
      <dgm:prSet/>
      <dgm:spPr/>
      <dgm:t>
        <a:bodyPr/>
        <a:lstStyle/>
        <a:p>
          <a:r>
            <a:rPr lang="en-GB"/>
            <a:t>Summarise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Create a mind-map (and pictureboard)…</a:t>
          </a:r>
          <a:endParaRPr lang="en-US"/>
        </a:p>
      </dgm:t>
    </dgm:pt>
    <dgm:pt modelId="{19960438-73EA-496C-B4FD-9044F817E9CE}" type="parTrans" cxnId="{197B957A-721F-44ED-B272-7D57CEBC0528}">
      <dgm:prSet/>
      <dgm:spPr/>
      <dgm:t>
        <a:bodyPr/>
        <a:lstStyle/>
        <a:p>
          <a:endParaRPr lang="en-US"/>
        </a:p>
      </dgm:t>
    </dgm:pt>
    <dgm:pt modelId="{7EB4B473-FB99-44FD-952C-E2C42E8C4D87}" type="sibTrans" cxnId="{197B957A-721F-44ED-B272-7D57CEBC0528}">
      <dgm:prSet/>
      <dgm:spPr/>
      <dgm:t>
        <a:bodyPr/>
        <a:lstStyle/>
        <a:p>
          <a:endParaRPr lang="en-US"/>
        </a:p>
      </dgm:t>
    </dgm:pt>
    <dgm:pt modelId="{2C5CF5FB-1737-4FF6-B8E4-C4549750CD27}">
      <dgm:prSet/>
      <dgm:spPr/>
      <dgm:t>
        <a:bodyPr/>
        <a:lstStyle/>
        <a:p>
          <a:r>
            <a:rPr lang="en-GB"/>
            <a:t>Activate!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Create a quizzes, crosswords, word-searches etc.</a:t>
          </a:r>
          <a:endParaRPr lang="en-US"/>
        </a:p>
      </dgm:t>
    </dgm:pt>
    <dgm:pt modelId="{8E20449F-DC27-4EDF-81BC-71273C2F2700}" type="parTrans" cxnId="{D22B6E38-B9E9-4594-B881-5217E17BADFF}">
      <dgm:prSet/>
      <dgm:spPr/>
      <dgm:t>
        <a:bodyPr/>
        <a:lstStyle/>
        <a:p>
          <a:endParaRPr lang="en-US"/>
        </a:p>
      </dgm:t>
    </dgm:pt>
    <dgm:pt modelId="{E1D59052-5DD4-417A-89B2-1D3FBEC3542E}" type="sibTrans" cxnId="{D22B6E38-B9E9-4594-B881-5217E17BADFF}">
      <dgm:prSet/>
      <dgm:spPr/>
      <dgm:t>
        <a:bodyPr/>
        <a:lstStyle/>
        <a:p>
          <a:endParaRPr lang="en-US"/>
        </a:p>
      </dgm:t>
    </dgm:pt>
    <dgm:pt modelId="{1A97EC04-CBE2-407D-967B-36DA053816F6}" type="pres">
      <dgm:prSet presAssocID="{B1D74E41-CD6E-4062-86EB-C59599A677FF}" presName="Name0" presStyleCnt="0">
        <dgm:presLayoutVars>
          <dgm:dir/>
          <dgm:animLvl val="lvl"/>
          <dgm:resizeHandles val="exact"/>
        </dgm:presLayoutVars>
      </dgm:prSet>
      <dgm:spPr/>
    </dgm:pt>
    <dgm:pt modelId="{26E3E53A-0AD2-45BC-ADD3-A27DFCE39791}" type="pres">
      <dgm:prSet presAssocID="{70A414BB-D43D-4A16-B1A2-CB8C7C36EC7C}" presName="linNode" presStyleCnt="0"/>
      <dgm:spPr/>
    </dgm:pt>
    <dgm:pt modelId="{13A517E0-D566-452D-B3C5-B8FBCFAD859A}" type="pres">
      <dgm:prSet presAssocID="{70A414BB-D43D-4A16-B1A2-CB8C7C36EC7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117B044-16E9-4CEF-A0E5-EFF9A07C02F2}" type="pres">
      <dgm:prSet presAssocID="{70A414BB-D43D-4A16-B1A2-CB8C7C36EC7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BDA172F-3C9B-424B-A5D7-04B2DC9104C9}" srcId="{70A414BB-D43D-4A16-B1A2-CB8C7C36EC7C}" destId="{449708C0-D67A-4797-A72E-2BB873437075}" srcOrd="1" destOrd="0" parTransId="{CEC903DD-DC60-4015-89CA-5419A07A5448}" sibTransId="{A469F1CB-6504-492E-890F-8A195CB6AEAD}"/>
    <dgm:cxn modelId="{CF3F9B36-6097-42E5-AE8B-E5CF48B1BD97}" type="presOf" srcId="{449708C0-D67A-4797-A72E-2BB873437075}" destId="{6117B044-16E9-4CEF-A0E5-EFF9A07C02F2}" srcOrd="0" destOrd="1" presId="urn:microsoft.com/office/officeart/2005/8/layout/vList5"/>
    <dgm:cxn modelId="{D22B6E38-B9E9-4594-B881-5217E17BADFF}" srcId="{70A414BB-D43D-4A16-B1A2-CB8C7C36EC7C}" destId="{2C5CF5FB-1737-4FF6-B8E4-C4549750CD27}" srcOrd="3" destOrd="0" parTransId="{8E20449F-DC27-4EDF-81BC-71273C2F2700}" sibTransId="{E1D59052-5DD4-417A-89B2-1D3FBEC3542E}"/>
    <dgm:cxn modelId="{6088C368-5345-44F2-AA62-764FA9BFE320}" srcId="{70A414BB-D43D-4A16-B1A2-CB8C7C36EC7C}" destId="{F64E84C7-DFFC-43C3-8B8C-D569D5E90A72}" srcOrd="0" destOrd="0" parTransId="{137EE32F-4DA2-41F8-898D-C245214312D6}" sibTransId="{A4542138-4506-4BC5-B3D8-1C931C0A1A79}"/>
    <dgm:cxn modelId="{9BEFC749-2AA5-4F9F-8683-92422849DD3E}" type="presOf" srcId="{B1D74E41-CD6E-4062-86EB-C59599A677FF}" destId="{1A97EC04-CBE2-407D-967B-36DA053816F6}" srcOrd="0" destOrd="0" presId="urn:microsoft.com/office/officeart/2005/8/layout/vList5"/>
    <dgm:cxn modelId="{99C96C53-46FE-4CE2-A7BE-95CE97552865}" type="presOf" srcId="{2C5CF5FB-1737-4FF6-B8E4-C4549750CD27}" destId="{6117B044-16E9-4CEF-A0E5-EFF9A07C02F2}" srcOrd="0" destOrd="3" presId="urn:microsoft.com/office/officeart/2005/8/layout/vList5"/>
    <dgm:cxn modelId="{197B957A-721F-44ED-B272-7D57CEBC0528}" srcId="{70A414BB-D43D-4A16-B1A2-CB8C7C36EC7C}" destId="{2CA0EB24-659A-42E9-9B22-A5916E07B63C}" srcOrd="2" destOrd="0" parTransId="{19960438-73EA-496C-B4FD-9044F817E9CE}" sibTransId="{7EB4B473-FB99-44FD-952C-E2C42E8C4D87}"/>
    <dgm:cxn modelId="{0465B683-17F3-47EB-8D99-A9D374532329}" type="presOf" srcId="{F64E84C7-DFFC-43C3-8B8C-D569D5E90A72}" destId="{6117B044-16E9-4CEF-A0E5-EFF9A07C02F2}" srcOrd="0" destOrd="0" presId="urn:microsoft.com/office/officeart/2005/8/layout/vList5"/>
    <dgm:cxn modelId="{2816FF92-2582-4729-B7F6-DB4C62FA4C53}" type="presOf" srcId="{2CA0EB24-659A-42E9-9B22-A5916E07B63C}" destId="{6117B044-16E9-4CEF-A0E5-EFF9A07C02F2}" srcOrd="0" destOrd="2" presId="urn:microsoft.com/office/officeart/2005/8/layout/vList5"/>
    <dgm:cxn modelId="{919FCB9F-7516-49CD-A427-32F124B058E9}" type="presOf" srcId="{70A414BB-D43D-4A16-B1A2-CB8C7C36EC7C}" destId="{13A517E0-D566-452D-B3C5-B8FBCFAD859A}" srcOrd="0" destOrd="0" presId="urn:microsoft.com/office/officeart/2005/8/layout/vList5"/>
    <dgm:cxn modelId="{418DF9D7-781A-41A6-A37F-61BC6DE0031D}" srcId="{B1D74E41-CD6E-4062-86EB-C59599A677FF}" destId="{70A414BB-D43D-4A16-B1A2-CB8C7C36EC7C}" srcOrd="0" destOrd="0" parTransId="{2F461836-4544-40C0-9132-F98E9A939DE3}" sibTransId="{8FE2F2A8-D881-46D3-B4CB-DD090472F917}"/>
    <dgm:cxn modelId="{B01182F9-3747-4A84-9876-02C76599BE29}" type="presParOf" srcId="{1A97EC04-CBE2-407D-967B-36DA053816F6}" destId="{26E3E53A-0AD2-45BC-ADD3-A27DFCE39791}" srcOrd="0" destOrd="0" presId="urn:microsoft.com/office/officeart/2005/8/layout/vList5"/>
    <dgm:cxn modelId="{EAEC95C8-8A89-43AE-9B55-A4DF713E63AD}" type="presParOf" srcId="{26E3E53A-0AD2-45BC-ADD3-A27DFCE39791}" destId="{13A517E0-D566-452D-B3C5-B8FBCFAD859A}" srcOrd="0" destOrd="0" presId="urn:microsoft.com/office/officeart/2005/8/layout/vList5"/>
    <dgm:cxn modelId="{5F8CA0CB-8720-4538-8F60-1ECAF241D3E1}" type="presParOf" srcId="{26E3E53A-0AD2-45BC-ADD3-A27DFCE39791}" destId="{6117B044-16E9-4CEF-A0E5-EFF9A07C02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C6389B-5971-4A56-BD82-7B9E4792409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252EAE-CF5C-4743-9269-4785DD31E857}">
      <dgm:prSet/>
      <dgm:spPr/>
      <dgm:t>
        <a:bodyPr/>
        <a:lstStyle/>
        <a:p>
          <a:r>
            <a:rPr lang="en-IE"/>
            <a:t>This method works for two reasons</a:t>
          </a:r>
          <a:endParaRPr lang="en-US"/>
        </a:p>
      </dgm:t>
    </dgm:pt>
    <dgm:pt modelId="{9917C1F5-3B88-4449-A64C-48DA02AEBBE1}" type="parTrans" cxnId="{F576C56B-AF78-4EC4-93BE-07DB24581D2E}">
      <dgm:prSet/>
      <dgm:spPr/>
      <dgm:t>
        <a:bodyPr/>
        <a:lstStyle/>
        <a:p>
          <a:endParaRPr lang="en-US"/>
        </a:p>
      </dgm:t>
    </dgm:pt>
    <dgm:pt modelId="{98BDE38A-C795-413F-BD69-B0F00BE7EDB9}" type="sibTrans" cxnId="{F576C56B-AF78-4EC4-93BE-07DB24581D2E}">
      <dgm:prSet/>
      <dgm:spPr/>
      <dgm:t>
        <a:bodyPr/>
        <a:lstStyle/>
        <a:p>
          <a:endParaRPr lang="en-US"/>
        </a:p>
      </dgm:t>
    </dgm:pt>
    <dgm:pt modelId="{74EC1DCA-8D06-495E-A8FE-EFA775D29BE0}">
      <dgm:prSet/>
      <dgm:spPr/>
      <dgm:t>
        <a:bodyPr/>
        <a:lstStyle/>
        <a:p>
          <a:r>
            <a:rPr lang="en-IE" i="1"/>
            <a:t>Because you call on your brain to retrieve the information before and after the session, your brain learns that this is information it needs to store</a:t>
          </a:r>
          <a:endParaRPr lang="en-US"/>
        </a:p>
      </dgm:t>
    </dgm:pt>
    <dgm:pt modelId="{EDFA1868-F3F3-4C33-80A1-6FB0392F50B0}" type="parTrans" cxnId="{C1C96535-2555-4B7D-B96D-2394B6A0BE2E}">
      <dgm:prSet/>
      <dgm:spPr/>
      <dgm:t>
        <a:bodyPr/>
        <a:lstStyle/>
        <a:p>
          <a:endParaRPr lang="en-US"/>
        </a:p>
      </dgm:t>
    </dgm:pt>
    <dgm:pt modelId="{CE1436A4-CD4B-48F2-9557-BBC30E3E5BEF}" type="sibTrans" cxnId="{C1C96535-2555-4B7D-B96D-2394B6A0BE2E}">
      <dgm:prSet/>
      <dgm:spPr/>
      <dgm:t>
        <a:bodyPr/>
        <a:lstStyle/>
        <a:p>
          <a:endParaRPr lang="en-US"/>
        </a:p>
      </dgm:t>
    </dgm:pt>
    <dgm:pt modelId="{3420650A-EBA5-4128-B70B-293490783A48}">
      <dgm:prSet/>
      <dgm:spPr/>
      <dgm:t>
        <a:bodyPr/>
        <a:lstStyle/>
        <a:p>
          <a:r>
            <a:rPr lang="en-IE" i="1"/>
            <a:t>The act of testing yourself before and after gives you a clear idea of where  the gaps in your knowledge are.</a:t>
          </a:r>
          <a:endParaRPr lang="en-US"/>
        </a:p>
      </dgm:t>
    </dgm:pt>
    <dgm:pt modelId="{DE89F013-D3A6-4374-BEB9-91911CC9B82E}" type="parTrans" cxnId="{8E9D8DAA-604F-4D47-9C75-8BA48F51D2C4}">
      <dgm:prSet/>
      <dgm:spPr/>
      <dgm:t>
        <a:bodyPr/>
        <a:lstStyle/>
        <a:p>
          <a:endParaRPr lang="en-US"/>
        </a:p>
      </dgm:t>
    </dgm:pt>
    <dgm:pt modelId="{F007C2F5-FFBC-4C96-9769-FCA41F92CCE5}" type="sibTrans" cxnId="{8E9D8DAA-604F-4D47-9C75-8BA48F51D2C4}">
      <dgm:prSet/>
      <dgm:spPr/>
      <dgm:t>
        <a:bodyPr/>
        <a:lstStyle/>
        <a:p>
          <a:endParaRPr lang="en-US"/>
        </a:p>
      </dgm:t>
    </dgm:pt>
    <dgm:pt modelId="{31A8531E-AD5A-43A2-AE14-4A679DF4DE8C}" type="pres">
      <dgm:prSet presAssocID="{16C6389B-5971-4A56-BD82-7B9E4792409A}" presName="Name0" presStyleCnt="0">
        <dgm:presLayoutVars>
          <dgm:dir/>
          <dgm:animLvl val="lvl"/>
          <dgm:resizeHandles val="exact"/>
        </dgm:presLayoutVars>
      </dgm:prSet>
      <dgm:spPr/>
    </dgm:pt>
    <dgm:pt modelId="{493A2BCD-5CAD-4EAD-AF7F-4098C1D700FD}" type="pres">
      <dgm:prSet presAssocID="{62252EAE-CF5C-4743-9269-4785DD31E857}" presName="boxAndChildren" presStyleCnt="0"/>
      <dgm:spPr/>
    </dgm:pt>
    <dgm:pt modelId="{FD95BE88-0A37-4914-8497-AE8F16D400D9}" type="pres">
      <dgm:prSet presAssocID="{62252EAE-CF5C-4743-9269-4785DD31E857}" presName="parentTextBox" presStyleLbl="node1" presStyleIdx="0" presStyleCnt="1"/>
      <dgm:spPr/>
    </dgm:pt>
    <dgm:pt modelId="{A71CDD2B-950F-4177-BD1D-F90536FD872C}" type="pres">
      <dgm:prSet presAssocID="{62252EAE-CF5C-4743-9269-4785DD31E857}" presName="entireBox" presStyleLbl="node1" presStyleIdx="0" presStyleCnt="1"/>
      <dgm:spPr/>
    </dgm:pt>
    <dgm:pt modelId="{4EF488E9-2D0D-48C4-9DEE-FDEE874BA339}" type="pres">
      <dgm:prSet presAssocID="{62252EAE-CF5C-4743-9269-4785DD31E857}" presName="descendantBox" presStyleCnt="0"/>
      <dgm:spPr/>
    </dgm:pt>
    <dgm:pt modelId="{AD3F413B-6763-4F1B-8600-D4E39EF686A6}" type="pres">
      <dgm:prSet presAssocID="{74EC1DCA-8D06-495E-A8FE-EFA775D29BE0}" presName="childTextBox" presStyleLbl="fgAccFollowNode1" presStyleIdx="0" presStyleCnt="2">
        <dgm:presLayoutVars>
          <dgm:bulletEnabled val="1"/>
        </dgm:presLayoutVars>
      </dgm:prSet>
      <dgm:spPr/>
    </dgm:pt>
    <dgm:pt modelId="{A30B8FB0-0E81-4C48-B0BA-38D709770E60}" type="pres">
      <dgm:prSet presAssocID="{3420650A-EBA5-4128-B70B-293490783A48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5FB1291F-AB6C-4CF9-9C2C-E016B96EB53A}" type="presOf" srcId="{3420650A-EBA5-4128-B70B-293490783A48}" destId="{A30B8FB0-0E81-4C48-B0BA-38D709770E60}" srcOrd="0" destOrd="0" presId="urn:microsoft.com/office/officeart/2005/8/layout/process4"/>
    <dgm:cxn modelId="{D19C872A-24A9-4A6D-A710-B2757F4973CE}" type="presOf" srcId="{74EC1DCA-8D06-495E-A8FE-EFA775D29BE0}" destId="{AD3F413B-6763-4F1B-8600-D4E39EF686A6}" srcOrd="0" destOrd="0" presId="urn:microsoft.com/office/officeart/2005/8/layout/process4"/>
    <dgm:cxn modelId="{C1C96535-2555-4B7D-B96D-2394B6A0BE2E}" srcId="{62252EAE-CF5C-4743-9269-4785DD31E857}" destId="{74EC1DCA-8D06-495E-A8FE-EFA775D29BE0}" srcOrd="0" destOrd="0" parTransId="{EDFA1868-F3F3-4C33-80A1-6FB0392F50B0}" sibTransId="{CE1436A4-CD4B-48F2-9557-BBC30E3E5BEF}"/>
    <dgm:cxn modelId="{F576C56B-AF78-4EC4-93BE-07DB24581D2E}" srcId="{16C6389B-5971-4A56-BD82-7B9E4792409A}" destId="{62252EAE-CF5C-4743-9269-4785DD31E857}" srcOrd="0" destOrd="0" parTransId="{9917C1F5-3B88-4449-A64C-48DA02AEBBE1}" sibTransId="{98BDE38A-C795-413F-BD69-B0F00BE7EDB9}"/>
    <dgm:cxn modelId="{B77AD04C-C0D1-4D42-B67F-30CD5D639152}" type="presOf" srcId="{16C6389B-5971-4A56-BD82-7B9E4792409A}" destId="{31A8531E-AD5A-43A2-AE14-4A679DF4DE8C}" srcOrd="0" destOrd="0" presId="urn:microsoft.com/office/officeart/2005/8/layout/process4"/>
    <dgm:cxn modelId="{8E9D8DAA-604F-4D47-9C75-8BA48F51D2C4}" srcId="{62252EAE-CF5C-4743-9269-4785DD31E857}" destId="{3420650A-EBA5-4128-B70B-293490783A48}" srcOrd="1" destOrd="0" parTransId="{DE89F013-D3A6-4374-BEB9-91911CC9B82E}" sibTransId="{F007C2F5-FFBC-4C96-9769-FCA41F92CCE5}"/>
    <dgm:cxn modelId="{742C6FC2-B84C-41A9-A3BF-67ECC22C20FF}" type="presOf" srcId="{62252EAE-CF5C-4743-9269-4785DD31E857}" destId="{A71CDD2B-950F-4177-BD1D-F90536FD872C}" srcOrd="1" destOrd="0" presId="urn:microsoft.com/office/officeart/2005/8/layout/process4"/>
    <dgm:cxn modelId="{69F007D9-99FB-43D9-9490-6C10EE798CE8}" type="presOf" srcId="{62252EAE-CF5C-4743-9269-4785DD31E857}" destId="{FD95BE88-0A37-4914-8497-AE8F16D400D9}" srcOrd="0" destOrd="0" presId="urn:microsoft.com/office/officeart/2005/8/layout/process4"/>
    <dgm:cxn modelId="{2BF34457-131B-4C41-A725-9EDE0C8C856F}" type="presParOf" srcId="{31A8531E-AD5A-43A2-AE14-4A679DF4DE8C}" destId="{493A2BCD-5CAD-4EAD-AF7F-4098C1D700FD}" srcOrd="0" destOrd="0" presId="urn:microsoft.com/office/officeart/2005/8/layout/process4"/>
    <dgm:cxn modelId="{342C2F0C-1ABE-4152-8D31-337ECFE82B42}" type="presParOf" srcId="{493A2BCD-5CAD-4EAD-AF7F-4098C1D700FD}" destId="{FD95BE88-0A37-4914-8497-AE8F16D400D9}" srcOrd="0" destOrd="0" presId="urn:microsoft.com/office/officeart/2005/8/layout/process4"/>
    <dgm:cxn modelId="{6076A1E8-D582-4A27-B0CE-A9E557AD5424}" type="presParOf" srcId="{493A2BCD-5CAD-4EAD-AF7F-4098C1D700FD}" destId="{A71CDD2B-950F-4177-BD1D-F90536FD872C}" srcOrd="1" destOrd="0" presId="urn:microsoft.com/office/officeart/2005/8/layout/process4"/>
    <dgm:cxn modelId="{04FD9D53-9995-4056-B38A-349C54690C5C}" type="presParOf" srcId="{493A2BCD-5CAD-4EAD-AF7F-4098C1D700FD}" destId="{4EF488E9-2D0D-48C4-9DEE-FDEE874BA339}" srcOrd="2" destOrd="0" presId="urn:microsoft.com/office/officeart/2005/8/layout/process4"/>
    <dgm:cxn modelId="{C69800B6-D628-436B-9028-D978E0C3FA3D}" type="presParOf" srcId="{4EF488E9-2D0D-48C4-9DEE-FDEE874BA339}" destId="{AD3F413B-6763-4F1B-8600-D4E39EF686A6}" srcOrd="0" destOrd="0" presId="urn:microsoft.com/office/officeart/2005/8/layout/process4"/>
    <dgm:cxn modelId="{E979CF19-92BE-4292-8321-37D9EF35BD70}" type="presParOf" srcId="{4EF488E9-2D0D-48C4-9DEE-FDEE874BA339}" destId="{A30B8FB0-0E81-4C48-B0BA-38D709770E6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7A36F4-D937-44B3-A459-79A7317E29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470115-D737-4247-9720-A81AE16FDA15}">
      <dgm:prSet/>
      <dgm:spPr/>
      <dgm:t>
        <a:bodyPr/>
        <a:lstStyle/>
        <a:p>
          <a:r>
            <a:rPr lang="en-GB"/>
            <a:t>Unfortunately there are no short cuts to learning your work but you can be smart about it.</a:t>
          </a:r>
          <a:endParaRPr lang="en-US"/>
        </a:p>
      </dgm:t>
    </dgm:pt>
    <dgm:pt modelId="{7CBCFDCF-CBD0-4528-9003-7A317AF1C508}" type="parTrans" cxnId="{FA2CD18E-FC02-4752-B796-09F0EC03383D}">
      <dgm:prSet/>
      <dgm:spPr/>
      <dgm:t>
        <a:bodyPr/>
        <a:lstStyle/>
        <a:p>
          <a:endParaRPr lang="en-US"/>
        </a:p>
      </dgm:t>
    </dgm:pt>
    <dgm:pt modelId="{9BDF4D79-167C-40C8-AE34-22DDC8A6BDE0}" type="sibTrans" cxnId="{FA2CD18E-FC02-4752-B796-09F0EC03383D}">
      <dgm:prSet/>
      <dgm:spPr/>
      <dgm:t>
        <a:bodyPr/>
        <a:lstStyle/>
        <a:p>
          <a:endParaRPr lang="en-US"/>
        </a:p>
      </dgm:t>
    </dgm:pt>
    <dgm:pt modelId="{DD64224B-58A9-4692-8EFD-80E973147794}">
      <dgm:prSet/>
      <dgm:spPr/>
      <dgm:t>
        <a:bodyPr/>
        <a:lstStyle/>
        <a:p>
          <a:r>
            <a:rPr lang="en-GB"/>
            <a:t>Get organised, start early and be consistent.</a:t>
          </a:r>
          <a:endParaRPr lang="en-US"/>
        </a:p>
      </dgm:t>
    </dgm:pt>
    <dgm:pt modelId="{A979C044-6D1C-4CBF-8162-6226F2677BF5}" type="parTrans" cxnId="{A5DCD691-5F58-4910-8CF8-0303504B1806}">
      <dgm:prSet/>
      <dgm:spPr/>
      <dgm:t>
        <a:bodyPr/>
        <a:lstStyle/>
        <a:p>
          <a:endParaRPr lang="en-US"/>
        </a:p>
      </dgm:t>
    </dgm:pt>
    <dgm:pt modelId="{3F93E3EE-6C02-4FC2-AF8C-51ED5C4D3256}" type="sibTrans" cxnId="{A5DCD691-5F58-4910-8CF8-0303504B1806}">
      <dgm:prSet/>
      <dgm:spPr/>
      <dgm:t>
        <a:bodyPr/>
        <a:lstStyle/>
        <a:p>
          <a:endParaRPr lang="en-US"/>
        </a:p>
      </dgm:t>
    </dgm:pt>
    <dgm:pt modelId="{D043B00D-CB0E-42E9-A06B-D077DBB8C6F7}">
      <dgm:prSet/>
      <dgm:spPr/>
      <dgm:t>
        <a:bodyPr/>
        <a:lstStyle/>
        <a:p>
          <a:r>
            <a:rPr lang="en-GB"/>
            <a:t>Find what works for you and ensure you can concentrate – NO PHONES IS A MUST!</a:t>
          </a:r>
          <a:endParaRPr lang="en-US"/>
        </a:p>
      </dgm:t>
    </dgm:pt>
    <dgm:pt modelId="{C8D3F857-4135-4CDE-918C-7A11C0B1813C}" type="parTrans" cxnId="{5E7D3A41-05D7-41F8-A267-99D9E703CF3E}">
      <dgm:prSet/>
      <dgm:spPr/>
      <dgm:t>
        <a:bodyPr/>
        <a:lstStyle/>
        <a:p>
          <a:endParaRPr lang="en-US"/>
        </a:p>
      </dgm:t>
    </dgm:pt>
    <dgm:pt modelId="{507AC4FB-FF7A-4676-8945-B5164B81945B}" type="sibTrans" cxnId="{5E7D3A41-05D7-41F8-A267-99D9E703CF3E}">
      <dgm:prSet/>
      <dgm:spPr/>
      <dgm:t>
        <a:bodyPr/>
        <a:lstStyle/>
        <a:p>
          <a:endParaRPr lang="en-US"/>
        </a:p>
      </dgm:t>
    </dgm:pt>
    <dgm:pt modelId="{154145EB-3C1D-4960-BF0B-5EBC96E21DAA}" type="pres">
      <dgm:prSet presAssocID="{E17A36F4-D937-44B3-A459-79A7317E296B}" presName="linear" presStyleCnt="0">
        <dgm:presLayoutVars>
          <dgm:animLvl val="lvl"/>
          <dgm:resizeHandles val="exact"/>
        </dgm:presLayoutVars>
      </dgm:prSet>
      <dgm:spPr/>
    </dgm:pt>
    <dgm:pt modelId="{BC79737A-F6FD-4850-B56F-52959AFE6ED7}" type="pres">
      <dgm:prSet presAssocID="{6C470115-D737-4247-9720-A81AE16FDA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3CB2C8-5DF5-42C4-85DF-A37C2320D884}" type="pres">
      <dgm:prSet presAssocID="{9BDF4D79-167C-40C8-AE34-22DDC8A6BDE0}" presName="spacer" presStyleCnt="0"/>
      <dgm:spPr/>
    </dgm:pt>
    <dgm:pt modelId="{2703DB28-2EE6-468C-A0F5-90368AC6F2D8}" type="pres">
      <dgm:prSet presAssocID="{DD64224B-58A9-4692-8EFD-80E9731477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97641A-41CF-4DAE-B0E1-BE02EAA0FC87}" type="pres">
      <dgm:prSet presAssocID="{3F93E3EE-6C02-4FC2-AF8C-51ED5C4D3256}" presName="spacer" presStyleCnt="0"/>
      <dgm:spPr/>
    </dgm:pt>
    <dgm:pt modelId="{43F23E0B-8A7D-4A0D-A18F-25E3C96D1B3F}" type="pres">
      <dgm:prSet presAssocID="{D043B00D-CB0E-42E9-A06B-D077DBB8C6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7D3A41-05D7-41F8-A267-99D9E703CF3E}" srcId="{E17A36F4-D937-44B3-A459-79A7317E296B}" destId="{D043B00D-CB0E-42E9-A06B-D077DBB8C6F7}" srcOrd="2" destOrd="0" parTransId="{C8D3F857-4135-4CDE-918C-7A11C0B1813C}" sibTransId="{507AC4FB-FF7A-4676-8945-B5164B81945B}"/>
    <dgm:cxn modelId="{4EBCF862-00B3-4167-BA70-B17CFF647345}" type="presOf" srcId="{D043B00D-CB0E-42E9-A06B-D077DBB8C6F7}" destId="{43F23E0B-8A7D-4A0D-A18F-25E3C96D1B3F}" srcOrd="0" destOrd="0" presId="urn:microsoft.com/office/officeart/2005/8/layout/vList2"/>
    <dgm:cxn modelId="{FA2CD18E-FC02-4752-B796-09F0EC03383D}" srcId="{E17A36F4-D937-44B3-A459-79A7317E296B}" destId="{6C470115-D737-4247-9720-A81AE16FDA15}" srcOrd="0" destOrd="0" parTransId="{7CBCFDCF-CBD0-4528-9003-7A317AF1C508}" sibTransId="{9BDF4D79-167C-40C8-AE34-22DDC8A6BDE0}"/>
    <dgm:cxn modelId="{A5DCD691-5F58-4910-8CF8-0303504B1806}" srcId="{E17A36F4-D937-44B3-A459-79A7317E296B}" destId="{DD64224B-58A9-4692-8EFD-80E973147794}" srcOrd="1" destOrd="0" parTransId="{A979C044-6D1C-4CBF-8162-6226F2677BF5}" sibTransId="{3F93E3EE-6C02-4FC2-AF8C-51ED5C4D3256}"/>
    <dgm:cxn modelId="{3BFBC5BB-E976-43A1-B855-2DF0D9EE090C}" type="presOf" srcId="{6C470115-D737-4247-9720-A81AE16FDA15}" destId="{BC79737A-F6FD-4850-B56F-52959AFE6ED7}" srcOrd="0" destOrd="0" presId="urn:microsoft.com/office/officeart/2005/8/layout/vList2"/>
    <dgm:cxn modelId="{A296C3D8-39A9-415F-9532-173B55E78217}" type="presOf" srcId="{E17A36F4-D937-44B3-A459-79A7317E296B}" destId="{154145EB-3C1D-4960-BF0B-5EBC96E21DAA}" srcOrd="0" destOrd="0" presId="urn:microsoft.com/office/officeart/2005/8/layout/vList2"/>
    <dgm:cxn modelId="{8A19EFF3-BC64-46C0-B77F-006ABDCAD6EB}" type="presOf" srcId="{DD64224B-58A9-4692-8EFD-80E973147794}" destId="{2703DB28-2EE6-468C-A0F5-90368AC6F2D8}" srcOrd="0" destOrd="0" presId="urn:microsoft.com/office/officeart/2005/8/layout/vList2"/>
    <dgm:cxn modelId="{EBC25B88-4A97-4F04-A902-284328C80416}" type="presParOf" srcId="{154145EB-3C1D-4960-BF0B-5EBC96E21DAA}" destId="{BC79737A-F6FD-4850-B56F-52959AFE6ED7}" srcOrd="0" destOrd="0" presId="urn:microsoft.com/office/officeart/2005/8/layout/vList2"/>
    <dgm:cxn modelId="{B6D576B0-F5D1-40BF-AF52-09B819FA036F}" type="presParOf" srcId="{154145EB-3C1D-4960-BF0B-5EBC96E21DAA}" destId="{E93CB2C8-5DF5-42C4-85DF-A37C2320D884}" srcOrd="1" destOrd="0" presId="urn:microsoft.com/office/officeart/2005/8/layout/vList2"/>
    <dgm:cxn modelId="{449515D0-2E65-481E-BA80-F0FD5F71A112}" type="presParOf" srcId="{154145EB-3C1D-4960-BF0B-5EBC96E21DAA}" destId="{2703DB28-2EE6-468C-A0F5-90368AC6F2D8}" srcOrd="2" destOrd="0" presId="urn:microsoft.com/office/officeart/2005/8/layout/vList2"/>
    <dgm:cxn modelId="{0811D5E7-2126-4E76-807C-7296CBDA4B58}" type="presParOf" srcId="{154145EB-3C1D-4960-BF0B-5EBC96E21DAA}" destId="{B997641A-41CF-4DAE-B0E1-BE02EAA0FC87}" srcOrd="3" destOrd="0" presId="urn:microsoft.com/office/officeart/2005/8/layout/vList2"/>
    <dgm:cxn modelId="{A3B960E4-CC04-49FD-90B2-E6E93BAEFFA4}" type="presParOf" srcId="{154145EB-3C1D-4960-BF0B-5EBC96E21DAA}" destId="{43F23E0B-8A7D-4A0D-A18F-25E3C96D1B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4BC6D-245D-4E44-BF53-A64D7E9FCD99}">
      <dsp:nvSpPr>
        <dsp:cNvPr id="0" name=""/>
        <dsp:cNvSpPr/>
      </dsp:nvSpPr>
      <dsp:spPr>
        <a:xfrm>
          <a:off x="5423933" y="1122085"/>
          <a:ext cx="2972969" cy="2972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7E50E-B0AD-4DC8-B78A-BCEEE8D671AE}">
      <dsp:nvSpPr>
        <dsp:cNvPr id="0" name=""/>
        <dsp:cNvSpPr/>
      </dsp:nvSpPr>
      <dsp:spPr>
        <a:xfrm>
          <a:off x="5522988" y="1221200"/>
          <a:ext cx="2774199" cy="2774697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2. What is your total annual residual household income? </a:t>
          </a:r>
        </a:p>
      </dsp:txBody>
      <dsp:txXfrm>
        <a:off x="5919868" y="1617660"/>
        <a:ext cx="1981759" cy="1981777"/>
      </dsp:txXfrm>
    </dsp:sp>
    <dsp:sp modelId="{DF2E1602-2AF1-40B5-B5D5-6147EE01B325}">
      <dsp:nvSpPr>
        <dsp:cNvPr id="0" name=""/>
        <dsp:cNvSpPr/>
      </dsp:nvSpPr>
      <dsp:spPr>
        <a:xfrm rot="2700000">
          <a:off x="2352189" y="1121754"/>
          <a:ext cx="2973068" cy="2973068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E1DD3-029D-497C-BAAE-F4DE76C35AD5}">
      <dsp:nvSpPr>
        <dsp:cNvPr id="0" name=""/>
        <dsp:cNvSpPr/>
      </dsp:nvSpPr>
      <dsp:spPr>
        <a:xfrm>
          <a:off x="2451624" y="1221200"/>
          <a:ext cx="2774199" cy="2774697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1. Where will you be living whilst you’re at university? </a:t>
          </a:r>
        </a:p>
      </dsp:txBody>
      <dsp:txXfrm>
        <a:off x="2847844" y="1617660"/>
        <a:ext cx="1981759" cy="1981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B3534-7470-48D9-981D-0ED8BD1109BA}">
      <dsp:nvSpPr>
        <dsp:cNvPr id="0" name=""/>
        <dsp:cNvSpPr/>
      </dsp:nvSpPr>
      <dsp:spPr>
        <a:xfrm>
          <a:off x="2717" y="805953"/>
          <a:ext cx="2649129" cy="75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Government Grants </a:t>
          </a:r>
        </a:p>
      </dsp:txBody>
      <dsp:txXfrm>
        <a:off x="2717" y="805953"/>
        <a:ext cx="2649129" cy="753427"/>
      </dsp:txXfrm>
    </dsp:sp>
    <dsp:sp modelId="{9EA8F486-2F90-4268-A1D3-AF7FA74A0CD3}">
      <dsp:nvSpPr>
        <dsp:cNvPr id="0" name=""/>
        <dsp:cNvSpPr/>
      </dsp:nvSpPr>
      <dsp:spPr>
        <a:xfrm>
          <a:off x="0" y="1548752"/>
          <a:ext cx="2649129" cy="3019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Parents learning allowance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Adult dependant grant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Childcare grant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Disabled Student Allowance (DSA)</a:t>
          </a:r>
        </a:p>
      </dsp:txBody>
      <dsp:txXfrm>
        <a:off x="0" y="1548752"/>
        <a:ext cx="2649129" cy="3019500"/>
      </dsp:txXfrm>
    </dsp:sp>
    <dsp:sp modelId="{BC3B3746-7064-4952-BCFC-1530530CF9C0}">
      <dsp:nvSpPr>
        <dsp:cNvPr id="0" name=""/>
        <dsp:cNvSpPr/>
      </dsp:nvSpPr>
      <dsp:spPr>
        <a:xfrm>
          <a:off x="3022724" y="805953"/>
          <a:ext cx="2649129" cy="75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SHU Scholarships and Bursaries </a:t>
          </a:r>
        </a:p>
      </dsp:txBody>
      <dsp:txXfrm>
        <a:off x="3022724" y="805953"/>
        <a:ext cx="2649129" cy="753427"/>
      </dsp:txXfrm>
    </dsp:sp>
    <dsp:sp modelId="{1A031C8F-47CB-48A4-8A87-25F4C4361DFD}">
      <dsp:nvSpPr>
        <dsp:cNvPr id="0" name=""/>
        <dsp:cNvSpPr/>
      </dsp:nvSpPr>
      <dsp:spPr>
        <a:xfrm>
          <a:off x="3022724" y="1559381"/>
          <a:ext cx="2649129" cy="3019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Student success scholarship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Care leaver bursary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Placement bursary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Performance athlete support programme </a:t>
          </a:r>
        </a:p>
      </dsp:txBody>
      <dsp:txXfrm>
        <a:off x="3022724" y="1559381"/>
        <a:ext cx="2649129" cy="3019500"/>
      </dsp:txXfrm>
    </dsp:sp>
    <dsp:sp modelId="{9A31D854-3910-47A2-9AF1-1B83A3C02BE4}">
      <dsp:nvSpPr>
        <dsp:cNvPr id="0" name=""/>
        <dsp:cNvSpPr/>
      </dsp:nvSpPr>
      <dsp:spPr>
        <a:xfrm>
          <a:off x="6042731" y="805953"/>
          <a:ext cx="2649129" cy="75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NHS Learning Support Fund</a:t>
          </a:r>
        </a:p>
      </dsp:txBody>
      <dsp:txXfrm>
        <a:off x="6042731" y="805953"/>
        <a:ext cx="2649129" cy="753427"/>
      </dsp:txXfrm>
    </dsp:sp>
    <dsp:sp modelId="{EA76183A-D368-4EFE-9ABE-999F2A7ED014}">
      <dsp:nvSpPr>
        <dsp:cNvPr id="0" name=""/>
        <dsp:cNvSpPr/>
      </dsp:nvSpPr>
      <dsp:spPr>
        <a:xfrm>
          <a:off x="6042731" y="1559381"/>
          <a:ext cx="2649129" cy="3019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£5000 per year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£2000 for child dependants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Excess travel expenses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+ more</a:t>
          </a:r>
        </a:p>
      </dsp:txBody>
      <dsp:txXfrm>
        <a:off x="6042731" y="1559381"/>
        <a:ext cx="2649129" cy="3019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E49FC-B10C-4B70-8FED-F01E1C1062CE}">
      <dsp:nvSpPr>
        <dsp:cNvPr id="0" name=""/>
        <dsp:cNvSpPr/>
      </dsp:nvSpPr>
      <dsp:spPr>
        <a:xfrm rot="5400000">
          <a:off x="-225128" y="226629"/>
          <a:ext cx="1500857" cy="10506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</a:t>
          </a:r>
        </a:p>
      </dsp:txBody>
      <dsp:txXfrm rot="-5400000">
        <a:off x="1" y="526800"/>
        <a:ext cx="1050600" cy="450257"/>
      </dsp:txXfrm>
    </dsp:sp>
    <dsp:sp modelId="{698BEEE4-F264-4465-A746-D7F676F1063C}">
      <dsp:nvSpPr>
        <dsp:cNvPr id="0" name=""/>
        <dsp:cNvSpPr/>
      </dsp:nvSpPr>
      <dsp:spPr>
        <a:xfrm rot="5400000">
          <a:off x="3394297" y="-2342196"/>
          <a:ext cx="975557" cy="5662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Be active while studying:    take notes – recite out loud – use flash cards – mind maps – test yourself</a:t>
          </a:r>
        </a:p>
      </dsp:txBody>
      <dsp:txXfrm rot="-5400000">
        <a:off x="1050601" y="49123"/>
        <a:ext cx="5615328" cy="880311"/>
      </dsp:txXfrm>
    </dsp:sp>
    <dsp:sp modelId="{C1E0A3AC-7E5D-40C7-B76B-B96EA482412C}">
      <dsp:nvSpPr>
        <dsp:cNvPr id="0" name=""/>
        <dsp:cNvSpPr/>
      </dsp:nvSpPr>
      <dsp:spPr>
        <a:xfrm rot="5400000">
          <a:off x="-225128" y="1532099"/>
          <a:ext cx="1500857" cy="10506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Take</a:t>
          </a:r>
        </a:p>
      </dsp:txBody>
      <dsp:txXfrm rot="-5400000">
        <a:off x="1" y="1832270"/>
        <a:ext cx="1050600" cy="450257"/>
      </dsp:txXfrm>
    </dsp:sp>
    <dsp:sp modelId="{C536DD92-98AA-4DE6-8F2B-ADF57331EDA3}">
      <dsp:nvSpPr>
        <dsp:cNvPr id="0" name=""/>
        <dsp:cNvSpPr/>
      </dsp:nvSpPr>
      <dsp:spPr>
        <a:xfrm rot="5400000">
          <a:off x="3394297" y="-1036725"/>
          <a:ext cx="975557" cy="5662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Take regular short breaks (5 - 10 mins. every 40 -60 mins.)</a:t>
          </a:r>
        </a:p>
      </dsp:txBody>
      <dsp:txXfrm rot="-5400000">
        <a:off x="1050601" y="1354594"/>
        <a:ext cx="5615328" cy="880311"/>
      </dsp:txXfrm>
    </dsp:sp>
    <dsp:sp modelId="{21FEF49F-DDA0-40FE-A6D6-195A4F03B9D4}">
      <dsp:nvSpPr>
        <dsp:cNvPr id="0" name=""/>
        <dsp:cNvSpPr/>
      </dsp:nvSpPr>
      <dsp:spPr>
        <a:xfrm rot="5400000">
          <a:off x="-225128" y="2837570"/>
          <a:ext cx="1500857" cy="10506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Eat</a:t>
          </a:r>
        </a:p>
      </dsp:txBody>
      <dsp:txXfrm rot="-5400000">
        <a:off x="1" y="3137741"/>
        <a:ext cx="1050600" cy="450257"/>
      </dsp:txXfrm>
    </dsp:sp>
    <dsp:sp modelId="{DC971417-DE90-4828-BCED-4D990379833A}">
      <dsp:nvSpPr>
        <dsp:cNvPr id="0" name=""/>
        <dsp:cNvSpPr/>
      </dsp:nvSpPr>
      <dsp:spPr>
        <a:xfrm rot="5400000">
          <a:off x="3394297" y="268744"/>
          <a:ext cx="975557" cy="5662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Eat properly – Take regular exercise – Reward yourself</a:t>
          </a:r>
        </a:p>
      </dsp:txBody>
      <dsp:txXfrm rot="-5400000">
        <a:off x="1050601" y="2660064"/>
        <a:ext cx="5615328" cy="880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7C07-198C-4E0B-91CA-5A3F3AF94397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b="1" i="1" u="sng" kern="1200"/>
            <a:t>Remember….</a:t>
          </a:r>
          <a:endParaRPr lang="en-US" sz="2600" kern="1200"/>
        </a:p>
      </dsp:txBody>
      <dsp:txXfrm>
        <a:off x="27017" y="27017"/>
        <a:ext cx="7668958" cy="868383"/>
      </dsp:txXfrm>
    </dsp:sp>
    <dsp:sp modelId="{8C3F7A47-D4F8-450D-B300-C09BB620EBCC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i="1" kern="1200"/>
            <a:t>Listening in class is vital  </a:t>
          </a:r>
          <a:endParaRPr lang="en-US" sz="2600" kern="1200"/>
        </a:p>
      </dsp:txBody>
      <dsp:txXfrm>
        <a:off x="759181" y="1117146"/>
        <a:ext cx="7356493" cy="868383"/>
      </dsp:txXfrm>
    </dsp:sp>
    <dsp:sp modelId="{C2CE35BF-D09A-4D99-8EA9-B3942B0C4E82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i="1" kern="1200"/>
            <a:t>Review what was learned in class as soon as possible</a:t>
          </a:r>
          <a:endParaRPr lang="en-US" sz="2600" kern="1200"/>
        </a:p>
      </dsp:txBody>
      <dsp:txXfrm>
        <a:off x="1480418" y="2207275"/>
        <a:ext cx="7367421" cy="868383"/>
      </dsp:txXfrm>
    </dsp:sp>
    <dsp:sp modelId="{35E1460A-80FE-4D15-AA82-5CBDDABFD33C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i="1" kern="1200"/>
            <a:t>Try and complete homework on the day it’s given</a:t>
          </a:r>
          <a:endParaRPr lang="en-US" sz="2600" kern="1200"/>
        </a:p>
      </dsp:txBody>
      <dsp:txXfrm>
        <a:off x="2212582" y="3297404"/>
        <a:ext cx="7356493" cy="868383"/>
      </dsp:txXfrm>
    </dsp:sp>
    <dsp:sp modelId="{6FBED83A-7FF3-4A38-86DB-FC532F9AFD6D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09201087-099B-4908-84B8-467A5435F0DE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A1E2AE03-C23B-4775-B3AB-55E7D5692095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67077-0A53-427F-BB54-FC250481EDB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18B89-39E8-4871-943A-7867F583A8D8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300" kern="1200"/>
            <a:t>Studies indicate that 66% of material is forgotten within 7 days if it is not </a:t>
          </a:r>
          <a:r>
            <a:rPr lang="en-IE" sz="4300" u="sng" kern="1200"/>
            <a:t>reviewed</a:t>
          </a:r>
          <a:r>
            <a:rPr lang="en-IE" sz="4300" kern="1200"/>
            <a:t> or </a:t>
          </a:r>
          <a:r>
            <a:rPr lang="en-IE" sz="4300" u="sng" kern="1200"/>
            <a:t>recited</a:t>
          </a:r>
          <a:r>
            <a:rPr lang="en-IE" sz="4300" kern="1200"/>
            <a:t> again by the student</a:t>
          </a:r>
          <a:endParaRPr lang="en-US" sz="4300" kern="1200"/>
        </a:p>
      </dsp:txBody>
      <dsp:txXfrm>
        <a:off x="0" y="0"/>
        <a:ext cx="6900512" cy="2768070"/>
      </dsp:txXfrm>
    </dsp:sp>
    <dsp:sp modelId="{C8BD779F-85C7-48F0-A94C-558E9D5C9EC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ED2A6-F535-4170-8BF2-FB80DD3EE01C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300" kern="1200"/>
            <a:t>88% is gone after 6 weeks</a:t>
          </a:r>
          <a:endParaRPr lang="en-US" sz="4300" kern="1200"/>
        </a:p>
      </dsp:txBody>
      <dsp:txXfrm>
        <a:off x="0" y="2768070"/>
        <a:ext cx="6900512" cy="2768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AD97-AC15-4D6A-8787-0EE44B7977D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16341-3E15-45C4-8D82-7F523D531D5C}">
      <dsp:nvSpPr>
        <dsp:cNvPr id="0" name=""/>
        <dsp:cNvSpPr/>
      </dsp:nvSpPr>
      <dsp:spPr>
        <a:xfrm>
          <a:off x="0" y="0"/>
          <a:ext cx="138010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Plan in</a:t>
          </a:r>
        </a:p>
      </dsp:txBody>
      <dsp:txXfrm>
        <a:off x="0" y="0"/>
        <a:ext cx="1380102" cy="1384035"/>
      </dsp:txXfrm>
    </dsp:sp>
    <dsp:sp modelId="{580FAF0D-30AD-4027-86E0-3D67B9977F2A}">
      <dsp:nvSpPr>
        <dsp:cNvPr id="0" name=""/>
        <dsp:cNvSpPr/>
      </dsp:nvSpPr>
      <dsp:spPr>
        <a:xfrm>
          <a:off x="1483610" y="62849"/>
          <a:ext cx="5416901" cy="125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Plan in advance what topic you are going to study</a:t>
          </a:r>
        </a:p>
      </dsp:txBody>
      <dsp:txXfrm>
        <a:off x="1483610" y="62849"/>
        <a:ext cx="5416901" cy="1256985"/>
      </dsp:txXfrm>
    </dsp:sp>
    <dsp:sp modelId="{4CB4FC77-607F-4549-8F9C-B54E76C733D8}">
      <dsp:nvSpPr>
        <dsp:cNvPr id="0" name=""/>
        <dsp:cNvSpPr/>
      </dsp:nvSpPr>
      <dsp:spPr>
        <a:xfrm>
          <a:off x="1380102" y="1319834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596CF-E04F-49E2-B51D-F95F4C4F3C5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5201A-3A8B-4864-BC5E-97035E687CC8}">
      <dsp:nvSpPr>
        <dsp:cNvPr id="0" name=""/>
        <dsp:cNvSpPr/>
      </dsp:nvSpPr>
      <dsp:spPr>
        <a:xfrm>
          <a:off x="0" y="1384035"/>
          <a:ext cx="138010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Break up</a:t>
          </a:r>
        </a:p>
      </dsp:txBody>
      <dsp:txXfrm>
        <a:off x="0" y="1384035"/>
        <a:ext cx="1380102" cy="1384035"/>
      </dsp:txXfrm>
    </dsp:sp>
    <dsp:sp modelId="{14CC942C-D66C-43AA-A77D-54ED03674701}">
      <dsp:nvSpPr>
        <dsp:cNvPr id="0" name=""/>
        <dsp:cNvSpPr/>
      </dsp:nvSpPr>
      <dsp:spPr>
        <a:xfrm>
          <a:off x="1483610" y="1446884"/>
          <a:ext cx="5416901" cy="125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Break up tasks into small manageable sections (the contents page of a book is helpful for this)</a:t>
          </a:r>
        </a:p>
      </dsp:txBody>
      <dsp:txXfrm>
        <a:off x="1483610" y="1446884"/>
        <a:ext cx="5416901" cy="1256985"/>
      </dsp:txXfrm>
    </dsp:sp>
    <dsp:sp modelId="{CCC54A0E-D676-49B2-83A4-BBFCBD8BE48C}">
      <dsp:nvSpPr>
        <dsp:cNvPr id="0" name=""/>
        <dsp:cNvSpPr/>
      </dsp:nvSpPr>
      <dsp:spPr>
        <a:xfrm>
          <a:off x="1380102" y="2703869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BF66D-A2AB-45A9-B8CA-7D30BAB23A2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BA41-CDC7-4FDC-B6D2-612DB1F33D8B}">
      <dsp:nvSpPr>
        <dsp:cNvPr id="0" name=""/>
        <dsp:cNvSpPr/>
      </dsp:nvSpPr>
      <dsp:spPr>
        <a:xfrm>
          <a:off x="0" y="2768070"/>
          <a:ext cx="138010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Try</a:t>
          </a:r>
        </a:p>
      </dsp:txBody>
      <dsp:txXfrm>
        <a:off x="0" y="2768070"/>
        <a:ext cx="1380102" cy="1384035"/>
      </dsp:txXfrm>
    </dsp:sp>
    <dsp:sp modelId="{0E3E389F-0E24-4ECB-90C0-39F76E56E648}">
      <dsp:nvSpPr>
        <dsp:cNvPr id="0" name=""/>
        <dsp:cNvSpPr/>
      </dsp:nvSpPr>
      <dsp:spPr>
        <a:xfrm>
          <a:off x="1483610" y="2830919"/>
          <a:ext cx="5416901" cy="125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Try to base the topic around questions at the end of a chapter or the topics your teacher has advised you to study</a:t>
          </a:r>
        </a:p>
      </dsp:txBody>
      <dsp:txXfrm>
        <a:off x="1483610" y="2830919"/>
        <a:ext cx="5416901" cy="1256985"/>
      </dsp:txXfrm>
    </dsp:sp>
    <dsp:sp modelId="{0F822655-1D9A-47D6-9A84-002AFACB0AAB}">
      <dsp:nvSpPr>
        <dsp:cNvPr id="0" name=""/>
        <dsp:cNvSpPr/>
      </dsp:nvSpPr>
      <dsp:spPr>
        <a:xfrm>
          <a:off x="1380102" y="4087904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2F976-F64C-4F74-BEFC-AAE307158C2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A99FA-2AAA-4141-B59E-A9AB0C5ACE7C}">
      <dsp:nvSpPr>
        <dsp:cNvPr id="0" name=""/>
        <dsp:cNvSpPr/>
      </dsp:nvSpPr>
      <dsp:spPr>
        <a:xfrm>
          <a:off x="0" y="4152105"/>
          <a:ext cx="138010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Start</a:t>
          </a:r>
        </a:p>
      </dsp:txBody>
      <dsp:txXfrm>
        <a:off x="0" y="4152105"/>
        <a:ext cx="1380102" cy="1384035"/>
      </dsp:txXfrm>
    </dsp:sp>
    <dsp:sp modelId="{2856FF72-58A3-4FC7-8F79-A1A064F07F46}">
      <dsp:nvSpPr>
        <dsp:cNvPr id="0" name=""/>
        <dsp:cNvSpPr/>
      </dsp:nvSpPr>
      <dsp:spPr>
        <a:xfrm>
          <a:off x="1483610" y="4214955"/>
          <a:ext cx="5416901" cy="125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Start with the subject you find most difficult or dislike</a:t>
          </a:r>
        </a:p>
      </dsp:txBody>
      <dsp:txXfrm>
        <a:off x="1483610" y="4214955"/>
        <a:ext cx="5416901" cy="1256985"/>
      </dsp:txXfrm>
    </dsp:sp>
    <dsp:sp modelId="{38F817B3-00D7-46B1-8774-5E5710A4F993}">
      <dsp:nvSpPr>
        <dsp:cNvPr id="0" name=""/>
        <dsp:cNvSpPr/>
      </dsp:nvSpPr>
      <dsp:spPr>
        <a:xfrm>
          <a:off x="1380102" y="5471940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7B044-16E9-4CEF-A0E5-EFF9A07C02F2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Map </a:t>
          </a:r>
          <a:r>
            <a:rPr lang="en-GB" sz="2800" kern="1200">
              <a:sym typeface="Wingdings" panose="05000000000000000000" pitchFamily="2" charset="2"/>
            </a:rPr>
            <a:t></a:t>
          </a:r>
          <a:r>
            <a:rPr lang="en-GB" sz="2800" kern="1200"/>
            <a:t> Organise where you need to be going…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Filter </a:t>
          </a:r>
          <a:r>
            <a:rPr lang="en-GB" sz="2800" kern="1200">
              <a:sym typeface="Wingdings" panose="05000000000000000000" pitchFamily="2" charset="2"/>
            </a:rPr>
            <a:t></a:t>
          </a:r>
          <a:r>
            <a:rPr lang="en-GB" sz="2800" kern="1200"/>
            <a:t> Highlight the key facts / info…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Summarise </a:t>
          </a:r>
          <a:r>
            <a:rPr lang="en-GB" sz="2800" kern="1200">
              <a:sym typeface="Wingdings" panose="05000000000000000000" pitchFamily="2" charset="2"/>
            </a:rPr>
            <a:t></a:t>
          </a:r>
          <a:r>
            <a:rPr lang="en-GB" sz="2800" kern="1200"/>
            <a:t> Create a mind-map (and pictureboard)…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Activate! </a:t>
          </a:r>
          <a:r>
            <a:rPr lang="en-GB" sz="2800" kern="1200">
              <a:sym typeface="Wingdings" panose="05000000000000000000" pitchFamily="2" charset="2"/>
            </a:rPr>
            <a:t></a:t>
          </a:r>
          <a:r>
            <a:rPr lang="en-GB" sz="2800" kern="1200"/>
            <a:t> Create a quizzes, crosswords, word-searches etc.</a:t>
          </a:r>
          <a:endParaRPr lang="en-US" sz="2800" kern="1200"/>
        </a:p>
      </dsp:txBody>
      <dsp:txXfrm rot="-5400000">
        <a:off x="3785615" y="605066"/>
        <a:ext cx="6560052" cy="3141206"/>
      </dsp:txXfrm>
    </dsp:sp>
    <dsp:sp modelId="{13A517E0-D566-452D-B3C5-B8FBCFAD859A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u="sng" kern="1200"/>
            <a:t>4 Steps to Revising:</a:t>
          </a:r>
          <a:endParaRPr lang="en-US" sz="6400" kern="1200"/>
        </a:p>
      </dsp:txBody>
      <dsp:txXfrm>
        <a:off x="184799" y="184799"/>
        <a:ext cx="3416018" cy="3981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CDD2B-950F-4177-BD1D-F90536FD872C}">
      <dsp:nvSpPr>
        <dsp:cNvPr id="0" name=""/>
        <dsp:cNvSpPr/>
      </dsp:nvSpPr>
      <dsp:spPr>
        <a:xfrm>
          <a:off x="0" y="0"/>
          <a:ext cx="5811128" cy="5678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400" kern="1200"/>
            <a:t>This method works for two reasons</a:t>
          </a:r>
          <a:endParaRPr lang="en-US" sz="5400" kern="1200"/>
        </a:p>
      </dsp:txBody>
      <dsp:txXfrm>
        <a:off x="0" y="0"/>
        <a:ext cx="5811128" cy="3066238"/>
      </dsp:txXfrm>
    </dsp:sp>
    <dsp:sp modelId="{AD3F413B-6763-4F1B-8600-D4E39EF686A6}">
      <dsp:nvSpPr>
        <dsp:cNvPr id="0" name=""/>
        <dsp:cNvSpPr/>
      </dsp:nvSpPr>
      <dsp:spPr>
        <a:xfrm>
          <a:off x="0" y="2952673"/>
          <a:ext cx="2905564" cy="26119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i="1" kern="1200"/>
            <a:t>Because you call on your brain to retrieve the information before and after the session, your brain learns that this is information it needs to store</a:t>
          </a:r>
          <a:endParaRPr lang="en-US" sz="2200" kern="1200"/>
        </a:p>
      </dsp:txBody>
      <dsp:txXfrm>
        <a:off x="0" y="2952673"/>
        <a:ext cx="2905564" cy="2611980"/>
      </dsp:txXfrm>
    </dsp:sp>
    <dsp:sp modelId="{A30B8FB0-0E81-4C48-B0BA-38D709770E60}">
      <dsp:nvSpPr>
        <dsp:cNvPr id="0" name=""/>
        <dsp:cNvSpPr/>
      </dsp:nvSpPr>
      <dsp:spPr>
        <a:xfrm>
          <a:off x="2905564" y="2952673"/>
          <a:ext cx="2905564" cy="26119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i="1" kern="1200"/>
            <a:t>The act of testing yourself before and after gives you a clear idea of where  the gaps in your knowledge are.</a:t>
          </a:r>
          <a:endParaRPr lang="en-US" sz="2200" kern="1200"/>
        </a:p>
      </dsp:txBody>
      <dsp:txXfrm>
        <a:off x="2905564" y="2952673"/>
        <a:ext cx="2905564" cy="2611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9737A-F6FD-4850-B56F-52959AFE6ED7}">
      <dsp:nvSpPr>
        <dsp:cNvPr id="0" name=""/>
        <dsp:cNvSpPr/>
      </dsp:nvSpPr>
      <dsp:spPr>
        <a:xfrm>
          <a:off x="0" y="80644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Unfortunately there are no short cuts to learning your work but you can be smart about it.</a:t>
          </a:r>
          <a:endParaRPr lang="en-US" sz="3100" kern="1200"/>
        </a:p>
      </dsp:txBody>
      <dsp:txXfrm>
        <a:off x="83216" y="163860"/>
        <a:ext cx="6500401" cy="1538258"/>
      </dsp:txXfrm>
    </dsp:sp>
    <dsp:sp modelId="{2703DB28-2EE6-468C-A0F5-90368AC6F2D8}">
      <dsp:nvSpPr>
        <dsp:cNvPr id="0" name=""/>
        <dsp:cNvSpPr/>
      </dsp:nvSpPr>
      <dsp:spPr>
        <a:xfrm>
          <a:off x="0" y="1874614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Get organised, start early and be consistent.</a:t>
          </a:r>
          <a:endParaRPr lang="en-US" sz="3100" kern="1200"/>
        </a:p>
      </dsp:txBody>
      <dsp:txXfrm>
        <a:off x="83216" y="1957830"/>
        <a:ext cx="6500401" cy="1538258"/>
      </dsp:txXfrm>
    </dsp:sp>
    <dsp:sp modelId="{43F23E0B-8A7D-4A0D-A18F-25E3C96D1B3F}">
      <dsp:nvSpPr>
        <dsp:cNvPr id="0" name=""/>
        <dsp:cNvSpPr/>
      </dsp:nvSpPr>
      <dsp:spPr>
        <a:xfrm>
          <a:off x="0" y="3668585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Find what works for you and ensure you can concentrate – NO PHONES IS A MUST!</a:t>
          </a:r>
          <a:endParaRPr lang="en-US" sz="3100" kern="1200"/>
        </a:p>
      </dsp:txBody>
      <dsp:txXfrm>
        <a:off x="83216" y="3751801"/>
        <a:ext cx="6500401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2286E-6BA1-4F09-8D51-75998EA887F0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BF3C-95ED-4E1C-BEBA-670284B31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0F95466-B61F-4C00-9774-AD6900EBC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B424F31-D6CE-436C-AD50-9ADF0751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EFB61E2-1912-46FF-B0A8-8A700FCC79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F6C6CD-52F4-43E9-AC3D-BF28E8B26DCF}" type="slidenum">
              <a:rPr lang="en-IE" altLang="en-US"/>
              <a:pPr/>
              <a:t>44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603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49ACB5B-6C7A-4095-8D05-6EBC75196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120DF4C-CEF0-46A1-A5DE-383552C08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B8961F2-2FB9-4757-BC58-18D6C6B7B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0EBBC-2B8C-4715-93EA-748F41B2BD40}" type="slidenum">
              <a:rPr lang="en-IE" altLang="en-US"/>
              <a:pPr/>
              <a:t>45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2150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7C5FA31-10C4-496B-BE04-356F5875D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50EE57F-8663-4638-B10F-1662749FF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00BEAA3-699D-4C33-9544-61B05DA2E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5EE492-1B2E-4973-8322-381859D7F6E5}" type="slidenum">
              <a:rPr lang="en-IE" altLang="en-US"/>
              <a:pPr/>
              <a:t>46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9350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AFCBBAF-BFDA-41ED-919E-AE3D3F7477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5302893-8033-4017-BEC6-2503FA279F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0E2A8FC-CF89-4D41-A206-C830D7C67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D5CBB7-EF09-4088-88DA-B9ED309CF19C}" type="slidenum">
              <a:rPr lang="en-IE" altLang="en-US"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47</a:t>
            </a:fld>
            <a:endParaRPr lang="en-IE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3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CC192DA-7898-4946-BB98-F3E06E8B2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983FCF1-CDAB-4938-BDDF-C649E5778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439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561F4D1-8A59-4DEA-88DE-9768F3B59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E1132F3-3900-4B21-8CDA-1686511BB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AC43DFB-74A5-49EF-ADDE-145C8A938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98B058-4DF3-4802-8602-75E7965543EC}" type="slidenum">
              <a:rPr lang="en-IE" altLang="en-US"/>
              <a:pPr/>
              <a:t>49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19877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9E8EB9E7-7519-4990-92DC-69AB6AF08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5B648203-B601-4326-AD12-4F8A7E52D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096A3D5-378E-4F15-8E0A-1C8EA7724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DE8E62-BA7F-490F-97FB-5818F885C24A}" type="slidenum">
              <a:rPr lang="en-IE" altLang="en-US"/>
              <a:pPr/>
              <a:t>51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92460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D755E19-6C92-47E2-8842-91F10DC6F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374AAEFB-7DCF-4365-ADBE-E0018FA4C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C4A75E5-5003-43D1-9F12-5EBF36A43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7257BE-A5DA-4B3A-875C-67BBDF5AF763}" type="slidenum">
              <a:rPr lang="en-IE" altLang="en-US"/>
              <a:pPr/>
              <a:t>52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95189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4A1E-9D43-4E9F-8066-E792440FE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53855-4374-4BE7-9A24-7D208B1F1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96F3-AD05-487D-9F6D-89CA7935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702C-75D7-4117-81B4-5C815AC7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634A6-1D0A-4AFC-BEE3-7ABB64EF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3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58C9-95C2-4232-9B96-DD55507A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F170C-B54F-470D-876B-778D44F1E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1CBA-5D2F-4219-9FD9-7A5870E1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762A-A483-4DEE-A282-BB493017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9E34-D4C4-4A26-95A7-1B347F3C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9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977A7-199E-4A90-8151-026CBCB30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8D409-63FA-4619-8B0D-D5BDAFF6A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8D59-A35B-4B42-982B-C56F24C2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6248D-9AE7-4587-80F3-E1791B94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458B-6907-4731-8CDB-D823E821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3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7F874-45B6-9C98-BE8C-C41950F35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" y="0"/>
            <a:ext cx="12188952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099AFF-3475-D03E-E64E-631C3EAE3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682240" y="1828074"/>
            <a:ext cx="1066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7E337B-5408-C5B3-B124-40BF14781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41E365-C0E9-3AB2-251A-68282EAE9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19" y="570480"/>
            <a:ext cx="2163422" cy="535292"/>
          </a:xfrm>
          <a:solidFill>
            <a:schemeClr val="accent2"/>
          </a:solidFill>
          <a:ln>
            <a:noFill/>
          </a:ln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HEADER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1E9E19-D786-D979-786B-3257D12CFB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3144" y="1483360"/>
            <a:ext cx="4607985" cy="4683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="1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27B52-D626-4B83-A6B0-65D727071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1496" y="3429000"/>
            <a:ext cx="1737360" cy="348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A6C2F4-AA7F-B7A8-EBEA-4274C0E9E4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084900" y="3429000"/>
            <a:ext cx="1702978" cy="34899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EF92B5-778E-0C6A-D66F-CF7C2600F3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93983" y="1483360"/>
            <a:ext cx="6284873" cy="46789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ea typeface="Evident Grotesk" panose="020B05040601010201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="1" i="0">
                <a:latin typeface="Arial" panose="020B0604020202020204" pitchFamily="34" charset="0"/>
                <a:ea typeface="Evident Grotesk" panose="020B05040601010201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 b="0" i="0">
                <a:latin typeface="Arial" panose="020B0604020202020204" pitchFamily="34" charset="0"/>
                <a:ea typeface="Evident Grotesk" panose="020B05040601010201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854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7E337B-5408-C5B3-B124-40BF14781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AF8AE-148A-E532-1EA9-B8908B2BF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3949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41E365-C0E9-3AB2-251A-68282EAE9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18" y="570480"/>
            <a:ext cx="2742937" cy="535292"/>
          </a:xfrm>
          <a:solidFill>
            <a:schemeClr val="accent2"/>
          </a:solidFill>
          <a:ln>
            <a:noFill/>
          </a:ln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1E9E19-D786-D979-786B-3257D12CFB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3144" y="1483360"/>
            <a:ext cx="10851542" cy="22969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u="none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="1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8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7E337B-5408-C5B3-B124-40BF14781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AF8AE-148A-E532-1EA9-B8908B2BF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3949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41E365-C0E9-3AB2-251A-68282EAE9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19" y="570480"/>
            <a:ext cx="3538584" cy="535292"/>
          </a:xfrm>
          <a:solidFill>
            <a:schemeClr val="accent2"/>
          </a:solidFill>
          <a:ln>
            <a:noFill/>
          </a:ln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1E9E19-D786-D979-786B-3257D12CFB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8819" y="1716908"/>
            <a:ext cx="11165711" cy="29884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="1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63C0-AD63-4769-9588-9BF88F6B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91FD-6944-40B0-ADD7-78264067A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8099E-4946-4AF7-B6FD-2951749D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666D-130B-4611-9D85-1DE74FD8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F6143-CDB1-4DD4-A9AD-172FA12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F59-4F34-460C-9A79-92A4A5BB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7E3A8-54D7-4994-AF4A-0579C4A0A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EA78-758E-4037-88B5-046909C5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D5B07-EEF0-4544-9D77-FAEAAE5B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AC99-2CBC-4AB2-8677-D2EC6F98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26B7-06C5-4E86-B21D-15F60019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2D50-1B71-4EA4-B61A-F837659F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03F7-8310-408A-92E6-7354A2206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709B-0581-44BC-953D-44B680E1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B2F7B-7A61-4D5C-BC05-ADC41194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5C4D7-81AE-46A0-9C4C-643C8A24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F3B8-674C-4345-A693-AA0F4821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9A1B9-D1E0-4138-A032-A41FABBE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0F050-98AE-4DDC-94C0-19836D48C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13361-4100-4B3E-A488-D69F89A3A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C1F86-240B-42D5-80D8-2AA81022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5C6F-9950-4A77-98AD-CFAB04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F490B-A544-4876-8C48-3A0A0013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AD671-52F1-476C-95E5-A245E4FB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4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0958-8920-4AAC-9BD1-27ABFADA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67666-7C26-444E-B598-F7EFF10E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1C19F-9600-48D4-B44F-6E4611DB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22B27-E62A-4624-9AC9-530CF042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3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B8D28-8A9F-4C1A-AD38-E83D4FD9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652D8-1917-425A-B8DA-93BF36A6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4D248-DB23-4096-97B9-8F0D4575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6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F23D-7276-4783-B3CA-1583CED8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DDA79-03E0-4680-817B-FF071CA0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62C85-0262-4912-BFE7-AFA16E14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3554E-FDBB-41FD-816F-6501CA04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ABD81-BE91-4540-B66E-E897C193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2D98D-0B2F-48B6-AA31-F3271089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9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22B0-4A5A-4CAB-8D5D-0E569A51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DB376-D127-48F0-B1DD-AF575C290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07C35-B01F-4105-9E2D-C5859F0E8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68FFB-2D2A-48AA-9489-4EDDFC12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AF70E-61CA-466A-8B6D-114F8DF1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5AFB4-0353-4E5F-9082-300B2036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66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BF31A-A92D-4111-AFDE-99F9E295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581BC-575A-42A3-9801-B3AB5030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A9D85-DFBB-4AA9-9BE5-78C8B9AA4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E745-36A7-401C-9E43-57C1D0FFDF4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7128-9B5C-409E-9DDB-34D68219E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D1648-C3CC-4FEA-BB86-D812689A2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8E2F-A51D-4739-9E17-E05B6BFB7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xd4aDyNe3P8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ov.uk/student-finance-calculator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sounds/play/p0m50rs1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s://www.gov.uk/student-financ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outube.com/user/sfefilm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gminds.org.uk/parent/parents-helpline-and-webchat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hyperlink" Target="https://www.derbyshirehealthcareft.nhs.uk/getting-help/coronavirus-covid-19/mental-health-support-lin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graduate.study.cam.ac.uk/apply/application-dates-deadlines" TargetMode="External"/><Relationship Id="rId2" Type="http://schemas.openxmlformats.org/officeDocument/2006/relationships/hyperlink" Target="https://www.ox.ac.uk/admissions/undergraduate/applying-to-oxford/guide/interviews/interview-timetable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undergraduate/after-you-apply/types-offer/extra-choi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CD515-017B-FCFC-00D5-D03ED0450208}"/>
              </a:ext>
            </a:extLst>
          </p:cNvPr>
          <p:cNvSpPr txBox="1"/>
          <p:nvPr/>
        </p:nvSpPr>
        <p:spPr>
          <a:xfrm>
            <a:off x="3060192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Ecclesbourne School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latin typeface="+mj-lt"/>
                <a:ea typeface="+mj-ea"/>
                <a:cs typeface="+mj-cs"/>
              </a:rPr>
              <a:t>Year 13 booster post 18 evening </a:t>
            </a:r>
            <a:r>
              <a:rPr lang="en-US" sz="4200" b="1">
                <a:latin typeface="+mj-lt"/>
                <a:ea typeface="+mj-ea"/>
                <a:cs typeface="+mj-cs"/>
              </a:rPr>
              <a:t> September 2025</a:t>
            </a:r>
            <a:r>
              <a:rPr lang="en-US" sz="4200" b="1" kern="1200">
                <a:latin typeface="+mj-lt"/>
                <a:ea typeface="+mj-ea"/>
                <a:cs typeface="+mj-cs"/>
              </a:rPr>
              <a:t> </a:t>
            </a:r>
            <a:endParaRPr lang="en-US" sz="4200" b="1" kern="1200">
              <a:latin typeface="+mj-lt"/>
              <a:ea typeface="Calibri Light"/>
              <a:cs typeface="Calibri Light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3080A0-A166-4A9F-8236-1C23BFEB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FBDDC-41F9-334F-A393-B119F80C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Results day - Thursday 13</a:t>
            </a:r>
            <a:r>
              <a:rPr lang="en-US" sz="4200" b="1" baseline="30000" dirty="0"/>
              <a:t>th</a:t>
            </a:r>
            <a:r>
              <a:rPr lang="en-US" sz="4200" b="1" dirty="0"/>
              <a:t> August 2026</a:t>
            </a:r>
            <a:br>
              <a:rPr lang="en-US" sz="4200" dirty="0"/>
            </a:br>
            <a:endParaRPr lang="en-US" sz="4200" b="1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DB9E-1320-6B41-B757-E2BCF6FF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/>
              <a:t>Scenario 1 </a:t>
            </a:r>
            <a:r>
              <a:rPr lang="en-US" sz="2200"/>
              <a:t>-  your child gets the grades required for their firm choice and they take up their place.</a:t>
            </a:r>
          </a:p>
          <a:p>
            <a:pPr marL="0" indent="0">
              <a:buNone/>
            </a:pPr>
            <a:r>
              <a:rPr lang="en-US" sz="2200" b="1"/>
              <a:t>Scenario 2 </a:t>
            </a:r>
            <a:r>
              <a:rPr lang="en-US" sz="2200"/>
              <a:t>-  your child gets the grades required for their firm choice but they decide they have seen a course they prefer in clearing. They should secure an offer through clearing and ask to be released into clearing by the firm choice.</a:t>
            </a:r>
          </a:p>
          <a:p>
            <a:pPr marL="0" indent="0">
              <a:buNone/>
            </a:pPr>
            <a:r>
              <a:rPr lang="en-US" sz="2200" b="1"/>
              <a:t>Scenario 3 </a:t>
            </a:r>
            <a:r>
              <a:rPr lang="en-US" sz="2200"/>
              <a:t>-  your child does not get the grades required for their firm choice. </a:t>
            </a:r>
          </a:p>
          <a:p>
            <a:pPr marL="0" indent="0">
              <a:buNone/>
            </a:pPr>
            <a:r>
              <a:rPr lang="en-US" sz="2200"/>
              <a:t>Check the UCAS website, they may have been accepted anyway.</a:t>
            </a:r>
          </a:p>
          <a:p>
            <a:pPr marL="0" indent="0">
              <a:buNone/>
            </a:pPr>
            <a:r>
              <a:rPr lang="en-US" sz="2200"/>
              <a:t>If they meet the insurance offer they will be accepted there. </a:t>
            </a:r>
          </a:p>
          <a:p>
            <a:pPr marL="0" indent="0">
              <a:buNone/>
            </a:pPr>
            <a:r>
              <a:rPr lang="en-US" sz="2200"/>
              <a:t>If they have seen a course they prefer in clearing they should secure an offer through clearing and ask to be released into clearing by the insurance choice.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0329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5B1D-7ABB-D94A-86B2-82D880A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29" y="550527"/>
            <a:ext cx="10969171" cy="56308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/>
              <a:t>Scenario 4 </a:t>
            </a:r>
            <a:r>
              <a:rPr lang="en-US" sz="2400"/>
              <a:t>- They do not get either their firm or insurance choice. They are now eligible for clearing.</a:t>
            </a:r>
          </a:p>
          <a:p>
            <a:pPr marL="0" indent="0">
              <a:buNone/>
            </a:pPr>
            <a:r>
              <a:rPr lang="en-US" sz="2400"/>
              <a:t>First thing is </a:t>
            </a:r>
            <a:r>
              <a:rPr lang="en-US" sz="2400" b="1"/>
              <a:t>don’t panic. </a:t>
            </a:r>
            <a:r>
              <a:rPr lang="en-US" sz="2400"/>
              <a:t>Students will need a hug, some time to process and to know that you are there to help them with a plan.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/>
              <a:t>On results day we always have SFO staff on hand to help with this.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/>
              <a:t>Look at what is available in </a:t>
            </a:r>
            <a:r>
              <a:rPr lang="en-US" sz="2400" b="1"/>
              <a:t>clearing – open Thursday 5</a:t>
            </a:r>
            <a:r>
              <a:rPr lang="en-US" sz="2400" b="1" baseline="30000"/>
              <a:t>th</a:t>
            </a:r>
            <a:r>
              <a:rPr lang="en-US" sz="2400" b="1"/>
              <a:t> July 2025</a:t>
            </a:r>
            <a:endParaRPr lang="en-US" sz="2400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/>
              <a:t>You can do this in advance of results day but the picture of what is available becomes clearer on results day. 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/>
              <a:t>Each university will have a clearing helpline – students call them, staff take details and an admissions tutor gets back in touch to let them know if they will make them offer. Sometimes a phone interview is required particularly for vocational courses.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/>
              <a:t>You can secure as may offers as you like in clearing but the universities may make it time limited – particularly at competitive places.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/>
              <a:t>It is important to act quickly.</a:t>
            </a: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05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3FA72-794B-A54E-940C-8A83E8FA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Things to help in scenario 4.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A7D4-2C06-0440-8CDA-4144E79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Have raw scores – we can provide these on the day.</a:t>
            </a:r>
          </a:p>
          <a:p>
            <a:pPr marL="0" indent="0">
              <a:buNone/>
            </a:pPr>
            <a:r>
              <a:rPr lang="en-US" sz="2200"/>
              <a:t>If you have missed a grade by 1 mark it can help to have this information.</a:t>
            </a:r>
          </a:p>
          <a:p>
            <a:pPr marL="0" indent="0">
              <a:buNone/>
            </a:pPr>
            <a:r>
              <a:rPr lang="en-US" sz="2200"/>
              <a:t>If you smashed a grade boundary this can help.</a:t>
            </a:r>
          </a:p>
          <a:p>
            <a:pPr marL="0" indent="0">
              <a:buNone/>
            </a:pPr>
            <a:r>
              <a:rPr lang="en-US" sz="2200"/>
              <a:t>It may be worth contacting grade/points equivalents – each university is different, eg one may reject A, A, A but another may accept A*, A,  B</a:t>
            </a:r>
          </a:p>
          <a:p>
            <a:pPr marL="0" indent="0">
              <a:buNone/>
            </a:pPr>
            <a:r>
              <a:rPr lang="en-US" sz="2200"/>
              <a:t>Try the same universities but with a slightly different course title eg Politics and Spanish rather than Politics and International relations.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098" name="Picture 2" descr="UCAS Clearing 2023 — Keep calm, there are other options!">
            <a:extLst>
              <a:ext uri="{FF2B5EF4-FFF2-40B4-BE49-F238E27FC236}">
                <a16:creationId xmlns:a16="http://schemas.microsoft.com/office/drawing/2014/main" id="{16F2BA9F-CAA0-2744-BE08-8B54CB53C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5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C7034-8BB2-614D-A989-C8F94901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Things to consider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58134-6BC7-8845-8295-29009EFA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Paper remarks – on results day we can support with this.</a:t>
            </a:r>
          </a:p>
          <a:p>
            <a:pPr marL="0" indent="0">
              <a:buNone/>
            </a:pPr>
            <a:r>
              <a:rPr lang="en-US"/>
              <a:t>Consider taking a year and re-applying if they are unable to find something suitable.</a:t>
            </a:r>
          </a:p>
          <a:p>
            <a:pPr marL="0" indent="0">
              <a:buNone/>
            </a:pPr>
            <a:r>
              <a:rPr lang="en-US"/>
              <a:t>Some students re-sit A levels and use the extra time to get some more work experience.</a:t>
            </a:r>
          </a:p>
          <a:p>
            <a:pPr marL="0" indent="0">
              <a:buNone/>
            </a:pPr>
            <a:r>
              <a:rPr lang="en-US"/>
              <a:t>Some student get the grades required and re-apply the next year – more common in subjects like medicine/veterinary.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Things tend to work out!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AC08-48FF-2BE2-D7F0-2EEBA055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3921207" cy="535292"/>
          </a:xfrm>
        </p:spPr>
        <p:txBody>
          <a:bodyPr/>
          <a:lstStyle/>
          <a:p>
            <a:r>
              <a:rPr lang="en-GB"/>
              <a:t>Student Finance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8E15C-3B12-FEF8-A50A-9D54F1030F00}"/>
              </a:ext>
            </a:extLst>
          </p:cNvPr>
          <p:cNvSpPr txBox="1"/>
          <p:nvPr/>
        </p:nvSpPr>
        <p:spPr>
          <a:xfrm>
            <a:off x="311989" y="2214810"/>
            <a:ext cx="7446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u="sng">
                <a:latin typeface="Arial" panose="020B0604020202020204" pitchFamily="34" charset="0"/>
                <a:cs typeface="Arial" panose="020B0604020202020204" pitchFamily="34" charset="0"/>
              </a:rPr>
              <a:t>Financial support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 is available to meet your two main costs at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550EC-C09F-EE9D-EEA5-44811B8A5702}"/>
              </a:ext>
            </a:extLst>
          </p:cNvPr>
          <p:cNvSpPr/>
          <p:nvPr/>
        </p:nvSpPr>
        <p:spPr>
          <a:xfrm>
            <a:off x="431733" y="3693310"/>
            <a:ext cx="7446831" cy="1052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Tuition Fees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up to £9,535 per year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37C61-9AE7-96A5-9B9F-C7BFDB883280}"/>
              </a:ext>
            </a:extLst>
          </p:cNvPr>
          <p:cNvSpPr/>
          <p:nvPr/>
        </p:nvSpPr>
        <p:spPr>
          <a:xfrm>
            <a:off x="431733" y="5226240"/>
            <a:ext cx="7446831" cy="1052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Living Costs </a:t>
            </a:r>
            <a:r>
              <a:rPr lang="en-GB" sz="30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rent, food, bills </a:t>
            </a:r>
            <a:endParaRPr lang="en-GB" sz="300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038A0DC-37BA-3694-A220-024FA655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649" y="93263"/>
            <a:ext cx="4043362" cy="23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1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15D5-56CB-61BD-D21A-742A0802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9" y="570480"/>
            <a:ext cx="7239726" cy="535292"/>
          </a:xfrm>
        </p:spPr>
        <p:txBody>
          <a:bodyPr/>
          <a:lstStyle/>
          <a:p>
            <a:r>
              <a:rPr lang="en-GB"/>
              <a:t>Support available: tuition fees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92E9C-C69F-4B46-E207-F22FC91CE602}"/>
              </a:ext>
            </a:extLst>
          </p:cNvPr>
          <p:cNvSpPr txBox="1"/>
          <p:nvPr/>
        </p:nvSpPr>
        <p:spPr>
          <a:xfrm>
            <a:off x="518819" y="1607125"/>
            <a:ext cx="3325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Apply through Student Finance England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567A9-3289-D577-BE17-88A14470F2CB}"/>
              </a:ext>
            </a:extLst>
          </p:cNvPr>
          <p:cNvSpPr txBox="1"/>
          <p:nvPr/>
        </p:nvSpPr>
        <p:spPr>
          <a:xfrm>
            <a:off x="6443616" y="1837957"/>
            <a:ext cx="3325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Paid directly to your university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F704B7A-A27E-48C7-0E94-1E9E3BA84DEC}"/>
              </a:ext>
            </a:extLst>
          </p:cNvPr>
          <p:cNvSpPr/>
          <p:nvPr/>
        </p:nvSpPr>
        <p:spPr>
          <a:xfrm>
            <a:off x="3843910" y="1880833"/>
            <a:ext cx="2235200" cy="74814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93FA3038-F50C-1B26-8349-1176BC4DB6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52" y="3891622"/>
            <a:ext cx="2718505" cy="27185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7FB23-956C-44D9-A7BB-63DC7FEE1EBD}"/>
              </a:ext>
            </a:extLst>
          </p:cNvPr>
          <p:cNvSpPr/>
          <p:nvPr/>
        </p:nvSpPr>
        <p:spPr>
          <a:xfrm>
            <a:off x="3258190" y="6054459"/>
            <a:ext cx="1958414" cy="466122"/>
          </a:xfrm>
          <a:prstGeom prst="rect">
            <a:avLst/>
          </a:prstGeom>
          <a:solidFill>
            <a:srgbClr val="FFEDE7"/>
          </a:solidFill>
          <a:ln w="19050">
            <a:solidFill>
              <a:srgbClr val="F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i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+mn-lt"/>
                <a:cs typeface="+mn-lt"/>
              </a:rPr>
              <a:t>Scan the QR code for information about SFE</a:t>
            </a:r>
          </a:p>
        </p:txBody>
      </p:sp>
    </p:spTree>
    <p:extLst>
      <p:ext uri="{BB962C8B-B14F-4D97-AF65-F5344CB8AC3E}">
        <p14:creationId xmlns:p14="http://schemas.microsoft.com/office/powerpoint/2010/main" val="416257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F69C-CA38-1285-109A-87F23463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4550893" cy="535292"/>
          </a:xfrm>
        </p:spPr>
        <p:txBody>
          <a:bodyPr/>
          <a:lstStyle/>
          <a:p>
            <a:r>
              <a:rPr lang="en-GB"/>
              <a:t>Maintenance loans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759B5-6039-ECF6-6320-00903F241E4F}"/>
              </a:ext>
            </a:extLst>
          </p:cNvPr>
          <p:cNvSpPr txBox="1"/>
          <p:nvPr/>
        </p:nvSpPr>
        <p:spPr>
          <a:xfrm>
            <a:off x="518818" y="1595183"/>
            <a:ext cx="11106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In assessing you for your Maintenance Loan, Student Finance England will want to know a few things from you: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63CF00-5971-51A8-30D6-28D31672E728}"/>
              </a:ext>
            </a:extLst>
          </p:cNvPr>
          <p:cNvGraphicFramePr/>
          <p:nvPr/>
        </p:nvGraphicFramePr>
        <p:xfrm>
          <a:off x="2563318" y="2008682"/>
          <a:ext cx="10133351" cy="521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53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3616-2F04-1359-9D96-525D70F0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9" y="570480"/>
            <a:ext cx="4431872" cy="535292"/>
          </a:xfrm>
        </p:spPr>
        <p:txBody>
          <a:bodyPr/>
          <a:lstStyle/>
          <a:p>
            <a:r>
              <a:rPr lang="en-GB"/>
              <a:t>Maintenance loan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BFB189-BD5F-2379-5ECE-D37B65C8C040}"/>
              </a:ext>
            </a:extLst>
          </p:cNvPr>
          <p:cNvSpPr/>
          <p:nvPr/>
        </p:nvSpPr>
        <p:spPr>
          <a:xfrm>
            <a:off x="518819" y="1489646"/>
            <a:ext cx="5069181" cy="1052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Home Rate: </a:t>
            </a:r>
          </a:p>
          <a:p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at home while you study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B41D9F-972E-B310-4AD1-35114924B318}"/>
              </a:ext>
            </a:extLst>
          </p:cNvPr>
          <p:cNvSpPr/>
          <p:nvPr/>
        </p:nvSpPr>
        <p:spPr>
          <a:xfrm>
            <a:off x="518819" y="3157457"/>
            <a:ext cx="5069181" cy="1052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Elsewhere Rate: </a:t>
            </a:r>
          </a:p>
          <a:p>
            <a:r>
              <a:rPr lang="en-GB" sz="1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Live and study away from home outside of London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2DAE94-ED99-2C9E-42CB-C414657F12A3}"/>
              </a:ext>
            </a:extLst>
          </p:cNvPr>
          <p:cNvSpPr/>
          <p:nvPr/>
        </p:nvSpPr>
        <p:spPr>
          <a:xfrm>
            <a:off x="518819" y="4890536"/>
            <a:ext cx="5069181" cy="1052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Rate: </a:t>
            </a:r>
          </a:p>
          <a:p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and study away from home in London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5D7A37F-0541-F002-4D29-9EA0620DBD9C}"/>
              </a:ext>
            </a:extLst>
          </p:cNvPr>
          <p:cNvSpPr/>
          <p:nvPr/>
        </p:nvSpPr>
        <p:spPr>
          <a:xfrm>
            <a:off x="5278582" y="4678154"/>
            <a:ext cx="1634835" cy="1477709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Up to £13,762*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3488EA3-2D06-A152-DE11-F261BF2C1A72}"/>
              </a:ext>
            </a:extLst>
          </p:cNvPr>
          <p:cNvSpPr/>
          <p:nvPr/>
        </p:nvSpPr>
        <p:spPr>
          <a:xfrm>
            <a:off x="5278582" y="2974957"/>
            <a:ext cx="1634835" cy="1477709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Up to £10,544*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34B22E3-2061-93E5-BF66-B17214255D27}"/>
              </a:ext>
            </a:extLst>
          </p:cNvPr>
          <p:cNvSpPr/>
          <p:nvPr/>
        </p:nvSpPr>
        <p:spPr>
          <a:xfrm>
            <a:off x="5278582" y="1271760"/>
            <a:ext cx="1634835" cy="1477709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Up to £8,877*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CA32BE-AC79-BDA6-3329-1E9A55D77A99}"/>
              </a:ext>
            </a:extLst>
          </p:cNvPr>
          <p:cNvSpPr txBox="1"/>
          <p:nvPr/>
        </p:nvSpPr>
        <p:spPr>
          <a:xfrm>
            <a:off x="518819" y="6255179"/>
            <a:ext cx="58080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latin typeface="Arial"/>
                <a:cs typeface="Arial"/>
              </a:rPr>
              <a:t>*based on 2025/26 figures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2BBB44-4D37-5904-8FA6-623B5197E617}"/>
              </a:ext>
            </a:extLst>
          </p:cNvPr>
          <p:cNvSpPr/>
          <p:nvPr/>
        </p:nvSpPr>
        <p:spPr>
          <a:xfrm>
            <a:off x="6909552" y="253718"/>
            <a:ext cx="2663109" cy="34602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Advice: </a:t>
            </a:r>
          </a:p>
          <a:p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Student Finance England Calculator to see how much funding you could get: </a:t>
            </a:r>
          </a:p>
          <a:p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i="0" u="sng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https://www.gov.uk/student-finance-calculator</a:t>
            </a:r>
            <a:endParaRPr lang="en-GB" sz="1600" b="0" i="0" u="sng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600" u="sn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u="sn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u="sn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EEE994E-B24E-F78F-F99C-7918B7E947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701" y="2739853"/>
            <a:ext cx="923852" cy="9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03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3616-2F04-1359-9D96-525D70F0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9" y="568800"/>
            <a:ext cx="10526602" cy="52848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Maintenance loan – Household Contributions</a:t>
            </a:r>
            <a:endParaRPr lang="en-GB"/>
          </a:p>
        </p:txBody>
      </p:sp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71EC9D52-8EE3-D314-D2F6-823A8D481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53" y="1256270"/>
            <a:ext cx="9813324" cy="56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A8B4-EF20-2D87-3841-7B04AE34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9" y="570480"/>
            <a:ext cx="7204754" cy="535292"/>
          </a:xfrm>
        </p:spPr>
        <p:txBody>
          <a:bodyPr/>
          <a:lstStyle/>
          <a:p>
            <a:r>
              <a:rPr lang="en-GB"/>
              <a:t>Student finance – am I eligible?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33B90-C411-ACF6-50E7-00EFFC672E8A}"/>
              </a:ext>
            </a:extLst>
          </p:cNvPr>
          <p:cNvSpPr txBox="1"/>
          <p:nvPr/>
        </p:nvSpPr>
        <p:spPr>
          <a:xfrm>
            <a:off x="518818" y="1385455"/>
            <a:ext cx="9327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To qualify for Financial Support the student must meet two main criteria: </a:t>
            </a:r>
          </a:p>
          <a:p>
            <a:endParaRPr lang="en-GB" sz="3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1F069-213E-E7A3-E1A5-C749CB490458}"/>
              </a:ext>
            </a:extLst>
          </p:cNvPr>
          <p:cNvSpPr/>
          <p:nvPr/>
        </p:nvSpPr>
        <p:spPr>
          <a:xfrm>
            <a:off x="4602546" y="2588223"/>
            <a:ext cx="7133734" cy="37194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been resident in the UK for </a:t>
            </a:r>
            <a:r>
              <a:rPr lang="en-GB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 years prior </a:t>
            </a:r>
            <a:r>
              <a:rPr lang="en-GB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the start of your course.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do not </a:t>
            </a:r>
            <a:r>
              <a:rPr lang="en-GB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already hold </a:t>
            </a:r>
            <a:r>
              <a:rPr lang="en-GB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honours degree (previous study in HE may affect your entitlement). There are some exceptions to this.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endParaRPr lang="en-GB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 students can apply for Maintenance Loan support if they have been resident in the UK for 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five years or more</a:t>
            </a:r>
            <a:endParaRPr lang="en-GB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0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Sixth form Pastoral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326" y="4678018"/>
            <a:ext cx="1629915" cy="1764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8E3133-172D-5F48-D082-974855CBB2CC}"/>
              </a:ext>
            </a:extLst>
          </p:cNvPr>
          <p:cNvSpPr txBox="1"/>
          <p:nvPr/>
        </p:nvSpPr>
        <p:spPr>
          <a:xfrm>
            <a:off x="1023526" y="4414878"/>
            <a:ext cx="22381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Mrs Weller</a:t>
            </a:r>
            <a:b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Head of Sixth Form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24931-CD39-04B1-99CA-9A9384F68A64}"/>
              </a:ext>
            </a:extLst>
          </p:cNvPr>
          <p:cNvSpPr txBox="1"/>
          <p:nvPr/>
        </p:nvSpPr>
        <p:spPr>
          <a:xfrm>
            <a:off x="3467149" y="4399158"/>
            <a:ext cx="22466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Mrs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Hadwin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Head of Year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A02B2-652B-D7CD-73BC-DAC51B17C9B9}"/>
              </a:ext>
            </a:extLst>
          </p:cNvPr>
          <p:cNvSpPr txBox="1"/>
          <p:nvPr/>
        </p:nvSpPr>
        <p:spPr>
          <a:xfrm>
            <a:off x="8693806" y="4399158"/>
            <a:ext cx="22466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Mrs Cox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Administration/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Admissions Lead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603F9-12B1-420F-9002-541163BE9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235" y="2021226"/>
            <a:ext cx="1545502" cy="2060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08A09E-7816-4815-A0F4-89A1FAE646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85" y="2021226"/>
            <a:ext cx="1373779" cy="2060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5D333-CA21-4DEB-9291-23428B867B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510" y="2021226"/>
            <a:ext cx="1545502" cy="2060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3F8FA-B396-41C8-AFB9-B2DBB342ED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621" y="2021226"/>
            <a:ext cx="1421007" cy="2060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4D962-6381-44AD-B7FF-BF8C88510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276" y="4354109"/>
            <a:ext cx="224352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0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36DA-21E4-7567-FE14-83974908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apply...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124CA-09F7-57D6-7C8D-73A818753D35}"/>
              </a:ext>
            </a:extLst>
          </p:cNvPr>
          <p:cNvSpPr txBox="1"/>
          <p:nvPr/>
        </p:nvSpPr>
        <p:spPr>
          <a:xfrm>
            <a:off x="518818" y="1385455"/>
            <a:ext cx="9327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Apply online for funding from Student Finance England at </a:t>
            </a:r>
            <a:r>
              <a:rPr lang="en-GB" sz="30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www.gov.uk/studentfinance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65937F1F-9B50-CADF-DA31-6ADB0E3BEE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282" y="1287800"/>
            <a:ext cx="1145847" cy="114584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B41EE5-4DC9-FFD2-7DEA-BC74E191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46" y="2991004"/>
            <a:ext cx="1969769" cy="14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0A879E5-B4A7-4561-9333-CEB03FB7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519" y="2991005"/>
            <a:ext cx="1988710" cy="14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FD106C7-E986-587C-E78A-7C2EE394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193" y="2991004"/>
            <a:ext cx="1969771" cy="15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464EDE4-4B57-5889-BAC2-BB00ADD171A2}"/>
              </a:ext>
            </a:extLst>
          </p:cNvPr>
          <p:cNvSpPr txBox="1"/>
          <p:nvPr/>
        </p:nvSpPr>
        <p:spPr>
          <a:xfrm rot="20460000">
            <a:off x="389550" y="3642687"/>
            <a:ext cx="237315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Application </a:t>
            </a:r>
            <a:endParaRPr lang="en-US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B8D2A7B-AFFC-3273-140D-EA6D71CC2E01}"/>
              </a:ext>
            </a:extLst>
          </p:cNvPr>
          <p:cNvSpPr txBox="1"/>
          <p:nvPr/>
        </p:nvSpPr>
        <p:spPr>
          <a:xfrm rot="20460000">
            <a:off x="2906059" y="3444265"/>
            <a:ext cx="2373159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for Application </a:t>
            </a:r>
            <a:endParaRPr lang="en-US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91F9E62-1A48-6A24-1E4A-520A474710F7}"/>
              </a:ext>
            </a:extLst>
          </p:cNvPr>
          <p:cNvSpPr txBox="1"/>
          <p:nvPr/>
        </p:nvSpPr>
        <p:spPr>
          <a:xfrm rot="20460000">
            <a:off x="7674498" y="3582764"/>
            <a:ext cx="237315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 on course </a:t>
            </a:r>
            <a:endParaRPr lang="en-US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BF37B7A-5053-6220-BF65-998359B938D9}"/>
              </a:ext>
            </a:extLst>
          </p:cNvPr>
          <p:cNvSpPr/>
          <p:nvPr/>
        </p:nvSpPr>
        <p:spPr>
          <a:xfrm>
            <a:off x="5427093" y="2963855"/>
            <a:ext cx="2193643" cy="1587844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- September</a:t>
            </a:r>
          </a:p>
          <a:p>
            <a:pPr algn="ctr"/>
            <a:r>
              <a:rPr lang="en-GB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and return declaration form</a:t>
            </a:r>
            <a:r>
              <a:rPr lang="en-GB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A869E-9D19-E82E-948B-CFB17BF0228C}"/>
              </a:ext>
            </a:extLst>
          </p:cNvPr>
          <p:cNvSpPr/>
          <p:nvPr/>
        </p:nvSpPr>
        <p:spPr>
          <a:xfrm>
            <a:off x="514728" y="4547093"/>
            <a:ext cx="4350954" cy="2108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fontAlgn="base"/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Check out some helpful videos on: </a:t>
            </a:r>
            <a:endParaRPr lang="en-US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200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www.youtube.com/user/sfefilm</a:t>
            </a:r>
            <a:endParaRPr lang="en-US">
              <a:ea typeface="Calibri"/>
              <a:cs typeface="Calibri"/>
            </a:endParaRPr>
          </a:p>
          <a:p>
            <a:endParaRPr lang="en-GB" sz="2000" u="sng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GB" sz="2000" u="sng">
                <a:solidFill>
                  <a:srgbClr val="0000F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studnet finance guide</a:t>
            </a:r>
            <a:endParaRPr lang="en-GB" sz="2000" u="sng">
              <a:solidFill>
                <a:srgbClr val="0000FF"/>
              </a:solidFill>
              <a:latin typeface="Arial"/>
              <a:cs typeface="Arial"/>
            </a:endParaRPr>
          </a:p>
          <a:p>
            <a:endParaRPr lang="en-GB" sz="2000" u="sng">
              <a:solidFill>
                <a:srgbClr val="0000FF"/>
              </a:solidFill>
              <a:latin typeface="Arial"/>
              <a:ea typeface="Calibri" panose="020F0502020204030204"/>
              <a:cs typeface="Arial"/>
            </a:endParaRPr>
          </a:p>
          <a:p>
            <a:r>
              <a:rPr lang="en-GB">
                <a:ea typeface="Calibri" panose="020F0502020204030204"/>
                <a:cs typeface="Calibri" panose="020F0502020204030204"/>
                <a:hlinkClick r:id="rId8"/>
              </a:rPr>
              <a:t>Guide from Martin Lewis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31C10-9A80-F361-8E95-25C00F4FAA73}"/>
              </a:ext>
            </a:extLst>
          </p:cNvPr>
          <p:cNvSpPr txBox="1"/>
          <p:nvPr/>
        </p:nvSpPr>
        <p:spPr>
          <a:xfrm>
            <a:off x="776029" y="3015948"/>
            <a:ext cx="1600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February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A64CA-E3F3-2F59-77C0-40C6A53BD422}"/>
              </a:ext>
            </a:extLst>
          </p:cNvPr>
          <p:cNvSpPr txBox="1"/>
          <p:nvPr/>
        </p:nvSpPr>
        <p:spPr>
          <a:xfrm>
            <a:off x="3270766" y="3017434"/>
            <a:ext cx="1600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May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23BB1-289C-080C-0AF6-5C5F4257CF56}"/>
              </a:ext>
            </a:extLst>
          </p:cNvPr>
          <p:cNvSpPr txBox="1"/>
          <p:nvPr/>
        </p:nvSpPr>
        <p:spPr>
          <a:xfrm>
            <a:off x="8060977" y="3015947"/>
            <a:ext cx="1600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40006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A8F9-AACF-76F6-14D8-CD297C76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3138781" cy="535292"/>
          </a:xfrm>
        </p:spPr>
        <p:txBody>
          <a:bodyPr/>
          <a:lstStyle/>
          <a:p>
            <a:r>
              <a:rPr lang="en-GB"/>
              <a:t>Repayments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9E921-A350-D9C1-16A7-19014626100D}"/>
              </a:ext>
            </a:extLst>
          </p:cNvPr>
          <p:cNvSpPr/>
          <p:nvPr/>
        </p:nvSpPr>
        <p:spPr>
          <a:xfrm>
            <a:off x="2778182" y="3378132"/>
            <a:ext cx="8345538" cy="297052"/>
          </a:xfrm>
          <a:prstGeom prst="rect">
            <a:avLst/>
          </a:prstGeom>
          <a:solidFill>
            <a:schemeClr val="accent2"/>
          </a:solidFill>
          <a:ln>
            <a:solidFill>
              <a:srgbClr val="F5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World of work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483FF-6310-C3A9-D381-4AAB5139C620}"/>
              </a:ext>
            </a:extLst>
          </p:cNvPr>
          <p:cNvSpPr/>
          <p:nvPr/>
        </p:nvSpPr>
        <p:spPr>
          <a:xfrm>
            <a:off x="452761" y="3378132"/>
            <a:ext cx="2315089" cy="2970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5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cs typeface="Arial"/>
              </a:rPr>
              <a:t>Uni</a:t>
            </a:r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F80FA7-F92F-6F30-B30F-0381ADF2FDFC}"/>
              </a:ext>
            </a:extLst>
          </p:cNvPr>
          <p:cNvCxnSpPr>
            <a:cxnSpLocks/>
          </p:cNvCxnSpPr>
          <p:nvPr/>
        </p:nvCxnSpPr>
        <p:spPr>
          <a:xfrm flipV="1">
            <a:off x="1703547" y="2622424"/>
            <a:ext cx="10332" cy="76458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595A59-EA56-FCE5-E1FE-B99FB61CCFCF}"/>
              </a:ext>
            </a:extLst>
          </p:cNvPr>
          <p:cNvCxnSpPr>
            <a:cxnSpLocks/>
          </p:cNvCxnSpPr>
          <p:nvPr/>
        </p:nvCxnSpPr>
        <p:spPr>
          <a:xfrm flipV="1">
            <a:off x="4202108" y="2622424"/>
            <a:ext cx="10332" cy="76458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BF27CE-01C0-2724-C584-32A454B79669}"/>
              </a:ext>
            </a:extLst>
          </p:cNvPr>
          <p:cNvCxnSpPr>
            <a:cxnSpLocks/>
          </p:cNvCxnSpPr>
          <p:nvPr/>
        </p:nvCxnSpPr>
        <p:spPr>
          <a:xfrm>
            <a:off x="3148599" y="3681282"/>
            <a:ext cx="0" cy="7496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187E5A-7882-8968-6B74-EB06F5A2D296}"/>
              </a:ext>
            </a:extLst>
          </p:cNvPr>
          <p:cNvCxnSpPr>
            <a:cxnSpLocks/>
          </p:cNvCxnSpPr>
          <p:nvPr/>
        </p:nvCxnSpPr>
        <p:spPr>
          <a:xfrm>
            <a:off x="7082887" y="3681282"/>
            <a:ext cx="0" cy="7496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7C2FEC-7CE6-0EEE-9DA9-8C0D33127574}"/>
              </a:ext>
            </a:extLst>
          </p:cNvPr>
          <p:cNvCxnSpPr>
            <a:cxnSpLocks/>
          </p:cNvCxnSpPr>
          <p:nvPr/>
        </p:nvCxnSpPr>
        <p:spPr>
          <a:xfrm>
            <a:off x="11105964" y="3675184"/>
            <a:ext cx="0" cy="7496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83AB600-51A3-C7BC-F27D-E77C859C1A01}"/>
              </a:ext>
            </a:extLst>
          </p:cNvPr>
          <p:cNvSpPr/>
          <p:nvPr/>
        </p:nvSpPr>
        <p:spPr>
          <a:xfrm>
            <a:off x="805874" y="1790702"/>
            <a:ext cx="1816009" cy="7645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repay loan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1D325F-B441-7930-AE29-FC2B27EAF5F0}"/>
              </a:ext>
            </a:extLst>
          </p:cNvPr>
          <p:cNvSpPr/>
          <p:nvPr/>
        </p:nvSpPr>
        <p:spPr>
          <a:xfrm>
            <a:off x="3294103" y="1581335"/>
            <a:ext cx="1816009" cy="9739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 less than £25,000 = no repayment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FBC23A-58DB-E300-25C4-D86A4D2BD992}"/>
              </a:ext>
            </a:extLst>
          </p:cNvPr>
          <p:cNvSpPr/>
          <p:nvPr/>
        </p:nvSpPr>
        <p:spPr>
          <a:xfrm>
            <a:off x="1991057" y="4495830"/>
            <a:ext cx="2315084" cy="151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Repayment: April </a:t>
            </a:r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course and earning more than £25,000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ABF608-C5BE-A95A-752E-D9AE9182E05C}"/>
              </a:ext>
            </a:extLst>
          </p:cNvPr>
          <p:cNvSpPr/>
          <p:nvPr/>
        </p:nvSpPr>
        <p:spPr>
          <a:xfrm>
            <a:off x="5925345" y="4495831"/>
            <a:ext cx="2315084" cy="91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 over £25,000 = repayments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B43520-6889-7869-B86C-51B1A33B3741}"/>
              </a:ext>
            </a:extLst>
          </p:cNvPr>
          <p:cNvSpPr/>
          <p:nvPr/>
        </p:nvSpPr>
        <p:spPr>
          <a:xfrm>
            <a:off x="10176531" y="4490679"/>
            <a:ext cx="1858865" cy="16652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years 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completing your course, all debt is written off </a:t>
            </a:r>
            <a:endPara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A6B224-7AE2-B94E-DA2C-A15548601653}"/>
              </a:ext>
            </a:extLst>
          </p:cNvPr>
          <p:cNvSpPr/>
          <p:nvPr/>
        </p:nvSpPr>
        <p:spPr>
          <a:xfrm>
            <a:off x="452761" y="6381552"/>
            <a:ext cx="10670959" cy="2859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rate = Retail Price Index (RPI)</a:t>
            </a:r>
          </a:p>
        </p:txBody>
      </p:sp>
    </p:spTree>
    <p:extLst>
      <p:ext uri="{BB962C8B-B14F-4D97-AF65-F5344CB8AC3E}">
        <p14:creationId xmlns:p14="http://schemas.microsoft.com/office/powerpoint/2010/main" val="62128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A469-A2E0-391C-A193-FE5BBBEA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8286363" cy="535292"/>
          </a:xfrm>
        </p:spPr>
        <p:txBody>
          <a:bodyPr/>
          <a:lstStyle/>
          <a:p>
            <a:r>
              <a:rPr lang="en-GB"/>
              <a:t>Repayments – what does this mean?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C0726-B99E-43DE-F44C-CEE3D96C3271}"/>
              </a:ext>
            </a:extLst>
          </p:cNvPr>
          <p:cNvSpPr txBox="1"/>
          <p:nvPr/>
        </p:nvSpPr>
        <p:spPr>
          <a:xfrm>
            <a:off x="518818" y="1425670"/>
            <a:ext cx="932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Repayments are made on 9% of earnings above the £25,000 threshold</a:t>
            </a:r>
            <a:endParaRPr lang="en-GB" sz="300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040FD9-9383-8436-6690-04EB41DC1208}"/>
              </a:ext>
            </a:extLst>
          </p:cNvPr>
          <p:cNvGraphicFramePr>
            <a:graphicFrameLocks noGrp="1"/>
          </p:cNvGraphicFramePr>
          <p:nvPr/>
        </p:nvGraphicFramePr>
        <p:xfrm>
          <a:off x="518818" y="2854626"/>
          <a:ext cx="8445221" cy="3147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073">
                  <a:extLst>
                    <a:ext uri="{9D8B030D-6E8A-4147-A177-3AD203B41FA5}">
                      <a16:colId xmlns:a16="http://schemas.microsoft.com/office/drawing/2014/main" val="1314090598"/>
                    </a:ext>
                  </a:extLst>
                </a:gridCol>
                <a:gridCol w="1407537">
                  <a:extLst>
                    <a:ext uri="{9D8B030D-6E8A-4147-A177-3AD203B41FA5}">
                      <a16:colId xmlns:a16="http://schemas.microsoft.com/office/drawing/2014/main" val="224976951"/>
                    </a:ext>
                  </a:extLst>
                </a:gridCol>
                <a:gridCol w="1407537">
                  <a:extLst>
                    <a:ext uri="{9D8B030D-6E8A-4147-A177-3AD203B41FA5}">
                      <a16:colId xmlns:a16="http://schemas.microsoft.com/office/drawing/2014/main" val="1618944364"/>
                    </a:ext>
                  </a:extLst>
                </a:gridCol>
                <a:gridCol w="1407537">
                  <a:extLst>
                    <a:ext uri="{9D8B030D-6E8A-4147-A177-3AD203B41FA5}">
                      <a16:colId xmlns:a16="http://schemas.microsoft.com/office/drawing/2014/main" val="566582407"/>
                    </a:ext>
                  </a:extLst>
                </a:gridCol>
                <a:gridCol w="1407537">
                  <a:extLst>
                    <a:ext uri="{9D8B030D-6E8A-4147-A177-3AD203B41FA5}">
                      <a16:colId xmlns:a16="http://schemas.microsoft.com/office/drawing/2014/main" val="2440588867"/>
                    </a:ext>
                  </a:extLst>
                </a:gridCol>
              </a:tblGrid>
              <a:tr h="1049113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Income each year before tax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£25,000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£35,000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£40,000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013466"/>
                  </a:ext>
                </a:extLst>
              </a:tr>
              <a:tr h="1049113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9% will be deducted from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£0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£10,000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£15,000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34414"/>
                  </a:ext>
                </a:extLst>
              </a:tr>
              <a:tr h="1049113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Monthly Repayments (Approximately) 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/>
                          <a:cs typeface="Arial"/>
                        </a:rPr>
                        <a:t>£150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11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3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4478-86FE-7027-3F20-EA97CD58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4971663" cy="535292"/>
          </a:xfrm>
        </p:spPr>
        <p:txBody>
          <a:bodyPr/>
          <a:lstStyle/>
          <a:p>
            <a:r>
              <a:rPr lang="en-GB"/>
              <a:t>Grants and bursaries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D444CB-D1F4-B7D6-EE9D-200BADEFC9C2}"/>
              </a:ext>
            </a:extLst>
          </p:cNvPr>
          <p:cNvGraphicFramePr/>
          <p:nvPr/>
        </p:nvGraphicFramePr>
        <p:xfrm>
          <a:off x="518818" y="736582"/>
          <a:ext cx="8694578" cy="538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FD298EB-D482-BEE4-B91C-D0C06BDFB689}"/>
              </a:ext>
            </a:extLst>
          </p:cNvPr>
          <p:cNvSpPr/>
          <p:nvPr/>
        </p:nvSpPr>
        <p:spPr>
          <a:xfrm>
            <a:off x="518818" y="5756065"/>
            <a:ext cx="7428680" cy="7307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 eligibility on the websites: www.thescholarshiphub.org.uk </a:t>
            </a:r>
            <a:endParaRPr lang="en-GB" sz="2000" b="0" i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DF54F89-F89F-82AC-89CC-EF5B5DACC5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524" y="5667493"/>
            <a:ext cx="907846" cy="9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A1A8-4938-0EC3-A1EF-26088858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7862497" cy="535292"/>
          </a:xfrm>
        </p:spPr>
        <p:txBody>
          <a:bodyPr/>
          <a:lstStyle/>
          <a:p>
            <a:r>
              <a:rPr lang="en-GB"/>
              <a:t>NHS LSF and Social Work Bursary </a:t>
            </a: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E0ED8372-7EAC-04D4-4FE3-0D87DF297987}"/>
              </a:ext>
            </a:extLst>
          </p:cNvPr>
          <p:cNvSpPr/>
          <p:nvPr/>
        </p:nvSpPr>
        <p:spPr>
          <a:xfrm rot="5400000">
            <a:off x="970297" y="900394"/>
            <a:ext cx="1227428" cy="213038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4B2D3-926B-DACF-B43F-156283A0DC53}"/>
              </a:ext>
            </a:extLst>
          </p:cNvPr>
          <p:cNvSpPr txBox="1"/>
          <p:nvPr/>
        </p:nvSpPr>
        <p:spPr>
          <a:xfrm>
            <a:off x="558384" y="1402297"/>
            <a:ext cx="213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&amp; Midwifery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08CA8A-CBA2-8A49-A00A-EDA6EA26D30E}"/>
              </a:ext>
            </a:extLst>
          </p:cNvPr>
          <p:cNvSpPr txBox="1">
            <a:spLocks/>
          </p:cNvSpPr>
          <p:nvPr/>
        </p:nvSpPr>
        <p:spPr bwMode="auto">
          <a:xfrm>
            <a:off x="295670" y="2707515"/>
            <a:ext cx="257668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(Adult)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(Child)</a:t>
            </a: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(Mental Health)</a:t>
            </a: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Disability Nursing &amp; </a:t>
            </a:r>
            <a:b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</a:t>
            </a: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Midwifery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B85D45-25A4-6961-4EE3-B7987C3B3BC7}"/>
              </a:ext>
            </a:extLst>
          </p:cNvPr>
          <p:cNvSpPr txBox="1">
            <a:spLocks/>
          </p:cNvSpPr>
          <p:nvPr/>
        </p:nvSpPr>
        <p:spPr bwMode="auto">
          <a:xfrm>
            <a:off x="3561490" y="2707779"/>
            <a:ext cx="2576682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Therapy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Physiotherapy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Radiography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Department Practice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Paramedic Science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Radiotherapy and Oncology</a:t>
            </a:r>
          </a:p>
          <a:p>
            <a:pPr algn="ctr"/>
            <a:endParaRPr lang="en-GB" sz="1600" b="1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ED5580-26CC-B3A9-12B9-82280B648F6F}"/>
              </a:ext>
            </a:extLst>
          </p:cNvPr>
          <p:cNvGrpSpPr/>
          <p:nvPr/>
        </p:nvGrpSpPr>
        <p:grpSpPr>
          <a:xfrm>
            <a:off x="3784637" y="1351875"/>
            <a:ext cx="2130388" cy="1227428"/>
            <a:chOff x="739358" y="1975672"/>
            <a:chExt cx="2130388" cy="1227428"/>
          </a:xfrm>
          <a:solidFill>
            <a:schemeClr val="accent2"/>
          </a:solidFill>
        </p:grpSpPr>
        <p:sp>
          <p:nvSpPr>
            <p:cNvPr id="20" name="Pentagon 4">
              <a:extLst>
                <a:ext uri="{FF2B5EF4-FFF2-40B4-BE49-F238E27FC236}">
                  <a16:creationId xmlns:a16="http://schemas.microsoft.com/office/drawing/2014/main" id="{C4672931-2F45-8DAA-BC14-9BBC75A2EEFB}"/>
                </a:ext>
              </a:extLst>
            </p:cNvPr>
            <p:cNvSpPr/>
            <p:nvPr/>
          </p:nvSpPr>
          <p:spPr>
            <a:xfrm rot="5400000">
              <a:off x="1190838" y="1524192"/>
              <a:ext cx="1227428" cy="21303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02F97F-A33D-F3E6-5A15-33D39F9708FF}"/>
                </a:ext>
              </a:extLst>
            </p:cNvPr>
            <p:cNvSpPr txBox="1"/>
            <p:nvPr/>
          </p:nvSpPr>
          <p:spPr>
            <a:xfrm>
              <a:off x="739358" y="2147333"/>
              <a:ext cx="213038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Allied Health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D73CFF9-8D5D-9E2B-0E3F-013406383DB9}"/>
              </a:ext>
            </a:extLst>
          </p:cNvPr>
          <p:cNvSpPr/>
          <p:nvPr/>
        </p:nvSpPr>
        <p:spPr>
          <a:xfrm>
            <a:off x="237150" y="5923848"/>
            <a:ext cx="5901022" cy="7307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base"/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 eligibility on the website: </a:t>
            </a:r>
          </a:p>
          <a:p>
            <a:pPr rtl="0" fontAlgn="base"/>
            <a:r>
              <a:rPr lang="en-GB" sz="1600" b="1" i="1" u="sng">
                <a:solidFill>
                  <a:srgbClr val="0000FF"/>
                </a:solidFill>
                <a:latin typeface="Arial" panose="020B0604020202020204" pitchFamily="34" charset="0"/>
              </a:rPr>
              <a:t>www.NHSbsa.nhs.uk/nhs-learning-support-fund</a:t>
            </a:r>
            <a:endParaRPr lang="en-GB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7ECB7-40A0-473D-451F-6A172180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936" y="5970111"/>
            <a:ext cx="647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5A6334-4C3A-141A-5C20-55DEEE91C155}"/>
              </a:ext>
            </a:extLst>
          </p:cNvPr>
          <p:cNvCxnSpPr>
            <a:cxnSpLocks/>
          </p:cNvCxnSpPr>
          <p:nvPr/>
        </p:nvCxnSpPr>
        <p:spPr>
          <a:xfrm>
            <a:off x="7196002" y="1345149"/>
            <a:ext cx="0" cy="5309402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DDFBD3-7D5F-1660-EDFF-4320FEF47913}"/>
              </a:ext>
            </a:extLst>
          </p:cNvPr>
          <p:cNvGrpSpPr/>
          <p:nvPr/>
        </p:nvGrpSpPr>
        <p:grpSpPr>
          <a:xfrm>
            <a:off x="7656115" y="1351875"/>
            <a:ext cx="2130388" cy="1227428"/>
            <a:chOff x="739358" y="1975672"/>
            <a:chExt cx="2130388" cy="1227428"/>
          </a:xfrm>
          <a:solidFill>
            <a:schemeClr val="accent2"/>
          </a:solidFill>
        </p:grpSpPr>
        <p:sp>
          <p:nvSpPr>
            <p:cNvPr id="1024" name="Pentagon 4">
              <a:extLst>
                <a:ext uri="{FF2B5EF4-FFF2-40B4-BE49-F238E27FC236}">
                  <a16:creationId xmlns:a16="http://schemas.microsoft.com/office/drawing/2014/main" id="{290427AF-EED4-2467-2137-9258C4EDA918}"/>
                </a:ext>
              </a:extLst>
            </p:cNvPr>
            <p:cNvSpPr/>
            <p:nvPr/>
          </p:nvSpPr>
          <p:spPr>
            <a:xfrm rot="5400000">
              <a:off x="1190838" y="1524192"/>
              <a:ext cx="1227428" cy="21303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1F812C25-CB7C-2481-26B1-FF242EF3236B}"/>
                </a:ext>
              </a:extLst>
            </p:cNvPr>
            <p:cNvSpPr txBox="1"/>
            <p:nvPr/>
          </p:nvSpPr>
          <p:spPr>
            <a:xfrm>
              <a:off x="739358" y="2147333"/>
              <a:ext cx="213038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Care </a:t>
              </a:r>
            </a:p>
          </p:txBody>
        </p:sp>
      </p:grpSp>
      <p:sp>
        <p:nvSpPr>
          <p:cNvPr id="1027" name="Content Placeholder 2">
            <a:extLst>
              <a:ext uri="{FF2B5EF4-FFF2-40B4-BE49-F238E27FC236}">
                <a16:creationId xmlns:a16="http://schemas.microsoft.com/office/drawing/2014/main" id="{8A9CAF3D-0336-481A-B509-120FFAADDF52}"/>
              </a:ext>
            </a:extLst>
          </p:cNvPr>
          <p:cNvSpPr txBox="1">
            <a:spLocks/>
          </p:cNvSpPr>
          <p:nvPr/>
        </p:nvSpPr>
        <p:spPr bwMode="auto">
          <a:xfrm>
            <a:off x="7419149" y="2776145"/>
            <a:ext cx="25766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</a:t>
            </a:r>
          </a:p>
          <a:p>
            <a:pPr algn="ctr"/>
            <a:endParaRPr lang="en-GB" sz="1600" b="1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06978C4-9F0B-F16C-81F5-10161CFED105}"/>
              </a:ext>
            </a:extLst>
          </p:cNvPr>
          <p:cNvSpPr/>
          <p:nvPr/>
        </p:nvSpPr>
        <p:spPr>
          <a:xfrm>
            <a:off x="7432970" y="3422849"/>
            <a:ext cx="2576678" cy="19736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base"/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 eligibility on the website: </a:t>
            </a:r>
            <a:r>
              <a:rPr lang="en-GB" sz="1600" b="1" u="sng">
                <a:solidFill>
                  <a:srgbClr val="0000FF"/>
                </a:solidFill>
                <a:latin typeface="Arial" panose="020B0604020202020204" pitchFamily="34" charset="0"/>
              </a:rPr>
              <a:t>www.nhsbsa.nhs.uk/social-work-students</a:t>
            </a:r>
          </a:p>
          <a:p>
            <a:pPr rtl="0" fontAlgn="base"/>
            <a:endParaRPr lang="en-GB" sz="1600" b="1" i="0" u="sng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endParaRPr lang="en-GB" sz="1600" b="1" u="sng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rtl="0" fontAlgn="base"/>
            <a:endParaRPr lang="en-GB" sz="1600" b="1" u="sng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03122F3C-DF93-7F2B-F696-25FE00BD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459" y="4624149"/>
            <a:ext cx="6477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9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4446-062D-E3F7-9D00-D33F3544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6593181" cy="535292"/>
          </a:xfrm>
        </p:spPr>
        <p:txBody>
          <a:bodyPr/>
          <a:lstStyle/>
          <a:p>
            <a:r>
              <a:rPr lang="en-US"/>
              <a:t>Disabled Students Allowance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FC15AE-2D5E-9D67-E28C-4DFB39873393}"/>
              </a:ext>
            </a:extLst>
          </p:cNvPr>
          <p:cNvSpPr>
            <a:spLocks/>
          </p:cNvSpPr>
          <p:nvPr/>
        </p:nvSpPr>
        <p:spPr>
          <a:xfrm>
            <a:off x="110836" y="5477163"/>
            <a:ext cx="2706255" cy="1237673"/>
          </a:xfrm>
          <a:prstGeom prst="rect">
            <a:avLst/>
          </a:prstGeom>
          <a:solidFill>
            <a:srgbClr val="FFE6CC"/>
          </a:solidFill>
          <a:ln>
            <a:solidFill>
              <a:srgbClr val="FFE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58234-322E-A568-A1F8-E94CD9499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18545" y="2780145"/>
            <a:ext cx="6973455" cy="4077855"/>
          </a:xfrm>
          <a:prstGeom prst="rect">
            <a:avLst/>
          </a:prstGeom>
          <a:solidFill>
            <a:srgbClr val="FFE6CC"/>
          </a:solidFill>
          <a:ln>
            <a:solidFill>
              <a:srgbClr val="FFE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F1140-7CC1-6F83-1AB6-A445B27648C6}"/>
              </a:ext>
            </a:extLst>
          </p:cNvPr>
          <p:cNvSpPr/>
          <p:nvPr/>
        </p:nvSpPr>
        <p:spPr>
          <a:xfrm>
            <a:off x="1999837" y="1564934"/>
            <a:ext cx="8192326" cy="1329355"/>
          </a:xfrm>
          <a:prstGeom prst="rect">
            <a:avLst/>
          </a:prstGeom>
          <a:solidFill>
            <a:srgbClr val="FFEDE7"/>
          </a:solidFill>
          <a:ln w="19050">
            <a:solidFill>
              <a:srgbClr val="FF8200"/>
            </a:solidFill>
            <a:prstDash val="solid"/>
          </a:ln>
        </p:spPr>
        <p:txBody>
          <a:bodyPr lIns="91440" tIns="45720" rIns="91440" bIns="45720" anchor="ctr" anchorCtr="0">
            <a:no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cs typeface="Arial"/>
              </a:rPr>
              <a:t>Disabled Students Allowance</a:t>
            </a: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</a:pP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cs typeface="Arial"/>
              </a:rPr>
              <a:t>You can apply for DSA from Student Finance England before you start your course. This is applied to separately from your maintenance/tuition fee loan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089E8-9BE4-3D16-4969-D14AC660F78C}"/>
              </a:ext>
            </a:extLst>
          </p:cNvPr>
          <p:cNvSpPr/>
          <p:nvPr/>
        </p:nvSpPr>
        <p:spPr>
          <a:xfrm>
            <a:off x="1999837" y="3239329"/>
            <a:ext cx="8192326" cy="1259171"/>
          </a:xfrm>
          <a:prstGeom prst="rect">
            <a:avLst/>
          </a:prstGeom>
          <a:solidFill>
            <a:srgbClr val="FFEDE7"/>
          </a:solidFill>
          <a:ln w="19050">
            <a:solidFill>
              <a:srgbClr val="FF8200"/>
            </a:solidFill>
            <a:prstDash val="solid"/>
          </a:ln>
        </p:spPr>
        <p:txBody>
          <a:bodyPr lIns="91440" tIns="45720" rIns="91440" bIns="45720" anchor="ctr" anchorCtr="0">
            <a:no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cs typeface="Arial"/>
              </a:rPr>
              <a:t>Disclosure</a:t>
            </a:r>
            <a:endParaRPr lang="en-US" sz="2200" b="1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703020102020204" pitchFamily="34" charset="0"/>
              <a:cs typeface="Arial"/>
            </a:endParaRP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</a:pP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cs typeface="Arial"/>
              </a:rPr>
              <a:t>Disclosing a disability on your application does not impact the outcome. It is only asked so support can be recommended to you.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B3E9F-5C8C-DB48-177D-1B0FB8DF8D25}"/>
              </a:ext>
            </a:extLst>
          </p:cNvPr>
          <p:cNvSpPr/>
          <p:nvPr/>
        </p:nvSpPr>
        <p:spPr>
          <a:xfrm>
            <a:off x="1999837" y="4847577"/>
            <a:ext cx="8192326" cy="1259171"/>
          </a:xfrm>
          <a:prstGeom prst="rect">
            <a:avLst/>
          </a:prstGeom>
          <a:solidFill>
            <a:srgbClr val="FFEDE7"/>
          </a:solidFill>
          <a:ln w="19050">
            <a:solidFill>
              <a:srgbClr val="FF8200"/>
            </a:solidFill>
            <a:prstDash val="solid"/>
          </a:ln>
        </p:spPr>
        <p:txBody>
          <a:bodyPr lIns="91440" tIns="45720" rIns="91440" bIns="45720" anchor="ctr" anchorCtr="0">
            <a:no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cs typeface="Arial"/>
              </a:rPr>
              <a:t>Application</a:t>
            </a: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</a:pP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cs typeface="Arial"/>
              </a:rPr>
              <a:t>It can take up to three months to get your DSA support in place so you should apply for it as soon as you have applied for a course.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703020102020204" pitchFamily="34" charset="0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8BB801-33D4-88CA-4C50-BBED2234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1405" y="91440"/>
            <a:ext cx="1744024" cy="31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49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E44F-FF7D-FE23-CC36-0C7C5DC4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9" y="570480"/>
            <a:ext cx="5119298" cy="535292"/>
          </a:xfrm>
        </p:spPr>
        <p:txBody>
          <a:bodyPr/>
          <a:lstStyle/>
          <a:p>
            <a:r>
              <a:rPr lang="en-GB"/>
              <a:t>Managing your money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82D97-9C23-3FA4-7E12-D20A57484DDA}"/>
              </a:ext>
            </a:extLst>
          </p:cNvPr>
          <p:cNvSpPr/>
          <p:nvPr/>
        </p:nvSpPr>
        <p:spPr>
          <a:xfrm>
            <a:off x="521867" y="1412747"/>
            <a:ext cx="885952" cy="243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 Uni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E38C4-37A6-814D-CB9B-D11C795AA2C5}"/>
              </a:ext>
            </a:extLst>
          </p:cNvPr>
          <p:cNvSpPr/>
          <p:nvPr/>
        </p:nvSpPr>
        <p:spPr>
          <a:xfrm>
            <a:off x="518817" y="3846913"/>
            <a:ext cx="899047" cy="24878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At Uni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D513A8-DEBC-426F-EC78-CAF803CBB6AB}"/>
              </a:ext>
            </a:extLst>
          </p:cNvPr>
          <p:cNvCxnSpPr>
            <a:cxnSpLocks/>
          </p:cNvCxnSpPr>
          <p:nvPr/>
        </p:nvCxnSpPr>
        <p:spPr>
          <a:xfrm flipV="1">
            <a:off x="1417864" y="3846913"/>
            <a:ext cx="6733827" cy="13605"/>
          </a:xfrm>
          <a:prstGeom prst="line">
            <a:avLst/>
          </a:prstGeom>
          <a:ln w="5715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7887B6EF-BBD4-6274-C409-7E7D4B3F1576}"/>
              </a:ext>
            </a:extLst>
          </p:cNvPr>
          <p:cNvSpPr txBox="1"/>
          <p:nvPr/>
        </p:nvSpPr>
        <p:spPr>
          <a:xfrm>
            <a:off x="1620216" y="1479210"/>
            <a:ext cx="6830807" cy="20621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Bring money with you – your maintenance loan is deposited in your account within 3-5 working days after you enrol </a:t>
            </a:r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Talk to your bank about setting up a student bank account – different banks have different offers e.g. free rail card, cash incentives, 0% interest on overdrafts </a:t>
            </a:r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Plan and budget – blackbullion.com can be used to help you budget 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EDAF5E5-B18E-BBF9-7025-F949EC5D1D41}"/>
              </a:ext>
            </a:extLst>
          </p:cNvPr>
          <p:cNvSpPr txBox="1"/>
          <p:nvPr/>
        </p:nvSpPr>
        <p:spPr>
          <a:xfrm>
            <a:off x="1620216" y="4195883"/>
            <a:ext cx="6396161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Part time work - </a:t>
            </a:r>
            <a:r>
              <a:rPr lang="en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Students can work an advised 10 - 12 hours per week without studies being affected</a:t>
            </a:r>
          </a:p>
          <a:p>
            <a:pPr marL="285750" indent="-285750">
              <a:buFont typeface="Arial"/>
              <a:buChar char="•"/>
            </a:pPr>
            <a:endParaRPr lang="en-GB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" sz="1600">
                <a:latin typeface="Arial" panose="020B0604020202020204" pitchFamily="34" charset="0"/>
                <a:cs typeface="Arial" panose="020B0604020202020204" pitchFamily="34" charset="0"/>
              </a:rPr>
              <a:t>Your maintenance loan is paid in </a:t>
            </a:r>
            <a:r>
              <a:rPr lang="en" sz="1600" b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" sz="1600">
                <a:latin typeface="Arial" panose="020B0604020202020204" pitchFamily="34" charset="0"/>
                <a:cs typeface="Arial" panose="020B0604020202020204" pitchFamily="34" charset="0"/>
              </a:rPr>
              <a:t> installments throughout the year </a:t>
            </a:r>
          </a:p>
          <a:p>
            <a:pPr marL="285750" indent="-285750">
              <a:buFont typeface="Arial"/>
              <a:buChar char="•"/>
            </a:pPr>
            <a:endParaRPr lang="e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" sz="1600">
                <a:latin typeface="Arial" panose="020B0604020202020204" pitchFamily="34" charset="0"/>
                <a:cs typeface="Arial" panose="020B0604020202020204" pitchFamily="34" charset="0"/>
              </a:rPr>
              <a:t>Budget – blackbullion.com can be used to help you budget 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345775CA-4E67-2B73-EE02-8C33C9A364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018" y="222512"/>
            <a:ext cx="2407677" cy="24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2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yota Logo, HD, Meaning">
            <a:extLst>
              <a:ext uri="{FF2B5EF4-FFF2-40B4-BE49-F238E27FC236}">
                <a16:creationId xmlns:a16="http://schemas.microsoft.com/office/drawing/2014/main" id="{27B95795-1714-4F57-BF3C-19AF48E4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61" y="5673181"/>
            <a:ext cx="1087598" cy="9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2AFFF2-30C3-449E-874D-9731AD51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173" y="5325255"/>
            <a:ext cx="2333362" cy="8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56C4-D974-4B8D-B36C-AF2E45D7B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9" y="6078565"/>
            <a:ext cx="1384182" cy="772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7A625-94DA-45D0-856D-AF6E3120CF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125" y="5402387"/>
            <a:ext cx="1637076" cy="721022"/>
          </a:xfrm>
          <a:prstGeom prst="rect">
            <a:avLst/>
          </a:prstGeom>
        </p:spPr>
      </p:pic>
      <p:pic>
        <p:nvPicPr>
          <p:cNvPr id="1030" name="Picture 6" descr="Network Rail - Wikipedia">
            <a:extLst>
              <a:ext uri="{FF2B5EF4-FFF2-40B4-BE49-F238E27FC236}">
                <a16:creationId xmlns:a16="http://schemas.microsoft.com/office/drawing/2014/main" id="{F7EB6452-4152-4E58-B917-A1AAC487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142" y="5325255"/>
            <a:ext cx="1828800" cy="6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64F6A7-631B-4CE8-8CA0-8ED9AD34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934" y="6140080"/>
            <a:ext cx="2425641" cy="6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DD2B40-992F-4D88-9EC9-2FA208F10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6348" y="6078563"/>
            <a:ext cx="1219200" cy="561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451A70-849D-4041-94B0-0079C16B87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022" y="425957"/>
            <a:ext cx="2668616" cy="14679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164565-66ED-4A2C-AF3D-FEF74E7C7D6C}"/>
              </a:ext>
            </a:extLst>
          </p:cNvPr>
          <p:cNvSpPr txBox="1"/>
          <p:nvPr/>
        </p:nvSpPr>
        <p:spPr>
          <a:xfrm>
            <a:off x="521905" y="913239"/>
            <a:ext cx="338785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/>
              <a:t>www.gov.uk/apply-apprenticeship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312BC-47B5-3741-F689-E54E2A2ECFBA}"/>
              </a:ext>
            </a:extLst>
          </p:cNvPr>
          <p:cNvSpPr txBox="1"/>
          <p:nvPr/>
        </p:nvSpPr>
        <p:spPr>
          <a:xfrm>
            <a:off x="681393" y="2038518"/>
            <a:ext cx="20942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/>
              <a:t>notgoingtouni.co.uk</a:t>
            </a:r>
          </a:p>
        </p:txBody>
      </p:sp>
      <p:pic>
        <p:nvPicPr>
          <p:cNvPr id="3" name="Picture 2" descr="A blue and black text&#10;&#10;Description automatically generated">
            <a:extLst>
              <a:ext uri="{FF2B5EF4-FFF2-40B4-BE49-F238E27FC236}">
                <a16:creationId xmlns:a16="http://schemas.microsoft.com/office/drawing/2014/main" id="{9E71A802-B88E-18F2-3678-1E3A80A5A3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3846" y="1895365"/>
            <a:ext cx="1809750" cy="657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E20F27-BA0E-56C1-F6D2-8BD87C678186}"/>
              </a:ext>
            </a:extLst>
          </p:cNvPr>
          <p:cNvSpPr txBox="1"/>
          <p:nvPr/>
        </p:nvSpPr>
        <p:spPr>
          <a:xfrm>
            <a:off x="602511" y="479351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Company websites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11D1F-EB44-B2BC-D944-494ABA24C719}"/>
              </a:ext>
            </a:extLst>
          </p:cNvPr>
          <p:cNvSpPr txBox="1"/>
          <p:nvPr/>
        </p:nvSpPr>
        <p:spPr>
          <a:xfrm>
            <a:off x="648586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www.healthcareers.nhs.uk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6278DBD7-6993-D850-8E1F-9B613AA9FC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0715" y="2966152"/>
            <a:ext cx="1514475" cy="69532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4D3A965-FE5F-B12B-47E1-23C32104E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0779" y="141656"/>
            <a:ext cx="2219325" cy="638175"/>
          </a:xfrm>
          <a:prstGeom prst="rect">
            <a:avLst/>
          </a:prstGeom>
        </p:spPr>
      </p:pic>
      <p:pic>
        <p:nvPicPr>
          <p:cNvPr id="9" name="Picture 8" descr="A close up of a text&#10;&#10;Description automatically generated">
            <a:extLst>
              <a:ext uri="{FF2B5EF4-FFF2-40B4-BE49-F238E27FC236}">
                <a16:creationId xmlns:a16="http://schemas.microsoft.com/office/drawing/2014/main" id="{CE5874C0-ECBA-FFD6-CC5C-0D40817A1FA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49" y="736305"/>
            <a:ext cx="4222897" cy="352646"/>
          </a:xfrm>
          <a:prstGeom prst="rect">
            <a:avLst/>
          </a:prstGeom>
        </p:spPr>
      </p:pic>
      <p:pic>
        <p:nvPicPr>
          <p:cNvPr id="11" name="Picture 10" descr="A flag with black text&#10;&#10;Description automatically generated">
            <a:extLst>
              <a:ext uri="{FF2B5EF4-FFF2-40B4-BE49-F238E27FC236}">
                <a16:creationId xmlns:a16="http://schemas.microsoft.com/office/drawing/2014/main" id="{8178B641-F29A-DDBD-E0AE-380EA45674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9780" y="1891598"/>
            <a:ext cx="1190625" cy="1019175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F85A5A5-0A11-58C9-A22F-5164F8BED6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9338" y="3249022"/>
            <a:ext cx="1457325" cy="714375"/>
          </a:xfrm>
          <a:prstGeom prst="rect">
            <a:avLst/>
          </a:prstGeom>
        </p:spPr>
      </p:pic>
      <p:pic>
        <p:nvPicPr>
          <p:cNvPr id="14" name="Picture 13" descr="A flag with red cross and white text&#10;&#10;Description automatically generated">
            <a:extLst>
              <a:ext uri="{FF2B5EF4-FFF2-40B4-BE49-F238E27FC236}">
                <a16:creationId xmlns:a16="http://schemas.microsoft.com/office/drawing/2014/main" id="{ED005FBE-20C2-47F5-E596-CDD0D07886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4029" y="4112918"/>
            <a:ext cx="952500" cy="1095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481B45-4075-4BD9-D9E3-96387F1EDA4F}"/>
              </a:ext>
            </a:extLst>
          </p:cNvPr>
          <p:cNvSpPr txBox="1"/>
          <p:nvPr/>
        </p:nvSpPr>
        <p:spPr>
          <a:xfrm>
            <a:off x="7683795" y="1525772"/>
            <a:ext cx="39748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www.ratemyapprenticeship.co.uk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77B7CF3-23A3-EFE0-5DE1-B1FA17C82C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11633" y="1854051"/>
            <a:ext cx="2743200" cy="47403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AAB3140-EC3C-59E7-E147-E1AC8F9149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9213" y="2853809"/>
            <a:ext cx="2743200" cy="1504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B839B7-178E-FED2-A0AA-B99187DF6A7A}"/>
              </a:ext>
            </a:extLst>
          </p:cNvPr>
          <p:cNvSpPr/>
          <p:nvPr/>
        </p:nvSpPr>
        <p:spPr>
          <a:xfrm>
            <a:off x="181081" y="115506"/>
            <a:ext cx="3169967" cy="6935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Apprenticeships - where to look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57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7EBF-95AD-41A6-B6DB-7BCB9DFE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51F28A-599C-497C-B222-838C1869F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0" y="-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07294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A5DD-36A9-4DC3-A144-E432956C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95B05-F072-4A1D-B377-F40C3DEF2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858000"/>
          </a:xfrm>
        </p:spPr>
      </p:pic>
    </p:spTree>
    <p:extLst>
      <p:ext uri="{BB962C8B-B14F-4D97-AF65-F5344CB8AC3E}">
        <p14:creationId xmlns:p14="http://schemas.microsoft.com/office/powerpoint/2010/main" val="8555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76539-F438-7940-BFE4-A66227C0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685"/>
            <a:ext cx="10515600" cy="6018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University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C3A90-57B4-554E-A00A-DEBF60380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14" y="2332804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Early entry </a:t>
            </a:r>
          </a:p>
          <a:p>
            <a:pPr algn="ctr"/>
            <a:r>
              <a:rPr lang="en-US" sz="2800"/>
              <a:t>(Oxford, Cambridge, Medics, Vets, dentists)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83952-C5D5-B643-975F-B9FB82E52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71" y="3261819"/>
            <a:ext cx="5157787" cy="3684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Finalising</a:t>
            </a:r>
            <a:r>
              <a:rPr lang="en-US" dirty="0"/>
              <a:t> personal statements.</a:t>
            </a:r>
          </a:p>
          <a:p>
            <a:pPr marL="0" indent="0">
              <a:buNone/>
            </a:pPr>
            <a:r>
              <a:rPr lang="en-US" dirty="0"/>
              <a:t>Paying and submitting UCAS form.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Staff are reference writing.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Internal deadline: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Friday </a:t>
            </a:r>
            <a:r>
              <a:rPr lang="en-US" b="1"/>
              <a:t>29th September</a:t>
            </a:r>
            <a:r>
              <a:rPr lang="en-US" b="1" dirty="0"/>
              <a:t> 2025 </a:t>
            </a:r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UCAS deadline Early Entry deadline: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Wednesday 15</a:t>
            </a:r>
            <a:r>
              <a:rPr lang="en-US" b="1" baseline="30000" dirty="0"/>
              <a:t>th</a:t>
            </a:r>
            <a:r>
              <a:rPr lang="en-US" b="1" dirty="0"/>
              <a:t> October 2025</a:t>
            </a:r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6178E3-9D41-E247-8550-D432C730E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5528" y="1920848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Non – early entry </a:t>
            </a:r>
          </a:p>
          <a:p>
            <a:pPr algn="ctr"/>
            <a:r>
              <a:rPr lang="en-US" sz="2800"/>
              <a:t>All other courses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276ABA-9904-144B-8A51-60B4A6DCC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7776" y="3261819"/>
            <a:ext cx="5183188" cy="3684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Choosing courses/open days. </a:t>
            </a:r>
          </a:p>
          <a:p>
            <a:pPr marL="0" indent="0">
              <a:buNone/>
            </a:pPr>
            <a:r>
              <a:rPr lang="en-US" dirty="0"/>
              <a:t>Writing personal statements.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Paying and submitting UCAS form.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Staff are reference writing.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Internal deadlines: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Monday 10</a:t>
            </a:r>
            <a:r>
              <a:rPr lang="en-US" b="1" baseline="30000" dirty="0"/>
              <a:t>th</a:t>
            </a:r>
            <a:r>
              <a:rPr lang="en-US" b="1" dirty="0"/>
              <a:t> November 2025</a:t>
            </a:r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UCAS  equal consideration deadline: </a:t>
            </a:r>
            <a:r>
              <a:rPr lang="en-US" b="1" dirty="0"/>
              <a:t>Wednesday 14th January 2026</a:t>
            </a:r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UCAS - How UCAS data can support access - NEON">
            <a:extLst>
              <a:ext uri="{FF2B5EF4-FFF2-40B4-BE49-F238E27FC236}">
                <a16:creationId xmlns:a16="http://schemas.microsoft.com/office/drawing/2014/main" id="{C7879F71-96F5-8B4A-A352-9E3003B2E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027" y="756595"/>
            <a:ext cx="2393293" cy="7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48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B9E2-E026-4E8B-BD8C-8D95C259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EF603-F87F-4990-A25F-BE08574AA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0" y="-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85189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31D4-17CF-4381-9299-4AD2C708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alerts…..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4DC37E-FBB6-4AE1-9768-688F4CB3D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0"/>
          <a:stretch/>
        </p:blipFill>
        <p:spPr>
          <a:xfrm>
            <a:off x="399288" y="1388681"/>
            <a:ext cx="9238488" cy="51966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D911E-64C4-46AE-B003-53A510616691}"/>
              </a:ext>
            </a:extLst>
          </p:cNvPr>
          <p:cNvSpPr txBox="1"/>
          <p:nvPr/>
        </p:nvSpPr>
        <p:spPr>
          <a:xfrm>
            <a:off x="10012680" y="1490472"/>
            <a:ext cx="193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Asks what area you are </a:t>
            </a:r>
            <a:r>
              <a:rPr lang="en-GB"/>
              <a:t>interested 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141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D496-8E71-934E-97A7-E1BA9CA1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66" y="-317093"/>
            <a:ext cx="11132634" cy="1325563"/>
          </a:xfrm>
        </p:spPr>
        <p:txBody>
          <a:bodyPr/>
          <a:lstStyle/>
          <a:p>
            <a:r>
              <a:rPr lang="en-US" dirty="0"/>
              <a:t>Apprenticeship search – through </a:t>
            </a:r>
            <a:r>
              <a:rPr lang="en-US" dirty="0" err="1"/>
              <a:t>Unifrog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E1BDC-7A8A-4D36-92D6-F3B3AF027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690" y="487335"/>
            <a:ext cx="8632271" cy="6353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F47AF1-9762-7E49-8A9E-7D0F4E529EBD}"/>
              </a:ext>
            </a:extLst>
          </p:cNvPr>
          <p:cNvSpPr txBox="1"/>
          <p:nvPr/>
        </p:nvSpPr>
        <p:spPr>
          <a:xfrm>
            <a:off x="3803763" y="3246432"/>
            <a:ext cx="315309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Log in and scroll down to the  apprenticeships tile.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811EDC-1C7B-D44A-B461-0D5A88645C7B}"/>
              </a:ext>
            </a:extLst>
          </p:cNvPr>
          <p:cNvSpPr/>
          <p:nvPr/>
        </p:nvSpPr>
        <p:spPr>
          <a:xfrm>
            <a:off x="7271656" y="2521928"/>
            <a:ext cx="3066585" cy="104821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1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2800C-FEF6-9444-9F26-7E7892B9FF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586" y="174010"/>
            <a:ext cx="6036151" cy="5167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C2198-7AE8-BE42-93E3-0DEF1B97D5E1}"/>
              </a:ext>
            </a:extLst>
          </p:cNvPr>
          <p:cNvSpPr txBox="1"/>
          <p:nvPr/>
        </p:nvSpPr>
        <p:spPr>
          <a:xfrm>
            <a:off x="123568" y="432486"/>
            <a:ext cx="3150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 through this page – it tells you everything about apprenticeships and then scroll down to the bottom of the page and select next.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A6FB5-B530-1143-AA8F-BE3098E31B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107" y="3429000"/>
            <a:ext cx="4278391" cy="32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8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5605C8-B359-D544-B2BD-26207BEA4BF5}"/>
              </a:ext>
            </a:extLst>
          </p:cNvPr>
          <p:cNvSpPr txBox="1"/>
          <p:nvPr/>
        </p:nvSpPr>
        <p:spPr>
          <a:xfrm>
            <a:off x="704335" y="3135419"/>
            <a:ext cx="3150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Select the 10 standards you are interested in.</a:t>
            </a:r>
          </a:p>
          <a:p>
            <a:r>
              <a:rPr lang="en-US" sz="2800" dirty="0"/>
              <a:t>or you can search by all vacancies by a single employer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C0726-4BA9-406C-A712-4FEE50A88A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468" y="382555"/>
            <a:ext cx="7063275" cy="64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3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BD42B-657D-8C42-BB7F-4DA7AC54B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032" y="0"/>
            <a:ext cx="79034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C2AC92-AC98-6143-871A-D689E9C47614}"/>
              </a:ext>
            </a:extLst>
          </p:cNvPr>
          <p:cNvSpPr txBox="1"/>
          <p:nvPr/>
        </p:nvSpPr>
        <p:spPr>
          <a:xfrm>
            <a:off x="704335" y="3135419"/>
            <a:ext cx="315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Select how far you want to travel</a:t>
            </a:r>
          </a:p>
        </p:txBody>
      </p:sp>
    </p:spTree>
    <p:extLst>
      <p:ext uri="{BB962C8B-B14F-4D97-AF65-F5344CB8AC3E}">
        <p14:creationId xmlns:p14="http://schemas.microsoft.com/office/powerpoint/2010/main" val="4160286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D1B5A-A19D-794F-87B7-7D8F3332C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739" y="608842"/>
            <a:ext cx="9891612" cy="545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E39C4-A466-794F-8697-C64768A6B905}"/>
              </a:ext>
            </a:extLst>
          </p:cNvPr>
          <p:cNvSpPr txBox="1"/>
          <p:nvPr/>
        </p:nvSpPr>
        <p:spPr>
          <a:xfrm>
            <a:off x="259491" y="1442543"/>
            <a:ext cx="2088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Select the level you are interested in.</a:t>
            </a:r>
          </a:p>
        </p:txBody>
      </p:sp>
    </p:spTree>
    <p:extLst>
      <p:ext uri="{BB962C8B-B14F-4D97-AF65-F5344CB8AC3E}">
        <p14:creationId xmlns:p14="http://schemas.microsoft.com/office/powerpoint/2010/main" val="2482293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30E42-9475-AD46-B2FC-16863CA01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864" y="0"/>
            <a:ext cx="90623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C1952-77F3-7D42-BE91-D0675ECB2A58}"/>
              </a:ext>
            </a:extLst>
          </p:cNvPr>
          <p:cNvSpPr txBox="1"/>
          <p:nvPr/>
        </p:nvSpPr>
        <p:spPr>
          <a:xfrm>
            <a:off x="160637" y="506627"/>
            <a:ext cx="21253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They are shown by start date – you need starting in a while.</a:t>
            </a:r>
          </a:p>
          <a:p>
            <a:r>
              <a:rPr lang="en-US" sz="3200" dirty="0"/>
              <a:t>Then select the ones you are interest in looking at.</a:t>
            </a:r>
          </a:p>
        </p:txBody>
      </p:sp>
    </p:spTree>
    <p:extLst>
      <p:ext uri="{BB962C8B-B14F-4D97-AF65-F5344CB8AC3E}">
        <p14:creationId xmlns:p14="http://schemas.microsoft.com/office/powerpoint/2010/main" val="175231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855B7-A6CD-EA49-9A14-6B69473737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08" y="0"/>
            <a:ext cx="811399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CF7A8D-9DF9-D641-9F50-5635C3BD4314}"/>
              </a:ext>
            </a:extLst>
          </p:cNvPr>
          <p:cNvSpPr txBox="1"/>
          <p:nvPr/>
        </p:nvSpPr>
        <p:spPr>
          <a:xfrm>
            <a:off x="531341" y="1495168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Information is then given that you can then follow up by exploring the company website.</a:t>
            </a:r>
          </a:p>
        </p:txBody>
      </p:sp>
    </p:spTree>
    <p:extLst>
      <p:ext uri="{BB962C8B-B14F-4D97-AF65-F5344CB8AC3E}">
        <p14:creationId xmlns:p14="http://schemas.microsoft.com/office/powerpoint/2010/main" val="3911982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1AA87-2EB8-924E-BE6E-FA72ACF64D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3980"/>
            <a:ext cx="12192000" cy="49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07879B-E599-7647-99B9-C49C19FE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US" sz="5400" b="1"/>
              <a:t>Resources to support students.</a:t>
            </a:r>
          </a:p>
        </p:txBody>
      </p:sp>
      <p:pic>
        <p:nvPicPr>
          <p:cNvPr id="10" name="Picture 2" descr="UCAS - How UCAS data can support access - NEON">
            <a:extLst>
              <a:ext uri="{FF2B5EF4-FFF2-40B4-BE49-F238E27FC236}">
                <a16:creationId xmlns:a16="http://schemas.microsoft.com/office/drawing/2014/main" id="{895C90C8-3281-4941-999B-1BEB0033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79409" y="684154"/>
            <a:ext cx="3532036" cy="10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8187FC-B8B9-C749-9B68-9D1C4CA0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Open Sans"/>
                <a:ea typeface="Open Sans"/>
                <a:cs typeface="Open Sans"/>
              </a:rPr>
              <a:t>Show My Homework – guide to completing applications</a:t>
            </a:r>
          </a:p>
          <a:p>
            <a:pPr marL="0" indent="0">
              <a:buNone/>
            </a:pPr>
            <a:r>
              <a:rPr lang="en-GB" sz="2000" b="0" i="0" dirty="0">
                <a:effectLst/>
                <a:latin typeface="Open Sans"/>
                <a:ea typeface="Open Sans"/>
                <a:cs typeface="Open Sans"/>
              </a:rPr>
              <a:t>Post 18 support - links to useful resources to help you with you post 18 choices</a:t>
            </a:r>
          </a:p>
          <a:p>
            <a:pPr marL="0" indent="0">
              <a:buNone/>
            </a:pPr>
            <a:r>
              <a:rPr lang="en-GB" sz="2000" dirty="0">
                <a:latin typeface="Open Sans"/>
                <a:ea typeface="Open Sans"/>
                <a:cs typeface="Open Sans"/>
              </a:rPr>
              <a:t>UNIFROG</a:t>
            </a:r>
            <a:endParaRPr lang="en-GB" sz="20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effectLst/>
                <a:latin typeface="Open Sans"/>
                <a:ea typeface="Open Sans"/>
                <a:cs typeface="Open Sans"/>
              </a:rPr>
              <a:t>How to complete the UCAS form</a:t>
            </a:r>
          </a:p>
          <a:p>
            <a:pPr marL="0" indent="0">
              <a:buNone/>
            </a:pPr>
            <a:r>
              <a:rPr lang="en-GB" sz="2000" dirty="0">
                <a:latin typeface="Open Sans"/>
                <a:ea typeface="Open Sans"/>
                <a:cs typeface="Open Sans"/>
              </a:rPr>
              <a:t>How to request references from staff</a:t>
            </a:r>
          </a:p>
          <a:p>
            <a:pPr marL="0" indent="0">
              <a:buNone/>
            </a:pPr>
            <a:r>
              <a:rPr lang="en-GB" sz="2000" b="0" i="0" dirty="0">
                <a:effectLst/>
                <a:latin typeface="Open Sans"/>
                <a:ea typeface="Open Sans"/>
                <a:cs typeface="Open Sans"/>
              </a:rPr>
              <a:t>How to write a personal statement</a:t>
            </a:r>
          </a:p>
          <a:p>
            <a:pPr marL="0" indent="0">
              <a:buNone/>
            </a:pPr>
            <a:endParaRPr lang="en-GB" sz="20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effectLst/>
                <a:latin typeface="Open Sans"/>
                <a:ea typeface="Open Sans"/>
                <a:cs typeface="Open Sans"/>
              </a:rPr>
              <a:t>*info for apprenticeship applications is also on here.</a:t>
            </a:r>
          </a:p>
        </p:txBody>
      </p:sp>
      <p:pic>
        <p:nvPicPr>
          <p:cNvPr id="2050" name="Picture 2" descr="Show My Homework – Bourne Academy">
            <a:extLst>
              <a:ext uri="{FF2B5EF4-FFF2-40B4-BE49-F238E27FC236}">
                <a16:creationId xmlns:a16="http://schemas.microsoft.com/office/drawing/2014/main" id="{7CACDC98-AD68-5947-940C-916255B6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89463" y="2310086"/>
            <a:ext cx="2913654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frog – Virtual Work Experience - Notley High School &amp; Braintree Sixth  Form">
            <a:extLst>
              <a:ext uri="{FF2B5EF4-FFF2-40B4-BE49-F238E27FC236}">
                <a16:creationId xmlns:a16="http://schemas.microsoft.com/office/drawing/2014/main" id="{8F2EDF6B-D5D9-4244-8E2D-8AC19A33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66095" y="4358181"/>
            <a:ext cx="3360391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34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yota Logo, HD, Meaning">
            <a:extLst>
              <a:ext uri="{FF2B5EF4-FFF2-40B4-BE49-F238E27FC236}">
                <a16:creationId xmlns:a16="http://schemas.microsoft.com/office/drawing/2014/main" id="{27B95795-1714-4F57-BF3C-19AF48E4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93" y="5113796"/>
            <a:ext cx="894651" cy="7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2B460F-E1F1-415B-BF2E-4919DA408E25}"/>
              </a:ext>
            </a:extLst>
          </p:cNvPr>
          <p:cNvSpPr/>
          <p:nvPr/>
        </p:nvSpPr>
        <p:spPr>
          <a:xfrm>
            <a:off x="2697453" y="5250886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Level 3 apprenticeships in production and maintenance. Applications open early October, open days in early November.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42AFFF2-30C3-449E-874D-9731AD51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7" y="75128"/>
            <a:ext cx="2333362" cy="8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B208A8-7688-4E8C-AA80-6851F260C200}"/>
              </a:ext>
            </a:extLst>
          </p:cNvPr>
          <p:cNvSpPr/>
          <p:nvPr/>
        </p:nvSpPr>
        <p:spPr>
          <a:xfrm>
            <a:off x="2697453" y="75128"/>
            <a:ext cx="9282026" cy="8810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Degree apprenticeships in engineering, project management and business. Other level 4 apprenticeships. Any information will be shared. Entry requirements 3 x C at A-level or equivalent.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56C4-D974-4B8D-B36C-AF2E45D7B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4" y="1070875"/>
            <a:ext cx="1384182" cy="772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01C364-A41C-400A-A451-7C29A7C2AF23}"/>
              </a:ext>
            </a:extLst>
          </p:cNvPr>
          <p:cNvSpPr/>
          <p:nvPr/>
        </p:nvSpPr>
        <p:spPr>
          <a:xfrm>
            <a:off x="2697453" y="1016419"/>
            <a:ext cx="9282026" cy="8810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Degree apprenticeships in business and engineering. Other level 4 apprenticeships. Open day Saturday 11</a:t>
            </a:r>
            <a:r>
              <a:rPr lang="en-GB" baseline="30000" dirty="0"/>
              <a:t>th</a:t>
            </a:r>
            <a:r>
              <a:rPr lang="en-GB" dirty="0"/>
              <a:t> October – link sent to students. Entry requirements 3 x C at A-level or equivalent.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37A625-94DA-45D0-856D-AF6E3120CF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81" y="2023906"/>
            <a:ext cx="1637076" cy="721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AAF4C7-8DA2-44D5-860E-035067E67C05}"/>
              </a:ext>
            </a:extLst>
          </p:cNvPr>
          <p:cNvSpPr/>
          <p:nvPr/>
        </p:nvSpPr>
        <p:spPr>
          <a:xfrm>
            <a:off x="2697453" y="2002785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Degree apprenticeships in quantity surveying and construction management. Application details to follow. </a:t>
            </a:r>
          </a:p>
        </p:txBody>
      </p:sp>
      <p:pic>
        <p:nvPicPr>
          <p:cNvPr id="1030" name="Picture 6" descr="Network Rail - Wikipedia">
            <a:extLst>
              <a:ext uri="{FF2B5EF4-FFF2-40B4-BE49-F238E27FC236}">
                <a16:creationId xmlns:a16="http://schemas.microsoft.com/office/drawing/2014/main" id="{F7EB6452-4152-4E58-B917-A1AAC487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81" y="2976937"/>
            <a:ext cx="1828800" cy="6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64F6A7-631B-4CE8-8CA0-8ED9AD34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7" y="4414703"/>
            <a:ext cx="2425641" cy="6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DD2B40-992F-4D88-9EC9-2FA208F10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219" y="3719305"/>
            <a:ext cx="1219200" cy="5619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DAF02FD-018D-4728-89DF-2E3163862200}"/>
              </a:ext>
            </a:extLst>
          </p:cNvPr>
          <p:cNvSpPr/>
          <p:nvPr/>
        </p:nvSpPr>
        <p:spPr>
          <a:xfrm>
            <a:off x="2697453" y="3625007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Degree apprenticeships (level 7) in finance. Applications opened October 2024. West Midlands based.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1ADF48-FCEB-497A-BB60-6CA673D6C7F9}"/>
              </a:ext>
            </a:extLst>
          </p:cNvPr>
          <p:cNvSpPr/>
          <p:nvPr/>
        </p:nvSpPr>
        <p:spPr>
          <a:xfrm>
            <a:off x="2697453" y="4438001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Degree apprenticeships and level 4 apprenticeships. Application details to follow.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BF082D-A9F3-4401-8E7F-E0285234B7D0}"/>
              </a:ext>
            </a:extLst>
          </p:cNvPr>
          <p:cNvSpPr/>
          <p:nvPr/>
        </p:nvSpPr>
        <p:spPr>
          <a:xfrm>
            <a:off x="2697453" y="2799506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Degree apprenticeships in project management and chartered surveying. Application details to follow.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0BC2E2-75EE-47A7-8AAA-0498AAF03C79}"/>
              </a:ext>
            </a:extLst>
          </p:cNvPr>
          <p:cNvSpPr/>
          <p:nvPr/>
        </p:nvSpPr>
        <p:spPr>
          <a:xfrm>
            <a:off x="2697453" y="6063771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“Flying Start” degree apprenticeships applied for via UCAS at 6 different universities.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00439-7597-4D40-B24B-8503DC126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281" y="5996616"/>
            <a:ext cx="17430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B208A8-7688-4E8C-AA80-6851F260C200}"/>
              </a:ext>
            </a:extLst>
          </p:cNvPr>
          <p:cNvSpPr/>
          <p:nvPr/>
        </p:nvSpPr>
        <p:spPr>
          <a:xfrm>
            <a:off x="2679310" y="183985"/>
            <a:ext cx="9282026" cy="8810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Various Level 2, 3 and 4 apprenticeships in Business, Operational and STEM based areas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1C364-A41C-400A-A451-7C29A7C2AF23}"/>
              </a:ext>
            </a:extLst>
          </p:cNvPr>
          <p:cNvSpPr/>
          <p:nvPr/>
        </p:nvSpPr>
        <p:spPr>
          <a:xfrm>
            <a:off x="2652096" y="1279490"/>
            <a:ext cx="9282026" cy="8810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Various levels – Business, Digital, </a:t>
            </a:r>
            <a:r>
              <a:rPr lang="en-GB" err="1"/>
              <a:t>Newtorks</a:t>
            </a:r>
            <a:r>
              <a:rPr lang="en-GB"/>
              <a:t> and Consumer sectors.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AAF4C7-8DA2-44D5-860E-035067E67C05}"/>
              </a:ext>
            </a:extLst>
          </p:cNvPr>
          <p:cNvSpPr/>
          <p:nvPr/>
        </p:nvSpPr>
        <p:spPr>
          <a:xfrm>
            <a:off x="2652096" y="2420071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Smith Cooper – Accountancy 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AF02FD-018D-4728-89DF-2E3163862200}"/>
              </a:ext>
            </a:extLst>
          </p:cNvPr>
          <p:cNvSpPr/>
          <p:nvPr/>
        </p:nvSpPr>
        <p:spPr>
          <a:xfrm>
            <a:off x="2652096" y="4541221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ea typeface="Calibri"/>
                <a:cs typeface="Calibri"/>
              </a:rPr>
              <a:t>Fluid Ideas – Darley Abbey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1ADF48-FCEB-497A-BB60-6CA673D6C7F9}"/>
              </a:ext>
            </a:extLst>
          </p:cNvPr>
          <p:cNvSpPr/>
          <p:nvPr/>
        </p:nvSpPr>
        <p:spPr>
          <a:xfrm>
            <a:off x="2652096" y="5762430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Rolls Royce cars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BF082D-A9F3-4401-8E7F-E0285234B7D0}"/>
              </a:ext>
            </a:extLst>
          </p:cNvPr>
          <p:cNvSpPr/>
          <p:nvPr/>
        </p:nvSpPr>
        <p:spPr>
          <a:xfrm>
            <a:off x="2652096" y="3443577"/>
            <a:ext cx="9327990" cy="675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ea typeface="Calibri"/>
                <a:cs typeface="Calibri"/>
              </a:rPr>
              <a:t>Tesco accountancy</a:t>
            </a:r>
          </a:p>
        </p:txBody>
      </p:sp>
      <p:pic>
        <p:nvPicPr>
          <p:cNvPr id="2" name="Picture 1" descr="Severn Trent - Wikipedia">
            <a:extLst>
              <a:ext uri="{FF2B5EF4-FFF2-40B4-BE49-F238E27FC236}">
                <a16:creationId xmlns:a16="http://schemas.microsoft.com/office/drawing/2014/main" id="{0B093C71-FCBA-67DC-506B-969C2B7AFD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03" y="75746"/>
            <a:ext cx="1925865" cy="764722"/>
          </a:xfrm>
          <a:prstGeom prst="rect">
            <a:avLst/>
          </a:prstGeom>
        </p:spPr>
      </p:pic>
      <p:pic>
        <p:nvPicPr>
          <p:cNvPr id="4" name="Picture 3" descr="BT Apprenticeship Scheme (23/24) | Best Apprenticeships">
            <a:extLst>
              <a:ext uri="{FF2B5EF4-FFF2-40B4-BE49-F238E27FC236}">
                <a16:creationId xmlns:a16="http://schemas.microsoft.com/office/drawing/2014/main" id="{4C6385FF-61AF-C3E1-F349-728EA0BFD4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42" y="845456"/>
            <a:ext cx="1157515" cy="1157516"/>
          </a:xfrm>
          <a:prstGeom prst="rect">
            <a:avLst/>
          </a:prstGeom>
        </p:spPr>
      </p:pic>
      <p:pic>
        <p:nvPicPr>
          <p:cNvPr id="3" name="Picture 2" descr="PKF Smith Cooper, Derby | Accountants ...">
            <a:extLst>
              <a:ext uri="{FF2B5EF4-FFF2-40B4-BE49-F238E27FC236}">
                <a16:creationId xmlns:a16="http://schemas.microsoft.com/office/drawing/2014/main" id="{270F6FD4-E70B-EED0-5FB7-53323ACEEA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40" y="2156051"/>
            <a:ext cx="1416050" cy="1040040"/>
          </a:xfrm>
          <a:prstGeom prst="rect">
            <a:avLst/>
          </a:prstGeom>
        </p:spPr>
      </p:pic>
      <p:pic>
        <p:nvPicPr>
          <p:cNvPr id="6" name="Picture 5" descr="Care Leaver Covenant">
            <a:extLst>
              <a:ext uri="{FF2B5EF4-FFF2-40B4-BE49-F238E27FC236}">
                <a16:creationId xmlns:a16="http://schemas.microsoft.com/office/drawing/2014/main" id="{BEDABB3E-256C-E2A7-1E3A-C78A984724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69" y="3263671"/>
            <a:ext cx="1436461" cy="1038226"/>
          </a:xfrm>
          <a:prstGeom prst="rect">
            <a:avLst/>
          </a:prstGeom>
        </p:spPr>
      </p:pic>
      <p:pic>
        <p:nvPicPr>
          <p:cNvPr id="7" name="Picture 6" descr="Fluid Ideas | LinkedIn">
            <a:extLst>
              <a:ext uri="{FF2B5EF4-FFF2-40B4-BE49-F238E27FC236}">
                <a16:creationId xmlns:a16="http://schemas.microsoft.com/office/drawing/2014/main" id="{09C05254-8787-AA80-C742-FCFDFFEE56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4435929"/>
            <a:ext cx="1025072" cy="1034143"/>
          </a:xfrm>
          <a:prstGeom prst="rect">
            <a:avLst/>
          </a:prstGeom>
        </p:spPr>
      </p:pic>
      <p:pic>
        <p:nvPicPr>
          <p:cNvPr id="9" name="Picture 8" descr="Rolls Royce Car Logo STICKER Vinyl Die ...">
            <a:extLst>
              <a:ext uri="{FF2B5EF4-FFF2-40B4-BE49-F238E27FC236}">
                <a16:creationId xmlns:a16="http://schemas.microsoft.com/office/drawing/2014/main" id="{906C932E-36CD-C20A-C4AC-5C8E28A791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51" y="5586865"/>
            <a:ext cx="1127126" cy="10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EC4691-CD3A-8123-530D-25AD209444A7}"/>
              </a:ext>
            </a:extLst>
          </p:cNvPr>
          <p:cNvSpPr/>
          <p:nvPr/>
        </p:nvSpPr>
        <p:spPr>
          <a:xfrm>
            <a:off x="2697453" y="75128"/>
            <a:ext cx="6145422" cy="8810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>
                <a:ea typeface="Calibri"/>
                <a:cs typeface="Calibri"/>
              </a:rPr>
              <a:t>Recruitment Processes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B9F5F7-F144-ECF5-77D8-0B5BE9D7F103}"/>
              </a:ext>
            </a:extLst>
          </p:cNvPr>
          <p:cNvSpPr/>
          <p:nvPr/>
        </p:nvSpPr>
        <p:spPr>
          <a:xfrm>
            <a:off x="1160720" y="1125279"/>
            <a:ext cx="9968023" cy="103667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Open days / evenings</a:t>
            </a:r>
            <a:endParaRPr lang="en-US" sz="24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5A979F-3031-6554-8975-D0951FF9E726}"/>
              </a:ext>
            </a:extLst>
          </p:cNvPr>
          <p:cNvSpPr/>
          <p:nvPr/>
        </p:nvSpPr>
        <p:spPr>
          <a:xfrm>
            <a:off x="1160720" y="2268279"/>
            <a:ext cx="9968023" cy="103667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Application form and/or upload a CV</a:t>
            </a:r>
            <a:endParaRPr lang="en-US" sz="24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AE8F70-633F-9415-1FA1-94A1F66C380F}"/>
              </a:ext>
            </a:extLst>
          </p:cNvPr>
          <p:cNvSpPr/>
          <p:nvPr/>
        </p:nvSpPr>
        <p:spPr>
          <a:xfrm>
            <a:off x="1160720" y="3491023"/>
            <a:ext cx="9968023" cy="103667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Video interviews </a:t>
            </a:r>
            <a:endParaRPr lang="en-US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8217C0A-0C03-1C85-8028-9320AC54C7FF}"/>
              </a:ext>
            </a:extLst>
          </p:cNvPr>
          <p:cNvSpPr/>
          <p:nvPr/>
        </p:nvSpPr>
        <p:spPr>
          <a:xfrm>
            <a:off x="1160720" y="4642883"/>
            <a:ext cx="9968023" cy="103667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Online tests – logic / numeracy / reasoning</a:t>
            </a:r>
            <a:endParaRPr lang="en-US" sz="24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ED1184-C75C-310C-8CC7-57F6E80DC002}"/>
              </a:ext>
            </a:extLst>
          </p:cNvPr>
          <p:cNvSpPr/>
          <p:nvPr/>
        </p:nvSpPr>
        <p:spPr>
          <a:xfrm>
            <a:off x="1116417" y="5794743"/>
            <a:ext cx="9968023" cy="103667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Assessment </a:t>
            </a:r>
            <a:r>
              <a:rPr lang="en-US" sz="2400" err="1">
                <a:ea typeface="Calibri"/>
                <a:cs typeface="Calibri"/>
              </a:rPr>
              <a:t>centres</a:t>
            </a:r>
            <a:r>
              <a:rPr lang="en-US" sz="2400">
                <a:ea typeface="Calibri"/>
                <a:cs typeface="Calibri"/>
              </a:rPr>
              <a:t> – interview / presentation / group activity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10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F6DC-1F1F-4DAC-8EC7-7D20AB43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9601365" cy="535292"/>
          </a:xfrm>
        </p:spPr>
        <p:txBody>
          <a:bodyPr/>
          <a:lstStyle/>
          <a:p>
            <a:r>
              <a:rPr lang="en-GB"/>
              <a:t>Study skills and preparing for exams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BAD3-D0D9-42AA-886F-D770251707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4000"/>
              <a:t>How do you ensure that your child is prepared for this year and support them in planning their time and making study time as useful as possible?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62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4D42347D-065D-44FA-94A1-06023D9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IE" altLang="en-US" sz="5400"/>
              <a:t>Be Organised!</a:t>
            </a:r>
          </a:p>
        </p:txBody>
      </p:sp>
      <p:sp>
        <p:nvSpPr>
          <p:cNvPr id="411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099" descr="Calendar on table">
            <a:extLst>
              <a:ext uri="{FF2B5EF4-FFF2-40B4-BE49-F238E27FC236}">
                <a16:creationId xmlns:a16="http://schemas.microsoft.com/office/drawing/2014/main" id="{9BEA80F9-A318-0D3B-1E02-6EAEC58A3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5D10-9BC7-4653-9F7D-B24476BF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en-IE" sz="2200"/>
          </a:p>
          <a:p>
            <a:pPr>
              <a:defRPr/>
            </a:pPr>
            <a:r>
              <a:rPr lang="en-IE" sz="2200"/>
              <a:t>A Study Timetable  and Weekly Progress Sheet are essential</a:t>
            </a:r>
          </a:p>
          <a:p>
            <a:pPr marL="0" indent="0">
              <a:buNone/>
              <a:defRPr/>
            </a:pPr>
            <a:endParaRPr lang="en-IE" sz="2200"/>
          </a:p>
          <a:p>
            <a:pPr>
              <a:defRPr/>
            </a:pPr>
            <a:r>
              <a:rPr lang="en-IE" sz="2200"/>
              <a:t>Study Folder  &amp;  Refill Pad  will help you to organise your studies</a:t>
            </a:r>
          </a:p>
          <a:p>
            <a:pPr>
              <a:defRPr/>
            </a:pPr>
            <a:endParaRPr lang="en-IE" sz="2200"/>
          </a:p>
          <a:p>
            <a:pPr>
              <a:defRPr/>
            </a:pPr>
            <a:r>
              <a:rPr lang="en-IE" sz="2200"/>
              <a:t>Recommended Study for Year 13 :</a:t>
            </a:r>
          </a:p>
          <a:p>
            <a:pPr marL="0" indent="0">
              <a:buNone/>
              <a:defRPr/>
            </a:pPr>
            <a:r>
              <a:rPr lang="en-IE" sz="2200"/>
              <a:t> 60 mins. per night plus homework</a:t>
            </a:r>
          </a:p>
          <a:p>
            <a:pPr marL="0" indent="0">
              <a:buNone/>
              <a:defRPr/>
            </a:pPr>
            <a:r>
              <a:rPr lang="en-IE" sz="2200"/>
              <a:t>                  </a:t>
            </a:r>
          </a:p>
          <a:p>
            <a:pPr marL="0" indent="0">
              <a:buNone/>
              <a:defRPr/>
            </a:pPr>
            <a:endParaRPr lang="en-IE" sz="2200"/>
          </a:p>
          <a:p>
            <a:pPr>
              <a:defRPr/>
            </a:pPr>
            <a:endParaRPr lang="en-IE" sz="2200"/>
          </a:p>
        </p:txBody>
      </p:sp>
    </p:spTree>
    <p:extLst>
      <p:ext uri="{BB962C8B-B14F-4D97-AF65-F5344CB8AC3E}">
        <p14:creationId xmlns:p14="http://schemas.microsoft.com/office/powerpoint/2010/main" val="1146543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D8E87-A32B-4337-95B4-7296B086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defRPr/>
            </a:pPr>
            <a:r>
              <a:rPr lang="en-IE" sz="5400">
                <a:latin typeface="+mj-lt"/>
                <a:ea typeface="+mj-ea"/>
                <a:cs typeface="+mj-cs"/>
              </a:rPr>
              <a:t>Your Study Area…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94755E72-89F7-5F39-476D-940FD0D035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E99B0-5EDE-443E-ABF2-E7F14E2B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IE" sz="2200" b="1" i="1" u="sng"/>
              <a:t>Make sure </a:t>
            </a:r>
          </a:p>
          <a:p>
            <a:pPr>
              <a:defRPr/>
            </a:pPr>
            <a:r>
              <a:rPr lang="en-IE" sz="2200"/>
              <a:t>the room is well lit </a:t>
            </a:r>
          </a:p>
          <a:p>
            <a:pPr>
              <a:defRPr/>
            </a:pPr>
            <a:endParaRPr lang="en-IE" sz="2200"/>
          </a:p>
          <a:p>
            <a:pPr>
              <a:defRPr/>
            </a:pPr>
            <a:r>
              <a:rPr lang="en-IE" sz="2200"/>
              <a:t>It’s free from distractions and noise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E" sz="2200"/>
              <a:t>    (No mobile phones )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IE" sz="2200"/>
          </a:p>
          <a:p>
            <a:pPr>
              <a:defRPr/>
            </a:pPr>
            <a:r>
              <a:rPr lang="en-IE" sz="2200"/>
              <a:t>You have everything you need to study (Calculators/ Books / Work books / Refill Pad) </a:t>
            </a:r>
          </a:p>
        </p:txBody>
      </p:sp>
    </p:spTree>
    <p:extLst>
      <p:ext uri="{BB962C8B-B14F-4D97-AF65-F5344CB8AC3E}">
        <p14:creationId xmlns:p14="http://schemas.microsoft.com/office/powerpoint/2010/main" val="658528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98FA3A4D-0655-487F-A5A2-0D542995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IE" altLang="en-US" sz="5400" b="1" i="1"/>
              <a:t>Tips For Making Study Easier…</a:t>
            </a:r>
          </a:p>
        </p:txBody>
      </p:sp>
      <p:sp>
        <p:nvSpPr>
          <p:cNvPr id="1434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14340">
            <a:extLst>
              <a:ext uri="{FF2B5EF4-FFF2-40B4-BE49-F238E27FC236}">
                <a16:creationId xmlns:a16="http://schemas.microsoft.com/office/drawing/2014/main" id="{582AB451-67D9-5A4C-25B2-AB8FEB367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14340" name="Content Placeholder 2">
            <a:extLst>
              <a:ext uri="{FF2B5EF4-FFF2-40B4-BE49-F238E27FC236}">
                <a16:creationId xmlns:a16="http://schemas.microsoft.com/office/drawing/2014/main" id="{97EA1195-4E59-80E6-C197-640AB0891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002984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9635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6" name="Rectangle 616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9" name="Content Placeholder 2">
            <a:extLst>
              <a:ext uri="{FF2B5EF4-FFF2-40B4-BE49-F238E27FC236}">
                <a16:creationId xmlns:a16="http://schemas.microsoft.com/office/drawing/2014/main" id="{0C39563D-AF04-4A4D-E1B2-3BB93997C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10013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C5DCD9-4573-46DD-97C9-30822403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403475"/>
            <a:ext cx="8229600" cy="2016125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br>
              <a:rPr lang="en-IE" sz="1100"/>
            </a:br>
            <a:endParaRPr lang="en-IE" sz="1100"/>
          </a:p>
        </p:txBody>
      </p:sp>
    </p:spTree>
    <p:extLst>
      <p:ext uri="{BB962C8B-B14F-4D97-AF65-F5344CB8AC3E}">
        <p14:creationId xmlns:p14="http://schemas.microsoft.com/office/powerpoint/2010/main" val="35417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05E868E-B43B-4439-BE79-21BB47BE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IE" altLang="en-US" sz="5400"/>
              <a:t>Improving Memory…</a:t>
            </a:r>
          </a:p>
        </p:txBody>
      </p:sp>
      <p:sp>
        <p:nvSpPr>
          <p:cNvPr id="1025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A8222371-C973-3C5C-0607-7B1B69514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48098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032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5" name="Rectangle 1230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2A1812B9-DCED-4EAF-8D14-506B932F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E" altLang="en-US" sz="5400" b="1" i="1"/>
              <a:t>Tips For Making Study Easier…</a:t>
            </a:r>
          </a:p>
        </p:txBody>
      </p:sp>
      <p:sp>
        <p:nvSpPr>
          <p:cNvPr id="1230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00" name="Content Placeholder 2">
            <a:extLst>
              <a:ext uri="{FF2B5EF4-FFF2-40B4-BE49-F238E27FC236}">
                <a16:creationId xmlns:a16="http://schemas.microsoft.com/office/drawing/2014/main" id="{813A787F-1CF7-6753-884C-43C0F386E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607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17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5C491-EFB9-1240-AE47-87535054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b="1"/>
              <a:t>What can you do to help at this stage?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FC284-4E98-F742-9832-08C578779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Support them to explore their options – open days, applicant days.</a:t>
            </a:r>
          </a:p>
          <a:p>
            <a:pPr marL="0" indent="0">
              <a:buNone/>
            </a:pPr>
            <a:r>
              <a:rPr lang="en-US" sz="2200"/>
              <a:t>Help them check the entry requirements.</a:t>
            </a:r>
          </a:p>
          <a:p>
            <a:pPr marL="0" indent="0">
              <a:buNone/>
            </a:pPr>
            <a:r>
              <a:rPr lang="en-US" sz="2200"/>
              <a:t>Help them make sensible choices – have they got an insurance?</a:t>
            </a:r>
          </a:p>
          <a:p>
            <a:pPr marL="0" indent="0">
              <a:buNone/>
            </a:pPr>
            <a:r>
              <a:rPr lang="en-US" sz="2200"/>
              <a:t>If they are worrying get them to talk to their tutor or a member of SFO. </a:t>
            </a:r>
          </a:p>
          <a:p>
            <a:pPr marL="0" indent="0">
              <a:buNone/>
            </a:pPr>
            <a:r>
              <a:rPr lang="en-US" sz="2200"/>
              <a:t>Help them draft their personal statement.</a:t>
            </a:r>
          </a:p>
          <a:p>
            <a:pPr marL="0" indent="0">
              <a:buNone/>
            </a:pPr>
            <a:r>
              <a:rPr lang="en-US" sz="2200"/>
              <a:t>Check their UCAS form – errors cause delays.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5473A1-A5AF-5B45-A799-0BC3906D8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50527"/>
              </p:ext>
            </p:extLst>
          </p:nvPr>
        </p:nvGraphicFramePr>
        <p:xfrm>
          <a:off x="7025071" y="520749"/>
          <a:ext cx="4615477" cy="4985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555">
                  <a:extLst>
                    <a:ext uri="{9D8B030D-6E8A-4147-A177-3AD203B41FA5}">
                      <a16:colId xmlns:a16="http://schemas.microsoft.com/office/drawing/2014/main" val="357737510"/>
                    </a:ext>
                  </a:extLst>
                </a:gridCol>
                <a:gridCol w="3770922">
                  <a:extLst>
                    <a:ext uri="{9D8B030D-6E8A-4147-A177-3AD203B41FA5}">
                      <a16:colId xmlns:a16="http://schemas.microsoft.com/office/drawing/2014/main" val="2437495785"/>
                    </a:ext>
                  </a:extLst>
                </a:gridCol>
              </a:tblGrid>
              <a:tr h="344899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effectLst/>
                        </a:rPr>
                        <a:t>Form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effectLst/>
                        </a:rPr>
                        <a:t>Supporting staff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999595395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13B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</a:rPr>
                        <a:t>Mrs</a:t>
                      </a:r>
                      <a:r>
                        <a:rPr lang="en-US" sz="2100" dirty="0">
                          <a:effectLst/>
                        </a:rPr>
                        <a:t> D Cotton</a:t>
                      </a: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2594423209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13C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</a:rPr>
                        <a:t>Ms</a:t>
                      </a:r>
                      <a:r>
                        <a:rPr lang="en-US" sz="2100" dirty="0">
                          <a:effectLst/>
                        </a:rPr>
                        <a:t> S McCammon</a:t>
                      </a: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1667729309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13J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</a:rPr>
                        <a:t>Mr</a:t>
                      </a:r>
                      <a:r>
                        <a:rPr lang="en-US" sz="2100" dirty="0">
                          <a:effectLst/>
                        </a:rPr>
                        <a:t> J Cuthbert</a:t>
                      </a: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2631161136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13M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</a:rPr>
                        <a:t>Mr</a:t>
                      </a:r>
                      <a:r>
                        <a:rPr lang="en-US" sz="2100" dirty="0">
                          <a:effectLst/>
                        </a:rPr>
                        <a:t> R Mason</a:t>
                      </a: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3666471323"/>
                  </a:ext>
                </a:extLst>
              </a:tr>
              <a:tr h="344899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13P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</a:rPr>
                        <a:t>Mr</a:t>
                      </a:r>
                      <a:r>
                        <a:rPr lang="en-US" sz="2100" dirty="0">
                          <a:effectLst/>
                        </a:rPr>
                        <a:t> C Martin</a:t>
                      </a: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4078026293"/>
                  </a:ext>
                </a:extLst>
              </a:tr>
              <a:tr h="344899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13R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effectLst/>
                        </a:rPr>
                        <a:t>Miss E </a:t>
                      </a:r>
                      <a:r>
                        <a:rPr lang="en-US" sz="2100" dirty="0" err="1">
                          <a:effectLst/>
                        </a:rPr>
                        <a:t>MacCormick</a:t>
                      </a:r>
                      <a:endParaRPr lang="en-US" sz="2100" dirty="0">
                        <a:effectLst/>
                      </a:endParaRP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2068531063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13S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</a:rPr>
                        <a:t>Ms</a:t>
                      </a:r>
                      <a:r>
                        <a:rPr lang="en-US" sz="2100" dirty="0">
                          <a:effectLst/>
                        </a:rPr>
                        <a:t> D </a:t>
                      </a:r>
                      <a:r>
                        <a:rPr lang="en-US" sz="2100" dirty="0" err="1">
                          <a:effectLst/>
                        </a:rPr>
                        <a:t>Fones</a:t>
                      </a:r>
                      <a:endParaRPr lang="en-US" sz="2100" dirty="0">
                        <a:effectLst/>
                      </a:endParaRP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1101055147"/>
                  </a:ext>
                </a:extLst>
              </a:tr>
              <a:tr h="65844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</a:rPr>
                        <a:t>13T</a:t>
                      </a:r>
                    </a:p>
                  </a:txBody>
                  <a:tcPr marL="58790" marR="58790" marT="0" marB="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</a:rPr>
                        <a:t>Mrs</a:t>
                      </a:r>
                      <a:r>
                        <a:rPr lang="en-US" sz="2100" dirty="0">
                          <a:effectLst/>
                        </a:rPr>
                        <a:t> T Bartlett</a:t>
                      </a:r>
                    </a:p>
                    <a:p>
                      <a:r>
                        <a:rPr lang="en-US" sz="2100" dirty="0" err="1">
                          <a:effectLst/>
                        </a:rPr>
                        <a:t>Ms</a:t>
                      </a:r>
                      <a:r>
                        <a:rPr lang="en-US" sz="2100" dirty="0">
                          <a:effectLst/>
                        </a:rPr>
                        <a:t> S James</a:t>
                      </a:r>
                    </a:p>
                  </a:txBody>
                  <a:tcPr marL="58790" marR="58790" marT="0" marB="0"/>
                </a:tc>
                <a:extLst>
                  <a:ext uri="{0D108BD9-81ED-4DB2-BD59-A6C34878D82A}">
                    <a16:rowId xmlns:a16="http://schemas.microsoft.com/office/drawing/2014/main" val="165584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494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D08B2-00F3-14E2-AC3A-1660A6142B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3206B56A-ADF5-EEA0-5AFC-87F75915677F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696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6F78F-AF68-490D-A99F-0AB3ED73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IE" sz="5400" b="1" i="1">
                <a:solidFill>
                  <a:srgbClr val="FFFFFF"/>
                </a:solidFill>
              </a:rPr>
              <a:t>An Effective Memory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4ECD7-389F-474C-A892-5F37E176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000"/>
              <a:t>Before starting a study period write down everything you know about the topic (even if its only a few words)</a:t>
            </a:r>
          </a:p>
          <a:p>
            <a:pPr marL="0" indent="0">
              <a:buNone/>
              <a:defRPr/>
            </a:pPr>
            <a:endParaRPr lang="en-IE" sz="2000"/>
          </a:p>
          <a:p>
            <a:pPr>
              <a:defRPr/>
            </a:pPr>
            <a:r>
              <a:rPr lang="en-IE" sz="2000"/>
              <a:t> Then open the book. Quickly read through the relevant section, taking brief notes                                                 (don’t write sentences; only key words).</a:t>
            </a:r>
          </a:p>
          <a:p>
            <a:pPr marL="0" indent="0">
              <a:buNone/>
              <a:defRPr/>
            </a:pPr>
            <a:endParaRPr lang="en-IE" sz="2000"/>
          </a:p>
          <a:p>
            <a:pPr>
              <a:defRPr/>
            </a:pPr>
            <a:r>
              <a:rPr lang="en-IE" sz="2000" b="1" i="1"/>
              <a:t>Now comes the important part. </a:t>
            </a:r>
            <a:r>
              <a:rPr lang="en-IE" sz="2000"/>
              <a:t>Quickly test your knowledge by jotting down all you now know</a:t>
            </a:r>
          </a:p>
          <a:p>
            <a:pPr>
              <a:defRPr/>
            </a:pPr>
            <a:endParaRPr lang="en-IE" sz="2000"/>
          </a:p>
          <a:p>
            <a:pPr>
              <a:defRPr/>
            </a:pPr>
            <a:r>
              <a:rPr lang="en-IE" sz="2000"/>
              <a:t>Then check your notes to see how you did (if you forget something write it down in red pen)</a:t>
            </a:r>
          </a:p>
          <a:p>
            <a:pPr>
              <a:defRPr/>
            </a:pPr>
            <a:endParaRPr lang="en-IE" sz="2000"/>
          </a:p>
          <a:p>
            <a:pPr>
              <a:defRPr/>
            </a:pPr>
            <a:endParaRPr lang="en-IE" sz="2000"/>
          </a:p>
          <a:p>
            <a:pPr marL="514350" indent="-514350">
              <a:buFont typeface="+mj-lt"/>
              <a:buAutoNum type="arabicPeriod"/>
              <a:defRPr/>
            </a:pPr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304192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A1C1A-9315-46C1-9D10-F67B795F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IE" sz="4600" b="1" i="1">
                <a:solidFill>
                  <a:srgbClr val="FFFFFF"/>
                </a:solidFill>
              </a:rPr>
              <a:t>Effective Memory Techniques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67C99E-3EFF-505F-A12D-94F42F631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34076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311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DB62-2A7F-48DD-8127-1AF02A88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 SHORT CUTS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4F510A-EAE0-48DD-8B14-A9DC93854E07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366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4457-367B-4E61-96BC-BCB4E9F9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Looking after them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8CDC-9624-4D5C-A518-312178F9A9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69729" y="151312"/>
            <a:ext cx="6390623" cy="53269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will get stressful as exams approach – on top of exams a big change is coming that they cannot control but ensuring that they view this as exciting and highly supported will really help.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to them regularly about how they are feeling and what they have coming up. If you concerned about them get in touch and we will help.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website has lots of links to places you can get help too.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51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37A9-21E8-4792-B0F1-670710DC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8" y="570480"/>
            <a:ext cx="6089015" cy="535292"/>
          </a:xfrm>
        </p:spPr>
        <p:txBody>
          <a:bodyPr/>
          <a:lstStyle/>
          <a:p>
            <a:r>
              <a:rPr lang="en-GB"/>
              <a:t>Support should they need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29DA-F99B-4917-92F1-1730B2709C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/>
              <a:t>Sixth Form are always here to help you – get in contact</a:t>
            </a:r>
          </a:p>
          <a:p>
            <a:r>
              <a:rPr lang="en-GB"/>
              <a:t>Other key resources for mental health:</a:t>
            </a:r>
          </a:p>
        </p:txBody>
      </p:sp>
      <p:pic>
        <p:nvPicPr>
          <p:cNvPr id="4" name="Picture 8" descr="kooth">
            <a:extLst>
              <a:ext uri="{FF2B5EF4-FFF2-40B4-BE49-F238E27FC236}">
                <a16:creationId xmlns:a16="http://schemas.microsoft.com/office/drawing/2014/main" id="{65B1DD53-08CA-4D2F-97FD-0B23C9E6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14" y="2554660"/>
            <a:ext cx="3056343" cy="19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Young Minds – Shelter Cymru">
            <a:extLst>
              <a:ext uri="{FF2B5EF4-FFF2-40B4-BE49-F238E27FC236}">
                <a16:creationId xmlns:a16="http://schemas.microsoft.com/office/drawing/2014/main" id="{9447BDC6-5A66-4208-A080-5E7D0154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169" y="214365"/>
            <a:ext cx="3148022" cy="20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erbyshire Mental Health Helpline - P3">
            <a:extLst>
              <a:ext uri="{FF2B5EF4-FFF2-40B4-BE49-F238E27FC236}">
                <a16:creationId xmlns:a16="http://schemas.microsoft.com/office/drawing/2014/main" id="{7337D8D1-B717-4C4A-A78A-E431F968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2" y="4705350"/>
            <a:ext cx="1922080" cy="16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lf Referral | Trent PTS">
            <a:extLst>
              <a:ext uri="{FF2B5EF4-FFF2-40B4-BE49-F238E27FC236}">
                <a16:creationId xmlns:a16="http://schemas.microsoft.com/office/drawing/2014/main" id="{F4B5B381-38D4-4AEC-9415-5A1A1F9B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270" y="2608315"/>
            <a:ext cx="3695700" cy="12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ental Health | Adam House Medical Centre | Erewash Health Partnership">
            <a:extLst>
              <a:ext uri="{FF2B5EF4-FFF2-40B4-BE49-F238E27FC236}">
                <a16:creationId xmlns:a16="http://schemas.microsoft.com/office/drawing/2014/main" id="{D72B44EC-264A-458D-80B4-86737578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931" y="3989634"/>
            <a:ext cx="3265542" cy="11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C43249-8159-4D50-BDD9-27C58FBB0B26}"/>
              </a:ext>
            </a:extLst>
          </p:cNvPr>
          <p:cNvSpPr/>
          <p:nvPr/>
        </p:nvSpPr>
        <p:spPr>
          <a:xfrm>
            <a:off x="7478483" y="2551837"/>
            <a:ext cx="4970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W03_55 Roman"/>
                <a:ea typeface="+mn-ea"/>
                <a:cs typeface="+mn-cs"/>
              </a:rPr>
              <a:t>Derbyshire 24/7 mental health support line on 0800 028 0077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Samaritans at Bournemouth University | Bournemouth University">
            <a:extLst>
              <a:ext uri="{FF2B5EF4-FFF2-40B4-BE49-F238E27FC236}">
                <a16:creationId xmlns:a16="http://schemas.microsoft.com/office/drawing/2014/main" id="{D96579E5-D22A-4139-B44B-306DED4A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346" y="4291834"/>
            <a:ext cx="3335667" cy="23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4001A-CF79-41A0-B558-B1C4A55B8B5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93" y="5826765"/>
            <a:ext cx="2261811" cy="9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98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Young Minds - Local Offer">
            <a:extLst>
              <a:ext uri="{FF2B5EF4-FFF2-40B4-BE49-F238E27FC236}">
                <a16:creationId xmlns:a16="http://schemas.microsoft.com/office/drawing/2014/main" id="{5CB385CE-95C8-4B9E-ABB1-F6DC06DA5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793" y="1191802"/>
            <a:ext cx="3291840" cy="12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FF9333-ECFF-48F6-B2D9-3A32975A8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57" y="1808252"/>
            <a:ext cx="5166562" cy="5266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>
                <a:latin typeface="Calibri" panose="020F0502020204030204" pitchFamily="34" charset="0"/>
              </a:rPr>
              <a:t>Get in touch with our Parents Helpline</a:t>
            </a:r>
            <a:endParaRPr lang="en-US" altLang="en-US" sz="2000">
              <a:latin typeface="Calibri" panose="020F0502020204030204" pitchFamily="34" charset="0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Our Parents Helpline offers vital advice and guidance to parents/</a:t>
            </a:r>
            <a:r>
              <a:rPr lang="en-US" altLang="en-US" sz="2000" err="1">
                <a:latin typeface="Calibri" panose="020F0502020204030204" pitchFamily="34" charset="0"/>
              </a:rPr>
              <a:t>carers</a:t>
            </a:r>
            <a:r>
              <a:rPr lang="en-US" altLang="en-US" sz="2000">
                <a:latin typeface="Calibri" panose="020F0502020204030204" pitchFamily="34" charset="0"/>
              </a:rPr>
              <a:t> who are concerned about their child’s mental health.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>
                <a:latin typeface="Calibri" panose="020F0502020204030204" pitchFamily="34" charset="0"/>
              </a:rPr>
              <a:t>We can give you advice on: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how to access support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navigating services for your child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practical techniques that can help you and your child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signposting to other </a:t>
            </a:r>
            <a:r>
              <a:rPr lang="en-US" altLang="en-US" sz="2000" err="1">
                <a:latin typeface="Calibri" panose="020F0502020204030204" pitchFamily="34" charset="0"/>
              </a:rPr>
              <a:t>organisations</a:t>
            </a:r>
            <a:endParaRPr lang="en-US" altLang="en-US" sz="2000">
              <a:latin typeface="Calibri" panose="020F0502020204030204" pitchFamily="34" charset="0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If you are a parent/</a:t>
            </a:r>
            <a:r>
              <a:rPr lang="en-US" altLang="en-US" sz="2000" err="1">
                <a:latin typeface="Calibri" panose="020F0502020204030204" pitchFamily="34" charset="0"/>
              </a:rPr>
              <a:t>carer</a:t>
            </a:r>
            <a:r>
              <a:rPr lang="en-US" altLang="en-US" sz="2000">
                <a:latin typeface="Calibri" panose="020F0502020204030204" pitchFamily="34" charset="0"/>
              </a:rPr>
              <a:t> in need of some help, please get in touch.</a:t>
            </a:r>
            <a:endParaRPr lang="en-US" altLang="en-US" sz="2000" b="1">
              <a:latin typeface="Calibri" panose="020F0502020204030204" pitchFamily="34" charset="0"/>
              <a:hlinkClick r:id="rId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39130-5E2E-4D59-AAD0-215DC23F8B2B}"/>
              </a:ext>
            </a:extLst>
          </p:cNvPr>
          <p:cNvSpPr/>
          <p:nvPr/>
        </p:nvSpPr>
        <p:spPr>
          <a:xfrm>
            <a:off x="6159307" y="3609862"/>
            <a:ext cx="537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333333"/>
                </a:solidFill>
                <a:latin typeface="Calibri" panose="020F0502020204030204" pitchFamily="34" charset="0"/>
              </a:rPr>
              <a:t>Derbyshire Mental Health Support Line</a:t>
            </a:r>
          </a:p>
          <a:p>
            <a:r>
              <a:rPr lang="en-GB" sz="2400" b="1">
                <a:solidFill>
                  <a:srgbClr val="8D2F88"/>
                </a:solidFill>
                <a:latin typeface="Calibri" panose="020F0502020204030204" pitchFamily="34" charset="0"/>
                <a:hlinkClick r:id="rId4" tooltip="Mental Health Support line"/>
              </a:rPr>
              <a:t>Derbyshire Mental Health Support Line</a:t>
            </a:r>
            <a:r>
              <a:rPr lang="en-GB" sz="240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en-GB" sz="2400" err="1">
                <a:solidFill>
                  <a:srgbClr val="333333"/>
                </a:solidFill>
                <a:latin typeface="Calibri" panose="020F0502020204030204" pitchFamily="34" charset="0"/>
              </a:rPr>
              <a:t>tel</a:t>
            </a:r>
            <a:r>
              <a:rPr lang="en-GB" sz="2400">
                <a:solidFill>
                  <a:srgbClr val="333333"/>
                </a:solidFill>
                <a:latin typeface="Calibri" panose="020F0502020204030204" pitchFamily="34" charset="0"/>
              </a:rPr>
              <a:t>: 0800 028 0077. Mental health support line for Derbyshire people of all ages. Open 24 hours per day, 7 days per week.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5FABE7-DC06-433F-B6DE-163E51B7F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783" y="1365133"/>
            <a:ext cx="4536504" cy="15418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815470-4999-418C-8A4E-8B981336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External Support</a:t>
            </a:r>
          </a:p>
        </p:txBody>
      </p:sp>
    </p:spTree>
    <p:extLst>
      <p:ext uri="{BB962C8B-B14F-4D97-AF65-F5344CB8AC3E}">
        <p14:creationId xmlns:p14="http://schemas.microsoft.com/office/powerpoint/2010/main" val="99364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38C51E-54FB-4897-9663-F827F242C4E3}"/>
              </a:ext>
            </a:extLst>
          </p:cNvPr>
          <p:cNvSpPr/>
          <p:nvPr/>
        </p:nvSpPr>
        <p:spPr>
          <a:xfrm>
            <a:off x="5303912" y="112816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>
                <a:solidFill>
                  <a:srgbClr val="333333"/>
                </a:solidFill>
                <a:latin typeface="Calibri" panose="020F0502020204030204" pitchFamily="34" charset="0"/>
              </a:rPr>
              <a:t>provides free, safe and anonymous mental health and emotional well-being online support for young people aged 11 to 25.</a:t>
            </a:r>
            <a:endParaRPr lang="en-GB" sz="280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B1C71-1F79-48AD-B893-C6A59C730931}"/>
              </a:ext>
            </a:extLst>
          </p:cNvPr>
          <p:cNvSpPr/>
          <p:nvPr/>
        </p:nvSpPr>
        <p:spPr>
          <a:xfrm>
            <a:off x="5735960" y="400506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>
                <a:solidFill>
                  <a:srgbClr val="333333"/>
                </a:solidFill>
                <a:latin typeface="Calibri" panose="020F0502020204030204" pitchFamily="34" charset="0"/>
              </a:rPr>
              <a:t>offers free online counselling and emotional wellbeing support for parents and carers of young people.</a:t>
            </a:r>
            <a:endParaRPr lang="en-GB" sz="280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12F26-69BD-4E29-B001-E7AEAD81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1484785"/>
            <a:ext cx="2981325" cy="1533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E2987-E418-4AC0-9774-A103B3B54D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01" b="26901"/>
          <a:stretch/>
        </p:blipFill>
        <p:spPr>
          <a:xfrm>
            <a:off x="2135561" y="4267680"/>
            <a:ext cx="2909455" cy="1008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D804D-64DF-400B-BF3D-38C59C93F71F}"/>
              </a:ext>
            </a:extLst>
          </p:cNvPr>
          <p:cNvSpPr txBox="1"/>
          <p:nvPr/>
        </p:nvSpPr>
        <p:spPr>
          <a:xfrm>
            <a:off x="7639310" y="6530534"/>
            <a:ext cx="2561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9EE96-7A29-4E7C-940C-7ACAFC78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external resources</a:t>
            </a:r>
          </a:p>
        </p:txBody>
      </p:sp>
    </p:spTree>
    <p:extLst>
      <p:ext uri="{BB962C8B-B14F-4D97-AF65-F5344CB8AC3E}">
        <p14:creationId xmlns:p14="http://schemas.microsoft.com/office/powerpoint/2010/main" val="13802606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EB57-5EC0-FF8D-516A-02AC3780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ea typeface="Calibri Light"/>
                <a:cs typeface="Calibri Light"/>
              </a:rPr>
              <a:t>Important dates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3BC8-E19E-298B-B3F9-B1C1C82BC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8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Parents evening – 5th February 2026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Mock Examinations - 5th - 16th January 2026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Reports – 21</a:t>
            </a:r>
            <a:r>
              <a:rPr lang="en-US" baseline="30000" dirty="0">
                <a:ea typeface="Calibri"/>
                <a:cs typeface="Calibri"/>
              </a:rPr>
              <a:t>st</a:t>
            </a:r>
            <a:r>
              <a:rPr lang="en-US" dirty="0">
                <a:ea typeface="Calibri"/>
                <a:cs typeface="Calibri"/>
              </a:rPr>
              <a:t> November 2025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First A level provisional date -11</a:t>
            </a:r>
            <a:r>
              <a:rPr lang="en-US" baseline="30000" dirty="0">
                <a:ea typeface="Calibri"/>
                <a:cs typeface="Calibri"/>
              </a:rPr>
              <a:t>th</a:t>
            </a:r>
            <a:r>
              <a:rPr lang="en-US" dirty="0">
                <a:ea typeface="Calibri"/>
                <a:cs typeface="Calibri"/>
              </a:rPr>
              <a:t> May 2026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PROM – </a:t>
            </a:r>
            <a:r>
              <a:rPr lang="en-US">
                <a:ea typeface="Calibri"/>
                <a:cs typeface="Calibri"/>
              </a:rPr>
              <a:t>Friday 8th May 2026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16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AAD95-0A52-7F46-8906-9C476C73BC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053" y="2321481"/>
            <a:ext cx="4777381" cy="20423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C9427-83B8-724E-BCBC-464DCC91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b="1"/>
              <a:t>What happens when you pay and submit?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9CDC-769E-9443-83B8-3479FC16F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 UCAS form comes to Sixth Form Office.</a:t>
            </a:r>
          </a:p>
          <a:p>
            <a:pPr marL="0" indent="0">
              <a:buNone/>
            </a:pPr>
            <a:r>
              <a:rPr lang="en-US" sz="2000"/>
              <a:t>We check the applications and send them back if there are errors.</a:t>
            </a:r>
          </a:p>
          <a:p>
            <a:pPr marL="0" indent="0">
              <a:buNone/>
            </a:pPr>
            <a:r>
              <a:rPr lang="en-US" sz="2000"/>
              <a:t>We add the school reference and predictions.</a:t>
            </a:r>
          </a:p>
          <a:p>
            <a:pPr marL="0" indent="0">
              <a:buNone/>
            </a:pPr>
            <a:r>
              <a:rPr lang="en-US" sz="2000"/>
              <a:t>We check with the student if they are happy to send to UCAS. </a:t>
            </a:r>
          </a:p>
          <a:p>
            <a:pPr marL="0" indent="0">
              <a:buNone/>
            </a:pPr>
            <a:r>
              <a:rPr lang="en-US" sz="2000"/>
              <a:t>We hit send – after this point it is very difficult to make changes.</a:t>
            </a:r>
          </a:p>
          <a:p>
            <a:pPr marL="0" indent="0">
              <a:buNone/>
            </a:pPr>
            <a:r>
              <a:rPr lang="en-US" sz="2000"/>
              <a:t>Wait for offers to come rolling in. This could be within days or a few months. Some institutions wait until after the equal consideration deadline, others do them in batches.</a:t>
            </a:r>
          </a:p>
        </p:txBody>
      </p:sp>
    </p:spTree>
    <p:extLst>
      <p:ext uri="{BB962C8B-B14F-4D97-AF65-F5344CB8AC3E}">
        <p14:creationId xmlns:p14="http://schemas.microsoft.com/office/powerpoint/2010/main" val="146338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F7AF-28E8-5149-A480-BBCF0C14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97"/>
            <a:ext cx="10515600" cy="2858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Admissions testing for Oxford, Cambridge, </a:t>
            </a:r>
            <a:r>
              <a:rPr lang="en-US" dirty="0"/>
              <a:t>UCAT </a:t>
            </a:r>
            <a:r>
              <a:rPr lang="en-US"/>
              <a:t>and LNAT</a:t>
            </a:r>
          </a:p>
          <a:p>
            <a:pPr marL="0" indent="0">
              <a:buNone/>
            </a:pPr>
            <a:r>
              <a:rPr lang="en-US"/>
              <a:t>Students may be invited to interview – this varies by course.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hlinkClick r:id="rId2"/>
              </a:rPr>
              <a:t>Oxford interview dates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Cambridge key dates</a:t>
            </a:r>
            <a:endParaRPr lang="en-US"/>
          </a:p>
          <a:p>
            <a:pPr marL="0" indent="0">
              <a:buNone/>
            </a:pPr>
            <a:r>
              <a:rPr lang="en-US"/>
              <a:t>Students may be required to submit work or a portfolio.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152ED-E816-4F40-82D8-25698E0AB06F}"/>
              </a:ext>
            </a:extLst>
          </p:cNvPr>
          <p:cNvSpPr txBox="1"/>
          <p:nvPr/>
        </p:nvSpPr>
        <p:spPr>
          <a:xfrm>
            <a:off x="838200" y="3191209"/>
            <a:ext cx="6687065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/>
              <a:t>We will provide interview prep for any students who need it:</a:t>
            </a:r>
          </a:p>
          <a:p>
            <a:r>
              <a:rPr lang="en-US" sz="2800" b="1"/>
              <a:t>Medics, vets, Oxbridge, vocational roles like nursing, physiotherapy, teaching </a:t>
            </a:r>
          </a:p>
        </p:txBody>
      </p:sp>
      <p:pic>
        <p:nvPicPr>
          <p:cNvPr id="3074" name="Picture 2" descr="7 Resume and Interview Preparation Tips to Stand Out">
            <a:extLst>
              <a:ext uri="{FF2B5EF4-FFF2-40B4-BE49-F238E27FC236}">
                <a16:creationId xmlns:a16="http://schemas.microsoft.com/office/drawing/2014/main" id="{2F86A1D9-A389-6D44-A4E7-2CC67495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702" y="293710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8CF40-4FCE-F94F-A85B-DF7AD19BE66E}"/>
              </a:ext>
            </a:extLst>
          </p:cNvPr>
          <p:cNvSpPr txBox="1"/>
          <p:nvPr/>
        </p:nvSpPr>
        <p:spPr>
          <a:xfrm>
            <a:off x="838200" y="5288692"/>
            <a:ext cx="6687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If you think you can help us out with these or know someone who can please get in touch.</a:t>
            </a:r>
          </a:p>
        </p:txBody>
      </p:sp>
    </p:spTree>
    <p:extLst>
      <p:ext uri="{BB962C8B-B14F-4D97-AF65-F5344CB8AC3E}">
        <p14:creationId xmlns:p14="http://schemas.microsoft.com/office/powerpoint/2010/main" val="136119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F7AF-28E8-5149-A480-BBCF0C14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4782207"/>
            <a:ext cx="10515600" cy="285881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EAAF1-D1F9-A342-B634-C47D2D9677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28"/>
            <a:ext cx="5321957" cy="2584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B9A06-30BC-DD44-BA87-B19970B0C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688" y="2874953"/>
            <a:ext cx="6553312" cy="2201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B9C9F4-30C1-CA48-8D26-A5AA970972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96" y="2785567"/>
            <a:ext cx="4829377" cy="3899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A3DEB-0AFC-1C4D-B304-841F49F00B9E}"/>
              </a:ext>
            </a:extLst>
          </p:cNvPr>
          <p:cNvSpPr txBox="1"/>
          <p:nvPr/>
        </p:nvSpPr>
        <p:spPr>
          <a:xfrm>
            <a:off x="5636172" y="157655"/>
            <a:ext cx="5602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Conditional </a:t>
            </a:r>
          </a:p>
          <a:p>
            <a:r>
              <a:rPr lang="en-US" sz="4000"/>
              <a:t>Unconditional </a:t>
            </a:r>
          </a:p>
          <a:p>
            <a:r>
              <a:rPr lang="en-US" sz="4000"/>
              <a:t>Unsuccessful</a:t>
            </a:r>
          </a:p>
        </p:txBody>
      </p:sp>
    </p:spTree>
    <p:extLst>
      <p:ext uri="{BB962C8B-B14F-4D97-AF65-F5344CB8AC3E}">
        <p14:creationId xmlns:p14="http://schemas.microsoft.com/office/powerpoint/2010/main" val="136793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FA4B-5310-4046-805F-D44CFE5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7" y="252249"/>
            <a:ext cx="5425966" cy="6639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GB" b="1" dirty="0">
                <a:solidFill>
                  <a:srgbClr val="333333"/>
                </a:solidFill>
                <a:latin typeface="Roboto"/>
                <a:ea typeface="Roboto"/>
                <a:cs typeface="Roboto"/>
              </a:rPr>
              <a:t>Wednesday 26</a:t>
            </a:r>
            <a:r>
              <a:rPr lang="en-GB" b="1" baseline="30000" dirty="0">
                <a:solidFill>
                  <a:srgbClr val="333333"/>
                </a:solidFill>
                <a:latin typeface="Roboto"/>
                <a:ea typeface="Roboto"/>
                <a:cs typeface="Roboto"/>
              </a:rPr>
              <a:t>th</a:t>
            </a:r>
            <a:r>
              <a:rPr lang="en-GB" b="1" i="0" dirty="0">
                <a:solidFill>
                  <a:srgbClr val="333333"/>
                </a:solidFill>
                <a:effectLst/>
                <a:latin typeface="Roboto"/>
                <a:ea typeface="Roboto"/>
                <a:cs typeface="Roboto"/>
              </a:rPr>
              <a:t> Feb </a:t>
            </a:r>
            <a:r>
              <a:rPr lang="en-GB" b="1" dirty="0">
                <a:solidFill>
                  <a:srgbClr val="333333"/>
                </a:solidFill>
                <a:latin typeface="Roboto"/>
                <a:ea typeface="Roboto"/>
                <a:cs typeface="Roboto"/>
              </a:rPr>
              <a:t>2026</a:t>
            </a:r>
            <a:endParaRPr lang="en-GB" b="1" i="0" dirty="0">
              <a:solidFill>
                <a:srgbClr val="333333"/>
              </a:solidFill>
              <a:effectLst/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333333"/>
                </a:solidFill>
                <a:effectLst/>
                <a:latin typeface="Roboto"/>
                <a:ea typeface="Roboto"/>
                <a:cs typeface="Roboto"/>
                <a:hlinkClick r:id="rId2"/>
              </a:rPr>
              <a:t>UCAS Extra</a:t>
            </a:r>
            <a:r>
              <a:rPr lang="en-GB" b="0" i="0" dirty="0">
                <a:solidFill>
                  <a:srgbClr val="333333"/>
                </a:solidFill>
                <a:effectLst/>
                <a:latin typeface="Roboto"/>
                <a:ea typeface="Roboto"/>
                <a:cs typeface="Roboto"/>
              </a:rPr>
              <a:t> opens. If your child has used all five choices and is not holding an offer, they can add another choice using Extra.</a:t>
            </a:r>
          </a:p>
          <a:p>
            <a:pPr marL="0" indent="0">
              <a:buNone/>
            </a:pPr>
            <a:endParaRPr lang="en-GB" b="1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-GB" b="1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GB" b="1">
                <a:latin typeface="Roboto"/>
                <a:ea typeface="Roboto"/>
                <a:cs typeface="Roboto"/>
              </a:rPr>
              <a:t>If you receive all your offers by 31st March you must reply by Friday</a:t>
            </a:r>
            <a:r>
              <a:rPr lang="en-GB" b="1" i="0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GB" b="1">
                <a:latin typeface="Roboto"/>
                <a:ea typeface="Roboto"/>
                <a:cs typeface="Roboto"/>
              </a:rPr>
              <a:t>6th</a:t>
            </a:r>
            <a:r>
              <a:rPr lang="en-GB" b="1" i="0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GB" b="1">
                <a:latin typeface="Roboto"/>
                <a:ea typeface="Roboto"/>
                <a:cs typeface="Roboto"/>
              </a:rPr>
              <a:t>May 2026</a:t>
            </a:r>
            <a:endParaRPr lang="en-GB" b="0" i="0">
              <a:effectLst/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-GB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2DBA2-931F-C64F-AAFA-C6100CA5339C}"/>
              </a:ext>
            </a:extLst>
          </p:cNvPr>
          <p:cNvSpPr txBox="1"/>
          <p:nvPr/>
        </p:nvSpPr>
        <p:spPr>
          <a:xfrm>
            <a:off x="5791200" y="376277"/>
            <a:ext cx="6096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Offer and reply combinations</a:t>
            </a:r>
          </a:p>
          <a:p>
            <a:pPr algn="l"/>
            <a:endParaRPr lang="en-GB" sz="2400" b="1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Unconditional firm (UF) </a:t>
            </a:r>
            <a:r>
              <a:rPr lang="en-GB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– You're in!</a:t>
            </a: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Conditional firm (CF)</a:t>
            </a:r>
            <a:r>
              <a:rPr lang="en-GB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– You're in if you meet the conditions.</a:t>
            </a: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Conditional firm (CF) and conditional insurance (CI) </a:t>
            </a:r>
            <a:r>
              <a:rPr lang="en-GB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– You've made a first and second choice – you'll be in at the first if you meet the conditions. If not, you might have met the conditions of the second – if so you'll be on that course instead.</a:t>
            </a: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Conditional firm (CF) and unconditional insurance (UI)</a:t>
            </a:r>
            <a:r>
              <a:rPr lang="en-GB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– You've made a first and second choice – if you meet the conditions of the first you'll be on that course. If not, you'll definitely be on the second.</a:t>
            </a:r>
          </a:p>
        </p:txBody>
      </p:sp>
    </p:spTree>
    <p:extLst>
      <p:ext uri="{BB962C8B-B14F-4D97-AF65-F5344CB8AC3E}">
        <p14:creationId xmlns:p14="http://schemas.microsoft.com/office/powerpoint/2010/main" val="133164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47D233B303C42867A11F9D9240F5B" ma:contentTypeVersion="18" ma:contentTypeDescription="Create a new document." ma:contentTypeScope="" ma:versionID="70fa7c352939c72efc96fde5cfaee722">
  <xsd:schema xmlns:xsd="http://www.w3.org/2001/XMLSchema" xmlns:xs="http://www.w3.org/2001/XMLSchema" xmlns:p="http://schemas.microsoft.com/office/2006/metadata/properties" xmlns:ns2="8016d306-0153-405a-be98-310ea55ccd8d" xmlns:ns3="3773aca8-3cae-4ea7-b159-662d3d13f9ea" targetNamespace="http://schemas.microsoft.com/office/2006/metadata/properties" ma:root="true" ma:fieldsID="aa2271eaaa9473e94252a1b9594de0d2" ns2:_="" ns3:_="">
    <xsd:import namespace="8016d306-0153-405a-be98-310ea55ccd8d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d306-0153-405a-be98-310ea55c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d01f24-02f0-4e90-b403-b1ee388ded42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8016d306-0153-405a-be98-310ea55ccd8d">
      <Terms xmlns="http://schemas.microsoft.com/office/infopath/2007/PartnerControls"/>
    </lcf76f155ced4ddcb4097134ff3c332f>
    <SharedWithUsers xmlns="3773aca8-3cae-4ea7-b159-662d3d13f9ea">
      <UserInfo>
        <DisplayName>Paul Cobham (PCC) - ICT Services</DisplayName>
        <AccountId>122</AccountId>
        <AccountType/>
      </UserInfo>
      <UserInfo>
        <DisplayName>Alan Hardy (ALH)</DisplayName>
        <AccountId>9</AccountId>
        <AccountType/>
      </UserInfo>
      <UserInfo>
        <DisplayName>Penny Bamber (PKB)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C66DC0-3DF2-439F-8A33-97FD214F2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D540DC-86CD-42AD-BB18-6C9D182B82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6d306-0153-405a-be98-310ea55ccd8d"/>
    <ds:schemaRef ds:uri="3773aca8-3cae-4ea7-b159-662d3d13f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65B1C1-0C5B-4CBF-B124-F4C285A40AF9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773aca8-3cae-4ea7-b159-662d3d13f9ea"/>
    <ds:schemaRef ds:uri="http://schemas.microsoft.com/office/2006/documentManagement/types"/>
    <ds:schemaRef ds:uri="8016d306-0153-405a-be98-310ea55ccd8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3216</Words>
  <Application>Microsoft Office PowerPoint</Application>
  <PresentationFormat>Widescreen</PresentationFormat>
  <Paragraphs>412</Paragraphs>
  <Slides>58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Franklin Gothic Demi</vt:lpstr>
      <vt:lpstr>Frutiger LT W03_55 Roman</vt:lpstr>
      <vt:lpstr>Open Sans</vt:lpstr>
      <vt:lpstr>Roboto</vt:lpstr>
      <vt:lpstr>Wingdings</vt:lpstr>
      <vt:lpstr>Office Theme</vt:lpstr>
      <vt:lpstr>PowerPoint Presentation</vt:lpstr>
      <vt:lpstr>Sixth form Pastoral Team</vt:lpstr>
      <vt:lpstr>University applications</vt:lpstr>
      <vt:lpstr>Resources to support students.</vt:lpstr>
      <vt:lpstr>What can you do to help at this stage?</vt:lpstr>
      <vt:lpstr>What happens when you pay and submit?</vt:lpstr>
      <vt:lpstr>PowerPoint Presentation</vt:lpstr>
      <vt:lpstr>PowerPoint Presentation</vt:lpstr>
      <vt:lpstr>PowerPoint Presentation</vt:lpstr>
      <vt:lpstr>Results day - Thursday 13th August 2026 </vt:lpstr>
      <vt:lpstr>PowerPoint Presentation</vt:lpstr>
      <vt:lpstr>Things to help in scenario 4.</vt:lpstr>
      <vt:lpstr>Things to consider</vt:lpstr>
      <vt:lpstr>Student Finance </vt:lpstr>
      <vt:lpstr>Support available: tuition fees </vt:lpstr>
      <vt:lpstr>Maintenance loans </vt:lpstr>
      <vt:lpstr>Maintenance loan </vt:lpstr>
      <vt:lpstr>Maintenance loan – Household Contributions</vt:lpstr>
      <vt:lpstr>Student finance – am I eligible?  </vt:lpstr>
      <vt:lpstr>How to apply...</vt:lpstr>
      <vt:lpstr>Repayments </vt:lpstr>
      <vt:lpstr>Repayments – what does this mean? </vt:lpstr>
      <vt:lpstr>Grants and bursaries </vt:lpstr>
      <vt:lpstr>NHS LSF and Social Work Bursary </vt:lpstr>
      <vt:lpstr>Disabled Students Allowance </vt:lpstr>
      <vt:lpstr>Managing your money </vt:lpstr>
      <vt:lpstr>PowerPoint Presentation</vt:lpstr>
      <vt:lpstr>PowerPoint Presentation</vt:lpstr>
      <vt:lpstr>PowerPoint Presentation</vt:lpstr>
      <vt:lpstr>PowerPoint Presentation</vt:lpstr>
      <vt:lpstr>Smart alerts…..</vt:lpstr>
      <vt:lpstr>Apprenticeship search – through Unifrog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skills and preparing for exams </vt:lpstr>
      <vt:lpstr>Be Organised!</vt:lpstr>
      <vt:lpstr>Your Study Area…</vt:lpstr>
      <vt:lpstr>Tips For Making Study Easier…</vt:lpstr>
      <vt:lpstr>           </vt:lpstr>
      <vt:lpstr>Improving Memory…</vt:lpstr>
      <vt:lpstr>Tips For Making Study Easier…</vt:lpstr>
      <vt:lpstr>PowerPoint Presentation</vt:lpstr>
      <vt:lpstr>An Effective Memory Technique</vt:lpstr>
      <vt:lpstr>Effective Memory Techniques</vt:lpstr>
      <vt:lpstr>NO SHORT CUTS</vt:lpstr>
      <vt:lpstr>Looking after them </vt:lpstr>
      <vt:lpstr>Support should they need it</vt:lpstr>
      <vt:lpstr>External Support</vt:lpstr>
      <vt:lpstr>More external resources</vt:lpstr>
      <vt:lpstr>Important dates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Farina (ZAF)</dc:creator>
  <cp:lastModifiedBy>Paul Cobham (PCC) - ICT Services</cp:lastModifiedBy>
  <cp:revision>11</cp:revision>
  <dcterms:created xsi:type="dcterms:W3CDTF">2023-10-02T11:02:50Z</dcterms:created>
  <dcterms:modified xsi:type="dcterms:W3CDTF">2025-10-01T13:12:38Z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0x01010004747D233B303C42867A11F9D9240F5B</vt:lpwstr>
  </property>
  <property fmtid="{D5CDD505-2E9C-101B-9397-08002B2CF9AE}" pid="3" name="MediaServiceImageTags">
    <vt:lpwstr/>
  </property>
</Properties>
</file>