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9" r:id="rId5"/>
    <p:sldId id="312" r:id="rId6"/>
    <p:sldId id="257" r:id="rId7"/>
    <p:sldId id="309" r:id="rId8"/>
    <p:sldId id="303" r:id="rId9"/>
    <p:sldId id="320" r:id="rId10"/>
    <p:sldId id="297" r:id="rId11"/>
    <p:sldId id="319" r:id="rId12"/>
    <p:sldId id="295" r:id="rId13"/>
    <p:sldId id="268" r:id="rId14"/>
    <p:sldId id="324" r:id="rId15"/>
    <p:sldId id="313" r:id="rId16"/>
    <p:sldId id="321" r:id="rId17"/>
    <p:sldId id="311" r:id="rId18"/>
    <p:sldId id="323" r:id="rId19"/>
    <p:sldId id="318" r:id="rId20"/>
    <p:sldId id="322" r:id="rId21"/>
    <p:sldId id="314" r:id="rId22"/>
    <p:sldId id="316" r:id="rId23"/>
    <p:sldId id="325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57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6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97865"/>
            <a:ext cx="10972800" cy="49283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60704"/>
            <a:ext cx="2743200" cy="506546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60704"/>
            <a:ext cx="8026400" cy="506546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052737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online image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052737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9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71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133857"/>
            <a:ext cx="10972800" cy="499230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4240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8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152145"/>
            <a:ext cx="10972800" cy="49740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68194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43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24713"/>
            <a:ext cx="5384800" cy="500145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115568"/>
            <a:ext cx="5384800" cy="236886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39313"/>
            <a:ext cx="5384800" cy="248685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45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23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145"/>
            <a:ext cx="5384800" cy="497401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152145"/>
            <a:ext cx="5384800" cy="49740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24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46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79577"/>
            <a:ext cx="5384800" cy="49465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9577"/>
            <a:ext cx="5384800" cy="494658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8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52737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737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6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87" y="274638"/>
            <a:ext cx="7406613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881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89" y="155679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6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cap="all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35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1797" y="274638"/>
            <a:ext cx="7310603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>
                <a:solidFill>
                  <a:srgbClr val="990033"/>
                </a:solidFill>
                <a:latin typeface="Calibri" panose="020F0502020204030204" pitchFamily="34" charset="0"/>
              </a:rPr>
              <a:t>Click to edit Master title style</a:t>
            </a:r>
            <a:endParaRPr lang="en-GB" sz="2800" kern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4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1797" y="274638"/>
            <a:ext cx="7310603" cy="6340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990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61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797" y="274638"/>
            <a:ext cx="7310603" cy="6340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990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4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12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621" y="-171400"/>
            <a:ext cx="7008779" cy="883336"/>
          </a:xfrm>
          <a:prstGeom prst="rect">
            <a:avLst/>
          </a:prstGeom>
        </p:spPr>
        <p:txBody>
          <a:bodyPr anchor="b"/>
          <a:lstStyle>
            <a:lvl1pPr algn="r">
              <a:defRPr sz="2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1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19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88135"/>
            <a:ext cx="7315200" cy="3639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67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5073651" y="2286000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184367"/>
            <a:ext cx="10972800" cy="652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8540" y="5599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9BFC74F-BEC0-4423-BE8B-051649E7BD3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184212" y="6538913"/>
            <a:ext cx="7007788" cy="1027051"/>
          </a:xfrm>
          <a:prstGeom prst="rect">
            <a:avLst/>
          </a:prstGeom>
        </p:spPr>
        <p:txBody>
          <a:bodyPr lIns="127995" tIns="63998" rIns="127995" bIns="63998"/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GB" sz="1200" b="1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THE ECCLESBOURNE SCHOOL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4231" y="6566864"/>
            <a:ext cx="12097344" cy="513526"/>
          </a:xfrm>
          <a:prstGeom prst="rect">
            <a:avLst/>
          </a:prstGeom>
        </p:spPr>
        <p:txBody>
          <a:bodyPr lIns="127995" tIns="63998" rIns="127995" bIns="63998"/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200">
                <a:solidFill>
                  <a:prstClr val="black"/>
                </a:solidFill>
                <a:latin typeface="Calibri" panose="020F0502020204030204" pitchFamily="34" charset="0"/>
              </a:rPr>
              <a:t>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976278"/>
            <a:ext cx="12192000" cy="75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 panose="020F0502020204030204" pitchFamily="34" charset="0"/>
              </a:rPr>
              <a:t>`</a:t>
            </a:r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901925"/>
            <a:ext cx="12192000" cy="84742"/>
          </a:xfrm>
          <a:prstGeom prst="rect">
            <a:avLst/>
          </a:prstGeom>
          <a:solidFill>
            <a:srgbClr val="88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25344"/>
            <a:ext cx="12192000" cy="74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 panose="020F0502020204030204" pitchFamily="34" charset="0"/>
              </a:rPr>
              <a:t>`</a:t>
            </a:r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79625"/>
            <a:ext cx="12192000" cy="45719"/>
          </a:xfrm>
          <a:prstGeom prst="rect">
            <a:avLst/>
          </a:prstGeom>
          <a:solidFill>
            <a:srgbClr val="88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0" y="1223163"/>
            <a:ext cx="3906382" cy="49989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1171" y="669007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200">
                <a:solidFill>
                  <a:prstClr val="black"/>
                </a:solidFill>
                <a:latin typeface="Calibri" panose="020F0502020204030204" pitchFamily="34" charset="0"/>
              </a:rPr>
              <a:t>      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850"/>
            <a:ext cx="4943872" cy="8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5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9900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8.png"/><Relationship Id="rId4" Type="http://schemas.openxmlformats.org/officeDocument/2006/relationships/hyperlink" Target="http://englishjoinsus.blogspot.com/2017/10/listenings-how-to-answer-phone-call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aysia-students.com/2016/07/how-to-launch-your-career-successfully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e/economics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hyperlink" Target="https://www.wallpaperflare.com/gray-reel-projector-retro-blur-hi-tech-movie-bokeh-coil-wallpaper-snlsk/download/1920x10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0233" y="120970"/>
            <a:ext cx="1082560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16+ Launch Assembly September 2025</a:t>
            </a:r>
          </a:p>
        </p:txBody>
      </p:sp>
      <p:pic>
        <p:nvPicPr>
          <p:cNvPr id="1028" name="Picture 4" descr="Home - Derby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5715" y="3429000"/>
            <a:ext cx="4495661" cy="274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1EF12D9-35A2-BD28-FE90-3799E40F4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35" y="1325612"/>
            <a:ext cx="5116423" cy="15830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A77988-9739-444F-A444-749A253A90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71" y="1700838"/>
            <a:ext cx="5473004" cy="30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10"/>
    </mc:Choice>
    <mc:Fallback xmlns="">
      <p:transition spd="slow" advTm="658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021238A-C23B-61B2-5E3F-423C17CF38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6730"/>
            <a:ext cx="12175610" cy="5771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FC510C3-D38D-6A46-4A7C-0609D71767AE}"/>
              </a:ext>
            </a:extLst>
          </p:cNvPr>
          <p:cNvSpPr/>
          <p:nvPr/>
        </p:nvSpPr>
        <p:spPr>
          <a:xfrm>
            <a:off x="16390" y="1086729"/>
            <a:ext cx="12159220" cy="577127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BB77C2-0A0D-6396-5ECD-57D65FB4E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338" y="1180754"/>
            <a:ext cx="2922214" cy="164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73DDD-0B5D-D639-B50C-8C63F1F4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591" y="1180754"/>
            <a:ext cx="2922214" cy="164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B78AD4A8-7072-BED9-FC14-741602AC0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1522" y="1180754"/>
            <a:ext cx="2920455" cy="168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Twitter tests 'notes' feature with 2,500 word limit - BBC News">
            <a:extLst>
              <a:ext uri="{FF2B5EF4-FFF2-40B4-BE49-F238E27FC236}">
                <a16:creationId xmlns:a16="http://schemas.microsoft.com/office/drawing/2014/main" id="{DAEA39F2-36AA-188C-6729-747DC84FD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853" y="1180753"/>
            <a:ext cx="2920455" cy="16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9B575B-5412-CF2D-AA68-3B8A4FD98B2B}"/>
              </a:ext>
            </a:extLst>
          </p:cNvPr>
          <p:cNvSpPr txBox="1">
            <a:spLocks/>
          </p:cNvSpPr>
          <p:nvPr/>
        </p:nvSpPr>
        <p:spPr>
          <a:xfrm>
            <a:off x="137977" y="2826088"/>
            <a:ext cx="2922214" cy="3901552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and Households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family shapes changing?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this affect us?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role of the family?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childhood toxic?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6E6DF4-FB9B-1425-B9DC-15F5CED22858}"/>
              </a:ext>
            </a:extLst>
          </p:cNvPr>
          <p:cNvSpPr txBox="1">
            <a:spLocks/>
          </p:cNvSpPr>
          <p:nvPr/>
        </p:nvSpPr>
        <p:spPr>
          <a:xfrm>
            <a:off x="3104548" y="2826088"/>
            <a:ext cx="2922214" cy="3901551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some groups outperform others?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education brainwash us?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education system fair?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are girls more likely to pick some subjects?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E0192E-5D15-6CF5-E830-F51C653B461F}"/>
              </a:ext>
            </a:extLst>
          </p:cNvPr>
          <p:cNvSpPr txBox="1">
            <a:spLocks/>
          </p:cNvSpPr>
          <p:nvPr/>
        </p:nvSpPr>
        <p:spPr>
          <a:xfrm>
            <a:off x="6106441" y="2865386"/>
            <a:ext cx="2922214" cy="3862253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Crime and Deviance</a:t>
            </a:r>
          </a:p>
          <a:p>
            <a:pPr marL="0" indent="0">
              <a:buNone/>
            </a:pPr>
            <a:r>
              <a:rPr lang="en-GB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know it’s wrong, why do some people commit crime?</a:t>
            </a:r>
          </a:p>
          <a:p>
            <a:pPr marL="0" indent="0">
              <a:buNone/>
            </a:pPr>
            <a:r>
              <a:rPr lang="en-GB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prison really the best form of punishment?</a:t>
            </a:r>
          </a:p>
          <a:p>
            <a:pPr marL="0" indent="0">
              <a:buNone/>
            </a:pPr>
            <a:r>
              <a:rPr lang="en-GB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crime be a positive force?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00D4C5-C49D-A51B-2366-44C506399F2F}"/>
              </a:ext>
            </a:extLst>
          </p:cNvPr>
          <p:cNvSpPr txBox="1">
            <a:spLocks/>
          </p:cNvSpPr>
          <p:nvPr/>
        </p:nvSpPr>
        <p:spPr>
          <a:xfrm>
            <a:off x="9131809" y="2865386"/>
            <a:ext cx="2922214" cy="3862254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 Media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controls our media?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influence do they really have?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the media cause violence?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CE142BD6-3973-4B5B-8D56-627D2575EBA9}"/>
              </a:ext>
            </a:extLst>
          </p:cNvPr>
          <p:cNvSpPr txBox="1">
            <a:spLocks/>
          </p:cNvSpPr>
          <p:nvPr/>
        </p:nvSpPr>
        <p:spPr>
          <a:xfrm>
            <a:off x="1000463" y="181160"/>
            <a:ext cx="10972800" cy="634082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600" kern="0" dirty="0"/>
              <a:t>A-Level Sociology</a:t>
            </a:r>
          </a:p>
        </p:txBody>
      </p:sp>
    </p:spTree>
    <p:extLst>
      <p:ext uri="{BB962C8B-B14F-4D97-AF65-F5344CB8AC3E}">
        <p14:creationId xmlns:p14="http://schemas.microsoft.com/office/powerpoint/2010/main" val="319046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A0BC-A998-404B-BFD9-9E1AD7A3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Sixth Form Open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67D20-7050-4FC2-A388-AFCD223C1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Thursday 2</a:t>
            </a:r>
            <a:r>
              <a:rPr lang="en-GB" baseline="30000" dirty="0"/>
              <a:t>nd</a:t>
            </a:r>
            <a:r>
              <a:rPr lang="en-GB" dirty="0"/>
              <a:t> October 6.00-8.30pm</a:t>
            </a:r>
          </a:p>
          <a:p>
            <a:r>
              <a:rPr lang="en-GB" dirty="0"/>
              <a:t>Introductory talk at 6.30pm</a:t>
            </a:r>
          </a:p>
          <a:p>
            <a:r>
              <a:rPr lang="en-GB" dirty="0"/>
              <a:t>Subject talks after; you can see up to six subjects, so choose wisely</a:t>
            </a:r>
          </a:p>
          <a:p>
            <a:r>
              <a:rPr lang="en-GB" dirty="0"/>
              <a:t>There will be subject classrooms and the sixth form centre open. There will be displays and staff and students to talk to</a:t>
            </a:r>
          </a:p>
        </p:txBody>
      </p:sp>
    </p:spTree>
    <p:extLst>
      <p:ext uri="{BB962C8B-B14F-4D97-AF65-F5344CB8AC3E}">
        <p14:creationId xmlns:p14="http://schemas.microsoft.com/office/powerpoint/2010/main" val="325467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8189-2365-473D-A7A5-324379FE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your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2C80-E29C-4A9E-9204-402A04495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8294"/>
            <a:ext cx="10972800" cy="4525963"/>
          </a:xfrm>
        </p:spPr>
        <p:txBody>
          <a:bodyPr/>
          <a:lstStyle/>
          <a:p>
            <a:r>
              <a:rPr lang="en-GB" sz="2800" dirty="0"/>
              <a:t>First have a think about what you are interested in, what do you want to do career wise?</a:t>
            </a:r>
          </a:p>
          <a:p>
            <a:r>
              <a:rPr lang="en-GB" sz="2800" dirty="0"/>
              <a:t>Pick a subject/s that interest you or you are good at. </a:t>
            </a:r>
          </a:p>
          <a:p>
            <a:pPr lvl="1"/>
            <a:r>
              <a:rPr lang="en-GB" sz="2400" dirty="0"/>
              <a:t>Ask teachers what their subject are like at A-level.  </a:t>
            </a:r>
          </a:p>
          <a:p>
            <a:pPr lvl="1"/>
            <a:r>
              <a:rPr lang="en-GB" sz="2400" dirty="0"/>
              <a:t>Don’t pick them based on your friend’s choices or teachers.</a:t>
            </a:r>
          </a:p>
          <a:p>
            <a:r>
              <a:rPr lang="en-GB" sz="2800" dirty="0"/>
              <a:t>When writing your letter think about why are you applying. </a:t>
            </a:r>
          </a:p>
          <a:p>
            <a:pPr lvl="1"/>
            <a:r>
              <a:rPr lang="en-GB" sz="2400" dirty="0"/>
              <a:t>What skills and experiences do you have that make you stand out?  </a:t>
            </a:r>
          </a:p>
          <a:p>
            <a:pPr lvl="1"/>
            <a:r>
              <a:rPr lang="en-GB" sz="2400" dirty="0"/>
              <a:t>You might write about work experience, employment, volunteering, sport, music, drama or other out of school activities, etc.</a:t>
            </a:r>
          </a:p>
          <a:p>
            <a:r>
              <a:rPr lang="en-GB" sz="2800" dirty="0"/>
              <a:t>This letter will be useful for applying for apprenticeships, other sixth forms, some colleges, jobs, etc.  It is an important skill to learn.</a:t>
            </a:r>
          </a:p>
        </p:txBody>
      </p:sp>
    </p:spTree>
    <p:extLst>
      <p:ext uri="{BB962C8B-B14F-4D97-AF65-F5344CB8AC3E}">
        <p14:creationId xmlns:p14="http://schemas.microsoft.com/office/powerpoint/2010/main" val="58651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31E9-2986-4548-BC5B-DA7AB645B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962" y="65459"/>
            <a:ext cx="4762500" cy="798740"/>
          </a:xfrm>
        </p:spPr>
        <p:txBody>
          <a:bodyPr/>
          <a:lstStyle/>
          <a:p>
            <a:r>
              <a:rPr lang="en-GB" dirty="0"/>
              <a:t>16+ Green Card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E499BC-AD4D-4EBB-98DC-439D4C3FB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6648" y="1149790"/>
            <a:ext cx="7626824" cy="52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6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  <a:cs typeface="Calibri"/>
              </a:rPr>
              <a:t>First 16+ Interview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96" y="1166018"/>
            <a:ext cx="5584021" cy="497223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400" dirty="0">
                <a:latin typeface="Calibri"/>
                <a:cs typeface="Calibri"/>
              </a:rPr>
              <a:t>On the 18</a:t>
            </a:r>
            <a:r>
              <a:rPr lang="en-GB" sz="2400" baseline="30000" dirty="0">
                <a:latin typeface="Calibri"/>
                <a:cs typeface="Calibri"/>
              </a:rPr>
              <a:t>th</a:t>
            </a:r>
            <a:r>
              <a:rPr lang="en-GB" sz="2400" dirty="0">
                <a:latin typeface="Calibri"/>
                <a:cs typeface="Calibri"/>
              </a:rPr>
              <a:t> November you will meet with a member of the 16+ team where we will: </a:t>
            </a:r>
          </a:p>
          <a:p>
            <a:r>
              <a:rPr lang="en-GB" sz="2400" dirty="0">
                <a:latin typeface="Calibri"/>
                <a:cs typeface="Calibri"/>
              </a:rPr>
              <a:t>Discuss what your plans are</a:t>
            </a:r>
          </a:p>
          <a:p>
            <a:r>
              <a:rPr lang="en-GB" sz="2400" dirty="0">
                <a:latin typeface="Calibri"/>
                <a:cs typeface="Calibri"/>
              </a:rPr>
              <a:t>Check your grades meet entry requirements and subject specific requirements for your chosen route</a:t>
            </a:r>
          </a:p>
          <a:p>
            <a:r>
              <a:rPr lang="en-GB" sz="2400" dirty="0">
                <a:latin typeface="Calibri"/>
                <a:cs typeface="Calibri"/>
              </a:rPr>
              <a:t>Talk about the if your choices seem suitable based on your plans</a:t>
            </a:r>
          </a:p>
          <a:p>
            <a:r>
              <a:rPr lang="en-GB" sz="2400" dirty="0">
                <a:latin typeface="Calibri"/>
                <a:cs typeface="Calibri"/>
              </a:rPr>
              <a:t>Advise on combinations</a:t>
            </a:r>
          </a:p>
          <a:p>
            <a:r>
              <a:rPr lang="en-GB" sz="2400" dirty="0">
                <a:latin typeface="Calibri"/>
                <a:cs typeface="Calibri"/>
              </a:rPr>
              <a:t>If Sixth Form; check your extended curriculum and wellbeing choices</a:t>
            </a:r>
            <a:endParaRPr lang="en-GB" sz="2800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E7946-D1B9-9432-E5DD-83345A4478B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58704" y="1166018"/>
            <a:ext cx="5384800" cy="452596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Top tips: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,Sans-Serif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Quietly wait to be called for interview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,Sans-Serif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,Sans-Serif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Be smartly dressed.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,Sans-Serif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,Sans-Serif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Be prepared to discuss your post-16 intentions.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9F52D4-AEE3-415B-BFFF-A0FEE12B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30861" y="4610100"/>
            <a:ext cx="4061140" cy="2213827"/>
          </a:xfrm>
          <a:prstGeom prst="rect">
            <a:avLst/>
          </a:prstGeom>
        </p:spPr>
      </p:pic>
      <p:pic>
        <p:nvPicPr>
          <p:cNvPr id="5" name="Picture 2" descr="Unifro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1162" y="5490651"/>
            <a:ext cx="2822631" cy="8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68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50"/>
    </mc:Choice>
    <mc:Fallback xmlns="">
      <p:transition spd="slow" advTm="104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22484A9-DB6E-4321-A359-39C1A74321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613" y="3163502"/>
            <a:ext cx="2009206" cy="2009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C874A3-5CCF-4F63-982D-CDF3E5F2F9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617" y="5006976"/>
            <a:ext cx="2459383" cy="13834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C81BC-A4B3-4FF8-9AEA-5A8AC650F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86" y="2619135"/>
            <a:ext cx="4070095" cy="317170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Extended Curriculum</a:t>
            </a:r>
          </a:p>
          <a:p>
            <a:r>
              <a:rPr lang="en-GB" dirty="0"/>
              <a:t>AS Business</a:t>
            </a:r>
          </a:p>
          <a:p>
            <a:r>
              <a:rPr lang="en-GB" dirty="0"/>
              <a:t>Core Maths</a:t>
            </a:r>
          </a:p>
          <a:p>
            <a:r>
              <a:rPr lang="en-GB" dirty="0"/>
              <a:t>Enterprise</a:t>
            </a:r>
          </a:p>
          <a:p>
            <a:r>
              <a:rPr lang="en-GB" dirty="0"/>
              <a:t>EPQ</a:t>
            </a:r>
          </a:p>
          <a:p>
            <a:r>
              <a:rPr lang="en-GB" dirty="0"/>
              <a:t>IDEAS</a:t>
            </a:r>
          </a:p>
          <a:p>
            <a:r>
              <a:rPr lang="en-GB" dirty="0"/>
              <a:t>Sports Leader Level 3 Qualification</a:t>
            </a:r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D4A5D2-0F25-4719-90CC-A096BA35B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7546" y="2619135"/>
            <a:ext cx="5389033" cy="395128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Wellbeing</a:t>
            </a:r>
          </a:p>
          <a:p>
            <a:r>
              <a:rPr lang="en-GB" dirty="0"/>
              <a:t>PE </a:t>
            </a:r>
          </a:p>
          <a:p>
            <a:r>
              <a:rPr lang="en-GB" dirty="0"/>
              <a:t>Volunteering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8144FA-D80D-470D-9EEF-155B080A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Curriculum and Wellbeing</a:t>
            </a:r>
          </a:p>
        </p:txBody>
      </p:sp>
      <p:pic>
        <p:nvPicPr>
          <p:cNvPr id="1026" name="Picture 2" descr="Maths A Level | Windsor Sixth Form">
            <a:extLst>
              <a:ext uri="{FF2B5EF4-FFF2-40B4-BE49-F238E27FC236}">
                <a16:creationId xmlns:a16="http://schemas.microsoft.com/office/drawing/2014/main" id="{11ACA319-2B50-43E3-AD99-343FF3C1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0917" y="5076162"/>
            <a:ext cx="3441700" cy="13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074E22-DDC4-4090-A857-22AA8B3869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273" y="5076162"/>
            <a:ext cx="2105644" cy="1338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83D438-A065-4F16-AA4E-952967D529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358" y="5496444"/>
            <a:ext cx="2258558" cy="912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1DD33C-B257-488F-BD8A-1F6B884EE4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19" y="3138605"/>
            <a:ext cx="2797182" cy="18675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DB4B4-8330-42A6-A06D-A3E1DE23B52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358" y="4092576"/>
            <a:ext cx="2258558" cy="1402168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2F2AF9D-B3BE-4334-ABDF-C4B696D96F76}"/>
              </a:ext>
            </a:extLst>
          </p:cNvPr>
          <p:cNvSpPr txBox="1">
            <a:spLocks/>
          </p:cNvSpPr>
          <p:nvPr/>
        </p:nvSpPr>
        <p:spPr>
          <a:xfrm>
            <a:off x="159115" y="1131393"/>
            <a:ext cx="11873769" cy="1198726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kern="0" dirty="0"/>
              <a:t>You also need to pick one option from both the extended curriculum and wellbeing options below.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kern="0" dirty="0"/>
              <a:t>You need to carefully consider the option in terms of workload and timetable commitment.</a:t>
            </a:r>
          </a:p>
        </p:txBody>
      </p:sp>
    </p:spTree>
    <p:extLst>
      <p:ext uri="{BB962C8B-B14F-4D97-AF65-F5344CB8AC3E}">
        <p14:creationId xmlns:p14="http://schemas.microsoft.com/office/powerpoint/2010/main" val="2835518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4920-A747-28C3-7ABC-91013A4D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Second 16+ Interview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A2A0A-7BC0-4DF1-C868-46005DE6F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8401"/>
            <a:ext cx="10972800" cy="469707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400" dirty="0">
                <a:latin typeface="Calibri"/>
                <a:cs typeface="Calibri"/>
              </a:rPr>
              <a:t>You will be interviewed by a member of the 16+ team who will:</a:t>
            </a:r>
          </a:p>
          <a:p>
            <a:r>
              <a:rPr lang="en-GB" sz="2400" dirty="0">
                <a:latin typeface="Calibri"/>
                <a:cs typeface="Calibri"/>
              </a:rPr>
              <a:t>Check you have met entry requirements for sixth form/your chosen route</a:t>
            </a:r>
          </a:p>
          <a:p>
            <a:r>
              <a:rPr lang="en-GB" sz="2400" dirty="0">
                <a:latin typeface="Calibri"/>
                <a:cs typeface="Calibri"/>
              </a:rPr>
              <a:t>May advise you to look at back up options</a:t>
            </a:r>
          </a:p>
          <a:p>
            <a:pPr marL="0" indent="0">
              <a:buNone/>
            </a:pPr>
            <a:endParaRPr lang="en-GB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latin typeface="Calibri"/>
                <a:cs typeface="Calibri"/>
              </a:rPr>
              <a:t>If Sixth Form; </a:t>
            </a:r>
          </a:p>
          <a:p>
            <a:r>
              <a:rPr lang="en-GB" sz="2400" dirty="0">
                <a:latin typeface="Calibri"/>
                <a:cs typeface="Calibri"/>
              </a:rPr>
              <a:t>Check you have met subject specific requirements</a:t>
            </a:r>
          </a:p>
          <a:p>
            <a:r>
              <a:rPr lang="en-GB" sz="2400" dirty="0">
                <a:latin typeface="Calibri"/>
                <a:cs typeface="Calibri"/>
              </a:rPr>
              <a:t>Confirm subject choices (and check changes)</a:t>
            </a:r>
          </a:p>
          <a:p>
            <a:r>
              <a:rPr lang="en-GB" sz="2400" dirty="0">
                <a:latin typeface="Calibri"/>
                <a:cs typeface="Calibri"/>
              </a:rPr>
              <a:t>Confirm extended curriculum and wellbeing choices.</a:t>
            </a:r>
          </a:p>
          <a:p>
            <a:endParaRPr lang="en-GB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latin typeface="Calibri"/>
                <a:cs typeface="Calibri"/>
              </a:rPr>
              <a:t>It is important that these are as accurate as possible as the timetable and staffing is decided on these. Changes will not always be possible</a:t>
            </a:r>
          </a:p>
        </p:txBody>
      </p:sp>
    </p:spTree>
    <p:extLst>
      <p:ext uri="{BB962C8B-B14F-4D97-AF65-F5344CB8AC3E}">
        <p14:creationId xmlns:p14="http://schemas.microsoft.com/office/powerpoint/2010/main" val="2892187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3D0C-384D-431F-9D8E-414CCEC3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Your Second Interview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0EF5-7BCD-437F-BBD9-B13AC0462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latin typeface="Calibri"/>
                <a:cs typeface="Calibri"/>
              </a:rPr>
              <a:t>Three possible outcomes: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/>
                <a:cs typeface="Calibri"/>
              </a:rPr>
              <a:t>You will receive an offer letter if you meet the entry requirements based on your mock grades.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/>
                <a:cs typeface="Calibri"/>
              </a:rPr>
              <a:t>If you do not meet the entry requirements you will receive non-acceptance letter and we will support you in looking at other options. You will need to make applications elsewhere if you haven’t already. </a:t>
            </a:r>
          </a:p>
          <a:p>
            <a:pPr lvl="1"/>
            <a:r>
              <a:rPr lang="en-GB" sz="2400" dirty="0">
                <a:latin typeface="Calibri"/>
                <a:cs typeface="Calibri"/>
              </a:rPr>
              <a:t>If you meet the entry requirements on GCSE results day you will be offered a place. However, some subjects may be full.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You will be planning to continue the next step of education somewhere else.</a:t>
            </a:r>
          </a:p>
        </p:txBody>
      </p:sp>
    </p:spTree>
    <p:extLst>
      <p:ext uri="{BB962C8B-B14F-4D97-AF65-F5344CB8AC3E}">
        <p14:creationId xmlns:p14="http://schemas.microsoft.com/office/powerpoint/2010/main" val="237540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421D-70FE-4007-9DC6-E89EB1A1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Preparing for Mocks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446AD-5CC4-4EE4-B97B-7B368A11E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16" y="1166018"/>
            <a:ext cx="11747600" cy="5417344"/>
          </a:xfrm>
        </p:spPr>
        <p:txBody>
          <a:bodyPr/>
          <a:lstStyle/>
          <a:p>
            <a:r>
              <a:rPr lang="en-GB" sz="2800" dirty="0"/>
              <a:t>You’ve a lot of work to revise!  So start early, do little and often, using resources like flashcards, revision websites and videos.</a:t>
            </a:r>
          </a:p>
          <a:p>
            <a:r>
              <a:rPr lang="en-GB" sz="2800" dirty="0"/>
              <a:t>Schedule your time; include time for relaxation and hobbies.</a:t>
            </a:r>
          </a:p>
          <a:p>
            <a:r>
              <a:rPr lang="en-GB" sz="2800" dirty="0"/>
              <a:t>Make revision really active; make sure you are testing your knowledge through quizzes and questions.</a:t>
            </a:r>
          </a:p>
          <a:p>
            <a:r>
              <a:rPr lang="en-GB" sz="2800" dirty="0"/>
              <a:t>Focus on learning key vocabulary and terminology and ensure you use it.</a:t>
            </a:r>
          </a:p>
          <a:p>
            <a:r>
              <a:rPr lang="en-GB" sz="2800" dirty="0"/>
              <a:t>Make sure you stay on top of your workload; meet deadlines for NEAs, coursework and homework.</a:t>
            </a:r>
          </a:p>
          <a:p>
            <a:r>
              <a:rPr lang="en-GB" sz="2800" dirty="0"/>
              <a:t>Bring your equipment to lessons and mocks; pens, pencils, rulers, mathematical instruments, calculators, fully charged laptops etc.</a:t>
            </a:r>
          </a:p>
          <a:p>
            <a:r>
              <a:rPr lang="en-GB" sz="2800" dirty="0"/>
              <a:t>Make sure you carefully read the question, what does it want you to do?</a:t>
            </a:r>
          </a:p>
        </p:txBody>
      </p:sp>
    </p:spTree>
    <p:extLst>
      <p:ext uri="{BB962C8B-B14F-4D97-AF65-F5344CB8AC3E}">
        <p14:creationId xmlns:p14="http://schemas.microsoft.com/office/powerpoint/2010/main" val="204024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15BA-BE7A-43C3-8B36-C3B0AEE4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Careers Advisor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9236E-54BE-40DF-9FCC-AE3329F98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66018"/>
            <a:ext cx="10972800" cy="4525963"/>
          </a:xfrm>
        </p:spPr>
        <p:txBody>
          <a:bodyPr/>
          <a:lstStyle/>
          <a:p>
            <a:r>
              <a:rPr lang="en-GB" sz="2800" dirty="0"/>
              <a:t>Every Year 11 will have a careers interview with our external careers advisor.</a:t>
            </a:r>
          </a:p>
          <a:p>
            <a:r>
              <a:rPr lang="en-GB" sz="2800" dirty="0"/>
              <a:t>If needed we can organise further interviews; just speak to your form tutor, USO or the careers team.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62680-B4E7-4539-A2B4-B756046D1F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0305" y="3165168"/>
            <a:ext cx="8671389" cy="31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5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6633" y="108270"/>
            <a:ext cx="1048157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16+ Launch Assembly September 2025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570B53-00F7-4C98-8E1D-641DDE0856D8}"/>
              </a:ext>
            </a:extLst>
          </p:cNvPr>
          <p:cNvSpPr txBox="1"/>
          <p:nvPr/>
        </p:nvSpPr>
        <p:spPr>
          <a:xfrm>
            <a:off x="274699" y="1720388"/>
            <a:ext cx="11497297" cy="35702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Options Post-16:</a:t>
            </a:r>
          </a:p>
          <a:p>
            <a:pPr marL="914400" lvl="1" indent="-457200">
              <a:buFont typeface="Arial"/>
              <a:buChar char="•"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Sixth Form at The Ecclesbourne School</a:t>
            </a:r>
          </a:p>
          <a:p>
            <a:pPr marL="914400" lvl="1" indent="-457200">
              <a:buFont typeface="Arial"/>
              <a:buChar char="•"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Sixth Form at other schools</a:t>
            </a:r>
          </a:p>
          <a:p>
            <a:pPr marL="914400" lvl="1" indent="-457200">
              <a:buFont typeface="Arial"/>
              <a:buChar char="•"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</a:p>
          <a:p>
            <a:pPr marL="914400" lvl="1" indent="-457200">
              <a:buFont typeface="Arial"/>
              <a:buChar char="•"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Apprenticeships</a:t>
            </a:r>
          </a:p>
          <a:p>
            <a:pPr marL="457200" indent="-457200">
              <a:buFont typeface="Arial"/>
              <a:buChar char="•"/>
            </a:pP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4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10"/>
    </mc:Choice>
    <mc:Fallback xmlns="">
      <p:transition spd="slow" advTm="6581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7402" y="4590183"/>
            <a:ext cx="4937937" cy="1363215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cs typeface="Calibri Light"/>
              </a:rPr>
              <a:t>Post-16 Morning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3953" y="5376660"/>
            <a:ext cx="4937936" cy="576738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l"/>
            <a:r>
              <a:rPr lang="en-US" sz="3600" dirty="0">
                <a:cs typeface="Calibri"/>
              </a:rPr>
              <a:t>Tuesday 30</a:t>
            </a:r>
            <a:r>
              <a:rPr lang="en-US" sz="3600" baseline="30000" dirty="0">
                <a:cs typeface="Calibri"/>
              </a:rPr>
              <a:t>th</a:t>
            </a:r>
            <a:r>
              <a:rPr lang="en-US" sz="3600" dirty="0">
                <a:cs typeface="Calibri"/>
              </a:rPr>
              <a:t> September</a:t>
            </a:r>
            <a:endParaRPr lang="en-US" sz="3600" dirty="0"/>
          </a:p>
        </p:txBody>
      </p:sp>
      <p:pic>
        <p:nvPicPr>
          <p:cNvPr id="5" name="Picture 4" descr="Welcome to UTC Derby Pride Park - UTC Derby Pride Park">
            <a:extLst>
              <a:ext uri="{FF2B5EF4-FFF2-40B4-BE49-F238E27FC236}">
                <a16:creationId xmlns:a16="http://schemas.microsoft.com/office/drawing/2014/main" id="{04E5D723-2A26-7DEA-4649-F7A52B5CC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03" y="1963474"/>
            <a:ext cx="4537045" cy="1054862"/>
          </a:xfrm>
          <a:prstGeom prst="rect">
            <a:avLst/>
          </a:prstGeom>
        </p:spPr>
      </p:pic>
      <p:pic>
        <p:nvPicPr>
          <p:cNvPr id="13" name="Picture 12" descr="Ecclesbourne PSFA">
            <a:extLst>
              <a:ext uri="{FF2B5EF4-FFF2-40B4-BE49-F238E27FC236}">
                <a16:creationId xmlns:a16="http://schemas.microsoft.com/office/drawing/2014/main" id="{1C12DF2A-17B8-0716-31F8-C5B51C034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3" y="3726460"/>
            <a:ext cx="2329136" cy="2329136"/>
          </a:xfrm>
          <a:prstGeom prst="rect">
            <a:avLst/>
          </a:prstGeom>
        </p:spPr>
      </p:pic>
      <p:pic>
        <p:nvPicPr>
          <p:cNvPr id="7" name="Picture 6" descr="Derby College | Derby | Facebook">
            <a:extLst>
              <a:ext uri="{FF2B5EF4-FFF2-40B4-BE49-F238E27FC236}">
                <a16:creationId xmlns:a16="http://schemas.microsoft.com/office/drawing/2014/main" id="{FA5C3E9D-32FE-2A60-4EDD-780552AE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171" y="1336083"/>
            <a:ext cx="2351087" cy="2351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F17DD-B520-440A-ABEF-261B36D0B457}"/>
              </a:ext>
            </a:extLst>
          </p:cNvPr>
          <p:cNvSpPr txBox="1"/>
          <p:nvPr/>
        </p:nvSpPr>
        <p:spPr>
          <a:xfrm rot="20540801">
            <a:off x="4603533" y="3007899"/>
            <a:ext cx="3421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Apprenticeship Ambassador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BD22B6-F3C4-468D-AB57-4A8392A2EE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185" y="3964205"/>
            <a:ext cx="4244680" cy="23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3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BC6A-2592-273C-C4B4-1BC64010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17" y="274638"/>
            <a:ext cx="8142083" cy="49006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cs typeface="Calibri Light"/>
              </a:rPr>
              <a:t>Preparing for Post-16 Morning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CB5A94A-3D14-BC3E-71F5-89F097A7CFDC}"/>
              </a:ext>
            </a:extLst>
          </p:cNvPr>
          <p:cNvSpPr/>
          <p:nvPr/>
        </p:nvSpPr>
        <p:spPr>
          <a:xfrm>
            <a:off x="532885" y="1461595"/>
            <a:ext cx="4663965" cy="2088931"/>
          </a:xfrm>
          <a:prstGeom prst="cloudCallou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do you know already?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9661591-8BEF-B7C9-B8CD-080870F01939}"/>
              </a:ext>
            </a:extLst>
          </p:cNvPr>
          <p:cNvSpPr/>
          <p:nvPr/>
        </p:nvSpPr>
        <p:spPr>
          <a:xfrm>
            <a:off x="6624801" y="1330215"/>
            <a:ext cx="4663965" cy="2351689"/>
          </a:xfrm>
          <a:prstGeom prst="cloudCallou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would you like to find out?</a:t>
            </a: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657EBBD0-BD3C-669C-539E-605352D524A7}"/>
              </a:ext>
            </a:extLst>
          </p:cNvPr>
          <p:cNvSpPr/>
          <p:nvPr/>
        </p:nvSpPr>
        <p:spPr>
          <a:xfrm>
            <a:off x="903234" y="3681904"/>
            <a:ext cx="10378965" cy="2680137"/>
          </a:xfrm>
          <a:prstGeom prst="notched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Remember that you can apply to more than one option, and it is a good idea to have a back-up option.</a:t>
            </a:r>
          </a:p>
        </p:txBody>
      </p:sp>
    </p:spTree>
    <p:extLst>
      <p:ext uri="{BB962C8B-B14F-4D97-AF65-F5344CB8AC3E}">
        <p14:creationId xmlns:p14="http://schemas.microsoft.com/office/powerpoint/2010/main" val="150285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6728E0-B529-C704-6A7B-36E33DB49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505200"/>
              </p:ext>
            </p:extLst>
          </p:nvPr>
        </p:nvGraphicFramePr>
        <p:xfrm>
          <a:off x="471459" y="1143362"/>
          <a:ext cx="11249081" cy="520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2133">
                  <a:extLst>
                    <a:ext uri="{9D8B030D-6E8A-4147-A177-3AD203B41FA5}">
                      <a16:colId xmlns:a16="http://schemas.microsoft.com/office/drawing/2014/main" val="1734910416"/>
                    </a:ext>
                  </a:extLst>
                </a:gridCol>
                <a:gridCol w="5616948">
                  <a:extLst>
                    <a:ext uri="{9D8B030D-6E8A-4147-A177-3AD203B41FA5}">
                      <a16:colId xmlns:a16="http://schemas.microsoft.com/office/drawing/2014/main" val="1521675938"/>
                    </a:ext>
                  </a:extLst>
                </a:gridCol>
              </a:tblGrid>
              <a:tr h="2469454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provider of specialist courses in engineering and health and life sciences.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provider of a range of technical, vocational and academic courses as well as apprenticeships.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685567"/>
                  </a:ext>
                </a:extLst>
              </a:tr>
              <a:tr h="264831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Skills are an apprenticeships and training provider but will talk about all apprenticeship options.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Ecclesbourne Sixth Form you can study A-levels and some BTECs alongside extended curriculum options.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40515"/>
                  </a:ext>
                </a:extLst>
              </a:tr>
            </a:tbl>
          </a:graphicData>
        </a:graphic>
      </p:graphicFrame>
      <p:pic>
        <p:nvPicPr>
          <p:cNvPr id="2" name="Picture 1" descr="Welcome to UTC Derby Pride Park - UTC Derby Pride Park">
            <a:extLst>
              <a:ext uri="{FF2B5EF4-FFF2-40B4-BE49-F238E27FC236}">
                <a16:creationId xmlns:a16="http://schemas.microsoft.com/office/drawing/2014/main" id="{FF85B452-92E4-34C5-A044-EF2F86833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08" y="1705505"/>
            <a:ext cx="4186989" cy="975296"/>
          </a:xfrm>
          <a:prstGeom prst="rect">
            <a:avLst/>
          </a:prstGeom>
        </p:spPr>
      </p:pic>
      <p:pic>
        <p:nvPicPr>
          <p:cNvPr id="3" name="Picture 2" descr="Derby College | Derby | Facebook">
            <a:extLst>
              <a:ext uri="{FF2B5EF4-FFF2-40B4-BE49-F238E27FC236}">
                <a16:creationId xmlns:a16="http://schemas.microsoft.com/office/drawing/2014/main" id="{585500AB-C2A0-4A39-DE4A-18595CA7EE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170" y="1447895"/>
            <a:ext cx="2143125" cy="1418769"/>
          </a:xfrm>
          <a:prstGeom prst="rect">
            <a:avLst/>
          </a:prstGeom>
        </p:spPr>
      </p:pic>
      <p:pic>
        <p:nvPicPr>
          <p:cNvPr id="5" name="Picture 4" descr="CT Skills | Home | Apprenticeships and Career Skills">
            <a:extLst>
              <a:ext uri="{FF2B5EF4-FFF2-40B4-BE49-F238E27FC236}">
                <a16:creationId xmlns:a16="http://schemas.microsoft.com/office/drawing/2014/main" id="{E6C96131-69AE-DD04-2816-FD236D543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953" y="3841628"/>
            <a:ext cx="2552700" cy="1790700"/>
          </a:xfrm>
          <a:prstGeom prst="rect">
            <a:avLst/>
          </a:prstGeom>
        </p:spPr>
      </p:pic>
      <p:pic>
        <p:nvPicPr>
          <p:cNvPr id="6" name="Picture 5" descr="Home | Ecclesbourne School">
            <a:extLst>
              <a:ext uri="{FF2B5EF4-FFF2-40B4-BE49-F238E27FC236}">
                <a16:creationId xmlns:a16="http://schemas.microsoft.com/office/drawing/2014/main" id="{C2D6F32A-1D37-72F7-FEBD-229A3D559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614" y="3991336"/>
            <a:ext cx="3337111" cy="1418769"/>
          </a:xfrm>
          <a:prstGeom prst="rect">
            <a:avLst/>
          </a:prstGeom>
        </p:spPr>
      </p:pic>
      <p:pic>
        <p:nvPicPr>
          <p:cNvPr id="7" name="Picture 6" descr="Ecclesbourne PSFA">
            <a:extLst>
              <a:ext uri="{FF2B5EF4-FFF2-40B4-BE49-F238E27FC236}">
                <a16:creationId xmlns:a16="http://schemas.microsoft.com/office/drawing/2014/main" id="{E7A3CCCA-CEB0-EF57-EB34-2A517A141F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2428" y="4032569"/>
            <a:ext cx="1302684" cy="13363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497310-5468-BE92-D08A-47845DE5EFAB}"/>
              </a:ext>
            </a:extLst>
          </p:cNvPr>
          <p:cNvSpPr txBox="1"/>
          <p:nvPr/>
        </p:nvSpPr>
        <p:spPr>
          <a:xfrm>
            <a:off x="471459" y="240398"/>
            <a:ext cx="1160705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Post-16 Options</a:t>
            </a:r>
          </a:p>
        </p:txBody>
      </p:sp>
    </p:spTree>
    <p:extLst>
      <p:ext uri="{BB962C8B-B14F-4D97-AF65-F5344CB8AC3E}">
        <p14:creationId xmlns:p14="http://schemas.microsoft.com/office/powerpoint/2010/main" val="363398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dates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17208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>
              <a:latin typeface="Calibri" panose="020F050202020403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B39F0A-CFCF-929B-B977-EB97C3A83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777124"/>
              </p:ext>
            </p:extLst>
          </p:nvPr>
        </p:nvGraphicFramePr>
        <p:xfrm>
          <a:off x="317354" y="999790"/>
          <a:ext cx="1155729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791">
                  <a:extLst>
                    <a:ext uri="{9D8B030D-6E8A-4147-A177-3AD203B41FA5}">
                      <a16:colId xmlns:a16="http://schemas.microsoft.com/office/drawing/2014/main" val="2402374855"/>
                    </a:ext>
                  </a:extLst>
                </a:gridCol>
                <a:gridCol w="7447501">
                  <a:extLst>
                    <a:ext uri="{9D8B030D-6E8A-4147-A177-3AD203B41FA5}">
                      <a16:colId xmlns:a16="http://schemas.microsoft.com/office/drawing/2014/main" val="3467250415"/>
                    </a:ext>
                  </a:extLst>
                </a:gridCol>
              </a:tblGrid>
              <a:tr h="389667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978329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</a:rPr>
                        <a:t>Launch of 16+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/>
                        </a:rPr>
                        <a:t>23</a:t>
                      </a:r>
                      <a:r>
                        <a:rPr lang="en-GB" sz="2000" baseline="30000" dirty="0">
                          <a:latin typeface="Calibri"/>
                        </a:rPr>
                        <a:t>rd</a:t>
                      </a:r>
                      <a:r>
                        <a:rPr lang="en-GB" sz="2000" dirty="0">
                          <a:latin typeface="Calibri"/>
                        </a:rPr>
                        <a:t>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278061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</a:rPr>
                        <a:t>Application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</a:rPr>
                        <a:t>From September 26</a:t>
                      </a:r>
                      <a:r>
                        <a:rPr lang="en-GB" sz="20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GB" sz="2000" dirty="0">
                          <a:latin typeface="Calibri" panose="020F0502020204030204" pitchFamily="34" charset="0"/>
                        </a:rPr>
                        <a:t>; to be completed by 21</a:t>
                      </a:r>
                      <a:r>
                        <a:rPr lang="en-GB" sz="2000" baseline="30000" dirty="0">
                          <a:latin typeface="Calibri" panose="020F0502020204030204" pitchFamily="34" charset="0"/>
                        </a:rPr>
                        <a:t>st </a:t>
                      </a:r>
                      <a:r>
                        <a:rPr lang="en-GB" sz="2000" dirty="0"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338200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</a:rPr>
                        <a:t>Post-16 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en-GB" sz="20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GB" sz="2000" dirty="0">
                          <a:latin typeface="Calibri" panose="020F0502020204030204" pitchFamily="34" charset="0"/>
                        </a:rPr>
                        <a:t>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482877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/>
                        </a:rPr>
                        <a:t>Sixth Form Open Evening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>
                          <a:latin typeface="Calibri"/>
                        </a:rPr>
                        <a:t>2</a:t>
                      </a:r>
                      <a:r>
                        <a:rPr lang="en-GB" sz="2000" baseline="30000" dirty="0">
                          <a:latin typeface="Calibri"/>
                        </a:rPr>
                        <a:t>nd</a:t>
                      </a:r>
                      <a:r>
                        <a:rPr lang="en-GB" sz="2000" baseline="0" dirty="0">
                          <a:latin typeface="Calibri"/>
                        </a:rPr>
                        <a:t> </a:t>
                      </a:r>
                      <a:r>
                        <a:rPr lang="en-GB" sz="2000" dirty="0">
                          <a:latin typeface="Calibri"/>
                        </a:rPr>
                        <a:t>October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985735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</a:rPr>
                        <a:t>Interim data from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</a:rPr>
                        <a:t>24</a:t>
                      </a:r>
                      <a:r>
                        <a:rPr lang="en-GB" sz="2000" baseline="30000" dirty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GB" sz="2000" dirty="0">
                          <a:latin typeface="Calibri" panose="020F0502020204030204" pitchFamily="34" charset="0"/>
                        </a:rPr>
                        <a:t> October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304654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</a:rPr>
                        <a:t>First 16+ interview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/>
                        </a:rPr>
                        <a:t>18</a:t>
                      </a:r>
                      <a:r>
                        <a:rPr lang="en-GB" sz="2000" baseline="30000" dirty="0">
                          <a:latin typeface="Calibri"/>
                        </a:rPr>
                        <a:t>th</a:t>
                      </a:r>
                      <a:r>
                        <a:rPr lang="en-GB" sz="2000" dirty="0">
                          <a:latin typeface="Calibri"/>
                        </a:rPr>
                        <a:t> 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161427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</a:rPr>
                        <a:t>Y11 Language Mocks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/>
                        </a:rPr>
                        <a:t>12</a:t>
                      </a:r>
                      <a:r>
                        <a:rPr lang="en-GB" sz="2000" baseline="30000" dirty="0">
                          <a:latin typeface="Calibri"/>
                        </a:rPr>
                        <a:t>th</a:t>
                      </a:r>
                      <a:r>
                        <a:rPr lang="en-GB" sz="2000" dirty="0">
                          <a:latin typeface="Calibri"/>
                        </a:rPr>
                        <a:t> December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02131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</a:rPr>
                        <a:t>Year 11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>
                          <a:latin typeface="Calibri"/>
                        </a:rPr>
                        <a:t>w/b 15</a:t>
                      </a:r>
                      <a:r>
                        <a:rPr lang="en-GB" sz="2000" baseline="30000" dirty="0">
                          <a:latin typeface="Calibri"/>
                        </a:rPr>
                        <a:t>th</a:t>
                      </a:r>
                      <a:r>
                        <a:rPr lang="en-GB" sz="2000" dirty="0">
                          <a:latin typeface="Calibri"/>
                        </a:rPr>
                        <a:t> December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456509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r>
                        <a:rPr lang="en-GB" sz="2000">
                          <a:latin typeface="Calibri" panose="020F0502020204030204" pitchFamily="34" charset="0"/>
                        </a:rPr>
                        <a:t>Year 11 Mocks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>
                          <a:latin typeface="Calibri"/>
                        </a:rPr>
                        <a:t>5</a:t>
                      </a:r>
                      <a:r>
                        <a:rPr lang="en-GB" sz="2000" baseline="30000" dirty="0">
                          <a:latin typeface="Calibri"/>
                        </a:rPr>
                        <a:t>th</a:t>
                      </a:r>
                      <a:r>
                        <a:rPr lang="en-GB" sz="2000" dirty="0">
                          <a:latin typeface="Calibri"/>
                        </a:rPr>
                        <a:t>-16</a:t>
                      </a:r>
                      <a:r>
                        <a:rPr lang="en-GB" sz="2000" baseline="30000" dirty="0">
                          <a:latin typeface="Calibri"/>
                        </a:rPr>
                        <a:t>th</a:t>
                      </a:r>
                      <a:r>
                        <a:rPr lang="en-GB" sz="2000" dirty="0">
                          <a:latin typeface="Calibri"/>
                        </a:rPr>
                        <a:t> January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230459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</a:rPr>
                        <a:t>Year 11 Projected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/>
                        </a:rPr>
                        <a:t>w/b 9</a:t>
                      </a:r>
                      <a:r>
                        <a:rPr lang="en-GB" sz="2000" baseline="30000" dirty="0">
                          <a:latin typeface="Calibri"/>
                        </a:rPr>
                        <a:t>th</a:t>
                      </a:r>
                      <a:r>
                        <a:rPr lang="en-GB" sz="2000" dirty="0">
                          <a:latin typeface="Calibri"/>
                        </a:rPr>
                        <a:t> February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093514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r>
                        <a:rPr lang="en-GB" sz="2000">
                          <a:latin typeface="Calibri" panose="020F0502020204030204" pitchFamily="34" charset="0"/>
                        </a:rPr>
                        <a:t>Final 16+ 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/>
                        </a:rPr>
                        <a:t>10</a:t>
                      </a:r>
                      <a:r>
                        <a:rPr lang="en-GB" sz="2000" baseline="30000" dirty="0">
                          <a:latin typeface="Calibri"/>
                        </a:rPr>
                        <a:t>th</a:t>
                      </a:r>
                      <a:r>
                        <a:rPr lang="en-GB" sz="2000" dirty="0">
                          <a:latin typeface="Calibri"/>
                        </a:rPr>
                        <a:t> February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52658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</a:rPr>
                        <a:t>Year 11 Parents’ Evening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>
                          <a:latin typeface="Calibri"/>
                        </a:rPr>
                        <a:t>11</a:t>
                      </a:r>
                      <a:r>
                        <a:rPr lang="en-GB" sz="2000" baseline="30000" dirty="0">
                          <a:latin typeface="Calibri"/>
                        </a:rPr>
                        <a:t>th</a:t>
                      </a:r>
                      <a:r>
                        <a:rPr lang="en-GB" sz="2000" dirty="0">
                          <a:latin typeface="Calibri"/>
                        </a:rPr>
                        <a:t> February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875476"/>
                  </a:ext>
                </a:extLst>
              </a:tr>
              <a:tr h="389667">
                <a:tc>
                  <a:txBody>
                    <a:bodyPr/>
                    <a:lstStyle/>
                    <a:p>
                      <a:r>
                        <a:rPr lang="en-GB" sz="2000">
                          <a:latin typeface="Calibri" panose="020F0502020204030204" pitchFamily="34" charset="0"/>
                        </a:rPr>
                        <a:t>Letters out for Sixth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>
                          <a:latin typeface="Calibri"/>
                        </a:rPr>
                        <a:t>27</a:t>
                      </a:r>
                      <a:r>
                        <a:rPr lang="en-GB" sz="2000" baseline="30000" dirty="0">
                          <a:latin typeface="Calibri"/>
                        </a:rPr>
                        <a:t>th </a:t>
                      </a:r>
                      <a:r>
                        <a:rPr lang="en-GB" sz="2000" dirty="0">
                          <a:latin typeface="Calibri"/>
                        </a:rPr>
                        <a:t>February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5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99"/>
    </mc:Choice>
    <mc:Fallback xmlns="">
      <p:transition spd="slow" advTm="942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Ecclesbourne Sixth Form Entry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67" y="1113576"/>
            <a:ext cx="10972800" cy="5287224"/>
          </a:xfrm>
        </p:spPr>
        <p:txBody>
          <a:bodyPr lIns="91440" tIns="45720" rIns="91440" bIns="45720" anchor="t"/>
          <a:lstStyle/>
          <a:p>
            <a:r>
              <a:rPr lang="en-GB" sz="2400" dirty="0"/>
              <a:t>General Entry Requirements: </a:t>
            </a:r>
          </a:p>
          <a:p>
            <a:pPr lvl="1"/>
            <a:r>
              <a:rPr lang="en-GB" sz="2400" dirty="0"/>
              <a:t>5 GCSEs 4 – 9 (including grade 5 in English Language </a:t>
            </a:r>
            <a:r>
              <a:rPr lang="en-GB" sz="2400" b="1" u="sng" dirty="0"/>
              <a:t>or</a:t>
            </a:r>
            <a:r>
              <a:rPr lang="en-GB" sz="2400" dirty="0"/>
              <a:t> Literature &amp; Maths).</a:t>
            </a:r>
          </a:p>
          <a:p>
            <a:pPr lvl="1"/>
            <a:r>
              <a:rPr lang="en-GB" sz="2400" dirty="0"/>
              <a:t>N.B. Maths, Science and Languages have Foundation and Higher tier.  You can get grade 5 on both tiers.  It does not matter which tier you gain your 5 on.</a:t>
            </a:r>
          </a:p>
          <a:p>
            <a:endParaRPr lang="en-GB" sz="2400" dirty="0"/>
          </a:p>
          <a:p>
            <a:r>
              <a:rPr lang="en-GB" sz="2400" dirty="0"/>
              <a:t>Subject specific entry requirements: </a:t>
            </a:r>
          </a:p>
          <a:p>
            <a:pPr lvl="1"/>
            <a:r>
              <a:rPr lang="en-GB" sz="2400" dirty="0">
                <a:latin typeface="Calibri"/>
                <a:cs typeface="Calibri"/>
              </a:rPr>
              <a:t>e.g. Biology = Combined Science: 6,6 or Separate Science grade 6 in Biology </a:t>
            </a:r>
            <a:r>
              <a:rPr lang="en-GB" sz="2400" b="1" dirty="0">
                <a:latin typeface="Calibri"/>
                <a:cs typeface="Calibri"/>
              </a:rPr>
              <a:t>and in either </a:t>
            </a:r>
            <a:r>
              <a:rPr lang="en-GB" sz="2400" dirty="0">
                <a:latin typeface="Calibri"/>
                <a:cs typeface="Calibri"/>
              </a:rPr>
              <a:t>Chemistry or Physics. </a:t>
            </a:r>
          </a:p>
          <a:p>
            <a:pPr lvl="1"/>
            <a:r>
              <a:rPr lang="en-GB" sz="2400" dirty="0">
                <a:latin typeface="Calibri"/>
                <a:cs typeface="Calibri"/>
              </a:rPr>
              <a:t>You will not be able to opt for a subject you have not met entry requirements for.</a:t>
            </a:r>
          </a:p>
          <a:p>
            <a:pPr lvl="1"/>
            <a:endParaRPr lang="en-GB" sz="2400" dirty="0">
              <a:latin typeface="Calibri"/>
              <a:cs typeface="Calibri"/>
            </a:endParaRPr>
          </a:p>
          <a:p>
            <a:r>
              <a:rPr lang="en-GB" sz="2400" dirty="0">
                <a:latin typeface="Calibri"/>
                <a:cs typeface="Calibri"/>
              </a:rPr>
              <a:t>To take 4 A-levels/BTECs you need a GCSE average point score of at least 7.</a:t>
            </a:r>
            <a:endParaRPr lang="en-GB" sz="2400" dirty="0"/>
          </a:p>
          <a:p>
            <a:endParaRPr lang="en-GB" sz="2400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00"/>
    </mc:Choice>
    <mc:Fallback xmlns="">
      <p:transition spd="slow" advTm="512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6F34D-CC1A-448C-AB1D-8E698E33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293" y="-539333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3600" dirty="0"/>
              <a:t>A-Level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F185A-E5C0-4AC1-B9CC-C7D7A05F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257300"/>
            <a:ext cx="6713552" cy="493318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Students who enjoy economics most and achieve well tend to:</a:t>
            </a:r>
          </a:p>
          <a:p>
            <a:r>
              <a:rPr lang="en-GB" sz="2400" dirty="0"/>
              <a:t>Be very interested in news and current affairs</a:t>
            </a:r>
          </a:p>
          <a:p>
            <a:r>
              <a:rPr lang="en-GB" sz="2400" dirty="0"/>
              <a:t>Already ask lots of questions about the economy</a:t>
            </a:r>
          </a:p>
          <a:p>
            <a:r>
              <a:rPr lang="en-GB" sz="2400" dirty="0"/>
              <a:t>Want to know why big issues like economic growth or interest rates matter</a:t>
            </a:r>
          </a:p>
          <a:p>
            <a:r>
              <a:rPr lang="en-GB" sz="2400" dirty="0"/>
              <a:t>Enjoy reading beyond the demands of the course</a:t>
            </a:r>
          </a:p>
          <a:p>
            <a:r>
              <a:rPr lang="en-GB" sz="2400" dirty="0"/>
              <a:t>Sign up to the free FT schools subscription and find that stimulates their interest</a:t>
            </a:r>
          </a:p>
          <a:p>
            <a:r>
              <a:rPr lang="en-GB" sz="2400" dirty="0"/>
              <a:t>Want to debate tricky topics like membership of trade blocs or income inequality.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324CEF-BD7C-4963-8FCA-81156464FD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86045" y="1898133"/>
            <a:ext cx="4656630" cy="3061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7560C6-7242-49B7-85FE-DEFC0E7502AC}"/>
              </a:ext>
            </a:extLst>
          </p:cNvPr>
          <p:cNvSpPr txBox="1"/>
          <p:nvPr/>
        </p:nvSpPr>
        <p:spPr>
          <a:xfrm>
            <a:off x="11761389" y="8083218"/>
            <a:ext cx="4571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picpedia.org/chalkboard/e/economics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01490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C81FA-D5DE-B790-CCC0-227B60C80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34B6-7959-45C9-B7CE-ED79CF63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72" y="208536"/>
            <a:ext cx="7406613" cy="490066"/>
          </a:xfrm>
        </p:spPr>
        <p:txBody>
          <a:bodyPr/>
          <a:lstStyle/>
          <a:p>
            <a:r>
              <a:rPr lang="en-GB" sz="3600" dirty="0"/>
              <a:t>A-Level Film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0E815-BEAC-FD72-67B7-B33C852E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42" y="1303296"/>
            <a:ext cx="9148478" cy="4758139"/>
          </a:xfrm>
        </p:spPr>
        <p:txBody>
          <a:bodyPr/>
          <a:lstStyle/>
          <a:p>
            <a:pPr marL="0" lvl="0" indent="0" defTabSz="457200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</a:pPr>
            <a:r>
              <a:rPr lang="en-GB" sz="2200" b="1" kern="1200" dirty="0"/>
              <a:t>Film Studies </a:t>
            </a:r>
            <a:r>
              <a:rPr lang="en-GB" sz="2200" kern="1200" dirty="0"/>
              <a:t>allows you to explore your love of Cinema!</a:t>
            </a:r>
          </a:p>
          <a:p>
            <a:pPr marL="0" lvl="0" indent="0" defTabSz="457200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</a:pPr>
            <a:endParaRPr lang="en-GB" sz="2200" kern="1200" dirty="0">
              <a:solidFill>
                <a:srgbClr val="FF0000"/>
              </a:solidFill>
            </a:endParaRPr>
          </a:p>
          <a:p>
            <a:pPr marL="0" lvl="0" indent="0" defTabSz="457200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</a:pPr>
            <a:r>
              <a:rPr lang="en-GB" sz="2200" kern="1200" dirty="0">
                <a:solidFill>
                  <a:srgbClr val="FF0000"/>
                </a:solidFill>
              </a:rPr>
              <a:t>Consider your answer to the following questions: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200" dirty="0"/>
              <a:t>Do you enjoy watching and evaluating the </a:t>
            </a:r>
            <a:r>
              <a:rPr lang="en-GB" sz="2200" u="sng" dirty="0"/>
              <a:t>impact</a:t>
            </a:r>
            <a:r>
              <a:rPr lang="en-GB" sz="2200" dirty="0"/>
              <a:t> of films?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200" dirty="0"/>
              <a:t>Have you ever considered how </a:t>
            </a:r>
            <a:r>
              <a:rPr lang="en-GB" sz="2200" u="sng" dirty="0"/>
              <a:t>film form</a:t>
            </a:r>
            <a:r>
              <a:rPr lang="en-GB" sz="2200" dirty="0"/>
              <a:t>, such as cinematography, contributes to the reading and deeper meaning of a film?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200" dirty="0"/>
              <a:t>Have you ever thought about </a:t>
            </a:r>
            <a:r>
              <a:rPr lang="en-GB" sz="2200" u="sng" dirty="0"/>
              <a:t>film as a cinematic language</a:t>
            </a:r>
            <a:r>
              <a:rPr lang="en-GB" sz="2200" dirty="0"/>
              <a:t> that communicates ethical, political, social and cultural values?</a:t>
            </a: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</a:pPr>
            <a:endParaRPr lang="en-GB" sz="2200" dirty="0"/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</a:pPr>
            <a:r>
              <a:rPr lang="en-GB" sz="2200" dirty="0"/>
              <a:t>Are you interested in pursuing a future career in the fields of marketing, film production or journalism? This course gives you the opportunity to investigate how film works both as a medium of representation and an aesthetic medium.</a:t>
            </a:r>
            <a:endParaRPr lang="en-GB" sz="2200" kern="120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200" kern="1200" dirty="0">
                <a:solidFill>
                  <a:srgbClr val="0000FF"/>
                </a:solidFill>
              </a:rPr>
              <a:t>The course is 70% exam + 30% coursework.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200" kern="1200">
                <a:solidFill>
                  <a:srgbClr val="0000FF"/>
                </a:solidFill>
              </a:rPr>
              <a:t>In </a:t>
            </a:r>
            <a:r>
              <a:rPr lang="en-GB" sz="2200" kern="1200" dirty="0">
                <a:solidFill>
                  <a:srgbClr val="0000FF"/>
                </a:solidFill>
              </a:rPr>
              <a:t>Year 13, you will also make your own short film.  </a:t>
            </a:r>
          </a:p>
          <a:p>
            <a:pPr marL="0" indent="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</a:pPr>
            <a:endParaRPr lang="en-GB" sz="2200" kern="1200" dirty="0"/>
          </a:p>
        </p:txBody>
      </p:sp>
      <p:pic>
        <p:nvPicPr>
          <p:cNvPr id="12" name="Picture 11" descr="A movie projector with smoke&#10;&#10;Description automatically generated">
            <a:extLst>
              <a:ext uri="{FF2B5EF4-FFF2-40B4-BE49-F238E27FC236}">
                <a16:creationId xmlns:a16="http://schemas.microsoft.com/office/drawing/2014/main" id="{9820988E-2426-8B80-B503-EBD8BB3405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49620" y="3938218"/>
            <a:ext cx="2410409" cy="1743833"/>
          </a:xfrm>
          <a:prstGeom prst="rect">
            <a:avLst/>
          </a:prstGeom>
        </p:spPr>
      </p:pic>
      <p:pic>
        <p:nvPicPr>
          <p:cNvPr id="14" name="Picture 13" descr="Scene board in red background">
            <a:extLst>
              <a:ext uri="{FF2B5EF4-FFF2-40B4-BE49-F238E27FC236}">
                <a16:creationId xmlns:a16="http://schemas.microsoft.com/office/drawing/2014/main" id="{E7ADEE85-2B1E-0C0E-A313-5A010A19F6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409" y="1576673"/>
            <a:ext cx="2426620" cy="1743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83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BD17E4-7FD1-4594-B0B5-DC72216B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63" y="181160"/>
            <a:ext cx="10972800" cy="634082"/>
          </a:xfrm>
        </p:spPr>
        <p:txBody>
          <a:bodyPr/>
          <a:lstStyle/>
          <a:p>
            <a:r>
              <a:rPr lang="en-GB" sz="3600" dirty="0"/>
              <a:t>A-Level Government &amp; Politics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CE7F1-AE66-484D-A0B0-717C40CCA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737" y="1386080"/>
            <a:ext cx="3095847" cy="371245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UK</a:t>
            </a:r>
          </a:p>
          <a:p>
            <a:r>
              <a:rPr lang="en-GB" sz="2400" dirty="0"/>
              <a:t>Parliament</a:t>
            </a:r>
          </a:p>
          <a:p>
            <a:r>
              <a:rPr lang="en-GB" sz="2400" dirty="0"/>
              <a:t>PM &amp; Executive</a:t>
            </a:r>
          </a:p>
          <a:p>
            <a:r>
              <a:rPr lang="en-GB" sz="2400" dirty="0"/>
              <a:t>Laws &amp; Constitution</a:t>
            </a:r>
          </a:p>
          <a:p>
            <a:r>
              <a:rPr lang="en-GB" sz="2400" dirty="0"/>
              <a:t>Democracy</a:t>
            </a:r>
          </a:p>
          <a:p>
            <a:r>
              <a:rPr lang="en-GB" sz="2400" dirty="0"/>
              <a:t>Political Parties</a:t>
            </a:r>
          </a:p>
          <a:p>
            <a:r>
              <a:rPr lang="en-GB" sz="2400" dirty="0"/>
              <a:t>Electoral Systems</a:t>
            </a:r>
          </a:p>
          <a:p>
            <a:r>
              <a:rPr lang="en-GB" sz="2400" dirty="0"/>
              <a:t>The media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CCAFEA-9E34-48AA-890D-667C4A3BC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78272" y="1386080"/>
            <a:ext cx="2994991" cy="371245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USA</a:t>
            </a:r>
          </a:p>
          <a:p>
            <a:r>
              <a:rPr lang="en-GB" sz="2400" dirty="0"/>
              <a:t>Congress</a:t>
            </a:r>
          </a:p>
          <a:p>
            <a:r>
              <a:rPr lang="en-GB" sz="2400" dirty="0"/>
              <a:t>The President</a:t>
            </a:r>
          </a:p>
          <a:p>
            <a:r>
              <a:rPr lang="en-GB" sz="2400" dirty="0"/>
              <a:t>Constitution</a:t>
            </a:r>
          </a:p>
          <a:p>
            <a:r>
              <a:rPr lang="en-GB" sz="2400" dirty="0"/>
              <a:t>Democracy &amp; voting behaviour</a:t>
            </a:r>
          </a:p>
          <a:p>
            <a:r>
              <a:rPr lang="en-GB" sz="2400" dirty="0"/>
              <a:t>Supreme Court &amp; Civil Rights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AF34250-EC35-4744-8A09-C965DD60B665}"/>
              </a:ext>
            </a:extLst>
          </p:cNvPr>
          <p:cNvSpPr txBox="1">
            <a:spLocks/>
          </p:cNvSpPr>
          <p:nvPr/>
        </p:nvSpPr>
        <p:spPr>
          <a:xfrm>
            <a:off x="2496944" y="5433610"/>
            <a:ext cx="7254239" cy="92618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Political Theories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Socialism, Conservatism, Liberalism…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E947AB-12D7-4F4C-909C-3E9DBFAF00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570" y="1624398"/>
            <a:ext cx="878205" cy="48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FE6069-FB80-4400-82E5-E3D33E1640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731" y="1624398"/>
            <a:ext cx="966027" cy="483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40441D-E6E9-4688-93D2-A85DD7EFA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064" y="3429000"/>
            <a:ext cx="2724096" cy="1683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57468D-8DDB-4937-A552-F009CFB2F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815" y="3429000"/>
            <a:ext cx="2690249" cy="1699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A311CB-1C3F-4D9F-869F-081EC3E414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751" y="1300818"/>
            <a:ext cx="3204497" cy="21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8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972" y="208536"/>
            <a:ext cx="7406613" cy="490066"/>
          </a:xfrm>
        </p:spPr>
        <p:txBody>
          <a:bodyPr/>
          <a:lstStyle/>
          <a:p>
            <a:r>
              <a:rPr lang="en-GB" sz="3600" dirty="0"/>
              <a:t>A-Level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43" y="1303296"/>
            <a:ext cx="7974136" cy="4525963"/>
          </a:xfrm>
        </p:spPr>
        <p:txBody>
          <a:bodyPr/>
          <a:lstStyle/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Psychology is the </a:t>
            </a:r>
            <a:r>
              <a:rPr lang="en-GB" b="1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SCIENCE</a:t>
            </a:r>
            <a:r>
              <a:rPr lang="en-GB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of mind and behaviour</a:t>
            </a: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Psychology we try to answer questions such as:</a:t>
            </a:r>
          </a:p>
          <a:p>
            <a:pPr lvl="1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400" kern="1200" dirty="0">
                <a:ea typeface="+mj-ea"/>
                <a:cs typeface="+mj-cs"/>
              </a:rPr>
              <a:t>Why might eyewitness testimonies be inaccurate?</a:t>
            </a:r>
          </a:p>
          <a:p>
            <a:pPr lvl="1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400" kern="1200" dirty="0">
                <a:ea typeface="+mj-ea"/>
                <a:cs typeface="+mj-cs"/>
              </a:rPr>
              <a:t>How can we try to reduce stress?</a:t>
            </a:r>
          </a:p>
          <a:p>
            <a:pPr lvl="1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400" kern="1200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Why do we conform to rules and authority?</a:t>
            </a:r>
          </a:p>
          <a:p>
            <a:pPr lvl="1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400" kern="1200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What causes depression and how should it be treated?</a:t>
            </a:r>
          </a:p>
          <a:p>
            <a:pPr lvl="1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2400" kern="1200" dirty="0">
                <a:ea typeface="+mj-ea"/>
                <a:cs typeface="+mj-cs"/>
              </a:rPr>
              <a:t>Which research method is best to use to investigate any given behaviour?</a:t>
            </a:r>
            <a:endParaRPr lang="en-GB" sz="2400" kern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00BC1-E8E3-4DC9-94AF-470FFF2A2B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227" y="1166715"/>
            <a:ext cx="3210338" cy="2262285"/>
          </a:xfrm>
          <a:prstGeom prst="rect">
            <a:avLst/>
          </a:prstGeom>
        </p:spPr>
      </p:pic>
      <p:pic>
        <p:nvPicPr>
          <p:cNvPr id="1026" name="Picture 2" descr="Why Study Psychology? | The Chicago School">
            <a:extLst>
              <a:ext uri="{FF2B5EF4-FFF2-40B4-BE49-F238E27FC236}">
                <a16:creationId xmlns:a16="http://schemas.microsoft.com/office/drawing/2014/main" id="{2DD82392-7121-407E-8738-DC77A5414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74226" y="3672391"/>
            <a:ext cx="3159931" cy="22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181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7|1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7|1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9.1|30.6|13.6"/>
</p:tagLst>
</file>

<file path=ppt/theme/theme1.xml><?xml version="1.0" encoding="utf-8"?>
<a:theme xmlns:a="http://schemas.openxmlformats.org/drawingml/2006/main" name="Ec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chooliP and PM 2017 [Read-Only]" id="{3B218221-0BAF-4F2F-8AB2-08424CE6DE58}" vid="{C5D70DC3-FC4F-4869-BE55-49770B21B0D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cbffd8-4cd0-4b1d-825a-d7be6510da24">
      <Terms xmlns="http://schemas.microsoft.com/office/infopath/2007/PartnerControls"/>
    </lcf76f155ced4ddcb4097134ff3c332f>
    <TaxCatchAll xmlns="07463a01-6211-4a54-9597-569fb3d285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E56B9C662C14C8BBEEF168C2C36A9" ma:contentTypeVersion="16" ma:contentTypeDescription="Create a new document." ma:contentTypeScope="" ma:versionID="eac476eb8c64862a1069ff2367de65cb">
  <xsd:schema xmlns:xsd="http://www.w3.org/2001/XMLSchema" xmlns:xs="http://www.w3.org/2001/XMLSchema" xmlns:p="http://schemas.microsoft.com/office/2006/metadata/properties" xmlns:ns2="b3cbffd8-4cd0-4b1d-825a-d7be6510da24" xmlns:ns3="07463a01-6211-4a54-9597-569fb3d285b0" targetNamespace="http://schemas.microsoft.com/office/2006/metadata/properties" ma:root="true" ma:fieldsID="377464566cd2670d02c1d1da90458005" ns2:_="" ns3:_="">
    <xsd:import namespace="b3cbffd8-4cd0-4b1d-825a-d7be6510da24"/>
    <xsd:import namespace="07463a01-6211-4a54-9597-569fb3d28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bffd8-4cd0-4b1d-825a-d7be6510d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e71d0-2f3c-4ce9-b2c1-eaefba129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63a01-6211-4a54-9597-569fb3d285b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ff1bd7-4625-47bd-9052-1e34dc2cc290}" ma:internalName="TaxCatchAll" ma:showField="CatchAllData" ma:web="07463a01-6211-4a54-9597-569fb3d28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63354F-53AB-45A3-BBE7-CD993C0FB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6B3C3E-AFFC-485D-BCA9-C894F0E3680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7463a01-6211-4a54-9597-569fb3d285b0"/>
    <ds:schemaRef ds:uri="http://purl.org/dc/elements/1.1/"/>
    <ds:schemaRef ds:uri="http://schemas.microsoft.com/office/2006/metadata/properties"/>
    <ds:schemaRef ds:uri="b3cbffd8-4cd0-4b1d-825a-d7be6510da2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C961D8-A924-43E2-8581-42FCE5D0D2ED}">
  <ds:schemaRefs>
    <ds:schemaRef ds:uri="07463a01-6211-4a54-9597-569fb3d285b0"/>
    <ds:schemaRef ds:uri="b3cbffd8-4cd0-4b1d-825a-d7be6510da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5682</TotalTime>
  <Words>1501</Words>
  <Application>Microsoft Office PowerPoint</Application>
  <PresentationFormat>Widescreen</PresentationFormat>
  <Paragraphs>219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Arial,Sans-Serif</vt:lpstr>
      <vt:lpstr>Calibri</vt:lpstr>
      <vt:lpstr>Calibri Light</vt:lpstr>
      <vt:lpstr>Times New Roman</vt:lpstr>
      <vt:lpstr>Wingdings 3</vt:lpstr>
      <vt:lpstr>Ecc</vt:lpstr>
      <vt:lpstr>PowerPoint Presentation</vt:lpstr>
      <vt:lpstr>PowerPoint Presentation</vt:lpstr>
      <vt:lpstr>PowerPoint Presentation</vt:lpstr>
      <vt:lpstr>Key dates</vt:lpstr>
      <vt:lpstr>Ecclesbourne Sixth Form Entry Requirements</vt:lpstr>
      <vt:lpstr>A-Level Economics</vt:lpstr>
      <vt:lpstr>A-Level Film Studies</vt:lpstr>
      <vt:lpstr>A-Level Government &amp; Politics</vt:lpstr>
      <vt:lpstr>A-Level Psychology</vt:lpstr>
      <vt:lpstr>PowerPoint Presentation</vt:lpstr>
      <vt:lpstr>Sixth Form Open Evening</vt:lpstr>
      <vt:lpstr>Making your choices</vt:lpstr>
      <vt:lpstr>16+ Green Card</vt:lpstr>
      <vt:lpstr>First 16+ Interview</vt:lpstr>
      <vt:lpstr>Extended Curriculum and Wellbeing</vt:lpstr>
      <vt:lpstr>Second 16+ Interview</vt:lpstr>
      <vt:lpstr>After Your Second Interview </vt:lpstr>
      <vt:lpstr>Preparing for Mocks</vt:lpstr>
      <vt:lpstr>Careers Advisor</vt:lpstr>
      <vt:lpstr>Post-16 Morning</vt:lpstr>
      <vt:lpstr>Preparing for Post-16 Morning</vt:lpstr>
    </vt:vector>
  </TitlesOfParts>
  <Company>The Ecclesbourne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McNamara (JAM)</dc:creator>
  <cp:lastModifiedBy>Paul Cobham (PCC) - ICT Services</cp:lastModifiedBy>
  <cp:revision>12</cp:revision>
  <dcterms:created xsi:type="dcterms:W3CDTF">2019-09-04T07:12:44Z</dcterms:created>
  <dcterms:modified xsi:type="dcterms:W3CDTF">2025-09-23T12:23:42Z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15804600</vt:r8>
  </property>
  <property fmtid="{D5CDD505-2E9C-101B-9397-08002B2CF9AE}" pid="3" name="ContentTypeId">
    <vt:lpwstr>0x010100166E56B9C662C14C8BBEEF168C2C36A9</vt:lpwstr>
  </property>
  <property fmtid="{D5CDD505-2E9C-101B-9397-08002B2CF9AE}" pid="4" name="MediaServiceImageTags">
    <vt:lpwstr/>
  </property>
</Properties>
</file>