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94" r:id="rId5"/>
  </p:sldMasterIdLst>
  <p:notesMasterIdLst>
    <p:notesMasterId r:id="rId43"/>
  </p:notesMasterIdLst>
  <p:sldIdLst>
    <p:sldId id="282" r:id="rId6"/>
    <p:sldId id="278" r:id="rId7"/>
    <p:sldId id="1213" r:id="rId8"/>
    <p:sldId id="1214" r:id="rId9"/>
    <p:sldId id="1215" r:id="rId10"/>
    <p:sldId id="1216" r:id="rId11"/>
    <p:sldId id="1217" r:id="rId12"/>
    <p:sldId id="1218" r:id="rId13"/>
    <p:sldId id="489" r:id="rId14"/>
    <p:sldId id="823" r:id="rId15"/>
    <p:sldId id="1206" r:id="rId16"/>
    <p:sldId id="824" r:id="rId17"/>
    <p:sldId id="825" r:id="rId18"/>
    <p:sldId id="572" r:id="rId19"/>
    <p:sldId id="477" r:id="rId20"/>
    <p:sldId id="267" r:id="rId21"/>
    <p:sldId id="291" r:id="rId22"/>
    <p:sldId id="490" r:id="rId23"/>
    <p:sldId id="1207" r:id="rId24"/>
    <p:sldId id="1208" r:id="rId25"/>
    <p:sldId id="1209" r:id="rId26"/>
    <p:sldId id="1210" r:id="rId27"/>
    <p:sldId id="1211" r:id="rId28"/>
    <p:sldId id="263" r:id="rId29"/>
    <p:sldId id="308" r:id="rId30"/>
    <p:sldId id="292" r:id="rId31"/>
    <p:sldId id="1212" r:id="rId32"/>
    <p:sldId id="1200" r:id="rId33"/>
    <p:sldId id="811" r:id="rId34"/>
    <p:sldId id="1201" r:id="rId35"/>
    <p:sldId id="341" r:id="rId36"/>
    <p:sldId id="271" r:id="rId37"/>
    <p:sldId id="773" r:id="rId38"/>
    <p:sldId id="345" r:id="rId39"/>
    <p:sldId id="280" r:id="rId40"/>
    <p:sldId id="1219" r:id="rId41"/>
    <p:sldId id="262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52079232283465"/>
          <c:y val="7.1874872547067384E-2"/>
          <c:w val="0.54895853838582676"/>
          <c:h val="0.823437756924350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85171E"/>
            </a:solidFill>
            <a:ln w="41275">
              <a:solidFill>
                <a:srgbClr val="25AEE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45-4067-A6ED-D8C9C5D57742}"/>
              </c:ext>
            </c:extLst>
          </c:dPt>
          <c:dPt>
            <c:idx val="1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A45-4067-A6ED-D8C9C5D57742}"/>
              </c:ext>
            </c:extLst>
          </c:dPt>
          <c:dPt>
            <c:idx val="2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621-4B8C-A522-8CF41A7887E5}"/>
              </c:ext>
            </c:extLst>
          </c:dPt>
          <c:dPt>
            <c:idx val="3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621-4B8C-A522-8CF41A7887E5}"/>
              </c:ext>
            </c:extLst>
          </c:dPt>
          <c:dPt>
            <c:idx val="4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621-4B8C-A522-8CF41A7887E5}"/>
              </c:ext>
            </c:extLst>
          </c:dPt>
          <c:dPt>
            <c:idx val="5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621-4B8C-A522-8CF41A7887E5}"/>
              </c:ext>
            </c:extLst>
          </c:dPt>
          <c:dPt>
            <c:idx val="6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621-4B8C-A522-8CF41A7887E5}"/>
              </c:ext>
            </c:extLst>
          </c:dPt>
          <c:dPt>
            <c:idx val="7"/>
            <c:bubble3D val="0"/>
            <c:spPr>
              <a:solidFill>
                <a:srgbClr val="85171E"/>
              </a:solidFill>
              <a:ln w="41275">
                <a:solidFill>
                  <a:srgbClr val="25AEE7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621-4B8C-A522-8CF41A788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Successful</c:v>
                </c:pt>
                <c:pt idx="1">
                  <c:v>Caring</c:v>
                </c:pt>
                <c:pt idx="2">
                  <c:v>Learning</c:v>
                </c:pt>
                <c:pt idx="3">
                  <c:v>Community</c:v>
                </c:pt>
                <c:pt idx="4">
                  <c:v>Inspires</c:v>
                </c:pt>
                <c:pt idx="5">
                  <c:v>Individual</c:v>
                </c:pt>
                <c:pt idx="6">
                  <c:v>Challenges</c:v>
                </c:pt>
                <c:pt idx="7">
                  <c:v>Future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5-4067-A6ED-D8C9C5D577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latin typeface="Roboto" panose="02000000000000000000" pitchFamily="2" charset="0"/>
          <a:ea typeface="Roboto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AF998-04F8-4010-9D26-94FE4B9D74AE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</dgm:pt>
    <dgm:pt modelId="{10AF0A3B-8496-4C85-80BE-B4D977D2B2CE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8900000" scaled="1"/>
          <a:tileRect/>
        </a:gradFill>
      </dgm:spPr>
      <dgm:t>
        <a:bodyPr/>
        <a:lstStyle/>
        <a:p>
          <a:r>
            <a:rPr lang="en-GB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respectful and avoid causing distress to others.</a:t>
          </a:r>
        </a:p>
      </dgm:t>
    </dgm:pt>
    <dgm:pt modelId="{65B6E182-9243-41BE-B8FA-D838D483C0C2}" type="parTrans" cxnId="{954DD638-6352-492A-A893-AF821A56CA9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F50E922-459B-4BAC-93C2-8E43299F366E}" type="sibTrans" cxnId="{954DD638-6352-492A-A893-AF821A56CA9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FF61E5B-E83E-4DBC-A2BF-F890FBC6EB1E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2700000" scaled="1"/>
          <a:tileRect/>
        </a:gradFill>
      </dgm:spPr>
      <dgm:t>
        <a:bodyPr/>
        <a:lstStyle/>
        <a:p>
          <a:endParaRPr lang="en-GB" sz="1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en-GB" sz="1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en-GB" sz="1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GB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Always try your hardest and do your best.</a:t>
          </a:r>
        </a:p>
      </dgm:t>
    </dgm:pt>
    <dgm:pt modelId="{6B6CD245-34D8-493D-B8B7-7A7BD3D25BBC}" type="parTrans" cxnId="{16833ACE-B6B0-416F-9C5C-F48C26A9C49F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63EB766-20A3-4C7F-9006-24A5ECE1404E}" type="sibTrans" cxnId="{16833ACE-B6B0-416F-9C5C-F48C26A9C49F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197504-CDEF-4015-B760-86A9D4A8D7E0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3500000" scaled="1"/>
          <a:tileRect/>
        </a:gradFill>
      </dgm:spPr>
      <dgm:t>
        <a:bodyPr/>
        <a:lstStyle/>
        <a:p>
          <a:r>
            <a:rPr lang="en-GB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Think about how you can give service and help those around you.</a:t>
          </a:r>
        </a:p>
      </dgm:t>
    </dgm:pt>
    <dgm:pt modelId="{173CEFB1-109D-4B45-8C2F-C135B4286AD2}" type="parTrans" cxnId="{A63DFEE6-7016-4D12-A9E2-83137D1361A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350EE28-5204-417E-A3E2-974B7E8D8DE0}" type="sibTrans" cxnId="{A63DFEE6-7016-4D12-A9E2-83137D1361A2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B4C0A8-7083-43F8-8728-D95D40DAD577}">
      <dgm:prSet phldrT="[Text]" custT="1"/>
      <dgm:spPr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8100000" scaled="1"/>
          <a:tileRect/>
        </a:gradFill>
      </dgm:spPr>
      <dgm:t>
        <a:bodyPr/>
        <a:lstStyle/>
        <a:p>
          <a:endParaRPr lang="en-US" sz="1800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r>
            <a:rPr lang="en-GB" sz="12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together with others to create a positive and supportive learning environment.</a:t>
          </a:r>
        </a:p>
      </dgm:t>
    </dgm:pt>
    <dgm:pt modelId="{AF907277-B420-42DB-A3A4-88F34950EA62}" type="sibTrans" cxnId="{7300D504-0D8A-4433-9616-9509763E15B3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0FA85A6-6C5E-466F-A6A4-425E5D8151A4}" type="parTrans" cxnId="{7300D504-0D8A-4433-9616-9509763E15B3}">
      <dgm:prSet/>
      <dgm:spPr/>
      <dgm:t>
        <a:bodyPr/>
        <a:lstStyle/>
        <a:p>
          <a:endParaRPr lang="en-GB" sz="105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8848E7F-4131-41B9-9195-19C7CB1C78C8}" type="pres">
      <dgm:prSet presAssocID="{AC7AF998-04F8-4010-9D26-94FE4B9D74AE}" presName="compositeShape" presStyleCnt="0">
        <dgm:presLayoutVars>
          <dgm:chMax val="7"/>
          <dgm:dir/>
          <dgm:resizeHandles val="exact"/>
        </dgm:presLayoutVars>
      </dgm:prSet>
      <dgm:spPr/>
    </dgm:pt>
    <dgm:pt modelId="{3DF146D7-77F2-4D74-B2B6-8078298FD116}" type="pres">
      <dgm:prSet presAssocID="{AC7AF998-04F8-4010-9D26-94FE4B9D74AE}" presName="wedge1" presStyleLbl="node1" presStyleIdx="0" presStyleCnt="4"/>
      <dgm:spPr/>
    </dgm:pt>
    <dgm:pt modelId="{FE1ECE8A-197B-4571-B0ED-CE92F36DD0A4}" type="pres">
      <dgm:prSet presAssocID="{AC7AF998-04F8-4010-9D26-94FE4B9D74AE}" presName="dummy1a" presStyleCnt="0"/>
      <dgm:spPr/>
    </dgm:pt>
    <dgm:pt modelId="{994E8CA6-8BB0-4F6B-B4F3-0F000F3F7C9E}" type="pres">
      <dgm:prSet presAssocID="{AC7AF998-04F8-4010-9D26-94FE4B9D74AE}" presName="dummy1b" presStyleCnt="0"/>
      <dgm:spPr/>
    </dgm:pt>
    <dgm:pt modelId="{FB4BCD50-E3E6-42CC-B66D-0ECA22002EF9}" type="pres">
      <dgm:prSet presAssocID="{AC7AF998-04F8-4010-9D26-94FE4B9D74A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D04440-755C-44BA-AFAD-0D5D93B52B9C}" type="pres">
      <dgm:prSet presAssocID="{AC7AF998-04F8-4010-9D26-94FE4B9D74AE}" presName="wedge2" presStyleLbl="node1" presStyleIdx="1" presStyleCnt="4"/>
      <dgm:spPr/>
    </dgm:pt>
    <dgm:pt modelId="{37108E6E-E03C-4931-B4BA-2A4684F44C2D}" type="pres">
      <dgm:prSet presAssocID="{AC7AF998-04F8-4010-9D26-94FE4B9D74AE}" presName="dummy2a" presStyleCnt="0"/>
      <dgm:spPr/>
    </dgm:pt>
    <dgm:pt modelId="{0C3C8273-0A8C-48A8-AC41-86269E21ABFC}" type="pres">
      <dgm:prSet presAssocID="{AC7AF998-04F8-4010-9D26-94FE4B9D74AE}" presName="dummy2b" presStyleCnt="0"/>
      <dgm:spPr/>
    </dgm:pt>
    <dgm:pt modelId="{B13FB729-57B3-462E-942A-1FE21A1FF180}" type="pres">
      <dgm:prSet presAssocID="{AC7AF998-04F8-4010-9D26-94FE4B9D74A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9C645D6-785D-45AC-B714-1A2D049DC529}" type="pres">
      <dgm:prSet presAssocID="{AC7AF998-04F8-4010-9D26-94FE4B9D74AE}" presName="wedge3" presStyleLbl="node1" presStyleIdx="2" presStyleCnt="4"/>
      <dgm:spPr/>
    </dgm:pt>
    <dgm:pt modelId="{38B223F6-4785-4ED9-9953-11F22116A061}" type="pres">
      <dgm:prSet presAssocID="{AC7AF998-04F8-4010-9D26-94FE4B9D74AE}" presName="dummy3a" presStyleCnt="0"/>
      <dgm:spPr/>
    </dgm:pt>
    <dgm:pt modelId="{459B1BE5-6C2A-4924-B5D3-FD40B525247E}" type="pres">
      <dgm:prSet presAssocID="{AC7AF998-04F8-4010-9D26-94FE4B9D74AE}" presName="dummy3b" presStyleCnt="0"/>
      <dgm:spPr/>
    </dgm:pt>
    <dgm:pt modelId="{F27093A6-B997-4F98-8403-BA61B158245E}" type="pres">
      <dgm:prSet presAssocID="{AC7AF998-04F8-4010-9D26-94FE4B9D74A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016D94-B87F-4807-8AC7-913A569CCE7F}" type="pres">
      <dgm:prSet presAssocID="{AC7AF998-04F8-4010-9D26-94FE4B9D74AE}" presName="wedge4" presStyleLbl="node1" presStyleIdx="3" presStyleCnt="4"/>
      <dgm:spPr/>
    </dgm:pt>
    <dgm:pt modelId="{A71D39BB-94DB-4A53-B9B3-10C1A66A5C5F}" type="pres">
      <dgm:prSet presAssocID="{AC7AF998-04F8-4010-9D26-94FE4B9D74AE}" presName="dummy4a" presStyleCnt="0"/>
      <dgm:spPr/>
    </dgm:pt>
    <dgm:pt modelId="{36A30669-AC5A-4511-BF59-439C0093499A}" type="pres">
      <dgm:prSet presAssocID="{AC7AF998-04F8-4010-9D26-94FE4B9D74AE}" presName="dummy4b" presStyleCnt="0"/>
      <dgm:spPr/>
    </dgm:pt>
    <dgm:pt modelId="{9B5B69D6-0E99-45DA-A673-25F65AFE1DE3}" type="pres">
      <dgm:prSet presAssocID="{AC7AF998-04F8-4010-9D26-94FE4B9D74A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6A972D6-5876-437E-B3F8-97056765C490}" type="pres">
      <dgm:prSet presAssocID="{BF50E922-459B-4BAC-93C2-8E43299F366E}" presName="arrowWedge1" presStyleLbl="fgSibTrans2D1" presStyleIdx="0" presStyleCnt="4"/>
      <dgm:spPr>
        <a:solidFill>
          <a:srgbClr val="00B0F0"/>
        </a:solidFill>
      </dgm:spPr>
    </dgm:pt>
    <dgm:pt modelId="{554639D3-174C-4FA2-A170-A925B1C195B6}" type="pres">
      <dgm:prSet presAssocID="{663EB766-20A3-4C7F-9006-24A5ECE1404E}" presName="arrowWedge2" presStyleLbl="fgSibTrans2D1" presStyleIdx="1" presStyleCnt="4"/>
      <dgm:spPr>
        <a:solidFill>
          <a:srgbClr val="00B0F0"/>
        </a:solidFill>
      </dgm:spPr>
    </dgm:pt>
    <dgm:pt modelId="{084B12AD-2981-44B1-8ACD-3E38B41E3277}" type="pres">
      <dgm:prSet presAssocID="{AF907277-B420-42DB-A3A4-88F34950EA62}" presName="arrowWedge3" presStyleLbl="fgSibTrans2D1" presStyleIdx="2" presStyleCnt="4"/>
      <dgm:spPr>
        <a:solidFill>
          <a:srgbClr val="00B0F0"/>
        </a:solidFill>
      </dgm:spPr>
    </dgm:pt>
    <dgm:pt modelId="{EE3F43DF-BF43-496F-A898-F5EBEB735DEF}" type="pres">
      <dgm:prSet presAssocID="{9350EE28-5204-417E-A3E2-974B7E8D8DE0}" presName="arrowWedge4" presStyleLbl="fgSibTrans2D1" presStyleIdx="3" presStyleCnt="4"/>
      <dgm:spPr>
        <a:solidFill>
          <a:srgbClr val="00B0F0"/>
        </a:solidFill>
      </dgm:spPr>
    </dgm:pt>
  </dgm:ptLst>
  <dgm:cxnLst>
    <dgm:cxn modelId="{A1A67A03-2AAB-4570-8BE0-6169C3AC5149}" type="presOf" srcId="{CD197504-CDEF-4015-B760-86A9D4A8D7E0}" destId="{9B5B69D6-0E99-45DA-A673-25F65AFE1DE3}" srcOrd="1" destOrd="0" presId="urn:microsoft.com/office/officeart/2005/8/layout/cycle8"/>
    <dgm:cxn modelId="{7300D504-0D8A-4433-9616-9509763E15B3}" srcId="{AC7AF998-04F8-4010-9D26-94FE4B9D74AE}" destId="{2EB4C0A8-7083-43F8-8728-D95D40DAD577}" srcOrd="2" destOrd="0" parTransId="{20FA85A6-6C5E-466F-A6A4-425E5D8151A4}" sibTransId="{AF907277-B420-42DB-A3A4-88F34950EA62}"/>
    <dgm:cxn modelId="{E82B1F10-D687-4325-A38B-61FDD8AD79E3}" type="presOf" srcId="{DFF61E5B-E83E-4DBC-A2BF-F890FBC6EB1E}" destId="{4DD04440-755C-44BA-AFAD-0D5D93B52B9C}" srcOrd="0" destOrd="0" presId="urn:microsoft.com/office/officeart/2005/8/layout/cycle8"/>
    <dgm:cxn modelId="{FEB0262A-CA09-4A0D-91A8-71FE27021EB0}" type="presOf" srcId="{DFF61E5B-E83E-4DBC-A2BF-F890FBC6EB1E}" destId="{B13FB729-57B3-462E-942A-1FE21A1FF180}" srcOrd="1" destOrd="0" presId="urn:microsoft.com/office/officeart/2005/8/layout/cycle8"/>
    <dgm:cxn modelId="{954DD638-6352-492A-A893-AF821A56CA92}" srcId="{AC7AF998-04F8-4010-9D26-94FE4B9D74AE}" destId="{10AF0A3B-8496-4C85-80BE-B4D977D2B2CE}" srcOrd="0" destOrd="0" parTransId="{65B6E182-9243-41BE-B8FA-D838D483C0C2}" sibTransId="{BF50E922-459B-4BAC-93C2-8E43299F366E}"/>
    <dgm:cxn modelId="{CAC5EC61-B06A-4383-9F9F-34C03401CF09}" type="presOf" srcId="{10AF0A3B-8496-4C85-80BE-B4D977D2B2CE}" destId="{FB4BCD50-E3E6-42CC-B66D-0ECA22002EF9}" srcOrd="1" destOrd="0" presId="urn:microsoft.com/office/officeart/2005/8/layout/cycle8"/>
    <dgm:cxn modelId="{EF583E68-6C44-4164-98D4-7C5376440E6A}" type="presOf" srcId="{CD197504-CDEF-4015-B760-86A9D4A8D7E0}" destId="{39016D94-B87F-4807-8AC7-913A569CCE7F}" srcOrd="0" destOrd="0" presId="urn:microsoft.com/office/officeart/2005/8/layout/cycle8"/>
    <dgm:cxn modelId="{535BD97F-9665-43FD-AF24-740FE23B586C}" type="presOf" srcId="{AC7AF998-04F8-4010-9D26-94FE4B9D74AE}" destId="{A8848E7F-4131-41B9-9195-19C7CB1C78C8}" srcOrd="0" destOrd="0" presId="urn:microsoft.com/office/officeart/2005/8/layout/cycle8"/>
    <dgm:cxn modelId="{5AFA2394-1375-48CE-A672-1667DC9A5996}" type="presOf" srcId="{2EB4C0A8-7083-43F8-8728-D95D40DAD577}" destId="{F27093A6-B997-4F98-8403-BA61B158245E}" srcOrd="1" destOrd="0" presId="urn:microsoft.com/office/officeart/2005/8/layout/cycle8"/>
    <dgm:cxn modelId="{16833ACE-B6B0-416F-9C5C-F48C26A9C49F}" srcId="{AC7AF998-04F8-4010-9D26-94FE4B9D74AE}" destId="{DFF61E5B-E83E-4DBC-A2BF-F890FBC6EB1E}" srcOrd="1" destOrd="0" parTransId="{6B6CD245-34D8-493D-B8B7-7A7BD3D25BBC}" sibTransId="{663EB766-20A3-4C7F-9006-24A5ECE1404E}"/>
    <dgm:cxn modelId="{A63DFEE6-7016-4D12-A9E2-83137D1361A2}" srcId="{AC7AF998-04F8-4010-9D26-94FE4B9D74AE}" destId="{CD197504-CDEF-4015-B760-86A9D4A8D7E0}" srcOrd="3" destOrd="0" parTransId="{173CEFB1-109D-4B45-8C2F-C135B4286AD2}" sibTransId="{9350EE28-5204-417E-A3E2-974B7E8D8DE0}"/>
    <dgm:cxn modelId="{588CEFF2-6EBE-445A-9407-F0FD392B8293}" type="presOf" srcId="{2EB4C0A8-7083-43F8-8728-D95D40DAD577}" destId="{59C645D6-785D-45AC-B714-1A2D049DC529}" srcOrd="0" destOrd="0" presId="urn:microsoft.com/office/officeart/2005/8/layout/cycle8"/>
    <dgm:cxn modelId="{6E5938F7-3383-40AA-9A85-3BCD1BC766F1}" type="presOf" srcId="{10AF0A3B-8496-4C85-80BE-B4D977D2B2CE}" destId="{3DF146D7-77F2-4D74-B2B6-8078298FD116}" srcOrd="0" destOrd="0" presId="urn:microsoft.com/office/officeart/2005/8/layout/cycle8"/>
    <dgm:cxn modelId="{4CEF6DDF-9BB0-43E5-B81C-E5F1E318FC6D}" type="presParOf" srcId="{A8848E7F-4131-41B9-9195-19C7CB1C78C8}" destId="{3DF146D7-77F2-4D74-B2B6-8078298FD116}" srcOrd="0" destOrd="0" presId="urn:microsoft.com/office/officeart/2005/8/layout/cycle8"/>
    <dgm:cxn modelId="{967D3DA4-567C-4ACA-812D-34F324E9D124}" type="presParOf" srcId="{A8848E7F-4131-41B9-9195-19C7CB1C78C8}" destId="{FE1ECE8A-197B-4571-B0ED-CE92F36DD0A4}" srcOrd="1" destOrd="0" presId="urn:microsoft.com/office/officeart/2005/8/layout/cycle8"/>
    <dgm:cxn modelId="{C6BA1121-0C2F-41DE-B10D-118CFC15D22F}" type="presParOf" srcId="{A8848E7F-4131-41B9-9195-19C7CB1C78C8}" destId="{994E8CA6-8BB0-4F6B-B4F3-0F000F3F7C9E}" srcOrd="2" destOrd="0" presId="urn:microsoft.com/office/officeart/2005/8/layout/cycle8"/>
    <dgm:cxn modelId="{DD40DCDB-75D1-4491-904E-9FAFF926EA0D}" type="presParOf" srcId="{A8848E7F-4131-41B9-9195-19C7CB1C78C8}" destId="{FB4BCD50-E3E6-42CC-B66D-0ECA22002EF9}" srcOrd="3" destOrd="0" presId="urn:microsoft.com/office/officeart/2005/8/layout/cycle8"/>
    <dgm:cxn modelId="{6C6EA00B-5AA2-4D11-AB82-B2FBA32078E3}" type="presParOf" srcId="{A8848E7F-4131-41B9-9195-19C7CB1C78C8}" destId="{4DD04440-755C-44BA-AFAD-0D5D93B52B9C}" srcOrd="4" destOrd="0" presId="urn:microsoft.com/office/officeart/2005/8/layout/cycle8"/>
    <dgm:cxn modelId="{4D2635B2-1D5A-490C-B721-48EDBD664F56}" type="presParOf" srcId="{A8848E7F-4131-41B9-9195-19C7CB1C78C8}" destId="{37108E6E-E03C-4931-B4BA-2A4684F44C2D}" srcOrd="5" destOrd="0" presId="urn:microsoft.com/office/officeart/2005/8/layout/cycle8"/>
    <dgm:cxn modelId="{E6FCE604-5DDA-4462-8975-4C063787A0F9}" type="presParOf" srcId="{A8848E7F-4131-41B9-9195-19C7CB1C78C8}" destId="{0C3C8273-0A8C-48A8-AC41-86269E21ABFC}" srcOrd="6" destOrd="0" presId="urn:microsoft.com/office/officeart/2005/8/layout/cycle8"/>
    <dgm:cxn modelId="{B82104F0-919F-420C-958C-E31749B9779C}" type="presParOf" srcId="{A8848E7F-4131-41B9-9195-19C7CB1C78C8}" destId="{B13FB729-57B3-462E-942A-1FE21A1FF180}" srcOrd="7" destOrd="0" presId="urn:microsoft.com/office/officeart/2005/8/layout/cycle8"/>
    <dgm:cxn modelId="{13F36D02-AD45-4DE9-89D2-8AB1275383B8}" type="presParOf" srcId="{A8848E7F-4131-41B9-9195-19C7CB1C78C8}" destId="{59C645D6-785D-45AC-B714-1A2D049DC529}" srcOrd="8" destOrd="0" presId="urn:microsoft.com/office/officeart/2005/8/layout/cycle8"/>
    <dgm:cxn modelId="{D80D2833-D06A-4A12-B223-77E9C4B36882}" type="presParOf" srcId="{A8848E7F-4131-41B9-9195-19C7CB1C78C8}" destId="{38B223F6-4785-4ED9-9953-11F22116A061}" srcOrd="9" destOrd="0" presId="urn:microsoft.com/office/officeart/2005/8/layout/cycle8"/>
    <dgm:cxn modelId="{B209C3C3-9116-484A-80AC-5352A67E0710}" type="presParOf" srcId="{A8848E7F-4131-41B9-9195-19C7CB1C78C8}" destId="{459B1BE5-6C2A-4924-B5D3-FD40B525247E}" srcOrd="10" destOrd="0" presId="urn:microsoft.com/office/officeart/2005/8/layout/cycle8"/>
    <dgm:cxn modelId="{C24020D2-C465-4D5E-92D1-A1620D52FF39}" type="presParOf" srcId="{A8848E7F-4131-41B9-9195-19C7CB1C78C8}" destId="{F27093A6-B997-4F98-8403-BA61B158245E}" srcOrd="11" destOrd="0" presId="urn:microsoft.com/office/officeart/2005/8/layout/cycle8"/>
    <dgm:cxn modelId="{60BDBF0D-E062-4C56-8466-CF330399F2E7}" type="presParOf" srcId="{A8848E7F-4131-41B9-9195-19C7CB1C78C8}" destId="{39016D94-B87F-4807-8AC7-913A569CCE7F}" srcOrd="12" destOrd="0" presId="urn:microsoft.com/office/officeart/2005/8/layout/cycle8"/>
    <dgm:cxn modelId="{51E4891B-D253-4EFD-9A88-E49D925C4B6F}" type="presParOf" srcId="{A8848E7F-4131-41B9-9195-19C7CB1C78C8}" destId="{A71D39BB-94DB-4A53-B9B3-10C1A66A5C5F}" srcOrd="13" destOrd="0" presId="urn:microsoft.com/office/officeart/2005/8/layout/cycle8"/>
    <dgm:cxn modelId="{B3E069FA-64DC-4202-B916-A80AE8E751E5}" type="presParOf" srcId="{A8848E7F-4131-41B9-9195-19C7CB1C78C8}" destId="{36A30669-AC5A-4511-BF59-439C0093499A}" srcOrd="14" destOrd="0" presId="urn:microsoft.com/office/officeart/2005/8/layout/cycle8"/>
    <dgm:cxn modelId="{31A732C2-A3F1-4623-80A6-B43421A30098}" type="presParOf" srcId="{A8848E7F-4131-41B9-9195-19C7CB1C78C8}" destId="{9B5B69D6-0E99-45DA-A673-25F65AFE1DE3}" srcOrd="15" destOrd="0" presId="urn:microsoft.com/office/officeart/2005/8/layout/cycle8"/>
    <dgm:cxn modelId="{70B78124-C3F8-4431-BD4C-5EEE8D407FE9}" type="presParOf" srcId="{A8848E7F-4131-41B9-9195-19C7CB1C78C8}" destId="{26A972D6-5876-437E-B3F8-97056765C490}" srcOrd="16" destOrd="0" presId="urn:microsoft.com/office/officeart/2005/8/layout/cycle8"/>
    <dgm:cxn modelId="{AA404A32-CD15-417C-B93B-6497AFC83011}" type="presParOf" srcId="{A8848E7F-4131-41B9-9195-19C7CB1C78C8}" destId="{554639D3-174C-4FA2-A170-A925B1C195B6}" srcOrd="17" destOrd="0" presId="urn:microsoft.com/office/officeart/2005/8/layout/cycle8"/>
    <dgm:cxn modelId="{56CEB4FB-902F-470E-8A29-D9F4DCA48C5B}" type="presParOf" srcId="{A8848E7F-4131-41B9-9195-19C7CB1C78C8}" destId="{084B12AD-2981-44B1-8ACD-3E38B41E3277}" srcOrd="18" destOrd="0" presId="urn:microsoft.com/office/officeart/2005/8/layout/cycle8"/>
    <dgm:cxn modelId="{3332C1DB-73E7-491F-A5B0-B4F9BEBA5CE4}" type="presParOf" srcId="{A8848E7F-4131-41B9-9195-19C7CB1C78C8}" destId="{EE3F43DF-BF43-496F-A898-F5EBEB735DE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146D7-77F2-4D74-B2B6-8078298FD116}">
      <dsp:nvSpPr>
        <dsp:cNvPr id="0" name=""/>
        <dsp:cNvSpPr/>
      </dsp:nvSpPr>
      <dsp:spPr>
        <a:xfrm>
          <a:off x="2115341" y="285423"/>
          <a:ext cx="3867612" cy="3867612"/>
        </a:xfrm>
        <a:prstGeom prst="pie">
          <a:avLst>
            <a:gd name="adj1" fmla="val 16200000"/>
            <a:gd name="adj2" fmla="val 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89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 respectful and avoid causing distress to others.</a:t>
          </a:r>
        </a:p>
      </dsp:txBody>
      <dsp:txXfrm>
        <a:off x="4168399" y="1087032"/>
        <a:ext cx="1427333" cy="1058989"/>
      </dsp:txXfrm>
    </dsp:sp>
    <dsp:sp modelId="{4DD04440-755C-44BA-AFAD-0D5D93B52B9C}">
      <dsp:nvSpPr>
        <dsp:cNvPr id="0" name=""/>
        <dsp:cNvSpPr/>
      </dsp:nvSpPr>
      <dsp:spPr>
        <a:xfrm>
          <a:off x="2115341" y="415264"/>
          <a:ext cx="3867612" cy="3867612"/>
        </a:xfrm>
        <a:prstGeom prst="pie">
          <a:avLst>
            <a:gd name="adj1" fmla="val 0"/>
            <a:gd name="adj2" fmla="val 540000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Always try your hardest and do your best.</a:t>
          </a:r>
        </a:p>
      </dsp:txBody>
      <dsp:txXfrm>
        <a:off x="4168399" y="2422279"/>
        <a:ext cx="1427333" cy="1058989"/>
      </dsp:txXfrm>
    </dsp:sp>
    <dsp:sp modelId="{59C645D6-785D-45AC-B714-1A2D049DC529}">
      <dsp:nvSpPr>
        <dsp:cNvPr id="0" name=""/>
        <dsp:cNvSpPr/>
      </dsp:nvSpPr>
      <dsp:spPr>
        <a:xfrm>
          <a:off x="1985499" y="415264"/>
          <a:ext cx="3867612" cy="3867612"/>
        </a:xfrm>
        <a:prstGeom prst="pie">
          <a:avLst>
            <a:gd name="adj1" fmla="val 5400000"/>
            <a:gd name="adj2" fmla="val 1080000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81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Work together with others to create a positive and supportive learning environment.</a:t>
          </a:r>
        </a:p>
      </dsp:txBody>
      <dsp:txXfrm>
        <a:off x="2372721" y="2422279"/>
        <a:ext cx="1427333" cy="1058989"/>
      </dsp:txXfrm>
    </dsp:sp>
    <dsp:sp modelId="{39016D94-B87F-4807-8AC7-913A569CCE7F}">
      <dsp:nvSpPr>
        <dsp:cNvPr id="0" name=""/>
        <dsp:cNvSpPr/>
      </dsp:nvSpPr>
      <dsp:spPr>
        <a:xfrm>
          <a:off x="1985499" y="285423"/>
          <a:ext cx="3867612" cy="3867612"/>
        </a:xfrm>
        <a:prstGeom prst="pie">
          <a:avLst>
            <a:gd name="adj1" fmla="val 10800000"/>
            <a:gd name="adj2" fmla="val 16200000"/>
          </a:avLst>
        </a:prstGeom>
        <a:gradFill flip="none" rotWithShape="1">
          <a:gsLst>
            <a:gs pos="0">
              <a:srgbClr val="640021"/>
            </a:gs>
            <a:gs pos="100000">
              <a:srgbClr val="990033"/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Think about how you can give service and help those around you.</a:t>
          </a:r>
        </a:p>
      </dsp:txBody>
      <dsp:txXfrm>
        <a:off x="2372721" y="1087032"/>
        <a:ext cx="1427333" cy="1058989"/>
      </dsp:txXfrm>
    </dsp:sp>
    <dsp:sp modelId="{26A972D6-5876-437E-B3F8-97056765C490}">
      <dsp:nvSpPr>
        <dsp:cNvPr id="0" name=""/>
        <dsp:cNvSpPr/>
      </dsp:nvSpPr>
      <dsp:spPr>
        <a:xfrm>
          <a:off x="1875917" y="45999"/>
          <a:ext cx="4346460" cy="434646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4639D3-174C-4FA2-A170-A925B1C195B6}">
      <dsp:nvSpPr>
        <dsp:cNvPr id="0" name=""/>
        <dsp:cNvSpPr/>
      </dsp:nvSpPr>
      <dsp:spPr>
        <a:xfrm>
          <a:off x="1875917" y="175841"/>
          <a:ext cx="4346460" cy="434646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4B12AD-2981-44B1-8ACD-3E38B41E3277}">
      <dsp:nvSpPr>
        <dsp:cNvPr id="0" name=""/>
        <dsp:cNvSpPr/>
      </dsp:nvSpPr>
      <dsp:spPr>
        <a:xfrm>
          <a:off x="1746076" y="175841"/>
          <a:ext cx="4346460" cy="434646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3F43DF-BF43-496F-A898-F5EBEB735DEF}">
      <dsp:nvSpPr>
        <dsp:cNvPr id="0" name=""/>
        <dsp:cNvSpPr/>
      </dsp:nvSpPr>
      <dsp:spPr>
        <a:xfrm>
          <a:off x="1746076" y="45999"/>
          <a:ext cx="4346460" cy="434646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358C-2791-4A86-979C-2361932BE77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D8167-B09C-46C2-A674-431602ADD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21C6354-E037-4864-88BC-A0223C4021A4}" type="slidenum">
              <a:rPr lang="en-US" sz="1200" smtClean="0">
                <a:latin typeface="Times New Roman" pitchFamily="18" charset="0"/>
              </a:rPr>
              <a:pPr algn="r" eaLnBrk="1" hangingPunct="1">
                <a:defRPr/>
              </a:pPr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21C6354-E037-4864-88BC-A0223C4021A4}" type="slidenum">
              <a:rPr lang="en-US" sz="1200" smtClean="0">
                <a:latin typeface="Times New Roman" pitchFamily="18" charset="0"/>
              </a:rPr>
              <a:pPr algn="r" eaLnBrk="1" hangingPunct="1">
                <a:defRPr/>
              </a:pPr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763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97865"/>
            <a:ext cx="10972800" cy="492830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9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60704"/>
            <a:ext cx="2743200" cy="506546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60704"/>
            <a:ext cx="8026400" cy="5065460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18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online image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61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671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33857"/>
            <a:ext cx="10972800" cy="499230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1234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8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152145"/>
            <a:ext cx="10972800" cy="49740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78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43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13"/>
            <a:ext cx="5384800" cy="500145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15568"/>
            <a:ext cx="5384800" cy="236886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39313"/>
            <a:ext cx="5384800" cy="248685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08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123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145"/>
            <a:ext cx="5384800" cy="497401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152145"/>
            <a:ext cx="5384800" cy="497402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6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946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79577"/>
            <a:ext cx="5384800" cy="494658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9577"/>
            <a:ext cx="5384800" cy="494658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84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737"/>
            <a:ext cx="5384800" cy="507342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1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87" y="274638"/>
            <a:ext cx="7406613" cy="49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881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89" y="1556793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46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51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5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59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55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36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7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74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6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63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6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all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87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>
                <a:solidFill>
                  <a:srgbClr val="990033"/>
                </a:solidFill>
                <a:latin typeface="Calibri" panose="020F0502020204030204" pitchFamily="34" charset="0"/>
              </a:rPr>
              <a:t>Click to edit Master title style</a:t>
            </a:r>
            <a:endParaRPr lang="en-GB" sz="2800" kern="0">
              <a:solidFill>
                <a:srgbClr val="99003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8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66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797" y="274638"/>
            <a:ext cx="7310603" cy="6340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0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21" y="-171400"/>
            <a:ext cx="7008779" cy="883336"/>
          </a:xfrm>
          <a:prstGeom prst="rect">
            <a:avLst/>
          </a:prstGeom>
        </p:spPr>
        <p:txBody>
          <a:bodyPr anchor="b"/>
          <a:lstStyle>
            <a:lvl1pPr algn="r">
              <a:defRPr sz="2000" b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68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88135"/>
            <a:ext cx="7315200" cy="3639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46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5073651" y="2286000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184367"/>
            <a:ext cx="10972800" cy="652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1C0BD4D0-EFC4-46D6-8DE4-F7371A95C233}" type="datetimeFigureOut">
              <a:rPr lang="en-GB" smtClean="0"/>
              <a:pPr/>
              <a:t>24/09/2025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8540" y="5599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05635AA-2381-4170-8200-FE4B4BC1B7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184212" y="6538913"/>
            <a:ext cx="7007788" cy="1027051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GB" sz="12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 ECCLESBOURNE SCHOOL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4231" y="6566864"/>
            <a:ext cx="12097344" cy="513526"/>
          </a:xfrm>
          <a:prstGeom prst="rect">
            <a:avLst/>
          </a:prstGeom>
        </p:spPr>
        <p:txBody>
          <a:bodyPr lIns="127995" tIns="63998" rIns="127995" bIns="63998"/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1200" b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976278"/>
            <a:ext cx="12192000" cy="75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`</a:t>
            </a:r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901925"/>
            <a:ext cx="12192000" cy="84742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25344"/>
            <a:ext cx="12192000" cy="743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`</a:t>
            </a:r>
            <a:endParaRPr lang="en-GB" sz="180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79625"/>
            <a:ext cx="12192000" cy="45719"/>
          </a:xfrm>
          <a:prstGeom prst="rect">
            <a:avLst/>
          </a:prstGeom>
          <a:solidFill>
            <a:srgbClr val="8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1223163"/>
            <a:ext cx="3906382" cy="4998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81171" y="669007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200" b="0" baseline="0">
                <a:solidFill>
                  <a:schemeClr val="tx1"/>
                </a:solidFill>
                <a:latin typeface="Calibri" panose="020F0502020204030204" pitchFamily="34" charset="0"/>
              </a:rPr>
              <a:t>       </a:t>
            </a:r>
            <a:endParaRPr lang="en-GB" sz="1200" b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850"/>
            <a:ext cx="4943872" cy="89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9900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4893-7C72-4649-A9BE-834F2C0B915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2075-7AF0-4879-873A-CB000466F29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7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clesbourne.derbyshire.sch.uk/ckfinder/userfiles/files/schoolinfo/policies/behaviour24_ns_v2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jgg8OOgIvhAhUEqxoKHQlzD5wQjRx6BAgBEAU&amp;url=https://www.mentalhealthatwork.org.uk/organisation/mental-health-first-aid-england/&amp;psig=AOvVaw3zBWreNO890mbZVC5jjYLr&amp;ust=1552974793401062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ngminds.org.uk/" TargetMode="External"/><Relationship Id="rId13" Type="http://schemas.openxmlformats.org/officeDocument/2006/relationships/image" Target="../media/image50.png"/><Relationship Id="rId18" Type="http://schemas.openxmlformats.org/officeDocument/2006/relationships/hyperlink" Target="https://www.google.co.uk/url?sa=i&amp;rct=j&amp;q=&amp;esrc=s&amp;source=images&amp;cd=&amp;cad=rja&amp;uact=8&amp;ved=2ahUKEwjkytzag4vhAhVQyYUKHRk5C-wQjRx6BAgBEAU&amp;url=https://www.headspace.com/&amp;psig=AOvVaw0-s84YoqYgCLCIcMGbG4QU&amp;ust=1552975762336181" TargetMode="External"/><Relationship Id="rId26" Type="http://schemas.openxmlformats.org/officeDocument/2006/relationships/image" Target="../media/image58.png"/><Relationship Id="rId3" Type="http://schemas.openxmlformats.org/officeDocument/2006/relationships/image" Target="../media/image42.png"/><Relationship Id="rId21" Type="http://schemas.openxmlformats.org/officeDocument/2006/relationships/image" Target="../media/image54.jpeg"/><Relationship Id="rId7" Type="http://schemas.openxmlformats.org/officeDocument/2006/relationships/image" Target="../media/image47.png"/><Relationship Id="rId12" Type="http://schemas.openxmlformats.org/officeDocument/2006/relationships/hyperlink" Target="https://www.themix.org.uk/mental-health" TargetMode="External"/><Relationship Id="rId17" Type="http://schemas.openxmlformats.org/officeDocument/2006/relationships/image" Target="../media/image52.png"/><Relationship Id="rId25" Type="http://schemas.openxmlformats.org/officeDocument/2006/relationships/image" Target="../media/image57.png"/><Relationship Id="rId2" Type="http://schemas.openxmlformats.org/officeDocument/2006/relationships/hyperlink" Target="https://www.google.co.uk/url?sa=i&amp;rct=j&amp;q=&amp;esrc=s&amp;source=images&amp;cd=&amp;cad=rja&amp;uact=8&amp;ved=2ahUKEwjgg8OOgIvhAhUEqxoKHQlzD5wQjRx6BAgBEAU&amp;url=https://www.mentalhealthatwork.org.uk/organisation/mental-health-first-aid-england/&amp;psig=AOvVaw3zBWreNO890mbZVC5jjYLr&amp;ust=1552974793401062" TargetMode="External"/><Relationship Id="rId16" Type="http://schemas.openxmlformats.org/officeDocument/2006/relationships/hyperlink" Target="https://www.stopbreathethink.com/" TargetMode="External"/><Relationship Id="rId20" Type="http://schemas.openxmlformats.org/officeDocument/2006/relationships/hyperlink" Target="https://www.google.co.uk/url?sa=i&amp;rct=j&amp;q=&amp;esrc=s&amp;source=images&amp;cd=&amp;cad=rja&amp;uact=8&amp;ved=2ahUKEwjI4riBhIvhAhVJhRoKHVvcBIEQjRx6BAgBEAU&amp;url=https://twitter.com/power_of_calm&amp;psig=AOvVaw0SBGB6B67KD1MKVfE7RrJz&amp;ust=1552975841965222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studentsagainstdepression.org/" TargetMode="External"/><Relationship Id="rId11" Type="http://schemas.openxmlformats.org/officeDocument/2006/relationships/image" Target="../media/image49.png"/><Relationship Id="rId24" Type="http://schemas.openxmlformats.org/officeDocument/2006/relationships/image" Target="../media/image56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jpeg"/><Relationship Id="rId10" Type="http://schemas.openxmlformats.org/officeDocument/2006/relationships/hyperlink" Target="https://www.mind.org.uk/information-support/" TargetMode="External"/><Relationship Id="rId19" Type="http://schemas.openxmlformats.org/officeDocument/2006/relationships/image" Target="../media/image53.jpeg"/><Relationship Id="rId4" Type="http://schemas.openxmlformats.org/officeDocument/2006/relationships/hyperlink" Target="https://www.nhs.uk/using-the-nhs/nhs-services/mental-health-services/child-and-adolescent-mental-health-services-camhs/" TargetMode="External"/><Relationship Id="rId9" Type="http://schemas.openxmlformats.org/officeDocument/2006/relationships/image" Target="../media/image48.png"/><Relationship Id="rId14" Type="http://schemas.openxmlformats.org/officeDocument/2006/relationships/hyperlink" Target="https://www.moodjuice.scot.nhs.uk/professional/index.asp" TargetMode="External"/><Relationship Id="rId22" Type="http://schemas.openxmlformats.org/officeDocument/2006/relationships/hyperlink" Target="https://www.google.co.uk/url?sa=i&amp;rct=j&amp;q=&amp;esrc=s&amp;source=images&amp;cd=&amp;cad=rja&amp;uact=8&amp;ved=2ahUKEwj0vYHLhIvhAhUBKBoKHXX8CTUQjRx6BAgBEAU&amp;url=https://twitter.com/youthhealthtalk&amp;psig=AOvVaw0pByWVVP-L0-O9kPUNtZca&amp;ust=155297600303189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484" y="2152459"/>
            <a:ext cx="4494882" cy="1470025"/>
          </a:xfrm>
        </p:spPr>
        <p:txBody>
          <a:bodyPr/>
          <a:lstStyle/>
          <a:p>
            <a:r>
              <a:rPr lang="en-GB"/>
              <a:t>Year 7 Information Evening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55" y="4293824"/>
            <a:ext cx="5551141" cy="1752600"/>
          </a:xfrm>
        </p:spPr>
        <p:txBody>
          <a:bodyPr/>
          <a:lstStyle/>
          <a:p>
            <a:r>
              <a:rPr lang="en-GB"/>
              <a:t>Lower School Office Pastoral Team</a:t>
            </a:r>
          </a:p>
          <a:p>
            <a:r>
              <a:rPr lang="en-GB"/>
              <a:t>The </a:t>
            </a:r>
            <a:r>
              <a:rPr lang="en-GB" err="1"/>
              <a:t>Ecclesbourne</a:t>
            </a:r>
            <a:r>
              <a:rPr lang="en-GB"/>
              <a:t> School</a:t>
            </a:r>
          </a:p>
          <a:p>
            <a:r>
              <a:rPr lang="en-GB"/>
              <a:t>18</a:t>
            </a:r>
            <a:r>
              <a:rPr lang="en-GB" baseline="30000"/>
              <a:t>th</a:t>
            </a:r>
            <a:r>
              <a:rPr lang="en-GB"/>
              <a:t> September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B024C-D04D-4A0B-676C-0BA25FD020B4}"/>
              </a:ext>
            </a:extLst>
          </p:cNvPr>
          <p:cNvSpPr/>
          <p:nvPr/>
        </p:nvSpPr>
        <p:spPr bwMode="auto">
          <a:xfrm>
            <a:off x="6014301" y="441434"/>
            <a:ext cx="6177699" cy="618008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1834B-3750-4260-A7FF-AE825A9DF0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020" y="605239"/>
            <a:ext cx="5143500" cy="576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4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1B79D-C6DB-4955-BD61-8CD8D87F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8771" y="27543"/>
            <a:ext cx="6463229" cy="875554"/>
          </a:xfrm>
        </p:spPr>
        <p:txBody>
          <a:bodyPr/>
          <a:lstStyle/>
          <a:p>
            <a:r>
              <a:rPr lang="en-GB" sz="4800"/>
              <a:t>Academic 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23166-1653-425D-8F69-64AFA57DB3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21" y="1568526"/>
            <a:ext cx="11750358" cy="372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2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1B79D-C6DB-4955-BD61-8CD8D87F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728" y="27543"/>
            <a:ext cx="5516272" cy="875554"/>
          </a:xfrm>
        </p:spPr>
        <p:txBody>
          <a:bodyPr/>
          <a:lstStyle/>
          <a:p>
            <a:r>
              <a:rPr lang="en-GB" sz="4800"/>
              <a:t>GCSE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9EEC6-BBED-4A60-81D9-2C0DB7F80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7332" y="1418573"/>
            <a:ext cx="9070324" cy="48916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73C305-DC2F-4838-8FE4-07614BF5B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44019">
            <a:off x="-197484" y="544418"/>
            <a:ext cx="4641455" cy="2110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787BB-C15B-4AAF-A0AB-ADCC683823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41035">
            <a:off x="36074" y="3060865"/>
            <a:ext cx="4513835" cy="21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4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DD15-7FCE-41C3-9614-29C76DFC8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- Year 11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9F9E13E-C5A2-410D-BEE1-2CC2525F78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587107"/>
              </p:ext>
            </p:extLst>
          </p:nvPr>
        </p:nvGraphicFramePr>
        <p:xfrm>
          <a:off x="429539" y="1258912"/>
          <a:ext cx="11028001" cy="4625913"/>
        </p:xfrm>
        <a:graphic>
          <a:graphicData uri="http://schemas.openxmlformats.org/drawingml/2006/table">
            <a:tbl>
              <a:tblPr firstRow="1" firstCol="1" bandRow="1"/>
              <a:tblGrid>
                <a:gridCol w="1931066">
                  <a:extLst>
                    <a:ext uri="{9D8B030D-6E8A-4147-A177-3AD203B41FA5}">
                      <a16:colId xmlns:a16="http://schemas.microsoft.com/office/drawing/2014/main" val="2561407301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746922065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3670611981"/>
                    </a:ext>
                  </a:extLst>
                </a:gridCol>
                <a:gridCol w="1509856">
                  <a:extLst>
                    <a:ext uri="{9D8B030D-6E8A-4147-A177-3AD203B41FA5}">
                      <a16:colId xmlns:a16="http://schemas.microsoft.com/office/drawing/2014/main" val="2362885060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1991132844"/>
                    </a:ext>
                  </a:extLst>
                </a:gridCol>
                <a:gridCol w="1508808">
                  <a:extLst>
                    <a:ext uri="{9D8B030D-6E8A-4147-A177-3AD203B41FA5}">
                      <a16:colId xmlns:a16="http://schemas.microsoft.com/office/drawing/2014/main" val="710519416"/>
                    </a:ext>
                  </a:extLst>
                </a:gridCol>
                <a:gridCol w="1509856">
                  <a:extLst>
                    <a:ext uri="{9D8B030D-6E8A-4147-A177-3AD203B41FA5}">
                      <a16:colId xmlns:a16="http://schemas.microsoft.com/office/drawing/2014/main" val="228089941"/>
                    </a:ext>
                  </a:extLst>
                </a:gridCol>
                <a:gridCol w="41991">
                  <a:extLst>
                    <a:ext uri="{9D8B030D-6E8A-4147-A177-3AD203B41FA5}">
                      <a16:colId xmlns:a16="http://schemas.microsoft.com/office/drawing/2014/main" val="1703732847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2400" kern="1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1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3379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5 A-C (9-4)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40737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5A-C (9-4) EM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655443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A*- A (9-7)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5261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A*-C EM (9-4)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0098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A*-C EM (9-5)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8451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Ebacc (4+)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0237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+0.46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+0.74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05915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A8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57.32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58.31</a:t>
                      </a:r>
                      <a:endParaRPr lang="en-GB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68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5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26FA-4E30-6D49-8AF9-7673CBD05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Derbyshire Ranking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CA0DB-83A4-066B-AAAB-7448ADD5EA47}"/>
              </a:ext>
            </a:extLst>
          </p:cNvPr>
          <p:cNvSpPr txBox="1"/>
          <p:nvPr/>
        </p:nvSpPr>
        <p:spPr>
          <a:xfrm>
            <a:off x="350878" y="5324641"/>
            <a:ext cx="34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9-4 </a:t>
            </a:r>
            <a:r>
              <a:rPr lang="en-GB" sz="4400" b="1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 E&amp;M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C868C6-D214-75BC-4494-091A9C1C441B}"/>
              </a:ext>
            </a:extLst>
          </p:cNvPr>
          <p:cNvSpPr txBox="1"/>
          <p:nvPr/>
        </p:nvSpPr>
        <p:spPr>
          <a:xfrm>
            <a:off x="172337" y="3578166"/>
            <a:ext cx="3994079" cy="18620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500" b="1">
                <a:latin typeface="Calibri"/>
                <a:cs typeface="Calibri"/>
              </a:rPr>
              <a:t>86%</a:t>
            </a:r>
          </a:p>
        </p:txBody>
      </p:sp>
      <p:pic>
        <p:nvPicPr>
          <p:cNvPr id="17" name="Picture 16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E2714E12-26A7-A397-2FA6-0FBB99AA1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91" y="1570776"/>
            <a:ext cx="2624174" cy="22541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842CFE-CB1E-EDE9-61AB-7C26FB61A207}"/>
              </a:ext>
            </a:extLst>
          </p:cNvPr>
          <p:cNvSpPr txBox="1"/>
          <p:nvPr/>
        </p:nvSpPr>
        <p:spPr>
          <a:xfrm>
            <a:off x="4411757" y="5324641"/>
            <a:ext cx="34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9-5 </a:t>
            </a:r>
            <a:r>
              <a:rPr lang="en-GB" sz="4400" b="1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 E&amp;M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C518F2-944C-96E4-3D5A-8E092DBDC480}"/>
              </a:ext>
            </a:extLst>
          </p:cNvPr>
          <p:cNvSpPr txBox="1"/>
          <p:nvPr/>
        </p:nvSpPr>
        <p:spPr>
          <a:xfrm>
            <a:off x="4260851" y="3578166"/>
            <a:ext cx="39940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>
                <a:latin typeface="Calibri" panose="020F0502020204030204" pitchFamily="34" charset="0"/>
                <a:cs typeface="Calibri" panose="020F0502020204030204" pitchFamily="34" charset="0"/>
              </a:rPr>
              <a:t>67%</a:t>
            </a:r>
          </a:p>
        </p:txBody>
      </p:sp>
      <p:pic>
        <p:nvPicPr>
          <p:cNvPr id="23" name="Picture 22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4D269A87-5014-E0BA-BE26-F32FD308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070" y="1570776"/>
            <a:ext cx="2624174" cy="225410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DEE8E2-EE33-7483-E3F6-1AAD72F14C45}"/>
              </a:ext>
            </a:extLst>
          </p:cNvPr>
          <p:cNvSpPr txBox="1"/>
          <p:nvPr/>
        </p:nvSpPr>
        <p:spPr>
          <a:xfrm>
            <a:off x="8296114" y="5319329"/>
            <a:ext cx="3475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latin typeface="Calibri" panose="020F0502020204030204" pitchFamily="34" charset="0"/>
                <a:cs typeface="Calibri" panose="020F0502020204030204" pitchFamily="34" charset="0"/>
              </a:rPr>
              <a:t>Attainment 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06D6B9-3C5C-4A83-4813-E8ED1DCA1D53}"/>
              </a:ext>
            </a:extLst>
          </p:cNvPr>
          <p:cNvSpPr txBox="1"/>
          <p:nvPr/>
        </p:nvSpPr>
        <p:spPr>
          <a:xfrm>
            <a:off x="8132755" y="3578166"/>
            <a:ext cx="39940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>
                <a:latin typeface="Calibri" panose="020F0502020204030204" pitchFamily="34" charset="0"/>
                <a:cs typeface="Calibri" panose="020F0502020204030204" pitchFamily="34" charset="0"/>
              </a:rPr>
              <a:t>57</a:t>
            </a:r>
          </a:p>
        </p:txBody>
      </p:sp>
      <p:pic>
        <p:nvPicPr>
          <p:cNvPr id="29" name="Picture 28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868AD062-65B2-7D75-6FA8-B9D032773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427" y="1565464"/>
            <a:ext cx="2624174" cy="22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1B79D-C6DB-4955-BD61-8CD8D87FE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065" y="0"/>
            <a:ext cx="5576935" cy="935338"/>
          </a:xfrm>
        </p:spPr>
        <p:txBody>
          <a:bodyPr/>
          <a:lstStyle/>
          <a:p>
            <a:r>
              <a:rPr lang="en-GB" sz="4400"/>
              <a:t>A-Level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F717E-1732-4968-AE19-AE8BA9016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2490" y="1320014"/>
            <a:ext cx="9044413" cy="4811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51001-9135-45AA-9B42-5101167C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65" y="951182"/>
            <a:ext cx="3584759" cy="2670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3CD12D-CA3D-4FBC-9741-D237F6F2F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2562">
            <a:off x="85554" y="2797741"/>
            <a:ext cx="3732141" cy="32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A967-07BB-418C-9A11-6D4291F1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- Year 13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454827B-52FE-41E2-ADEC-C37C82DDA5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50856"/>
              </p:ext>
            </p:extLst>
          </p:nvPr>
        </p:nvGraphicFramePr>
        <p:xfrm>
          <a:off x="581024" y="1557338"/>
          <a:ext cx="11257533" cy="2891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832">
                  <a:extLst>
                    <a:ext uri="{9D8B030D-6E8A-4147-A177-3AD203B41FA5}">
                      <a16:colId xmlns:a16="http://schemas.microsoft.com/office/drawing/2014/main" val="2046665461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3173864159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232305278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539896763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900968948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4171677942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2022828036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3463563626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938223900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3218951228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1564300067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2835847048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4183018328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1288342633"/>
                    </a:ext>
                  </a:extLst>
                </a:gridCol>
              </a:tblGrid>
              <a:tr h="47348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GB" sz="3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F2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68580" marR="68580" marT="9525" marB="0" anchor="ctr">
                    <a:solidFill>
                      <a:srgbClr val="F2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68580" marR="68580" marT="9525" marB="0" anchor="ctr">
                    <a:solidFill>
                      <a:srgbClr val="F2B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2023</a:t>
                      </a:r>
                      <a:endParaRPr lang="en-GB" sz="2000" b="1" u="none" strike="noStrike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2024</a:t>
                      </a:r>
                      <a:endParaRPr lang="en-GB" sz="2000" b="1" u="none" strike="noStrike" kern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68580" marR="68580" marT="9525" marB="0" anchor="ctr">
                    <a:solidFill>
                      <a:srgbClr val="8517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12053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Students</a:t>
                      </a:r>
                      <a:endParaRPr lang="en-GB" sz="3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153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168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165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194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191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205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172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860322395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A*- C</a:t>
                      </a:r>
                      <a:endParaRPr lang="en-GB" sz="3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90.6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611725476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A*- B</a:t>
                      </a:r>
                      <a:endParaRPr lang="en-GB" sz="3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65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12106098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A*-A</a:t>
                      </a:r>
                      <a:endParaRPr lang="en-GB" sz="3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853988728"/>
                  </a:ext>
                </a:extLst>
              </a:tr>
              <a:tr h="483571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A*</a:t>
                      </a:r>
                      <a:endParaRPr lang="en-GB" sz="3600" b="1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36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26.6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en-GB" sz="2000" u="none" strike="noStrike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00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06918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2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Year 7 Tutors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4286" y="1565852"/>
            <a:ext cx="5337092" cy="4351338"/>
          </a:xfrm>
        </p:spPr>
        <p:txBody>
          <a:bodyPr lIns="91440" tIns="45720" rIns="91440" bIns="45720" anchor="t">
            <a:normAutofit lnSpcReduction="10000"/>
          </a:bodyPr>
          <a:lstStyle/>
          <a:p>
            <a:r>
              <a:rPr lang="en-GB">
                <a:latin typeface="Calibri"/>
                <a:cs typeface="Calibri"/>
              </a:rPr>
              <a:t>7E Mr Newcombe</a:t>
            </a:r>
          </a:p>
          <a:p>
            <a:r>
              <a:rPr lang="en-GB">
                <a:latin typeface="Calibri"/>
                <a:cs typeface="Calibri"/>
              </a:rPr>
              <a:t>7C Miss Williams</a:t>
            </a:r>
          </a:p>
          <a:p>
            <a:r>
              <a:rPr lang="en-GB">
                <a:latin typeface="Calibri"/>
                <a:cs typeface="Calibri"/>
              </a:rPr>
              <a:t>7L Miss Royal</a:t>
            </a:r>
          </a:p>
          <a:p>
            <a:r>
              <a:rPr lang="en-GB">
                <a:latin typeface="Calibri"/>
                <a:cs typeface="Calibri"/>
              </a:rPr>
              <a:t>7B Mrs Pestell</a:t>
            </a:r>
          </a:p>
          <a:p>
            <a:r>
              <a:rPr lang="en-GB">
                <a:latin typeface="Calibri"/>
                <a:cs typeface="Calibri"/>
              </a:rPr>
              <a:t>7N Mrs Pearce</a:t>
            </a:r>
          </a:p>
          <a:p>
            <a:r>
              <a:rPr lang="en-GB">
                <a:latin typeface="Calibri"/>
                <a:cs typeface="Calibri"/>
              </a:rPr>
              <a:t>7R Mrs Cooper</a:t>
            </a:r>
          </a:p>
          <a:p>
            <a:r>
              <a:rPr lang="en-GB">
                <a:latin typeface="Calibri"/>
                <a:cs typeface="Calibri"/>
              </a:rPr>
              <a:t>7S Ms Le </a:t>
            </a:r>
            <a:r>
              <a:rPr lang="en-GB" err="1">
                <a:latin typeface="Calibri"/>
                <a:cs typeface="Calibri"/>
              </a:rPr>
              <a:t>Croisette</a:t>
            </a:r>
            <a:endParaRPr lang="en-GB">
              <a:latin typeface="Calibri"/>
              <a:cs typeface="Calibri"/>
            </a:endParaRPr>
          </a:p>
          <a:p>
            <a:r>
              <a:rPr lang="en-GB">
                <a:latin typeface="Calibri"/>
                <a:cs typeface="Calibri"/>
              </a:rPr>
              <a:t>7U Mr Booth</a:t>
            </a:r>
            <a:endParaRPr lang="en-GB"/>
          </a:p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928" y="4727618"/>
            <a:ext cx="1629915" cy="17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6830-4D07-45AB-9E3E-AAEF4AC0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85426"/>
            <a:ext cx="10972800" cy="634082"/>
          </a:xfrm>
        </p:spPr>
        <p:txBody>
          <a:bodyPr/>
          <a:lstStyle/>
          <a:p>
            <a:r>
              <a:rPr lang="en-GB"/>
              <a:t>Key dates (Please note these can be subject to change)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9CD8-9263-427A-A543-3FF17C3EC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52737"/>
            <a:ext cx="5994400" cy="5302796"/>
          </a:xfrm>
        </p:spPr>
        <p:txBody>
          <a:bodyPr/>
          <a:lstStyle/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11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September 2025 Y7 Photographs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Week commencing 15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September Reading and Writing tests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24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September Mini Olympics</a:t>
            </a:r>
            <a:endParaRPr lang="en-GB" sz="180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26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September 2025 Prize Day 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GB" sz="1800" baseline="3000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 October- Parents Evening BCLR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14</a:t>
            </a:r>
            <a:r>
              <a:rPr lang="en-GB" sz="1800" baseline="300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October Parents Evening ENUS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14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October 2025 WRAT (Wellbeing, Record of Achievement and Target setting) review process 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GB" sz="1800" baseline="30000">
                <a:ea typeface="Times New Roman" panose="02020603050405020304" pitchFamily="18" charset="0"/>
                <a:cs typeface="Calibri" panose="020F0502020204030204" pitchFamily="34" charset="0"/>
              </a:rPr>
              <a:t>rd</a:t>
            </a: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November 2025 Whole School Closure Day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21</a:t>
            </a:r>
            <a:r>
              <a:rPr lang="en-GB" sz="1800" baseline="30000"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 November Children in Need Non-Uniform Day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27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November 2025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House Plays evening performance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Interim reports will be 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issued in the week beginning 8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December 202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and 9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December Drama Trip Derby Playhouse</a:t>
            </a:r>
            <a:endParaRPr lang="en-GB" sz="180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1800"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66B1F-BCBB-4621-A911-30052D7DF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8000" y="1052737"/>
            <a:ext cx="6380479" cy="5073427"/>
          </a:xfrm>
        </p:spPr>
        <p:txBody>
          <a:bodyPr/>
          <a:lstStyle/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December St </a:t>
            </a:r>
            <a:r>
              <a:rPr lang="en-GB" sz="180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Alkmunds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Christmas Carol Concert.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December Student Christmas Lunch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16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December 1.30pm-4.30pm Opportunity to meet the tutors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December Christmas Concert</a:t>
            </a: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19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December Year 7 Chris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tmas Concert</a:t>
            </a:r>
            <a:endParaRPr lang="en-GB" sz="180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 fontAlgn="base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10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February 2026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Stars in Your Eyes</a:t>
            </a:r>
          </a:p>
          <a:p>
            <a:pP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February –Lower school spoken English semi-final.</a:t>
            </a:r>
            <a:endParaRPr lang="en-GB" sz="180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1800" baseline="300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March 202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6 WRAT</a:t>
            </a:r>
          </a:p>
          <a:p>
            <a:pP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March Interim Grades and Non-uniform day</a:t>
            </a:r>
          </a:p>
          <a:p>
            <a:pPr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15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April- Spring Concert</a:t>
            </a:r>
          </a:p>
          <a:p>
            <a:pPr lvl="0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1800" baseline="300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April </a:t>
            </a: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Whole School Closure Day</a:t>
            </a:r>
          </a:p>
          <a:p>
            <a:pPr lvl="0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en-GB" sz="1800" baseline="300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June Year 7 reports to parents</a:t>
            </a:r>
          </a:p>
          <a:p>
            <a:pPr lvl="0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Week beginning 22</a:t>
            </a:r>
            <a:r>
              <a:rPr lang="en-GB" sz="1800" baseline="30000"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 June- Lincoln Trip</a:t>
            </a:r>
          </a:p>
          <a:p>
            <a:pPr lvl="0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Week commencing 6</a:t>
            </a:r>
            <a:r>
              <a:rPr lang="en-GB" sz="1800" baseline="3000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 July Whole School Production</a:t>
            </a:r>
          </a:p>
          <a:p>
            <a:pPr lvl="0">
              <a:buSzPct val="100000"/>
              <a:buFont typeface="Arial" panose="020B0604020202020204" pitchFamily="34" charset="0"/>
              <a:buChar char="•"/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914400" algn="l"/>
                <a:tab pos="457200" algn="l"/>
              </a:tabLst>
            </a:pP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en-GB" sz="1800" baseline="300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July Sports Day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17</a:t>
            </a:r>
            <a:r>
              <a:rPr lang="en-GB" sz="1800" baseline="30000"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800">
                <a:ea typeface="Times New Roman" panose="02020603050405020304" pitchFamily="18" charset="0"/>
                <a:cs typeface="Calibri" panose="020F0502020204030204" pitchFamily="34" charset="0"/>
              </a:rPr>
              <a:t> July Rewards Trips</a:t>
            </a:r>
            <a:endParaRPr lang="en-GB" sz="180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1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bbon: Curved and Tilted Down 6">
            <a:extLst>
              <a:ext uri="{FF2B5EF4-FFF2-40B4-BE49-F238E27FC236}">
                <a16:creationId xmlns:a16="http://schemas.microsoft.com/office/drawing/2014/main" id="{ED969DCC-DB49-4047-9C15-FC8C571EE80A}"/>
              </a:ext>
            </a:extLst>
          </p:cNvPr>
          <p:cNvSpPr/>
          <p:nvPr/>
        </p:nvSpPr>
        <p:spPr>
          <a:xfrm>
            <a:off x="3793248" y="5582293"/>
            <a:ext cx="4592394" cy="827409"/>
          </a:xfrm>
          <a:prstGeom prst="ellipseRibbon">
            <a:avLst>
              <a:gd name="adj1" fmla="val 34961"/>
              <a:gd name="adj2" fmla="val 71248"/>
              <a:gd name="adj3" fmla="val 16612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TXT - Be Kind">
            <a:extLst>
              <a:ext uri="{FF2B5EF4-FFF2-40B4-BE49-F238E27FC236}">
                <a16:creationId xmlns:a16="http://schemas.microsoft.com/office/drawing/2014/main" id="{53EB0A15-ED92-408C-AD17-DEE7B78C7F3D}"/>
              </a:ext>
            </a:extLst>
          </p:cNvPr>
          <p:cNvSpPr/>
          <p:nvPr/>
        </p:nvSpPr>
        <p:spPr>
          <a:xfrm>
            <a:off x="4575429" y="6041717"/>
            <a:ext cx="3041142" cy="17306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Down">
              <a:avLst>
                <a:gd name="adj" fmla="val 13636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75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BE KIND AND THOUGHTFUL</a:t>
            </a:r>
            <a:endParaRPr kumimoji="0" lang="en-GB" sz="2275" b="0" i="0" u="none" strike="noStrike" kern="1200" cap="none" spc="0" normalizeH="0" baseline="0" noProof="0">
              <a:ln w="19050"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C558BB-DCFD-453B-ACCE-CD5B05BF46B5}"/>
              </a:ext>
            </a:extLst>
          </p:cNvPr>
          <p:cNvSpPr/>
          <p:nvPr/>
        </p:nvSpPr>
        <p:spPr>
          <a:xfrm>
            <a:off x="4175337" y="1290568"/>
            <a:ext cx="3938993" cy="2232810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75" b="1" i="0" u="none" strike="noStrike" kern="1200" cap="none" spc="0" normalizeH="0" baseline="0" noProof="0">
                <a:ln>
                  <a:noFill/>
                </a:ln>
                <a:solidFill>
                  <a:srgbClr val="990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INTEGRITY | TENACITY | SERVICE</a:t>
            </a:r>
          </a:p>
        </p:txBody>
      </p: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BF527AD1-BA4C-410D-A614-670C153917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104114"/>
              </p:ext>
            </p:extLst>
          </p:nvPr>
        </p:nvGraphicFramePr>
        <p:xfrm>
          <a:off x="2162175" y="1287259"/>
          <a:ext cx="8004454" cy="460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5FE300A-3D55-4D1F-A126-8FEFF16122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376" y="2843221"/>
            <a:ext cx="1159991" cy="1159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42CC26-2AF0-4179-B716-5B0ADD8D16B3}"/>
              </a:ext>
            </a:extLst>
          </p:cNvPr>
          <p:cNvSpPr/>
          <p:nvPr/>
        </p:nvSpPr>
        <p:spPr>
          <a:xfrm rot="18599963">
            <a:off x="4101391" y="1781777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COMMUNITY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DF48B7-5C97-41F6-8DF8-E540E1CC0FA1}"/>
              </a:ext>
            </a:extLst>
          </p:cNvPr>
          <p:cNvSpPr/>
          <p:nvPr/>
        </p:nvSpPr>
        <p:spPr>
          <a:xfrm rot="2606690">
            <a:off x="4814957" y="1769045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COURTESY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FF9916-5CDC-4F2E-A170-5630E280ED48}"/>
              </a:ext>
            </a:extLst>
          </p:cNvPr>
          <p:cNvSpPr/>
          <p:nvPr/>
        </p:nvSpPr>
        <p:spPr>
          <a:xfrm rot="7858352">
            <a:off x="4791852" y="2395315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COMMITMENT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F33484-E199-4358-A268-02A76CF5966B}"/>
              </a:ext>
            </a:extLst>
          </p:cNvPr>
          <p:cNvSpPr/>
          <p:nvPr/>
        </p:nvSpPr>
        <p:spPr>
          <a:xfrm rot="13493777">
            <a:off x="4088046" y="2357781"/>
            <a:ext cx="3377946" cy="3002896"/>
          </a:xfrm>
          <a:prstGeom prst="rect">
            <a:avLst/>
          </a:prstGeom>
          <a:noFill/>
        </p:spPr>
        <p:txBody>
          <a:bodyPr spcFirstLastPara="1" wrap="none" lIns="74295" tIns="37148" rIns="74295" bIns="37148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29" b="1" i="0" u="none" strike="noStrike" kern="1200" cap="none" spc="0" normalizeH="0" baseline="0" noProof="0">
                <a:ln w="190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CO-OPERATION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63FBF-E5F8-FBBA-7DD4-0E0CF0F04A21}"/>
              </a:ext>
            </a:extLst>
          </p:cNvPr>
          <p:cNvSpPr txBox="1"/>
          <p:nvPr/>
        </p:nvSpPr>
        <p:spPr>
          <a:xfrm>
            <a:off x="9021722" y="382948"/>
            <a:ext cx="2987755" cy="487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71" b="1" i="0" u="none" strike="noStrike" kern="1200" cap="none" spc="0" normalizeH="0" baseline="0" noProof="0">
                <a:ln>
                  <a:noFill/>
                </a:ln>
                <a:solidFill>
                  <a:srgbClr val="86192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CODE OF CONDUCT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7CF2F-43A9-487A-8BD1-6D615502BC92}"/>
              </a:ext>
            </a:extLst>
          </p:cNvPr>
          <p:cNvSpPr txBox="1"/>
          <p:nvPr/>
        </p:nvSpPr>
        <p:spPr>
          <a:xfrm>
            <a:off x="321737" y="2832946"/>
            <a:ext cx="3103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Our theme for this term is Community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6120A7-042F-4292-8509-666F4B8070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814" y="1702906"/>
            <a:ext cx="3448557" cy="39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DF146D7-77F2-4D74-B2B6-8078298FD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>
                                            <p:graphicEl>
                                              <a:dgm id="{3DF146D7-77F2-4D74-B2B6-8078298FD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6A972D6-5876-437E-B3F8-97056765C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graphicEl>
                                              <a:dgm id="{26A972D6-5876-437E-B3F8-97056765C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DD04440-755C-44BA-AFAD-0D5D93B5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>
                                            <p:graphicEl>
                                              <a:dgm id="{4DD04440-755C-44BA-AFAD-0D5D93B52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54639D3-174C-4FA2-A170-A925B1C1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graphicEl>
                                              <a:dgm id="{554639D3-174C-4FA2-A170-A925B1C19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9C645D6-785D-45AC-B714-1A2D049DC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>
                                            <p:graphicEl>
                                              <a:dgm id="{59C645D6-785D-45AC-B714-1A2D049DC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84B12AD-2981-44B1-8ACD-3E38B41E3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graphicEl>
                                              <a:dgm id="{084B12AD-2981-44B1-8ACD-3E38B41E3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9016D94-B87F-4807-8AC7-913A569CC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graphicEl>
                                              <a:dgm id="{39016D94-B87F-4807-8AC7-913A569CC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E3F43DF-BF43-496F-A898-F5EBEB735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graphicEl>
                                              <a:dgm id="{EE3F43DF-BF43-496F-A898-F5EBEB735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25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0" grpId="0"/>
      <p:bldGraphic spid="15" grpId="0" uiExpand="1">
        <p:bldSub>
          <a:bldDgm bld="one"/>
        </p:bldSub>
      </p:bldGraphic>
      <p:bldP spid="13" grpId="0"/>
      <p:bldP spid="17" grpId="0"/>
      <p:bldP spid="18" grpId="0"/>
      <p:bldP spid="1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CD5A46-09A6-4539-BC8E-40C56A31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Values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565EC-DF5B-46A3-8080-B07908CCB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9337"/>
            <a:ext cx="10972800" cy="4525963"/>
          </a:xfrm>
        </p:spPr>
        <p:txBody>
          <a:bodyPr/>
          <a:lstStyle/>
          <a:p>
            <a:r>
              <a:rPr lang="en-GB" sz="2800"/>
              <a:t>We are a large and inclusive school community with respect and tolerance at the heart of our core values.  </a:t>
            </a:r>
          </a:p>
          <a:p>
            <a:r>
              <a:rPr lang="en-GB" sz="2800"/>
              <a:t>We expect each and every child to treat others utilising these core values.   </a:t>
            </a:r>
          </a:p>
          <a:p>
            <a:r>
              <a:rPr lang="en-GB" sz="2800"/>
              <a:t>Where a pupil’s actions fall short of expectations we will address this through a combination of sanctions and learning opportunities.  </a:t>
            </a:r>
          </a:p>
          <a:p>
            <a:r>
              <a:rPr lang="en-GB" sz="2800"/>
              <a:t>The school is proud of its excellent exam results and the progress that pupils make during their time at our school. These results and progress are a tribute to the excellent teaching and learning and the hard work of pupils.   </a:t>
            </a:r>
          </a:p>
          <a:p>
            <a:r>
              <a:rPr lang="en-GB" sz="2800"/>
              <a:t>Where a pupil impacts the learning of others then action will be taken.  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995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This evening: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90" y="1556793"/>
            <a:ext cx="6276610" cy="4525963"/>
          </a:xfrm>
        </p:spPr>
        <p:txBody>
          <a:bodyPr>
            <a:normAutofit/>
          </a:bodyPr>
          <a:lstStyle/>
          <a:p>
            <a:pPr lvl="0"/>
            <a:r>
              <a:rPr lang="en-GB" sz="3000"/>
              <a:t>Vision and Aims</a:t>
            </a:r>
          </a:p>
          <a:p>
            <a:pPr lvl="0"/>
            <a:r>
              <a:rPr lang="en-GB" sz="3000"/>
              <a:t>School Performance</a:t>
            </a:r>
          </a:p>
          <a:p>
            <a:pPr lvl="0"/>
            <a:r>
              <a:rPr lang="en-GB" sz="3000"/>
              <a:t>School Expectations and Attendance</a:t>
            </a:r>
          </a:p>
          <a:p>
            <a:pPr lvl="0"/>
            <a:r>
              <a:rPr lang="en-GB" sz="3000"/>
              <a:t>Personal Development</a:t>
            </a:r>
          </a:p>
          <a:p>
            <a:r>
              <a:rPr lang="en-GB" sz="3000"/>
              <a:t>Support on offer for students</a:t>
            </a:r>
          </a:p>
          <a:p>
            <a:pPr lvl="0"/>
            <a:endParaRPr lang="en-GB" sz="360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2258" y="5110618"/>
            <a:ext cx="1479535" cy="160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BFDB06-0E11-4839-B1C6-B4E5F3B7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539" y="2058654"/>
            <a:ext cx="4872340" cy="27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6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252E7-76ED-495A-88DC-6068A115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5FBC-396F-4E88-B9AF-319D6E69B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24" y="1063381"/>
            <a:ext cx="11658351" cy="5417344"/>
          </a:xfrm>
        </p:spPr>
        <p:txBody>
          <a:bodyPr/>
          <a:lstStyle/>
          <a:p>
            <a:r>
              <a:rPr lang="en-GB" sz="2800"/>
              <a:t>To support the management of good classroom behaviour, pupils will be given a chance to correct their behaviour, but if the behaviour persists a teacher detention will be issued. </a:t>
            </a:r>
          </a:p>
          <a:p>
            <a:r>
              <a:rPr lang="en-GB" sz="2800"/>
              <a:t>Sanctions which staff may use include: verbal reprimand; detention; a written apology or reflection; lesson removal; missing break time; extra work or repeating unsatisfactory work until it meets the required standard; or school-based community service.</a:t>
            </a:r>
          </a:p>
          <a:p>
            <a:r>
              <a:rPr lang="en-GB" sz="2800"/>
              <a:t>Sanctions which pastoral leaders may use include: loss of privileges – for instance, the loss of a position of responsibility or not being allowed to participate in a non-uniform day or extra-curricular activity; internal seclusion; being placed “on report” for monitoring for behaviour, uniform or punctuality.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44390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674B-D08A-4B06-BBDE-7EDC7A93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Strategic Leadership Team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F143-F2E3-483B-9D60-EC1E460A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/>
              <a:t>If a pupil continues to be disruptive, is defiant to the class teacher, is unkind to another pupil or uses discriminatory language then the pupil will be removed from the classroom by a member of the Strategic Leadership Team. This will result in a significant sanction and parents/carers will be informed.</a:t>
            </a:r>
          </a:p>
          <a:p>
            <a:r>
              <a:rPr lang="en-GB" sz="2800"/>
              <a:t>Where we continue to concerned with a child's behaviour then parents/carers will be invited into school for a meeting to discuss the concerns, and a behaviour support plan can be put in place working with everyone’s input so the plans have the best chance of succeeding. 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41753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9076A-4C19-4815-BEA6-B1670B34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The Detention System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E0C72-8E3C-4D4C-9CE1-D3C25C83E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7" y="1166018"/>
            <a:ext cx="11834621" cy="4525963"/>
          </a:xfrm>
        </p:spPr>
        <p:txBody>
          <a:bodyPr/>
          <a:lstStyle/>
          <a:p>
            <a:r>
              <a:rPr lang="en-GB" sz="2800"/>
              <a:t>Section 5 of the Education Act 1997 gives schools the authority to detain pupils after the end of a school session on disciplinary grounds.    </a:t>
            </a:r>
          </a:p>
          <a:p>
            <a:r>
              <a:rPr lang="en-GB" sz="2800" b="1"/>
              <a:t>Teacher Detention:</a:t>
            </a:r>
            <a:r>
              <a:rPr lang="en-GB" sz="2800"/>
              <a:t> 30 minutes during lunchtime or after school.  Students will always be given enough time to have lunch and use the toilet.</a:t>
            </a:r>
          </a:p>
          <a:p>
            <a:r>
              <a:rPr lang="en-GB" sz="2800" b="1"/>
              <a:t>Faculty Detention:</a:t>
            </a:r>
            <a:r>
              <a:rPr lang="en-GB" sz="2800"/>
              <a:t> 60 minutes after school.</a:t>
            </a:r>
          </a:p>
          <a:p>
            <a:r>
              <a:rPr lang="en-GB" sz="2800" b="1"/>
              <a:t>SLT Detention:</a:t>
            </a:r>
            <a:r>
              <a:rPr lang="en-GB" sz="2800"/>
              <a:t> 60 minutes after school. This is usually held on a Thursday. These are set for serious misdemeanours and repeated failure to respond to sanctions. Parents will be informed and will be given 24-hours’ notice of an after-school detention. </a:t>
            </a:r>
          </a:p>
          <a:p>
            <a:r>
              <a:rPr lang="en-GB" sz="2800"/>
              <a:t>For a more detailed look at our behaviour policy, please click on the link.  </a:t>
            </a:r>
            <a:r>
              <a:rPr lang="en-GB" sz="2800" u="sng">
                <a:hlinkClick r:id="rId2"/>
              </a:rPr>
              <a:t>Behaviour Policy</a:t>
            </a:r>
            <a:r>
              <a:rPr lang="en-GB" sz="2800"/>
              <a:t> 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980605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4ABE-6181-4C0A-B67D-FFA032A7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Supporting your Children with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7E4FC-B9E9-46A9-802D-3F4A357F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8" y="1166018"/>
            <a:ext cx="11878688" cy="5253443"/>
          </a:xfrm>
        </p:spPr>
        <p:txBody>
          <a:bodyPr/>
          <a:lstStyle/>
          <a:p>
            <a:pPr lvl="0"/>
            <a:r>
              <a:rPr lang="en-GB" sz="2800"/>
              <a:t>Make sure your child has the correct equipment including: stationary, a fully charged laptop and subject specific supplies, e.g. PE kit or ingredients.</a:t>
            </a:r>
          </a:p>
          <a:p>
            <a:pPr lvl="0"/>
            <a:r>
              <a:rPr lang="en-GB" sz="2800"/>
              <a:t>Download the Satchel One App to keep track of your child's homework. This is a great way to help them keep on top of their workload!</a:t>
            </a:r>
          </a:p>
          <a:p>
            <a:pPr lvl="0"/>
            <a:r>
              <a:rPr lang="en-GB" sz="2800"/>
              <a:t>Ensure they arrive to school on time.</a:t>
            </a:r>
          </a:p>
          <a:p>
            <a:pPr lvl="0"/>
            <a:r>
              <a:rPr lang="en-GB" sz="2800"/>
              <a:t>Inform the Head of School/Year if there is something that is worrying your child. This can stop situations escalating and support can be put in place.</a:t>
            </a:r>
          </a:p>
          <a:p>
            <a:pPr lvl="0"/>
            <a:r>
              <a:rPr lang="en-GB" sz="2800"/>
              <a:t>Talk to your child about their behaviour as there might be an underlying reason as to why they are not adhering to the school rules.</a:t>
            </a:r>
          </a:p>
          <a:p>
            <a:pPr lvl="0"/>
            <a:r>
              <a:rPr lang="en-GB" sz="2800"/>
              <a:t>Support the school in its behaviour decisions, pupils will thrive where everyone works together.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363520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863" y="2364766"/>
            <a:ext cx="5384800" cy="3134038"/>
          </a:xfrm>
        </p:spPr>
        <p:txBody>
          <a:bodyPr>
            <a:normAutofit/>
          </a:bodyPr>
          <a:lstStyle/>
          <a:p>
            <a:r>
              <a:rPr lang="en-GB"/>
              <a:t>Merits</a:t>
            </a:r>
          </a:p>
          <a:p>
            <a:r>
              <a:rPr lang="en-GB"/>
              <a:t>Prize Giving</a:t>
            </a:r>
          </a:p>
          <a:p>
            <a:r>
              <a:rPr lang="en-GB"/>
              <a:t>Roll of Honour</a:t>
            </a:r>
          </a:p>
          <a:p>
            <a:r>
              <a:rPr lang="en-GB"/>
              <a:t>Merit/Colour Ties</a:t>
            </a:r>
          </a:p>
          <a:p>
            <a:r>
              <a:rPr lang="en-GB"/>
              <a:t>Governors Awards Evening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2" y="2070830"/>
            <a:ext cx="5256944" cy="35046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524" y="5411244"/>
            <a:ext cx="1213475" cy="13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0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BCC21-7AF0-4D3F-3633-6D33C8C5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Merits &amp; Rewards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07184-C83F-389A-4534-AA807380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74" y="1181947"/>
            <a:ext cx="6581553" cy="4859098"/>
          </a:xfrm>
        </p:spPr>
        <p:txBody>
          <a:bodyPr/>
          <a:lstStyle/>
          <a:p>
            <a:pPr marL="0" indent="0">
              <a:buNone/>
            </a:pPr>
            <a:r>
              <a:rPr lang="en-GB" sz="2700"/>
              <a:t>We are still running the Merits for rewards this year! We will be offering the same rewards as last year, including: </a:t>
            </a:r>
          </a:p>
          <a:p>
            <a:r>
              <a:rPr lang="en-GB" sz="2700"/>
              <a:t>Praise</a:t>
            </a:r>
          </a:p>
          <a:p>
            <a:r>
              <a:rPr lang="en-GB" sz="2700"/>
              <a:t>Phone call home</a:t>
            </a:r>
          </a:p>
          <a:p>
            <a:r>
              <a:rPr lang="en-GB" sz="2700"/>
              <a:t>Pin badges</a:t>
            </a:r>
          </a:p>
          <a:p>
            <a:r>
              <a:rPr lang="en-GB" sz="2700"/>
              <a:t>Postcards </a:t>
            </a:r>
          </a:p>
          <a:p>
            <a:r>
              <a:rPr lang="en-GB" sz="2700"/>
              <a:t>Rewards trips </a:t>
            </a:r>
          </a:p>
          <a:p>
            <a:r>
              <a:rPr lang="en-GB" sz="2700"/>
              <a:t>Form breakfasts </a:t>
            </a:r>
          </a:p>
          <a:p>
            <a:r>
              <a:rPr lang="en-GB" sz="2700"/>
              <a:t>Golden ticket early lunch pass </a:t>
            </a:r>
          </a:p>
          <a:p>
            <a:r>
              <a:rPr lang="en-GB" sz="2700"/>
              <a:t>Merit ties </a:t>
            </a:r>
          </a:p>
          <a:p>
            <a:pPr marL="0" indent="0">
              <a:buNone/>
            </a:pPr>
            <a:endParaRPr lang="en-GB" sz="270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A304E1D-E95E-2073-9763-233AEA239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254F00F5-8F5E-DFBB-D94B-C412EE8B29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DA0776-D22D-411C-BBE8-5EA54BD37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310" y="1181947"/>
            <a:ext cx="5636616" cy="49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8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CD964-1BE3-4BA7-A5B4-E69F7D56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Extracurricular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2FCC-1ADA-43AF-A7FF-E4F5E3318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167788"/>
            <a:ext cx="6254399" cy="5133745"/>
          </a:xfrm>
        </p:spPr>
        <p:txBody>
          <a:bodyPr/>
          <a:lstStyle/>
          <a:p>
            <a:r>
              <a:rPr lang="en-GB"/>
              <a:t>Sports teams and clubs</a:t>
            </a:r>
          </a:p>
          <a:p>
            <a:r>
              <a:rPr lang="en-GB"/>
              <a:t>Music</a:t>
            </a:r>
          </a:p>
          <a:p>
            <a:r>
              <a:rPr lang="en-GB"/>
              <a:t>Drama</a:t>
            </a:r>
          </a:p>
          <a:p>
            <a:r>
              <a:rPr lang="en-GB"/>
              <a:t>House plays</a:t>
            </a:r>
          </a:p>
          <a:p>
            <a:r>
              <a:rPr lang="en-GB"/>
              <a:t>Duke of Edinburgh</a:t>
            </a:r>
          </a:p>
          <a:p>
            <a:r>
              <a:rPr lang="en-GB"/>
              <a:t>Trips and Visits</a:t>
            </a:r>
          </a:p>
          <a:p>
            <a:r>
              <a:rPr lang="en-GB"/>
              <a:t>And there is a wide range of subject related clubs to go to!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CDD61-9B60-4978-9E4D-1BC47B5A7B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09" y="1082729"/>
            <a:ext cx="4348716" cy="2446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48AD3-FC9D-4AA1-989A-800C09036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610" y="3704968"/>
            <a:ext cx="4348715" cy="244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3FA7-60BA-C921-0390-9E67FF5F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Safeguarding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DF293-E92C-97D0-0D0B-64110EC016D8}"/>
              </a:ext>
            </a:extLst>
          </p:cNvPr>
          <p:cNvSpPr txBox="1"/>
          <p:nvPr/>
        </p:nvSpPr>
        <p:spPr>
          <a:xfrm>
            <a:off x="370702" y="1390135"/>
            <a:ext cx="1098721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Times New Roman"/>
              </a:rPr>
              <a:t>Mrs C Ourabi- Senior Deputy Head and DSL</a:t>
            </a:r>
            <a:endParaRPr lang="en-US" sz="2800">
              <a:cs typeface="Times New Roman"/>
            </a:endParaRP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Times New Roman"/>
              </a:rPr>
              <a:t>Three Deputy DSL's; Mr Quail, Mr Duncker-Brown, Mrs Weller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Times New Roman"/>
              </a:rPr>
              <a:t>Have a statutory duty to implement and follow KCSIE 2025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Times New Roman"/>
              </a:rPr>
              <a:t>Situations happen school are on hand to support; we are not here to pry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Times New Roman"/>
              </a:rPr>
              <a:t>Work closely with external agencies</a:t>
            </a:r>
          </a:p>
          <a:p>
            <a:pPr marL="571500" indent="-5715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Times New Roman"/>
              </a:rPr>
              <a:t>Receive DV notifications within 24 hours</a:t>
            </a:r>
          </a:p>
        </p:txBody>
      </p:sp>
      <p:pic>
        <p:nvPicPr>
          <p:cNvPr id="4" name="Picture 3" descr="A person with red lipstick and a lanyard&#10;&#10;AI-generated content may be incorrect.">
            <a:extLst>
              <a:ext uri="{FF2B5EF4-FFF2-40B4-BE49-F238E27FC236}">
                <a16:creationId xmlns:a16="http://schemas.microsoft.com/office/drawing/2014/main" id="{7973D0CF-C93B-4366-98BC-CC1F8633A2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83" y="4588303"/>
            <a:ext cx="1329765" cy="1858906"/>
          </a:xfrm>
          <a:prstGeom prst="rect">
            <a:avLst/>
          </a:prstGeom>
        </p:spPr>
      </p:pic>
      <p:pic>
        <p:nvPicPr>
          <p:cNvPr id="5" name="Picture 4" descr="A person wearing a blue jacket&#10;&#10;AI-generated content may be incorrect.">
            <a:extLst>
              <a:ext uri="{FF2B5EF4-FFF2-40B4-BE49-F238E27FC236}">
                <a16:creationId xmlns:a16="http://schemas.microsoft.com/office/drawing/2014/main" id="{2AFF8C09-8CDD-48CE-842D-77A3CC2396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791" y="4548038"/>
            <a:ext cx="1442782" cy="1893295"/>
          </a:xfrm>
          <a:prstGeom prst="rect">
            <a:avLst/>
          </a:prstGeom>
        </p:spPr>
      </p:pic>
      <p:pic>
        <p:nvPicPr>
          <p:cNvPr id="6" name="Picture 5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88745E8-E9AF-47BA-B353-FFF751EFAF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">
            <a:off x="5846735" y="4314327"/>
            <a:ext cx="1705106" cy="2138511"/>
          </a:xfrm>
          <a:prstGeom prst="rect">
            <a:avLst/>
          </a:prstGeom>
        </p:spPr>
      </p:pic>
      <p:pic>
        <p:nvPicPr>
          <p:cNvPr id="7" name="Picture 6" descr="A person with long blonde hair&#10;&#10;AI-generated content may be incorrect.">
            <a:extLst>
              <a:ext uri="{FF2B5EF4-FFF2-40B4-BE49-F238E27FC236}">
                <a16:creationId xmlns:a16="http://schemas.microsoft.com/office/drawing/2014/main" id="{E2819958-25A5-4BB5-86C6-FE72C15F4A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80000">
            <a:off x="8796127" y="4401720"/>
            <a:ext cx="1657066" cy="21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CF5-EED0-416C-9BBB-447C242C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998" y="171743"/>
            <a:ext cx="5482952" cy="634082"/>
          </a:xfrm>
        </p:spPr>
        <p:txBody>
          <a:bodyPr/>
          <a:lstStyle/>
          <a:p>
            <a:r>
              <a:rPr lang="en-GB"/>
              <a:t>Pastoral Support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A1671-D94C-4FAA-A3AF-AFC446065A87}"/>
              </a:ext>
            </a:extLst>
          </p:cNvPr>
          <p:cNvSpPr txBox="1"/>
          <p:nvPr/>
        </p:nvSpPr>
        <p:spPr>
          <a:xfrm>
            <a:off x="1816136" y="4782376"/>
            <a:ext cx="2417278" cy="80791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Parry </a:t>
            </a:r>
            <a:endParaRPr lang="en-GB" sz="2400" b="1">
              <a:solidFill>
                <a:prstClr val="black"/>
              </a:solidFill>
              <a:latin typeface="Calibri"/>
              <a:ea typeface="Arial"/>
              <a:cs typeface="Calibri"/>
            </a:endParaRPr>
          </a:p>
          <a:p>
            <a:pPr defTabSz="685800"/>
            <a:r>
              <a:rPr lang="en-GB" sz="24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</a:t>
            </a:r>
            <a:endParaRPr lang="en-GB" sz="2400" b="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F2993-31E1-4B34-9632-71AF5F82E245}"/>
              </a:ext>
            </a:extLst>
          </p:cNvPr>
          <p:cNvSpPr/>
          <p:nvPr/>
        </p:nvSpPr>
        <p:spPr bwMode="auto">
          <a:xfrm>
            <a:off x="1816136" y="1440680"/>
            <a:ext cx="2369054" cy="28873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Arial" charset="0"/>
            </a:endParaRPr>
          </a:p>
        </p:txBody>
      </p:sp>
      <p:pic>
        <p:nvPicPr>
          <p:cNvPr id="10" name="Picture 9" descr="A person smiling at camera&#10;&#10;Description automatically generated">
            <a:extLst>
              <a:ext uri="{FF2B5EF4-FFF2-40B4-BE49-F238E27FC236}">
                <a16:creationId xmlns:a16="http://schemas.microsoft.com/office/drawing/2014/main" id="{6861844A-2124-4D23-999D-29339901F2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9" b="100000" l="0" r="100000">
                        <a14:foregroundMark x1="43982" y1="9966" x2="40919" y2="9966"/>
                        <a14:foregroundMark x1="33260" y1="17568" x2="28665" y2="43243"/>
                        <a14:foregroundMark x1="31729" y1="42061" x2="32385" y2="49493"/>
                        <a14:foregroundMark x1="29540" y1="40203" x2="28009" y2="48649"/>
                        <a14:foregroundMark x1="19475" y1="75676" x2="6565" y2="95439"/>
                        <a14:foregroundMark x1="6565" y1="95439" x2="80744" y2="93074"/>
                        <a14:foregroundMark x1="80744" y1="93074" x2="85120" y2="93750"/>
                        <a14:foregroundMark x1="92123" y1="94932" x2="88184" y2="76351"/>
                        <a14:foregroundMark x1="89059" y1="70101" x2="99781" y2="89865"/>
                        <a14:foregroundMark x1="6346" y1="97635" x2="99781" y2="97297"/>
                        <a14:foregroundMark x1="66958" y1="65541" x2="23851" y2="89527"/>
                        <a14:foregroundMark x1="58425" y1="92061" x2="24945" y2="66723"/>
                        <a14:foregroundMark x1="46389" y1="84628" x2="54705" y2="86655"/>
                        <a14:foregroundMark x1="4814" y1="84966" x2="2845" y2="98986"/>
                        <a14:foregroundMark x1="2845" y1="98986" x2="42013" y2="99831"/>
                        <a14:foregroundMark x1="39387" y1="9628" x2="29978" y2="23142"/>
                        <a14:foregroundMark x1="29978" y1="23142" x2="36543" y2="10473"/>
                        <a14:foregroundMark x1="36105" y1="11655" x2="30853" y2="21284"/>
                        <a14:foregroundMark x1="30853" y1="21284" x2="29978" y2="18919"/>
                        <a14:foregroundMark x1="29978" y1="21453" x2="29978" y2="17905"/>
                        <a14:foregroundMark x1="52298" y1="92061" x2="29540" y2="80743"/>
                        <a14:foregroundMark x1="22319" y1="87669" x2="36543" y2="72804"/>
                        <a14:foregroundMark x1="47702" y1="70270" x2="14880" y2="83615"/>
                        <a14:foregroundMark x1="14880" y1="83615" x2="52298" y2="85473"/>
                        <a14:foregroundMark x1="52298" y1="85473" x2="47265" y2="70439"/>
                        <a14:foregroundMark x1="30197" y1="85811" x2="22976" y2="96622"/>
                        <a14:foregroundMark x1="20569" y1="98818" x2="84902" y2="99662"/>
                        <a14:foregroundMark x1="8096" y1="91554" x2="2407" y2="99831"/>
                        <a14:foregroundMark x1="31729" y1="21453" x2="33260" y2="14189"/>
                        <a14:foregroundMark x1="33479" y1="14020" x2="34573" y2="11486"/>
                        <a14:foregroundMark x1="31072" y1="20101" x2="33260" y2="13345"/>
                        <a14:foregroundMark x1="29322" y1="20946" x2="35011" y2="11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6136" y="1599103"/>
            <a:ext cx="2369054" cy="30650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98B2F4-C643-4951-A793-4530DC230E60}"/>
              </a:ext>
            </a:extLst>
          </p:cNvPr>
          <p:cNvSpPr txBox="1"/>
          <p:nvPr/>
        </p:nvSpPr>
        <p:spPr>
          <a:xfrm>
            <a:off x="4838920" y="4782376"/>
            <a:ext cx="2369054" cy="1546577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Monk </a:t>
            </a:r>
          </a:p>
          <a:p>
            <a:pPr defTabSz="685800"/>
            <a:r>
              <a:rPr lang="en-GB" sz="24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 and Attendance Officer​</a:t>
            </a:r>
            <a:endParaRPr lang="en-GB" sz="2400" b="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838C3-2BD2-42D8-98CE-FE768291D090}"/>
              </a:ext>
            </a:extLst>
          </p:cNvPr>
          <p:cNvSpPr txBox="1"/>
          <p:nvPr/>
        </p:nvSpPr>
        <p:spPr>
          <a:xfrm>
            <a:off x="7750420" y="4828697"/>
            <a:ext cx="2322038" cy="1177245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defTabSz="685800"/>
            <a:r>
              <a:rPr lang="en-GB" sz="24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Mrs Tanser</a:t>
            </a:r>
          </a:p>
          <a:p>
            <a:pPr defTabSz="685800"/>
            <a:r>
              <a:rPr lang="en-GB" sz="24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Pastoral Support and School Nurse​</a:t>
            </a:r>
            <a:endParaRPr lang="en-GB" sz="2400" b="1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A person wearing a red sweater&#10;&#10;Description automatically generated">
            <a:extLst>
              <a:ext uri="{FF2B5EF4-FFF2-40B4-BE49-F238E27FC236}">
                <a16:creationId xmlns:a16="http://schemas.microsoft.com/office/drawing/2014/main" id="{A2CEF184-ED59-EB79-D38C-09B3B6871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8920" y="1440680"/>
            <a:ext cx="2369054" cy="3199696"/>
          </a:xfrm>
          <a:prstGeom prst="rect">
            <a:avLst/>
          </a:prstGeom>
          <a:effectLst>
            <a:outerShdw blurRad="177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erson with a ponytail wearing a turtleneck sweater&#10;&#10;Description automatically generated">
            <a:extLst>
              <a:ext uri="{FF2B5EF4-FFF2-40B4-BE49-F238E27FC236}">
                <a16:creationId xmlns:a16="http://schemas.microsoft.com/office/drawing/2014/main" id="{D25B1D1A-3E61-F04F-6F8F-427F4DD5CF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361" y="1440680"/>
            <a:ext cx="2448157" cy="3212786"/>
          </a:xfrm>
          <a:prstGeom prst="rect">
            <a:avLst/>
          </a:prstGeom>
          <a:effectLst>
            <a:outerShdw blurRad="177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244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0FC8-BD8B-4C85-8557-6299F77F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60" y="171897"/>
            <a:ext cx="7310603" cy="634082"/>
          </a:xfrm>
        </p:spPr>
        <p:txBody>
          <a:bodyPr/>
          <a:lstStyle/>
          <a:p>
            <a:r>
              <a:rPr lang="en-GB"/>
              <a:t>Attendance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4F5CCBFB-02CC-457C-8C2A-961214DF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275" y="1063149"/>
            <a:ext cx="7208147" cy="54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3D5B2-3C46-4CAC-96DC-6399FC640D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3149"/>
            <a:ext cx="12192000" cy="4500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6B761-E045-47AC-AD2B-48FCAA338D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136" y="1652530"/>
            <a:ext cx="12259221" cy="30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49DF-101A-4A08-8CAA-E5883B0E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6651D5-BBD0-4B8D-8479-D11AFE221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C3E8CD-D6E2-475E-AEB8-A48B7A0746DD}"/>
              </a:ext>
            </a:extLst>
          </p:cNvPr>
          <p:cNvSpPr/>
          <p:nvPr/>
        </p:nvSpPr>
        <p:spPr bwMode="auto">
          <a:xfrm>
            <a:off x="0" y="2349500"/>
            <a:ext cx="12192001" cy="45085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40FDB-9653-441F-BAF5-7E682B2F2428}"/>
              </a:ext>
            </a:extLst>
          </p:cNvPr>
          <p:cNvSpPr txBox="1"/>
          <p:nvPr/>
        </p:nvSpPr>
        <p:spPr>
          <a:xfrm>
            <a:off x="1706880" y="5443620"/>
            <a:ext cx="100660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 broad and balanced curriculum that develops the knowledge and skills pupils need to thrive now and for a fulfilling future</a:t>
            </a:r>
          </a:p>
        </p:txBody>
      </p:sp>
    </p:spTree>
    <p:extLst>
      <p:ext uri="{BB962C8B-B14F-4D97-AF65-F5344CB8AC3E}">
        <p14:creationId xmlns:p14="http://schemas.microsoft.com/office/powerpoint/2010/main" val="255923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594" y="140712"/>
            <a:ext cx="9820699" cy="773688"/>
          </a:xfrm>
        </p:spPr>
        <p:txBody>
          <a:bodyPr>
            <a:normAutofit/>
          </a:bodyPr>
          <a:lstStyle/>
          <a:p>
            <a:r>
              <a:rPr lang="en-US"/>
              <a:t>Our Attendance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67" y="1286563"/>
            <a:ext cx="7890438" cy="5221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Set high expectations for attendance</a:t>
            </a:r>
          </a:p>
          <a:p>
            <a:pPr marL="285750" indent="-285750" algn="l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Monitor data looking for patterns of absence for students and sub-groups</a:t>
            </a:r>
          </a:p>
          <a:p>
            <a:pPr marL="285750" indent="-285750" algn="l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Maintain contact with families and follow statutory guidance' Working together to improve school attendance 2024’.</a:t>
            </a:r>
          </a:p>
          <a:p>
            <a:pPr marL="285750" indent="-285750" algn="l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Listen and understand where problems emerge</a:t>
            </a:r>
          </a:p>
          <a:p>
            <a:pPr marL="285750" indent="-285750" algn="l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Facilitate and </a:t>
            </a:r>
            <a:r>
              <a:rPr lang="en-US" err="1">
                <a:latin typeface="Calibri"/>
                <a:ea typeface="Calibri"/>
                <a:cs typeface="Calibri"/>
              </a:rPr>
              <a:t>formalise</a:t>
            </a:r>
            <a:r>
              <a:rPr lang="en-US">
                <a:latin typeface="Calibri"/>
                <a:ea typeface="Calibri"/>
                <a:cs typeface="Calibri"/>
              </a:rPr>
              <a:t> support to improve attendance</a:t>
            </a:r>
          </a:p>
          <a:p>
            <a:pPr marL="285750" indent="-285750" algn="l">
              <a:buChar char="•"/>
            </a:pPr>
            <a:r>
              <a:rPr lang="en-US">
                <a:latin typeface="Calibri"/>
                <a:ea typeface="Calibri"/>
                <a:cs typeface="Calibri"/>
              </a:rPr>
              <a:t>Liaise with the local authority</a:t>
            </a:r>
          </a:p>
          <a:p>
            <a:pPr marL="285750" indent="-285750" algn="l">
              <a:buChar char="•"/>
            </a:pPr>
            <a:endParaRPr lang="en-US" sz="3200"/>
          </a:p>
          <a:p>
            <a:pPr marL="285750" indent="-285750">
              <a:buChar char="•"/>
            </a:pPr>
            <a:endParaRPr lang="en-US" sz="3200"/>
          </a:p>
        </p:txBody>
      </p:sp>
      <p:pic>
        <p:nvPicPr>
          <p:cNvPr id="4" name="Picture 3" descr="A logo of a company&#10;&#10;Description automatically generated">
            <a:extLst>
              <a:ext uri="{FF2B5EF4-FFF2-40B4-BE49-F238E27FC236}">
                <a16:creationId xmlns:a16="http://schemas.microsoft.com/office/drawing/2014/main" id="{4A46288C-693A-C602-D374-86A060EC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201" y="5328590"/>
            <a:ext cx="733425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4B38F-14F0-490C-A871-2E49EC36E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2152" y="1639442"/>
            <a:ext cx="3600222" cy="357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2181" y="0"/>
            <a:ext cx="3312368" cy="8435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7B6671-83E0-4A47-AE7E-28D3EE795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99866"/>
            <a:ext cx="10363200" cy="1470025"/>
          </a:xfrm>
        </p:spPr>
        <p:txBody>
          <a:bodyPr/>
          <a:lstStyle/>
          <a:p>
            <a:r>
              <a:rPr lang="en-GB" sz="8000" b="1">
                <a:latin typeface="Calibri" panose="020F0502020204030204" pitchFamily="34" charset="0"/>
                <a:cs typeface="Calibri" panose="020F0502020204030204" pitchFamily="34" charset="0"/>
              </a:rPr>
              <a:t>Personal Development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22B98-589A-4D70-9D2D-1EE180F78DD7}"/>
              </a:ext>
            </a:extLst>
          </p:cNvPr>
          <p:cNvSpPr/>
          <p:nvPr/>
        </p:nvSpPr>
        <p:spPr>
          <a:xfrm>
            <a:off x="446075" y="2678775"/>
            <a:ext cx="3443020" cy="147002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PDC curriculum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9DDC25-A1D3-4C68-A59F-B77B3F007877}"/>
              </a:ext>
            </a:extLst>
          </p:cNvPr>
          <p:cNvSpPr/>
          <p:nvPr/>
        </p:nvSpPr>
        <p:spPr>
          <a:xfrm>
            <a:off x="446074" y="4597803"/>
            <a:ext cx="3443021" cy="138934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Assemblies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892ADA-3B85-4DA1-8FAC-8FB69DA503EC}"/>
              </a:ext>
            </a:extLst>
          </p:cNvPr>
          <p:cNvSpPr/>
          <p:nvPr/>
        </p:nvSpPr>
        <p:spPr>
          <a:xfrm>
            <a:off x="4536754" y="2678776"/>
            <a:ext cx="3443021" cy="147002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Leadership opportunities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6580DB-B5C1-4178-B488-9C8C99CACB75}"/>
              </a:ext>
            </a:extLst>
          </p:cNvPr>
          <p:cNvSpPr/>
          <p:nvPr/>
        </p:nvSpPr>
        <p:spPr>
          <a:xfrm>
            <a:off x="4536754" y="4597803"/>
            <a:ext cx="3443021" cy="138934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9B2876-CE31-4081-99D3-6CDDECBA5992}"/>
              </a:ext>
            </a:extLst>
          </p:cNvPr>
          <p:cNvSpPr/>
          <p:nvPr/>
        </p:nvSpPr>
        <p:spPr>
          <a:xfrm>
            <a:off x="8620761" y="2569892"/>
            <a:ext cx="2951544" cy="156455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Wider curriculum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E57EC5-962F-421F-9DED-AFA847062B1C}"/>
              </a:ext>
            </a:extLst>
          </p:cNvPr>
          <p:cNvSpPr/>
          <p:nvPr/>
        </p:nvSpPr>
        <p:spPr>
          <a:xfrm>
            <a:off x="8620761" y="4597803"/>
            <a:ext cx="2951544" cy="138934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491346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Support with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77" y="1190847"/>
            <a:ext cx="7772667" cy="4748679"/>
          </a:xfrm>
        </p:spPr>
        <p:txBody>
          <a:bodyPr/>
          <a:lstStyle/>
          <a:p>
            <a:r>
              <a:rPr lang="en-GB" sz="2800"/>
              <a:t>Students should talk to their subject staff.</a:t>
            </a:r>
          </a:p>
          <a:p>
            <a:r>
              <a:rPr lang="en-GB" sz="2800"/>
              <a:t>Talk to Lower School Office; i.e. their Head of Year or one of the wider team or their form tutor.</a:t>
            </a:r>
          </a:p>
          <a:p>
            <a:r>
              <a:rPr lang="en-GB" sz="2800"/>
              <a:t>The library is available at lunchtimes and after school until 4.45pm.</a:t>
            </a:r>
          </a:p>
          <a:p>
            <a:r>
              <a:rPr lang="en-GB" sz="2800"/>
              <a:t>We will also identify students throughout the year and look at how we can support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725" y="4772416"/>
            <a:ext cx="1629915" cy="176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F1395-4B59-4E3A-8160-908CD4FADA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7746" y="1265275"/>
            <a:ext cx="3911473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4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C9D595-F123-4BFF-A1E6-5C1F9A44DBD8}"/>
              </a:ext>
            </a:extLst>
          </p:cNvPr>
          <p:cNvSpPr txBox="1"/>
          <p:nvPr/>
        </p:nvSpPr>
        <p:spPr>
          <a:xfrm>
            <a:off x="458801" y="1484514"/>
            <a:ext cx="6433412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Calibri"/>
                <a:cs typeface="Calibri"/>
              </a:rPr>
              <a:t>Mrs Ourabi and Mr Quail are Trained as a Senior Mental Health Leads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Calibri"/>
                <a:cs typeface="Calibri"/>
              </a:rPr>
              <a:t>Most of Pastoral team is MHFA trained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Calibri"/>
                <a:cs typeface="Calibri"/>
              </a:rPr>
              <a:t>2 Pastoral workers – Attendance and School nurse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>
                <a:latin typeface="Calibri"/>
                <a:ea typeface="Calibri"/>
                <a:cs typeface="Calibri"/>
              </a:rPr>
              <a:t>Not experts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716B6-2263-4B89-B8AF-6714874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Mental Health Team</a:t>
            </a:r>
          </a:p>
        </p:txBody>
      </p:sp>
      <p:pic>
        <p:nvPicPr>
          <p:cNvPr id="9" name="Picture 8" descr=" looking after your mental health">
            <a:extLst>
              <a:ext uri="{FF2B5EF4-FFF2-40B4-BE49-F238E27FC236}">
                <a16:creationId xmlns:a16="http://schemas.microsoft.com/office/drawing/2014/main" id="{3BB8256D-D579-4739-9F3C-492172BC3F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672" y="2110888"/>
            <a:ext cx="4671527" cy="35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mental health first aid england">
            <a:hlinkClick r:id="rId3"/>
            <a:extLst>
              <a:ext uri="{FF2B5EF4-FFF2-40B4-BE49-F238E27FC236}">
                <a16:creationId xmlns:a16="http://schemas.microsoft.com/office/drawing/2014/main" id="{0FB7F354-3117-4D9A-B018-B69707FBA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925" y="5052156"/>
            <a:ext cx="1200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Meditation, Sitting, Vipassana, Yoga, Reflection">
            <a:extLst>
              <a:ext uri="{FF2B5EF4-FFF2-40B4-BE49-F238E27FC236}">
                <a16:creationId xmlns:a16="http://schemas.microsoft.com/office/drawing/2014/main" id="{BF064115-98EF-44AE-A446-4374E6FB7C4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976" y="4277247"/>
            <a:ext cx="2962890" cy="2067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604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E5A305-1ED9-4FA1-931E-09563C702C45}"/>
              </a:ext>
            </a:extLst>
          </p:cNvPr>
          <p:cNvSpPr/>
          <p:nvPr/>
        </p:nvSpPr>
        <p:spPr>
          <a:xfrm>
            <a:off x="324091" y="1250067"/>
            <a:ext cx="4164509" cy="111261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BDBA0-2811-4389-B0AB-B3C1F26413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380" y="1250067"/>
            <a:ext cx="7493620" cy="4092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B3F94A-8F35-4115-ABCB-C22659310C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4" y="2740285"/>
            <a:ext cx="3652802" cy="26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2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70" y="38688"/>
            <a:ext cx="10849511" cy="852883"/>
          </a:xfrm>
          <a:noFill/>
        </p:spPr>
        <p:txBody>
          <a:bodyPr>
            <a:normAutofit/>
          </a:bodyPr>
          <a:lstStyle/>
          <a:p>
            <a:r>
              <a:rPr lang="en-GB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512" y="1405139"/>
            <a:ext cx="8219256" cy="4525963"/>
          </a:xfrm>
        </p:spPr>
        <p:txBody>
          <a:bodyPr/>
          <a:lstStyle/>
          <a:p>
            <a:r>
              <a:rPr lang="en-GB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for HELP!</a:t>
            </a:r>
            <a:r>
              <a:rPr lang="en-GB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mental health first aid engla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8895" y="4997259"/>
            <a:ext cx="1200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www.dronfield.derbyshire.sch.uk/images/mental-health/camhs.png">
            <a:hlinkClick r:id="rId4" tgtFrame="&quot;_blank&quot;" tooltip="&quot;Visit the CAMHS website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0943" y="1450937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www.dronfield.derbyshire.sch.uk/images/mental-health/sad.png">
            <a:hlinkClick r:id="rId6" tgtFrame="&quot;_blank&quot;" tooltip="&quot;Visit the Students Against Depression website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987" y="3654536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www.dronfield.derbyshire.sch.uk/images/mental-health/young-minds.png">
            <a:hlinkClick r:id="rId8" tgtFrame="&quot;_blank&quot;" tooltip="&quot;Visit the Young Minds website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489" y="3179129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www.dronfield.derbyshire.sch.uk/images/mental-health/mind.png">
            <a:hlinkClick r:id="rId10" tgtFrame="&quot;_blank&quot;" tooltip="&quot;Visit the Mind website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6086" y="4907321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www.dronfield.derbyshire.sch.uk/images/mental-health/the-mix.png">
            <a:hlinkClick r:id="rId12" tgtFrame="&quot;_blank&quot;" tooltip="&quot;Visit the The Mix website&quot;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120" y="1810977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www.dronfield.derbyshire.sch.uk/images/mental-health/moodjuice.png">
            <a:hlinkClick r:id="rId14" tgtFrame="&quot;_blank&quot;" tooltip="&quot;Visit the Moodjuice website&quot;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2511" y="2382477"/>
            <a:ext cx="1296144" cy="1285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www.dronfield.derbyshire.sch.uk/images/mental-health/stopbreathethink.png">
            <a:hlinkClick r:id="rId16" tgtFrame="&quot;_blank&quot;" tooltip="&quot;Visit the Stop, Breathe &amp; Think website&quot;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411" y="4907321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Image result for headspac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519" y="4970201"/>
            <a:ext cx="221471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alm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4208" y="2593937"/>
            <a:ext cx="1649190" cy="16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youth health talk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044" y="3432817"/>
            <a:ext cx="1529076" cy="152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2BD690-C257-42AF-8CD4-B88E57BE470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27701" y="2091713"/>
            <a:ext cx="1079089" cy="1361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AF87C5-153A-484E-A99D-993C85F41A2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13314" y="2674607"/>
            <a:ext cx="2499420" cy="12856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01DA4E-942D-4178-9909-B88BA493D21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0672" y="4533994"/>
            <a:ext cx="2469873" cy="8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4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B546-9271-0B03-201D-D461A3AA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What do we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9E19-283A-5674-FE08-22A9515FF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4" y="1167896"/>
            <a:ext cx="2667001" cy="49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81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23EA2-026C-22FB-CDC9-0BC8A6162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43C7-CA0D-12D7-3DF5-66AE0A6C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16" y="2994093"/>
            <a:ext cx="10363200" cy="1362075"/>
          </a:xfrm>
        </p:spPr>
        <p:txBody>
          <a:bodyPr/>
          <a:lstStyle/>
          <a:p>
            <a:r>
              <a:rPr lang="en-GB"/>
              <a:t>How do we fund raise?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3492E8-5CE9-430B-DB76-8D55C214AE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978" y="114214"/>
            <a:ext cx="1428847" cy="1277302"/>
          </a:xfrm>
          <a:prstGeom prst="rect">
            <a:avLst/>
          </a:prstGeom>
        </p:spPr>
      </p:pic>
      <p:pic>
        <p:nvPicPr>
          <p:cNvPr id="3" name="Picture 4" descr="A poster for a school uniform sale&#10;&#10;AI-generated content may be incorrect.">
            <a:extLst>
              <a:ext uri="{FF2B5EF4-FFF2-40B4-BE49-F238E27FC236}">
                <a16:creationId xmlns:a16="http://schemas.microsoft.com/office/drawing/2014/main" id="{6FB2EC61-344C-C990-A086-87854C457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7132" y="3803026"/>
            <a:ext cx="1765884" cy="24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qr code with a yellow sun in the center&#10;&#10;AI-generated content may be incorrect.">
            <a:extLst>
              <a:ext uri="{FF2B5EF4-FFF2-40B4-BE49-F238E27FC236}">
                <a16:creationId xmlns:a16="http://schemas.microsoft.com/office/drawing/2014/main" id="{461D259C-2964-0D30-EC53-C5F71DD4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543" y="4428722"/>
            <a:ext cx="1491322" cy="18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8701A1-97F0-A0A5-8BFC-0A1D172D53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2847" y="1525160"/>
            <a:ext cx="2795093" cy="2005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48FFB-0A65-09B6-0257-6DDBCF3EC5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688" y="1525160"/>
            <a:ext cx="1885033" cy="24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5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75EC-DED5-4CBB-B7B1-AA9E453F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606B6E-4017-4A5C-9F67-E61CEA837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2099" y="0"/>
            <a:ext cx="12484100" cy="685800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04AC218-33F8-456B-A5C7-E05BEBF857A7}"/>
              </a:ext>
            </a:extLst>
          </p:cNvPr>
          <p:cNvSpPr/>
          <p:nvPr/>
        </p:nvSpPr>
        <p:spPr bwMode="auto">
          <a:xfrm>
            <a:off x="-1" y="3225800"/>
            <a:ext cx="12192001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9422D-6F5E-4D73-BE0E-D4B319EA7871}"/>
              </a:ext>
            </a:extLst>
          </p:cNvPr>
          <p:cNvSpPr txBox="1"/>
          <p:nvPr/>
        </p:nvSpPr>
        <p:spPr>
          <a:xfrm>
            <a:off x="3060700" y="5443620"/>
            <a:ext cx="8661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Develop pupils’ resilience and confidence in themselves and their capacity for growth</a:t>
            </a:r>
          </a:p>
        </p:txBody>
      </p:sp>
    </p:spTree>
    <p:extLst>
      <p:ext uri="{BB962C8B-B14F-4D97-AF65-F5344CB8AC3E}">
        <p14:creationId xmlns:p14="http://schemas.microsoft.com/office/powerpoint/2010/main" val="27411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94DA-BCC5-4F24-94BF-2D76CFDC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9CC439B-FDBF-457C-BEBD-D01093BF7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80901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8F1272-D279-415C-808A-AA6EFADF60EE}"/>
              </a:ext>
            </a:extLst>
          </p:cNvPr>
          <p:cNvSpPr/>
          <p:nvPr/>
        </p:nvSpPr>
        <p:spPr bwMode="auto">
          <a:xfrm>
            <a:off x="-1" y="3225800"/>
            <a:ext cx="12280902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91B45-7A21-4736-A995-9B046941AD7E}"/>
              </a:ext>
            </a:extLst>
          </p:cNvPr>
          <p:cNvSpPr txBox="1"/>
          <p:nvPr/>
        </p:nvSpPr>
        <p:spPr>
          <a:xfrm>
            <a:off x="2323215" y="5443620"/>
            <a:ext cx="9398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Ensure pupils feel valued, value others and learn to work together to make a positive contribution</a:t>
            </a:r>
          </a:p>
        </p:txBody>
      </p:sp>
    </p:spTree>
    <p:extLst>
      <p:ext uri="{BB962C8B-B14F-4D97-AF65-F5344CB8AC3E}">
        <p14:creationId xmlns:p14="http://schemas.microsoft.com/office/powerpoint/2010/main" val="30011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28ACD-7AA6-4747-96A6-2B5D6DC6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853694-78DE-4EDE-A06A-A60E6C45D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8D27D3-4746-42DE-BA5F-3958B6276BEF}"/>
              </a:ext>
            </a:extLst>
          </p:cNvPr>
          <p:cNvSpPr/>
          <p:nvPr/>
        </p:nvSpPr>
        <p:spPr bwMode="auto">
          <a:xfrm>
            <a:off x="-1" y="3225800"/>
            <a:ext cx="12192001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29CCF-E6B3-46D6-B1D7-43DBD775966E}"/>
              </a:ext>
            </a:extLst>
          </p:cNvPr>
          <p:cNvSpPr txBox="1"/>
          <p:nvPr/>
        </p:nvSpPr>
        <p:spPr>
          <a:xfrm>
            <a:off x="2272415" y="5735720"/>
            <a:ext cx="9398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Ensure pupils stay safe and healthy in mind and body</a:t>
            </a:r>
          </a:p>
        </p:txBody>
      </p:sp>
    </p:spTree>
    <p:extLst>
      <p:ext uri="{BB962C8B-B14F-4D97-AF65-F5344CB8AC3E}">
        <p14:creationId xmlns:p14="http://schemas.microsoft.com/office/powerpoint/2010/main" val="38165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34419-71F6-4F66-A52E-3619BBF4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793604-CE7D-4666-B0BF-420963439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F5A2259-5BFE-06CD-8BA2-1DECB04B748E}"/>
              </a:ext>
            </a:extLst>
          </p:cNvPr>
          <p:cNvSpPr/>
          <p:nvPr/>
        </p:nvSpPr>
        <p:spPr bwMode="auto">
          <a:xfrm>
            <a:off x="-1025769" y="3225800"/>
            <a:ext cx="13217770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84B32E-1032-4DBB-92E9-D35C35033A23}"/>
              </a:ext>
            </a:extLst>
          </p:cNvPr>
          <p:cNvSpPr txBox="1"/>
          <p:nvPr/>
        </p:nvSpPr>
        <p:spPr>
          <a:xfrm>
            <a:off x="2272415" y="5634120"/>
            <a:ext cx="9398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Develop creativity in an innovative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9283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9B305-F268-4358-8527-76101B94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560C7-32C4-459B-95ED-8850A7C9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oup of people in graduation gowns&#10;&#10;Description automatically generated with low confidence">
            <a:extLst>
              <a:ext uri="{FF2B5EF4-FFF2-40B4-BE49-F238E27FC236}">
                <a16:creationId xmlns:a16="http://schemas.microsoft.com/office/drawing/2014/main" id="{8C9C606F-6BA8-4428-9054-227BA7E89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8B921C-B14C-452A-AF87-AD8243EC4A9D}"/>
              </a:ext>
            </a:extLst>
          </p:cNvPr>
          <p:cNvSpPr/>
          <p:nvPr/>
        </p:nvSpPr>
        <p:spPr bwMode="auto">
          <a:xfrm>
            <a:off x="-1025769" y="3225800"/>
            <a:ext cx="13217770" cy="36322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93000">
                <a:schemeClr val="tx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3D7AC-52A2-4FF0-8272-38A2BBF4FCAC}"/>
              </a:ext>
            </a:extLst>
          </p:cNvPr>
          <p:cNvSpPr txBox="1"/>
          <p:nvPr/>
        </p:nvSpPr>
        <p:spPr>
          <a:xfrm>
            <a:off x="2211726" y="5291220"/>
            <a:ext cx="9398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2800" i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Appreciate the spiritual, moral, social and cultural richness of the world at large</a:t>
            </a:r>
          </a:p>
        </p:txBody>
      </p:sp>
    </p:spTree>
    <p:extLst>
      <p:ext uri="{BB962C8B-B14F-4D97-AF65-F5344CB8AC3E}">
        <p14:creationId xmlns:p14="http://schemas.microsoft.com/office/powerpoint/2010/main" val="5177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6EBDD9-22A5-4FD7-A46F-557A09E1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2790342"/>
            <a:ext cx="1270000" cy="1937989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49AC595E-5AFD-4E98-9D37-BAA365FCC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481" y="1772863"/>
            <a:ext cx="413025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latin typeface="Calibri" panose="020F0502020204030204" pitchFamily="34" charset="0"/>
              </a:rPr>
              <a:t>The Ecclesbourne School strives to be a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successful</a:t>
            </a:r>
            <a:r>
              <a:rPr lang="en-GB" sz="3200">
                <a:latin typeface="Calibri" panose="020F0502020204030204" pitchFamily="34" charset="0"/>
              </a:rPr>
              <a:t> and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caring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learning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community</a:t>
            </a:r>
            <a:r>
              <a:rPr lang="en-GB" sz="3200">
                <a:latin typeface="Calibri" panose="020F0502020204030204" pitchFamily="34" charset="0"/>
              </a:rPr>
              <a:t> that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inspires</a:t>
            </a:r>
            <a:r>
              <a:rPr lang="en-GB" sz="3200">
                <a:latin typeface="Calibri" panose="020F0502020204030204" pitchFamily="34" charset="0"/>
              </a:rPr>
              <a:t>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individuals</a:t>
            </a:r>
            <a:r>
              <a:rPr lang="en-GB" sz="3200">
                <a:latin typeface="Calibri" panose="020F0502020204030204" pitchFamily="34" charset="0"/>
              </a:rPr>
              <a:t> to meet the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challenges</a:t>
            </a:r>
            <a:r>
              <a:rPr lang="en-GB" sz="3200">
                <a:latin typeface="Calibri" panose="020F0502020204030204" pitchFamily="34" charset="0"/>
              </a:rPr>
              <a:t> of the </a:t>
            </a:r>
            <a:r>
              <a:rPr lang="en-GB" sz="3200" u="sng">
                <a:solidFill>
                  <a:srgbClr val="FF0000"/>
                </a:solidFill>
                <a:latin typeface="Calibri" panose="020F0502020204030204" pitchFamily="34" charset="0"/>
              </a:rPr>
              <a:t>future</a:t>
            </a:r>
            <a:endParaRPr lang="en-GB" sz="3200">
              <a:latin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1EED31-EA5B-491C-AA77-224674AC2827}"/>
              </a:ext>
            </a:extLst>
          </p:cNvPr>
          <p:cNvGraphicFramePr/>
          <p:nvPr/>
        </p:nvGraphicFramePr>
        <p:xfrm>
          <a:off x="88900" y="11514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2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0" grpId="0" uiExpand="1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Ecc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cTheme" id="{8A9A81B5-B678-4481-A111-7F238E6D1140}" vid="{7F00C14A-6F59-4581-85CD-82DF022EB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6BA5E4E-7B44-4DCF-AB61-B425EE95A5AA}" vid="{F6E91F3F-5BBE-4FBC-9C30-79B4BC93A9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5368C25FB354DA9C67CC785DE3551" ma:contentTypeVersion="18" ma:contentTypeDescription="Create a new document." ma:contentTypeScope="" ma:versionID="7306587b408c256fdf442ad33c44c231">
  <xsd:schema xmlns:xsd="http://www.w3.org/2001/XMLSchema" xmlns:xs="http://www.w3.org/2001/XMLSchema" xmlns:p="http://schemas.microsoft.com/office/2006/metadata/properties" xmlns:ns3="ee7128a3-f48b-49c8-b002-dfe0d1559ca9" xmlns:ns4="645713fe-a77c-48b9-b267-72202188a7f1" targetNamespace="http://schemas.microsoft.com/office/2006/metadata/properties" ma:root="true" ma:fieldsID="5176f0ba26e1669b6541ea9a2817e380" ns3:_="" ns4:_="">
    <xsd:import namespace="ee7128a3-f48b-49c8-b002-dfe0d1559ca9"/>
    <xsd:import namespace="645713fe-a77c-48b9-b267-72202188a7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128a3-f48b-49c8-b002-dfe0d1559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713fe-a77c-48b9-b267-72202188a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7128a3-f48b-49c8-b002-dfe0d1559c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2A887F-8F16-4D74-ACC2-BFD682BA0479}">
  <ds:schemaRefs>
    <ds:schemaRef ds:uri="645713fe-a77c-48b9-b267-72202188a7f1"/>
    <ds:schemaRef ds:uri="ee7128a3-f48b-49c8-b002-dfe0d1559c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A7C87A-318D-4910-BEE9-68E9099B85F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e7128a3-f48b-49c8-b002-dfe0d1559ca9"/>
    <ds:schemaRef ds:uri="http://schemas.microsoft.com/office/2006/documentManagement/types"/>
    <ds:schemaRef ds:uri="http://schemas.microsoft.com/office/infopath/2007/PartnerControls"/>
    <ds:schemaRef ds:uri="645713fe-a77c-48b9-b267-72202188a7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C4542D-04A4-40A1-A14A-F41A6C73D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EccTheme</Template>
  <TotalTime>0</TotalTime>
  <Words>1644</Words>
  <Application>Microsoft Office PowerPoint</Application>
  <PresentationFormat>Widescreen</PresentationFormat>
  <Paragraphs>334</Paragraphs>
  <Slides>37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EccTheme</vt:lpstr>
      <vt:lpstr>Office Theme</vt:lpstr>
      <vt:lpstr>Year 7 Information Evening</vt:lpstr>
      <vt:lpstr>This evening: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Academic  Performance</vt:lpstr>
      <vt:lpstr>GCSE Performance</vt:lpstr>
      <vt:lpstr>Results - Year 11</vt:lpstr>
      <vt:lpstr>Derbyshire Ranking</vt:lpstr>
      <vt:lpstr>A-Level Performance</vt:lpstr>
      <vt:lpstr>Results - Year 13</vt:lpstr>
      <vt:lpstr>Year 7 Tutors</vt:lpstr>
      <vt:lpstr>Key dates (Please note these can be subject to change)</vt:lpstr>
      <vt:lpstr>PowerPoint Presentation</vt:lpstr>
      <vt:lpstr>Our Values</vt:lpstr>
      <vt:lpstr>Sanctions</vt:lpstr>
      <vt:lpstr>Strategic Leadership Team Involvement</vt:lpstr>
      <vt:lpstr>The Detention System</vt:lpstr>
      <vt:lpstr>Supporting your Children with Behaviour</vt:lpstr>
      <vt:lpstr>Rewards</vt:lpstr>
      <vt:lpstr>Merits &amp; Rewards </vt:lpstr>
      <vt:lpstr>Extracurricular Activities</vt:lpstr>
      <vt:lpstr>Safeguarding</vt:lpstr>
      <vt:lpstr>Pastoral Support Team</vt:lpstr>
      <vt:lpstr>Attendance</vt:lpstr>
      <vt:lpstr>Our Attendance Process</vt:lpstr>
      <vt:lpstr>Personal Development </vt:lpstr>
      <vt:lpstr>Academic Support with work</vt:lpstr>
      <vt:lpstr>Mental Health Team</vt:lpstr>
      <vt:lpstr>PowerPoint Presentation</vt:lpstr>
      <vt:lpstr>Resources</vt:lpstr>
      <vt:lpstr>What do we do?</vt:lpstr>
      <vt:lpstr>How do we fund raise? </vt:lpstr>
    </vt:vector>
  </TitlesOfParts>
  <Company>The Ecclesbourne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Duncker-Brown (DDB)</dc:creator>
  <cp:lastModifiedBy>Paul Cobham (PCC) - ICT Services</cp:lastModifiedBy>
  <cp:revision>2</cp:revision>
  <cp:lastPrinted>2017-09-11T14:20:40Z</cp:lastPrinted>
  <dcterms:created xsi:type="dcterms:W3CDTF">2016-09-14T11:05:16Z</dcterms:created>
  <dcterms:modified xsi:type="dcterms:W3CDTF">2025-09-24T12:06:25Z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0x010100E495368C25FB354DA9C67CC785DE3551</vt:lpwstr>
  </property>
  <property fmtid="{D5CDD505-2E9C-101B-9397-08002B2CF9AE}" pid="3" name="Order">
    <vt:r8>39400</vt:r8>
  </property>
</Properties>
</file>