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4"/>
    <p:sldMasterId id="2147483694" r:id="rId5"/>
  </p:sldMasterIdLst>
  <p:notesMasterIdLst>
    <p:notesMasterId r:id="rId51"/>
  </p:notesMasterIdLst>
  <p:sldIdLst>
    <p:sldId id="282" r:id="rId6"/>
    <p:sldId id="278" r:id="rId7"/>
    <p:sldId id="1213" r:id="rId8"/>
    <p:sldId id="1214" r:id="rId9"/>
    <p:sldId id="1215" r:id="rId10"/>
    <p:sldId id="1216" r:id="rId11"/>
    <p:sldId id="1217" r:id="rId12"/>
    <p:sldId id="1218" r:id="rId13"/>
    <p:sldId id="489" r:id="rId14"/>
    <p:sldId id="823" r:id="rId15"/>
    <p:sldId id="1206" r:id="rId16"/>
    <p:sldId id="279" r:id="rId17"/>
    <p:sldId id="1204" r:id="rId18"/>
    <p:sldId id="572" r:id="rId19"/>
    <p:sldId id="832" r:id="rId20"/>
    <p:sldId id="1200" r:id="rId21"/>
    <p:sldId id="267" r:id="rId22"/>
    <p:sldId id="291" r:id="rId23"/>
    <p:sldId id="1219" r:id="rId24"/>
    <p:sldId id="490" r:id="rId25"/>
    <p:sldId id="1207" r:id="rId26"/>
    <p:sldId id="1208" r:id="rId27"/>
    <p:sldId id="1209" r:id="rId28"/>
    <p:sldId id="1210" r:id="rId29"/>
    <p:sldId id="1211" r:id="rId30"/>
    <p:sldId id="263" r:id="rId31"/>
    <p:sldId id="308" r:id="rId32"/>
    <p:sldId id="292" r:id="rId33"/>
    <p:sldId id="1212" r:id="rId34"/>
    <p:sldId id="811" r:id="rId35"/>
    <p:sldId id="1201" r:id="rId36"/>
    <p:sldId id="341" r:id="rId37"/>
    <p:sldId id="271" r:id="rId38"/>
    <p:sldId id="773" r:id="rId39"/>
    <p:sldId id="345" r:id="rId40"/>
    <p:sldId id="280" r:id="rId41"/>
    <p:sldId id="803" r:id="rId42"/>
    <p:sldId id="804" r:id="rId43"/>
    <p:sldId id="805" r:id="rId44"/>
    <p:sldId id="806" r:id="rId45"/>
    <p:sldId id="289" r:id="rId46"/>
    <p:sldId id="807" r:id="rId47"/>
    <p:sldId id="808" r:id="rId48"/>
    <p:sldId id="809" r:id="rId49"/>
    <p:sldId id="810" r:id="rId50"/>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8" d="100"/>
          <a:sy n="98" d="100"/>
        </p:scale>
        <p:origin x="72"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8" Type="http://schemas.openxmlformats.org/officeDocument/2006/relationships/slide" Target="slides/slide3.xml"/><Relationship Id="rId51" Type="http://schemas.openxmlformats.org/officeDocument/2006/relationships/notesMaster" Target="notesMasters/notesMaster1.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552079232283465"/>
          <c:y val="7.1874872547067384E-2"/>
          <c:w val="0.54895853838582676"/>
          <c:h val="0.82343775692435062"/>
        </c:manualLayout>
      </c:layout>
      <c:doughnutChart>
        <c:varyColors val="1"/>
        <c:ser>
          <c:idx val="0"/>
          <c:order val="0"/>
          <c:tx>
            <c:strRef>
              <c:f>Sheet1!$B$1</c:f>
              <c:strCache>
                <c:ptCount val="1"/>
                <c:pt idx="0">
                  <c:v>Sales</c:v>
                </c:pt>
              </c:strCache>
            </c:strRef>
          </c:tx>
          <c:spPr>
            <a:solidFill>
              <a:srgbClr val="85171E"/>
            </a:solidFill>
            <a:ln w="41275">
              <a:solidFill>
                <a:srgbClr val="25AEE7"/>
              </a:solidFill>
            </a:ln>
            <a:effectLst>
              <a:outerShdw blurRad="50800" dist="38100" dir="2700000" algn="tl" rotWithShape="0">
                <a:prstClr val="black">
                  <a:alpha val="40000"/>
                </a:prstClr>
              </a:outerShdw>
            </a:effectLst>
          </c:spPr>
          <c:dPt>
            <c:idx val="0"/>
            <c:bubble3D val="0"/>
            <c:spPr>
              <a:solidFill>
                <a:srgbClr val="85171E"/>
              </a:solidFill>
              <a:ln w="41275">
                <a:solidFill>
                  <a:srgbClr val="25AEE7"/>
                </a:solidFill>
              </a:ln>
              <a:effectLst>
                <a:outerShdw blurRad="50800" dist="38100" dir="2700000" algn="tl" rotWithShape="0">
                  <a:prstClr val="black">
                    <a:alpha val="40000"/>
                  </a:prstClr>
                </a:outerShdw>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0A45-4067-A6ED-D8C9C5D57742}"/>
              </c:ext>
            </c:extLst>
          </c:dPt>
          <c:dPt>
            <c:idx val="1"/>
            <c:bubble3D val="0"/>
            <c:spPr>
              <a:solidFill>
                <a:srgbClr val="85171E"/>
              </a:solidFill>
              <a:ln w="41275">
                <a:solidFill>
                  <a:srgbClr val="25AEE7"/>
                </a:solidFill>
              </a:ln>
              <a:effectLst>
                <a:outerShdw blurRad="50800" dist="38100" dir="2700000" algn="tl" rotWithShape="0">
                  <a:prstClr val="black">
                    <a:alpha val="40000"/>
                  </a:prstClr>
                </a:outerShdw>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2-0A45-4067-A6ED-D8C9C5D57742}"/>
              </c:ext>
            </c:extLst>
          </c:dPt>
          <c:dPt>
            <c:idx val="2"/>
            <c:bubble3D val="0"/>
            <c:spPr>
              <a:solidFill>
                <a:srgbClr val="85171E"/>
              </a:solidFill>
              <a:ln w="41275">
                <a:solidFill>
                  <a:srgbClr val="25AEE7"/>
                </a:solidFill>
              </a:ln>
              <a:effectLst>
                <a:outerShdw blurRad="50800" dist="38100" dir="2700000" algn="tl" rotWithShape="0">
                  <a:prstClr val="black">
                    <a:alpha val="40000"/>
                  </a:prstClr>
                </a:outerShdw>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1621-4B8C-A522-8CF41A7887E5}"/>
              </c:ext>
            </c:extLst>
          </c:dPt>
          <c:dPt>
            <c:idx val="3"/>
            <c:bubble3D val="0"/>
            <c:spPr>
              <a:solidFill>
                <a:srgbClr val="85171E"/>
              </a:solidFill>
              <a:ln w="41275">
                <a:solidFill>
                  <a:srgbClr val="25AEE7"/>
                </a:solidFill>
              </a:ln>
              <a:effectLst>
                <a:outerShdw blurRad="50800" dist="38100" dir="2700000" algn="tl" rotWithShape="0">
                  <a:prstClr val="black">
                    <a:alpha val="40000"/>
                  </a:prstClr>
                </a:outerShdw>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1621-4B8C-A522-8CF41A7887E5}"/>
              </c:ext>
            </c:extLst>
          </c:dPt>
          <c:dPt>
            <c:idx val="4"/>
            <c:bubble3D val="0"/>
            <c:spPr>
              <a:solidFill>
                <a:srgbClr val="85171E"/>
              </a:solidFill>
              <a:ln w="41275">
                <a:solidFill>
                  <a:srgbClr val="25AEE7"/>
                </a:solidFill>
              </a:ln>
              <a:effectLst>
                <a:outerShdw blurRad="50800" dist="38100" dir="2700000" algn="tl" rotWithShape="0">
                  <a:prstClr val="black">
                    <a:alpha val="40000"/>
                  </a:prstClr>
                </a:outerShdw>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9-1621-4B8C-A522-8CF41A7887E5}"/>
              </c:ext>
            </c:extLst>
          </c:dPt>
          <c:dPt>
            <c:idx val="5"/>
            <c:bubble3D val="0"/>
            <c:spPr>
              <a:solidFill>
                <a:srgbClr val="85171E"/>
              </a:solidFill>
              <a:ln w="41275">
                <a:solidFill>
                  <a:srgbClr val="25AEE7"/>
                </a:solidFill>
              </a:ln>
              <a:effectLst>
                <a:outerShdw blurRad="50800" dist="38100" dir="2700000" algn="tl" rotWithShape="0">
                  <a:prstClr val="black">
                    <a:alpha val="40000"/>
                  </a:prstClr>
                </a:outerShdw>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B-1621-4B8C-A522-8CF41A7887E5}"/>
              </c:ext>
            </c:extLst>
          </c:dPt>
          <c:dPt>
            <c:idx val="6"/>
            <c:bubble3D val="0"/>
            <c:spPr>
              <a:solidFill>
                <a:srgbClr val="85171E"/>
              </a:solidFill>
              <a:ln w="41275">
                <a:solidFill>
                  <a:srgbClr val="25AEE7"/>
                </a:solidFill>
              </a:ln>
              <a:effectLst>
                <a:outerShdw blurRad="50800" dist="38100" dir="2700000" algn="tl" rotWithShape="0">
                  <a:prstClr val="black">
                    <a:alpha val="40000"/>
                  </a:prstClr>
                </a:outerShdw>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D-1621-4B8C-A522-8CF41A7887E5}"/>
              </c:ext>
            </c:extLst>
          </c:dPt>
          <c:dPt>
            <c:idx val="7"/>
            <c:bubble3D val="0"/>
            <c:spPr>
              <a:solidFill>
                <a:srgbClr val="85171E"/>
              </a:solidFill>
              <a:ln w="41275">
                <a:solidFill>
                  <a:srgbClr val="25AEE7"/>
                </a:solidFill>
              </a:ln>
              <a:effectLst>
                <a:outerShdw blurRad="50800" dist="38100" dir="2700000" algn="tl" rotWithShape="0">
                  <a:prstClr val="black">
                    <a:alpha val="40000"/>
                  </a:prstClr>
                </a:outerShdw>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F-1621-4B8C-A522-8CF41A7887E5}"/>
              </c:ext>
            </c:extLst>
          </c:dPt>
          <c:dLbls>
            <c:spPr>
              <a:noFill/>
              <a:ln>
                <a:noFill/>
              </a:ln>
              <a:effectLst/>
            </c:spPr>
            <c:txPr>
              <a:bodyPr rot="0" spcFirstLastPara="1" vertOverflow="ellipsis" vert="horz" wrap="square" anchor="ctr" anchorCtr="1"/>
              <a:lstStyle/>
              <a:p>
                <a:pPr>
                  <a:defRPr sz="1600" b="1" i="0" u="none" strike="noStrike" kern="1200" baseline="0">
                    <a:solidFill>
                      <a:schemeClr val="lt1"/>
                    </a:solidFill>
                    <a:latin typeface="Roboto" panose="02000000000000000000" pitchFamily="2" charset="0"/>
                    <a:ea typeface="Roboto" panose="02000000000000000000" pitchFamily="2" charset="0"/>
                    <a:cs typeface="+mn-cs"/>
                  </a:defRPr>
                </a:pPr>
                <a:endParaRPr lang="en-US"/>
              </a:p>
            </c:txPr>
            <c:showLegendKey val="0"/>
            <c:showVal val="0"/>
            <c:showCatName val="1"/>
            <c:showSerName val="0"/>
            <c:showPercent val="0"/>
            <c:showBubbleSize val="0"/>
            <c:showLeaderLines val="0"/>
            <c:extLst>
              <c:ext xmlns:c15="http://schemas.microsoft.com/office/drawing/2012/chart" uri="{CE6537A1-D6FC-4f65-9D91-7224C49458BB}"/>
            </c:extLst>
          </c:dLbls>
          <c:cat>
            <c:strRef>
              <c:f>Sheet1!$A$2:$A$9</c:f>
              <c:strCache>
                <c:ptCount val="8"/>
                <c:pt idx="0">
                  <c:v>Successful</c:v>
                </c:pt>
                <c:pt idx="1">
                  <c:v>Caring</c:v>
                </c:pt>
                <c:pt idx="2">
                  <c:v>Learning</c:v>
                </c:pt>
                <c:pt idx="3">
                  <c:v>Community</c:v>
                </c:pt>
                <c:pt idx="4">
                  <c:v>Inspires</c:v>
                </c:pt>
                <c:pt idx="5">
                  <c:v>Individual</c:v>
                </c:pt>
                <c:pt idx="6">
                  <c:v>Challenges</c:v>
                </c:pt>
                <c:pt idx="7">
                  <c:v>Future</c:v>
                </c:pt>
              </c:strCache>
            </c:strRef>
          </c:cat>
          <c:val>
            <c:numRef>
              <c:f>Sheet1!$B$2:$B$9</c:f>
              <c:numCache>
                <c:formatCode>General</c:formatCode>
                <c:ptCount val="8"/>
                <c:pt idx="0">
                  <c:v>1</c:v>
                </c:pt>
                <c:pt idx="1">
                  <c:v>1</c:v>
                </c:pt>
                <c:pt idx="2">
                  <c:v>1</c:v>
                </c:pt>
                <c:pt idx="3">
                  <c:v>1</c:v>
                </c:pt>
                <c:pt idx="4">
                  <c:v>1</c:v>
                </c:pt>
                <c:pt idx="5">
                  <c:v>1</c:v>
                </c:pt>
                <c:pt idx="6">
                  <c:v>1</c:v>
                </c:pt>
                <c:pt idx="7">
                  <c:v>1</c:v>
                </c:pt>
              </c:numCache>
            </c:numRef>
          </c:val>
          <c:extLst>
            <c:ext xmlns:c16="http://schemas.microsoft.com/office/drawing/2014/chart" uri="{C3380CC4-5D6E-409C-BE32-E72D297353CC}">
              <c16:uniqueId val="{00000000-0A45-4067-A6ED-D8C9C5D57742}"/>
            </c:ext>
          </c:extLst>
        </c:ser>
        <c:dLbls>
          <c:showLegendKey val="0"/>
          <c:showVal val="0"/>
          <c:showCatName val="0"/>
          <c:showSerName val="0"/>
          <c:showPercent val="1"/>
          <c:showBubbleSize val="0"/>
          <c:showLeaderLines val="0"/>
        </c:dLbls>
        <c:firstSliceAng val="0"/>
        <c:holeSize val="50"/>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800">
          <a:latin typeface="Roboto" panose="02000000000000000000" pitchFamily="2" charset="0"/>
          <a:ea typeface="Roboto" panose="02000000000000000000" pitchFamily="2"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7AF998-04F8-4010-9D26-94FE4B9D74AE}" type="doc">
      <dgm:prSet loTypeId="urn:microsoft.com/office/officeart/2005/8/layout/cycle8" loCatId="cycle" qsTypeId="urn:microsoft.com/office/officeart/2005/8/quickstyle/simple5" qsCatId="simple" csTypeId="urn:microsoft.com/office/officeart/2005/8/colors/accent1_2" csCatId="accent1" phldr="1"/>
      <dgm:spPr/>
    </dgm:pt>
    <dgm:pt modelId="{10AF0A3B-8496-4C85-80BE-B4D977D2B2CE}">
      <dgm:prSet phldrT="[Text]" custT="1"/>
      <dgm:spPr>
        <a:gradFill flip="none" rotWithShape="1">
          <a:gsLst>
            <a:gs pos="0">
              <a:srgbClr val="640021"/>
            </a:gs>
            <a:gs pos="100000">
              <a:srgbClr val="990033"/>
            </a:gs>
          </a:gsLst>
          <a:lin ang="18900000" scaled="1"/>
          <a:tileRect/>
        </a:gradFill>
      </dgm:spPr>
      <dgm:t>
        <a:bodyPr/>
        <a:lstStyle/>
        <a:p>
          <a:r>
            <a:rPr lang="en-GB" sz="1200" b="1">
              <a:latin typeface="Calibri" panose="020F0502020204030204" pitchFamily="34" charset="0"/>
              <a:ea typeface="Calibri" panose="020F0502020204030204" pitchFamily="34" charset="0"/>
              <a:cs typeface="Calibri" panose="020F0502020204030204" pitchFamily="34" charset="0"/>
            </a:rPr>
            <a:t>Be respectful and avoid causing distress to others.</a:t>
          </a:r>
        </a:p>
      </dgm:t>
    </dgm:pt>
    <dgm:pt modelId="{65B6E182-9243-41BE-B8FA-D838D483C0C2}" type="parTrans" cxnId="{954DD638-6352-492A-A893-AF821A56CA92}">
      <dgm:prSet/>
      <dgm:spPr/>
      <dgm:t>
        <a:bodyPr/>
        <a:lstStyle/>
        <a:p>
          <a:endParaRPr lang="en-GB" sz="1050">
            <a:latin typeface="Calibri" panose="020F0502020204030204" pitchFamily="34" charset="0"/>
            <a:ea typeface="Calibri" panose="020F0502020204030204" pitchFamily="34" charset="0"/>
            <a:cs typeface="Calibri" panose="020F0502020204030204" pitchFamily="34" charset="0"/>
          </a:endParaRPr>
        </a:p>
      </dgm:t>
    </dgm:pt>
    <dgm:pt modelId="{BF50E922-459B-4BAC-93C2-8E43299F366E}" type="sibTrans" cxnId="{954DD638-6352-492A-A893-AF821A56CA92}">
      <dgm:prSet/>
      <dgm:spPr/>
      <dgm:t>
        <a:bodyPr/>
        <a:lstStyle/>
        <a:p>
          <a:endParaRPr lang="en-GB" sz="1050">
            <a:latin typeface="Calibri" panose="020F0502020204030204" pitchFamily="34" charset="0"/>
            <a:ea typeface="Calibri" panose="020F0502020204030204" pitchFamily="34" charset="0"/>
            <a:cs typeface="Calibri" panose="020F0502020204030204" pitchFamily="34" charset="0"/>
          </a:endParaRPr>
        </a:p>
      </dgm:t>
    </dgm:pt>
    <dgm:pt modelId="{DFF61E5B-E83E-4DBC-A2BF-F890FBC6EB1E}">
      <dgm:prSet phldrT="[Text]" custT="1"/>
      <dgm:spPr>
        <a:gradFill flip="none" rotWithShape="1">
          <a:gsLst>
            <a:gs pos="0">
              <a:srgbClr val="640021"/>
            </a:gs>
            <a:gs pos="100000">
              <a:srgbClr val="990033"/>
            </a:gs>
          </a:gsLst>
          <a:lin ang="2700000" scaled="1"/>
          <a:tileRect/>
        </a:gradFill>
      </dgm:spPr>
      <dgm:t>
        <a:bodyPr/>
        <a:lstStyle/>
        <a:p>
          <a:endParaRPr lang="en-GB" sz="100" b="1">
            <a:latin typeface="Calibri" panose="020F0502020204030204" pitchFamily="34" charset="0"/>
            <a:ea typeface="Calibri" panose="020F0502020204030204" pitchFamily="34" charset="0"/>
            <a:cs typeface="Calibri" panose="020F0502020204030204" pitchFamily="34" charset="0"/>
          </a:endParaRPr>
        </a:p>
        <a:p>
          <a:endParaRPr lang="en-GB" sz="100" b="1">
            <a:latin typeface="Calibri" panose="020F0502020204030204" pitchFamily="34" charset="0"/>
            <a:ea typeface="Calibri" panose="020F0502020204030204" pitchFamily="34" charset="0"/>
            <a:cs typeface="Calibri" panose="020F0502020204030204" pitchFamily="34" charset="0"/>
          </a:endParaRPr>
        </a:p>
        <a:p>
          <a:endParaRPr lang="en-GB" sz="100" b="1">
            <a:latin typeface="Calibri" panose="020F0502020204030204" pitchFamily="34" charset="0"/>
            <a:ea typeface="Calibri" panose="020F0502020204030204" pitchFamily="34" charset="0"/>
            <a:cs typeface="Calibri" panose="020F0502020204030204" pitchFamily="34" charset="0"/>
          </a:endParaRPr>
        </a:p>
        <a:p>
          <a:r>
            <a:rPr lang="en-GB" sz="1200" b="1">
              <a:latin typeface="Calibri" panose="020F0502020204030204" pitchFamily="34" charset="0"/>
              <a:ea typeface="Calibri" panose="020F0502020204030204" pitchFamily="34" charset="0"/>
              <a:cs typeface="Calibri" panose="020F0502020204030204" pitchFamily="34" charset="0"/>
            </a:rPr>
            <a:t>Always try your hardest and do your best.</a:t>
          </a:r>
        </a:p>
      </dgm:t>
    </dgm:pt>
    <dgm:pt modelId="{6B6CD245-34D8-493D-B8B7-7A7BD3D25BBC}" type="parTrans" cxnId="{16833ACE-B6B0-416F-9C5C-F48C26A9C49F}">
      <dgm:prSet/>
      <dgm:spPr/>
      <dgm:t>
        <a:bodyPr/>
        <a:lstStyle/>
        <a:p>
          <a:endParaRPr lang="en-GB" sz="1050">
            <a:latin typeface="Calibri" panose="020F0502020204030204" pitchFamily="34" charset="0"/>
            <a:ea typeface="Calibri" panose="020F0502020204030204" pitchFamily="34" charset="0"/>
            <a:cs typeface="Calibri" panose="020F0502020204030204" pitchFamily="34" charset="0"/>
          </a:endParaRPr>
        </a:p>
      </dgm:t>
    </dgm:pt>
    <dgm:pt modelId="{663EB766-20A3-4C7F-9006-24A5ECE1404E}" type="sibTrans" cxnId="{16833ACE-B6B0-416F-9C5C-F48C26A9C49F}">
      <dgm:prSet/>
      <dgm:spPr/>
      <dgm:t>
        <a:bodyPr/>
        <a:lstStyle/>
        <a:p>
          <a:endParaRPr lang="en-GB" sz="1050">
            <a:latin typeface="Calibri" panose="020F0502020204030204" pitchFamily="34" charset="0"/>
            <a:ea typeface="Calibri" panose="020F0502020204030204" pitchFamily="34" charset="0"/>
            <a:cs typeface="Calibri" panose="020F0502020204030204" pitchFamily="34" charset="0"/>
          </a:endParaRPr>
        </a:p>
      </dgm:t>
    </dgm:pt>
    <dgm:pt modelId="{CD197504-CDEF-4015-B760-86A9D4A8D7E0}">
      <dgm:prSet phldrT="[Text]" custT="1"/>
      <dgm:spPr>
        <a:gradFill flip="none" rotWithShape="1">
          <a:gsLst>
            <a:gs pos="0">
              <a:srgbClr val="640021"/>
            </a:gs>
            <a:gs pos="100000">
              <a:srgbClr val="990033"/>
            </a:gs>
          </a:gsLst>
          <a:lin ang="13500000" scaled="1"/>
          <a:tileRect/>
        </a:gradFill>
      </dgm:spPr>
      <dgm:t>
        <a:bodyPr/>
        <a:lstStyle/>
        <a:p>
          <a:r>
            <a:rPr lang="en-GB" sz="1200" b="1">
              <a:latin typeface="Calibri" panose="020F0502020204030204" pitchFamily="34" charset="0"/>
              <a:ea typeface="Calibri" panose="020F0502020204030204" pitchFamily="34" charset="0"/>
              <a:cs typeface="Calibri" panose="020F0502020204030204" pitchFamily="34" charset="0"/>
            </a:rPr>
            <a:t>  Think about how you can give service and help those around you.</a:t>
          </a:r>
        </a:p>
      </dgm:t>
    </dgm:pt>
    <dgm:pt modelId="{173CEFB1-109D-4B45-8C2F-C135B4286AD2}" type="parTrans" cxnId="{A63DFEE6-7016-4D12-A9E2-83137D1361A2}">
      <dgm:prSet/>
      <dgm:spPr/>
      <dgm:t>
        <a:bodyPr/>
        <a:lstStyle/>
        <a:p>
          <a:endParaRPr lang="en-GB" sz="1050">
            <a:latin typeface="Calibri" panose="020F0502020204030204" pitchFamily="34" charset="0"/>
            <a:ea typeface="Calibri" panose="020F0502020204030204" pitchFamily="34" charset="0"/>
            <a:cs typeface="Calibri" panose="020F0502020204030204" pitchFamily="34" charset="0"/>
          </a:endParaRPr>
        </a:p>
      </dgm:t>
    </dgm:pt>
    <dgm:pt modelId="{9350EE28-5204-417E-A3E2-974B7E8D8DE0}" type="sibTrans" cxnId="{A63DFEE6-7016-4D12-A9E2-83137D1361A2}">
      <dgm:prSet/>
      <dgm:spPr/>
      <dgm:t>
        <a:bodyPr/>
        <a:lstStyle/>
        <a:p>
          <a:endParaRPr lang="en-GB" sz="1050">
            <a:latin typeface="Calibri" panose="020F0502020204030204" pitchFamily="34" charset="0"/>
            <a:ea typeface="Calibri" panose="020F0502020204030204" pitchFamily="34" charset="0"/>
            <a:cs typeface="Calibri" panose="020F0502020204030204" pitchFamily="34" charset="0"/>
          </a:endParaRPr>
        </a:p>
      </dgm:t>
    </dgm:pt>
    <dgm:pt modelId="{2EB4C0A8-7083-43F8-8728-D95D40DAD577}">
      <dgm:prSet phldrT="[Text]" custT="1"/>
      <dgm:spPr>
        <a:gradFill flip="none" rotWithShape="1">
          <a:gsLst>
            <a:gs pos="0">
              <a:srgbClr val="640021"/>
            </a:gs>
            <a:gs pos="100000">
              <a:srgbClr val="990033"/>
            </a:gs>
          </a:gsLst>
          <a:lin ang="8100000" scaled="1"/>
          <a:tileRect/>
        </a:gradFill>
      </dgm:spPr>
      <dgm:t>
        <a:bodyPr/>
        <a:lstStyle/>
        <a:p>
          <a:endParaRPr lang="en-US" sz="1800" b="1" dirty="0">
            <a:latin typeface="Calibri" panose="020F0502020204030204" pitchFamily="34" charset="0"/>
            <a:ea typeface="Calibri" panose="020F0502020204030204" pitchFamily="34" charset="0"/>
            <a:cs typeface="Calibri" panose="020F0502020204030204" pitchFamily="34" charset="0"/>
          </a:endParaRPr>
        </a:p>
        <a:p>
          <a:r>
            <a:rPr lang="en-GB" sz="1200" b="1" dirty="0">
              <a:latin typeface="Calibri" panose="020F0502020204030204" pitchFamily="34" charset="0"/>
              <a:ea typeface="Calibri" panose="020F0502020204030204" pitchFamily="34" charset="0"/>
              <a:cs typeface="Calibri" panose="020F0502020204030204" pitchFamily="34" charset="0"/>
            </a:rPr>
            <a:t>Work together with others to create a positive and supportive learning environment.</a:t>
          </a:r>
        </a:p>
      </dgm:t>
    </dgm:pt>
    <dgm:pt modelId="{AF907277-B420-42DB-A3A4-88F34950EA62}" type="sibTrans" cxnId="{7300D504-0D8A-4433-9616-9509763E15B3}">
      <dgm:prSet/>
      <dgm:spPr/>
      <dgm:t>
        <a:bodyPr/>
        <a:lstStyle/>
        <a:p>
          <a:endParaRPr lang="en-GB" sz="1050">
            <a:latin typeface="Calibri" panose="020F0502020204030204" pitchFamily="34" charset="0"/>
            <a:ea typeface="Calibri" panose="020F0502020204030204" pitchFamily="34" charset="0"/>
            <a:cs typeface="Calibri" panose="020F0502020204030204" pitchFamily="34" charset="0"/>
          </a:endParaRPr>
        </a:p>
      </dgm:t>
    </dgm:pt>
    <dgm:pt modelId="{20FA85A6-6C5E-466F-A6A4-425E5D8151A4}" type="parTrans" cxnId="{7300D504-0D8A-4433-9616-9509763E15B3}">
      <dgm:prSet/>
      <dgm:spPr/>
      <dgm:t>
        <a:bodyPr/>
        <a:lstStyle/>
        <a:p>
          <a:endParaRPr lang="en-GB" sz="1050">
            <a:latin typeface="Calibri" panose="020F0502020204030204" pitchFamily="34" charset="0"/>
            <a:ea typeface="Calibri" panose="020F0502020204030204" pitchFamily="34" charset="0"/>
            <a:cs typeface="Calibri" panose="020F0502020204030204" pitchFamily="34" charset="0"/>
          </a:endParaRPr>
        </a:p>
      </dgm:t>
    </dgm:pt>
    <dgm:pt modelId="{A8848E7F-4131-41B9-9195-19C7CB1C78C8}" type="pres">
      <dgm:prSet presAssocID="{AC7AF998-04F8-4010-9D26-94FE4B9D74AE}" presName="compositeShape" presStyleCnt="0">
        <dgm:presLayoutVars>
          <dgm:chMax val="7"/>
          <dgm:dir/>
          <dgm:resizeHandles val="exact"/>
        </dgm:presLayoutVars>
      </dgm:prSet>
      <dgm:spPr/>
    </dgm:pt>
    <dgm:pt modelId="{3DF146D7-77F2-4D74-B2B6-8078298FD116}" type="pres">
      <dgm:prSet presAssocID="{AC7AF998-04F8-4010-9D26-94FE4B9D74AE}" presName="wedge1" presStyleLbl="node1" presStyleIdx="0" presStyleCnt="4"/>
      <dgm:spPr/>
    </dgm:pt>
    <dgm:pt modelId="{FE1ECE8A-197B-4571-B0ED-CE92F36DD0A4}" type="pres">
      <dgm:prSet presAssocID="{AC7AF998-04F8-4010-9D26-94FE4B9D74AE}" presName="dummy1a" presStyleCnt="0"/>
      <dgm:spPr/>
    </dgm:pt>
    <dgm:pt modelId="{994E8CA6-8BB0-4F6B-B4F3-0F000F3F7C9E}" type="pres">
      <dgm:prSet presAssocID="{AC7AF998-04F8-4010-9D26-94FE4B9D74AE}" presName="dummy1b" presStyleCnt="0"/>
      <dgm:spPr/>
    </dgm:pt>
    <dgm:pt modelId="{FB4BCD50-E3E6-42CC-B66D-0ECA22002EF9}" type="pres">
      <dgm:prSet presAssocID="{AC7AF998-04F8-4010-9D26-94FE4B9D74AE}" presName="wedge1Tx" presStyleLbl="node1" presStyleIdx="0" presStyleCnt="4">
        <dgm:presLayoutVars>
          <dgm:chMax val="0"/>
          <dgm:chPref val="0"/>
          <dgm:bulletEnabled val="1"/>
        </dgm:presLayoutVars>
      </dgm:prSet>
      <dgm:spPr/>
    </dgm:pt>
    <dgm:pt modelId="{4DD04440-755C-44BA-AFAD-0D5D93B52B9C}" type="pres">
      <dgm:prSet presAssocID="{AC7AF998-04F8-4010-9D26-94FE4B9D74AE}" presName="wedge2" presStyleLbl="node1" presStyleIdx="1" presStyleCnt="4"/>
      <dgm:spPr/>
    </dgm:pt>
    <dgm:pt modelId="{37108E6E-E03C-4931-B4BA-2A4684F44C2D}" type="pres">
      <dgm:prSet presAssocID="{AC7AF998-04F8-4010-9D26-94FE4B9D74AE}" presName="dummy2a" presStyleCnt="0"/>
      <dgm:spPr/>
    </dgm:pt>
    <dgm:pt modelId="{0C3C8273-0A8C-48A8-AC41-86269E21ABFC}" type="pres">
      <dgm:prSet presAssocID="{AC7AF998-04F8-4010-9D26-94FE4B9D74AE}" presName="dummy2b" presStyleCnt="0"/>
      <dgm:spPr/>
    </dgm:pt>
    <dgm:pt modelId="{B13FB729-57B3-462E-942A-1FE21A1FF180}" type="pres">
      <dgm:prSet presAssocID="{AC7AF998-04F8-4010-9D26-94FE4B9D74AE}" presName="wedge2Tx" presStyleLbl="node1" presStyleIdx="1" presStyleCnt="4">
        <dgm:presLayoutVars>
          <dgm:chMax val="0"/>
          <dgm:chPref val="0"/>
          <dgm:bulletEnabled val="1"/>
        </dgm:presLayoutVars>
      </dgm:prSet>
      <dgm:spPr/>
    </dgm:pt>
    <dgm:pt modelId="{59C645D6-785D-45AC-B714-1A2D049DC529}" type="pres">
      <dgm:prSet presAssocID="{AC7AF998-04F8-4010-9D26-94FE4B9D74AE}" presName="wedge3" presStyleLbl="node1" presStyleIdx="2" presStyleCnt="4"/>
      <dgm:spPr/>
    </dgm:pt>
    <dgm:pt modelId="{38B223F6-4785-4ED9-9953-11F22116A061}" type="pres">
      <dgm:prSet presAssocID="{AC7AF998-04F8-4010-9D26-94FE4B9D74AE}" presName="dummy3a" presStyleCnt="0"/>
      <dgm:spPr/>
    </dgm:pt>
    <dgm:pt modelId="{459B1BE5-6C2A-4924-B5D3-FD40B525247E}" type="pres">
      <dgm:prSet presAssocID="{AC7AF998-04F8-4010-9D26-94FE4B9D74AE}" presName="dummy3b" presStyleCnt="0"/>
      <dgm:spPr/>
    </dgm:pt>
    <dgm:pt modelId="{F27093A6-B997-4F98-8403-BA61B158245E}" type="pres">
      <dgm:prSet presAssocID="{AC7AF998-04F8-4010-9D26-94FE4B9D74AE}" presName="wedge3Tx" presStyleLbl="node1" presStyleIdx="2" presStyleCnt="4">
        <dgm:presLayoutVars>
          <dgm:chMax val="0"/>
          <dgm:chPref val="0"/>
          <dgm:bulletEnabled val="1"/>
        </dgm:presLayoutVars>
      </dgm:prSet>
      <dgm:spPr/>
    </dgm:pt>
    <dgm:pt modelId="{39016D94-B87F-4807-8AC7-913A569CCE7F}" type="pres">
      <dgm:prSet presAssocID="{AC7AF998-04F8-4010-9D26-94FE4B9D74AE}" presName="wedge4" presStyleLbl="node1" presStyleIdx="3" presStyleCnt="4"/>
      <dgm:spPr/>
    </dgm:pt>
    <dgm:pt modelId="{A71D39BB-94DB-4A53-B9B3-10C1A66A5C5F}" type="pres">
      <dgm:prSet presAssocID="{AC7AF998-04F8-4010-9D26-94FE4B9D74AE}" presName="dummy4a" presStyleCnt="0"/>
      <dgm:spPr/>
    </dgm:pt>
    <dgm:pt modelId="{36A30669-AC5A-4511-BF59-439C0093499A}" type="pres">
      <dgm:prSet presAssocID="{AC7AF998-04F8-4010-9D26-94FE4B9D74AE}" presName="dummy4b" presStyleCnt="0"/>
      <dgm:spPr/>
    </dgm:pt>
    <dgm:pt modelId="{9B5B69D6-0E99-45DA-A673-25F65AFE1DE3}" type="pres">
      <dgm:prSet presAssocID="{AC7AF998-04F8-4010-9D26-94FE4B9D74AE}" presName="wedge4Tx" presStyleLbl="node1" presStyleIdx="3" presStyleCnt="4">
        <dgm:presLayoutVars>
          <dgm:chMax val="0"/>
          <dgm:chPref val="0"/>
          <dgm:bulletEnabled val="1"/>
        </dgm:presLayoutVars>
      </dgm:prSet>
      <dgm:spPr/>
    </dgm:pt>
    <dgm:pt modelId="{26A972D6-5876-437E-B3F8-97056765C490}" type="pres">
      <dgm:prSet presAssocID="{BF50E922-459B-4BAC-93C2-8E43299F366E}" presName="arrowWedge1" presStyleLbl="fgSibTrans2D1" presStyleIdx="0" presStyleCnt="4"/>
      <dgm:spPr>
        <a:solidFill>
          <a:srgbClr val="00B0F0"/>
        </a:solidFill>
      </dgm:spPr>
    </dgm:pt>
    <dgm:pt modelId="{554639D3-174C-4FA2-A170-A925B1C195B6}" type="pres">
      <dgm:prSet presAssocID="{663EB766-20A3-4C7F-9006-24A5ECE1404E}" presName="arrowWedge2" presStyleLbl="fgSibTrans2D1" presStyleIdx="1" presStyleCnt="4"/>
      <dgm:spPr>
        <a:solidFill>
          <a:srgbClr val="00B0F0"/>
        </a:solidFill>
      </dgm:spPr>
    </dgm:pt>
    <dgm:pt modelId="{084B12AD-2981-44B1-8ACD-3E38B41E3277}" type="pres">
      <dgm:prSet presAssocID="{AF907277-B420-42DB-A3A4-88F34950EA62}" presName="arrowWedge3" presStyleLbl="fgSibTrans2D1" presStyleIdx="2" presStyleCnt="4"/>
      <dgm:spPr>
        <a:solidFill>
          <a:srgbClr val="00B0F0"/>
        </a:solidFill>
      </dgm:spPr>
    </dgm:pt>
    <dgm:pt modelId="{EE3F43DF-BF43-496F-A898-F5EBEB735DEF}" type="pres">
      <dgm:prSet presAssocID="{9350EE28-5204-417E-A3E2-974B7E8D8DE0}" presName="arrowWedge4" presStyleLbl="fgSibTrans2D1" presStyleIdx="3" presStyleCnt="4"/>
      <dgm:spPr>
        <a:solidFill>
          <a:srgbClr val="00B0F0"/>
        </a:solidFill>
      </dgm:spPr>
    </dgm:pt>
  </dgm:ptLst>
  <dgm:cxnLst>
    <dgm:cxn modelId="{A1A67A03-2AAB-4570-8BE0-6169C3AC5149}" type="presOf" srcId="{CD197504-CDEF-4015-B760-86A9D4A8D7E0}" destId="{9B5B69D6-0E99-45DA-A673-25F65AFE1DE3}" srcOrd="1" destOrd="0" presId="urn:microsoft.com/office/officeart/2005/8/layout/cycle8"/>
    <dgm:cxn modelId="{7300D504-0D8A-4433-9616-9509763E15B3}" srcId="{AC7AF998-04F8-4010-9D26-94FE4B9D74AE}" destId="{2EB4C0A8-7083-43F8-8728-D95D40DAD577}" srcOrd="2" destOrd="0" parTransId="{20FA85A6-6C5E-466F-A6A4-425E5D8151A4}" sibTransId="{AF907277-B420-42DB-A3A4-88F34950EA62}"/>
    <dgm:cxn modelId="{E82B1F10-D687-4325-A38B-61FDD8AD79E3}" type="presOf" srcId="{DFF61E5B-E83E-4DBC-A2BF-F890FBC6EB1E}" destId="{4DD04440-755C-44BA-AFAD-0D5D93B52B9C}" srcOrd="0" destOrd="0" presId="urn:microsoft.com/office/officeart/2005/8/layout/cycle8"/>
    <dgm:cxn modelId="{FEB0262A-CA09-4A0D-91A8-71FE27021EB0}" type="presOf" srcId="{DFF61E5B-E83E-4DBC-A2BF-F890FBC6EB1E}" destId="{B13FB729-57B3-462E-942A-1FE21A1FF180}" srcOrd="1" destOrd="0" presId="urn:microsoft.com/office/officeart/2005/8/layout/cycle8"/>
    <dgm:cxn modelId="{954DD638-6352-492A-A893-AF821A56CA92}" srcId="{AC7AF998-04F8-4010-9D26-94FE4B9D74AE}" destId="{10AF0A3B-8496-4C85-80BE-B4D977D2B2CE}" srcOrd="0" destOrd="0" parTransId="{65B6E182-9243-41BE-B8FA-D838D483C0C2}" sibTransId="{BF50E922-459B-4BAC-93C2-8E43299F366E}"/>
    <dgm:cxn modelId="{CAC5EC61-B06A-4383-9F9F-34C03401CF09}" type="presOf" srcId="{10AF0A3B-8496-4C85-80BE-B4D977D2B2CE}" destId="{FB4BCD50-E3E6-42CC-B66D-0ECA22002EF9}" srcOrd="1" destOrd="0" presId="urn:microsoft.com/office/officeart/2005/8/layout/cycle8"/>
    <dgm:cxn modelId="{EF583E68-6C44-4164-98D4-7C5376440E6A}" type="presOf" srcId="{CD197504-CDEF-4015-B760-86A9D4A8D7E0}" destId="{39016D94-B87F-4807-8AC7-913A569CCE7F}" srcOrd="0" destOrd="0" presId="urn:microsoft.com/office/officeart/2005/8/layout/cycle8"/>
    <dgm:cxn modelId="{535BD97F-9665-43FD-AF24-740FE23B586C}" type="presOf" srcId="{AC7AF998-04F8-4010-9D26-94FE4B9D74AE}" destId="{A8848E7F-4131-41B9-9195-19C7CB1C78C8}" srcOrd="0" destOrd="0" presId="urn:microsoft.com/office/officeart/2005/8/layout/cycle8"/>
    <dgm:cxn modelId="{5AFA2394-1375-48CE-A672-1667DC9A5996}" type="presOf" srcId="{2EB4C0A8-7083-43F8-8728-D95D40DAD577}" destId="{F27093A6-B997-4F98-8403-BA61B158245E}" srcOrd="1" destOrd="0" presId="urn:microsoft.com/office/officeart/2005/8/layout/cycle8"/>
    <dgm:cxn modelId="{16833ACE-B6B0-416F-9C5C-F48C26A9C49F}" srcId="{AC7AF998-04F8-4010-9D26-94FE4B9D74AE}" destId="{DFF61E5B-E83E-4DBC-A2BF-F890FBC6EB1E}" srcOrd="1" destOrd="0" parTransId="{6B6CD245-34D8-493D-B8B7-7A7BD3D25BBC}" sibTransId="{663EB766-20A3-4C7F-9006-24A5ECE1404E}"/>
    <dgm:cxn modelId="{A63DFEE6-7016-4D12-A9E2-83137D1361A2}" srcId="{AC7AF998-04F8-4010-9D26-94FE4B9D74AE}" destId="{CD197504-CDEF-4015-B760-86A9D4A8D7E0}" srcOrd="3" destOrd="0" parTransId="{173CEFB1-109D-4B45-8C2F-C135B4286AD2}" sibTransId="{9350EE28-5204-417E-A3E2-974B7E8D8DE0}"/>
    <dgm:cxn modelId="{588CEFF2-6EBE-445A-9407-F0FD392B8293}" type="presOf" srcId="{2EB4C0A8-7083-43F8-8728-D95D40DAD577}" destId="{59C645D6-785D-45AC-B714-1A2D049DC529}" srcOrd="0" destOrd="0" presId="urn:microsoft.com/office/officeart/2005/8/layout/cycle8"/>
    <dgm:cxn modelId="{6E5938F7-3383-40AA-9A85-3BCD1BC766F1}" type="presOf" srcId="{10AF0A3B-8496-4C85-80BE-B4D977D2B2CE}" destId="{3DF146D7-77F2-4D74-B2B6-8078298FD116}" srcOrd="0" destOrd="0" presId="urn:microsoft.com/office/officeart/2005/8/layout/cycle8"/>
    <dgm:cxn modelId="{4CEF6DDF-9BB0-43E5-B81C-E5F1E318FC6D}" type="presParOf" srcId="{A8848E7F-4131-41B9-9195-19C7CB1C78C8}" destId="{3DF146D7-77F2-4D74-B2B6-8078298FD116}" srcOrd="0" destOrd="0" presId="urn:microsoft.com/office/officeart/2005/8/layout/cycle8"/>
    <dgm:cxn modelId="{967D3DA4-567C-4ACA-812D-34F324E9D124}" type="presParOf" srcId="{A8848E7F-4131-41B9-9195-19C7CB1C78C8}" destId="{FE1ECE8A-197B-4571-B0ED-CE92F36DD0A4}" srcOrd="1" destOrd="0" presId="urn:microsoft.com/office/officeart/2005/8/layout/cycle8"/>
    <dgm:cxn modelId="{C6BA1121-0C2F-41DE-B10D-118CFC15D22F}" type="presParOf" srcId="{A8848E7F-4131-41B9-9195-19C7CB1C78C8}" destId="{994E8CA6-8BB0-4F6B-B4F3-0F000F3F7C9E}" srcOrd="2" destOrd="0" presId="urn:microsoft.com/office/officeart/2005/8/layout/cycle8"/>
    <dgm:cxn modelId="{DD40DCDB-75D1-4491-904E-9FAFF926EA0D}" type="presParOf" srcId="{A8848E7F-4131-41B9-9195-19C7CB1C78C8}" destId="{FB4BCD50-E3E6-42CC-B66D-0ECA22002EF9}" srcOrd="3" destOrd="0" presId="urn:microsoft.com/office/officeart/2005/8/layout/cycle8"/>
    <dgm:cxn modelId="{6C6EA00B-5AA2-4D11-AB82-B2FBA32078E3}" type="presParOf" srcId="{A8848E7F-4131-41B9-9195-19C7CB1C78C8}" destId="{4DD04440-755C-44BA-AFAD-0D5D93B52B9C}" srcOrd="4" destOrd="0" presId="urn:microsoft.com/office/officeart/2005/8/layout/cycle8"/>
    <dgm:cxn modelId="{4D2635B2-1D5A-490C-B721-48EDBD664F56}" type="presParOf" srcId="{A8848E7F-4131-41B9-9195-19C7CB1C78C8}" destId="{37108E6E-E03C-4931-B4BA-2A4684F44C2D}" srcOrd="5" destOrd="0" presId="urn:microsoft.com/office/officeart/2005/8/layout/cycle8"/>
    <dgm:cxn modelId="{E6FCE604-5DDA-4462-8975-4C063787A0F9}" type="presParOf" srcId="{A8848E7F-4131-41B9-9195-19C7CB1C78C8}" destId="{0C3C8273-0A8C-48A8-AC41-86269E21ABFC}" srcOrd="6" destOrd="0" presId="urn:microsoft.com/office/officeart/2005/8/layout/cycle8"/>
    <dgm:cxn modelId="{B82104F0-919F-420C-958C-E31749B9779C}" type="presParOf" srcId="{A8848E7F-4131-41B9-9195-19C7CB1C78C8}" destId="{B13FB729-57B3-462E-942A-1FE21A1FF180}" srcOrd="7" destOrd="0" presId="urn:microsoft.com/office/officeart/2005/8/layout/cycle8"/>
    <dgm:cxn modelId="{13F36D02-AD45-4DE9-89D2-8AB1275383B8}" type="presParOf" srcId="{A8848E7F-4131-41B9-9195-19C7CB1C78C8}" destId="{59C645D6-785D-45AC-B714-1A2D049DC529}" srcOrd="8" destOrd="0" presId="urn:microsoft.com/office/officeart/2005/8/layout/cycle8"/>
    <dgm:cxn modelId="{D80D2833-D06A-4A12-B223-77E9C4B36882}" type="presParOf" srcId="{A8848E7F-4131-41B9-9195-19C7CB1C78C8}" destId="{38B223F6-4785-4ED9-9953-11F22116A061}" srcOrd="9" destOrd="0" presId="urn:microsoft.com/office/officeart/2005/8/layout/cycle8"/>
    <dgm:cxn modelId="{B209C3C3-9116-484A-80AC-5352A67E0710}" type="presParOf" srcId="{A8848E7F-4131-41B9-9195-19C7CB1C78C8}" destId="{459B1BE5-6C2A-4924-B5D3-FD40B525247E}" srcOrd="10" destOrd="0" presId="urn:microsoft.com/office/officeart/2005/8/layout/cycle8"/>
    <dgm:cxn modelId="{C24020D2-C465-4D5E-92D1-A1620D52FF39}" type="presParOf" srcId="{A8848E7F-4131-41B9-9195-19C7CB1C78C8}" destId="{F27093A6-B997-4F98-8403-BA61B158245E}" srcOrd="11" destOrd="0" presId="urn:microsoft.com/office/officeart/2005/8/layout/cycle8"/>
    <dgm:cxn modelId="{60BDBF0D-E062-4C56-8466-CF330399F2E7}" type="presParOf" srcId="{A8848E7F-4131-41B9-9195-19C7CB1C78C8}" destId="{39016D94-B87F-4807-8AC7-913A569CCE7F}" srcOrd="12" destOrd="0" presId="urn:microsoft.com/office/officeart/2005/8/layout/cycle8"/>
    <dgm:cxn modelId="{51E4891B-D253-4EFD-9A88-E49D925C4B6F}" type="presParOf" srcId="{A8848E7F-4131-41B9-9195-19C7CB1C78C8}" destId="{A71D39BB-94DB-4A53-B9B3-10C1A66A5C5F}" srcOrd="13" destOrd="0" presId="urn:microsoft.com/office/officeart/2005/8/layout/cycle8"/>
    <dgm:cxn modelId="{B3E069FA-64DC-4202-B916-A80AE8E751E5}" type="presParOf" srcId="{A8848E7F-4131-41B9-9195-19C7CB1C78C8}" destId="{36A30669-AC5A-4511-BF59-439C0093499A}" srcOrd="14" destOrd="0" presId="urn:microsoft.com/office/officeart/2005/8/layout/cycle8"/>
    <dgm:cxn modelId="{31A732C2-A3F1-4623-80A6-B43421A30098}" type="presParOf" srcId="{A8848E7F-4131-41B9-9195-19C7CB1C78C8}" destId="{9B5B69D6-0E99-45DA-A673-25F65AFE1DE3}" srcOrd="15" destOrd="0" presId="urn:microsoft.com/office/officeart/2005/8/layout/cycle8"/>
    <dgm:cxn modelId="{70B78124-C3F8-4431-BD4C-5EEE8D407FE9}" type="presParOf" srcId="{A8848E7F-4131-41B9-9195-19C7CB1C78C8}" destId="{26A972D6-5876-437E-B3F8-97056765C490}" srcOrd="16" destOrd="0" presId="urn:microsoft.com/office/officeart/2005/8/layout/cycle8"/>
    <dgm:cxn modelId="{AA404A32-CD15-417C-B93B-6497AFC83011}" type="presParOf" srcId="{A8848E7F-4131-41B9-9195-19C7CB1C78C8}" destId="{554639D3-174C-4FA2-A170-A925B1C195B6}" srcOrd="17" destOrd="0" presId="urn:microsoft.com/office/officeart/2005/8/layout/cycle8"/>
    <dgm:cxn modelId="{56CEB4FB-902F-470E-8A29-D9F4DCA48C5B}" type="presParOf" srcId="{A8848E7F-4131-41B9-9195-19C7CB1C78C8}" destId="{084B12AD-2981-44B1-8ACD-3E38B41E3277}" srcOrd="18" destOrd="0" presId="urn:microsoft.com/office/officeart/2005/8/layout/cycle8"/>
    <dgm:cxn modelId="{3332C1DB-73E7-491F-A5B0-B4F9BEBA5CE4}" type="presParOf" srcId="{A8848E7F-4131-41B9-9195-19C7CB1C78C8}" destId="{EE3F43DF-BF43-496F-A898-F5EBEB735DEF}" srcOrd="19"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F146D7-77F2-4D74-B2B6-8078298FD116}">
      <dsp:nvSpPr>
        <dsp:cNvPr id="0" name=""/>
        <dsp:cNvSpPr/>
      </dsp:nvSpPr>
      <dsp:spPr>
        <a:xfrm>
          <a:off x="2115341" y="285423"/>
          <a:ext cx="3867612" cy="3867612"/>
        </a:xfrm>
        <a:prstGeom prst="pie">
          <a:avLst>
            <a:gd name="adj1" fmla="val 16200000"/>
            <a:gd name="adj2" fmla="val 0"/>
          </a:avLst>
        </a:prstGeom>
        <a:gradFill flip="none" rotWithShape="1">
          <a:gsLst>
            <a:gs pos="0">
              <a:srgbClr val="640021"/>
            </a:gs>
            <a:gs pos="100000">
              <a:srgbClr val="990033"/>
            </a:gs>
          </a:gsLst>
          <a:lin ang="18900000" scaled="1"/>
          <a:tileRect/>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b="1" kern="1200">
              <a:latin typeface="Calibri" panose="020F0502020204030204" pitchFamily="34" charset="0"/>
              <a:ea typeface="Calibri" panose="020F0502020204030204" pitchFamily="34" charset="0"/>
              <a:cs typeface="Calibri" panose="020F0502020204030204" pitchFamily="34" charset="0"/>
            </a:rPr>
            <a:t>Be respectful and avoid causing distress to others.</a:t>
          </a:r>
        </a:p>
      </dsp:txBody>
      <dsp:txXfrm>
        <a:off x="4168399" y="1087032"/>
        <a:ext cx="1427333" cy="1058989"/>
      </dsp:txXfrm>
    </dsp:sp>
    <dsp:sp modelId="{4DD04440-755C-44BA-AFAD-0D5D93B52B9C}">
      <dsp:nvSpPr>
        <dsp:cNvPr id="0" name=""/>
        <dsp:cNvSpPr/>
      </dsp:nvSpPr>
      <dsp:spPr>
        <a:xfrm>
          <a:off x="2115341" y="415264"/>
          <a:ext cx="3867612" cy="3867612"/>
        </a:xfrm>
        <a:prstGeom prst="pie">
          <a:avLst>
            <a:gd name="adj1" fmla="val 0"/>
            <a:gd name="adj2" fmla="val 5400000"/>
          </a:avLst>
        </a:prstGeom>
        <a:gradFill flip="none" rotWithShape="1">
          <a:gsLst>
            <a:gs pos="0">
              <a:srgbClr val="640021"/>
            </a:gs>
            <a:gs pos="100000">
              <a:srgbClr val="990033"/>
            </a:gs>
          </a:gsLst>
          <a:lin ang="2700000" scaled="1"/>
          <a:tileRect/>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70" tIns="1270" rIns="1270" bIns="1270" numCol="1" spcCol="1270" anchor="ctr" anchorCtr="0">
          <a:noAutofit/>
        </a:bodyPr>
        <a:lstStyle/>
        <a:p>
          <a:pPr marL="0" lvl="0" indent="0" algn="ctr" defTabSz="44450">
            <a:lnSpc>
              <a:spcPct val="90000"/>
            </a:lnSpc>
            <a:spcBef>
              <a:spcPct val="0"/>
            </a:spcBef>
            <a:spcAft>
              <a:spcPct val="35000"/>
            </a:spcAft>
            <a:buNone/>
          </a:pPr>
          <a:endParaRPr lang="en-GB" sz="100" b="1" kern="1200">
            <a:latin typeface="Calibri" panose="020F0502020204030204" pitchFamily="34" charset="0"/>
            <a:ea typeface="Calibri" panose="020F0502020204030204" pitchFamily="34" charset="0"/>
            <a:cs typeface="Calibri" panose="020F0502020204030204" pitchFamily="34" charset="0"/>
          </a:endParaRPr>
        </a:p>
        <a:p>
          <a:pPr marL="0" lvl="0" indent="0" algn="ctr" defTabSz="44450">
            <a:lnSpc>
              <a:spcPct val="90000"/>
            </a:lnSpc>
            <a:spcBef>
              <a:spcPct val="0"/>
            </a:spcBef>
            <a:spcAft>
              <a:spcPct val="35000"/>
            </a:spcAft>
            <a:buNone/>
          </a:pPr>
          <a:endParaRPr lang="en-GB" sz="100" b="1" kern="1200">
            <a:latin typeface="Calibri" panose="020F0502020204030204" pitchFamily="34" charset="0"/>
            <a:ea typeface="Calibri" panose="020F0502020204030204" pitchFamily="34" charset="0"/>
            <a:cs typeface="Calibri" panose="020F0502020204030204" pitchFamily="34" charset="0"/>
          </a:endParaRPr>
        </a:p>
        <a:p>
          <a:pPr marL="0" lvl="0" indent="0" algn="ctr" defTabSz="44450">
            <a:lnSpc>
              <a:spcPct val="90000"/>
            </a:lnSpc>
            <a:spcBef>
              <a:spcPct val="0"/>
            </a:spcBef>
            <a:spcAft>
              <a:spcPct val="35000"/>
            </a:spcAft>
            <a:buNone/>
          </a:pPr>
          <a:endParaRPr lang="en-GB" sz="100" b="1" kern="1200">
            <a:latin typeface="Calibri" panose="020F0502020204030204" pitchFamily="34" charset="0"/>
            <a:ea typeface="Calibri" panose="020F0502020204030204" pitchFamily="34" charset="0"/>
            <a:cs typeface="Calibri" panose="020F0502020204030204" pitchFamily="34" charset="0"/>
          </a:endParaRPr>
        </a:p>
        <a:p>
          <a:pPr marL="0" lvl="0" indent="0" algn="ctr" defTabSz="44450">
            <a:lnSpc>
              <a:spcPct val="90000"/>
            </a:lnSpc>
            <a:spcBef>
              <a:spcPct val="0"/>
            </a:spcBef>
            <a:spcAft>
              <a:spcPct val="35000"/>
            </a:spcAft>
            <a:buNone/>
          </a:pPr>
          <a:r>
            <a:rPr lang="en-GB" sz="1200" b="1" kern="1200">
              <a:latin typeface="Calibri" panose="020F0502020204030204" pitchFamily="34" charset="0"/>
              <a:ea typeface="Calibri" panose="020F0502020204030204" pitchFamily="34" charset="0"/>
              <a:cs typeface="Calibri" panose="020F0502020204030204" pitchFamily="34" charset="0"/>
            </a:rPr>
            <a:t>Always try your hardest and do your best.</a:t>
          </a:r>
        </a:p>
      </dsp:txBody>
      <dsp:txXfrm>
        <a:off x="4168399" y="2422279"/>
        <a:ext cx="1427333" cy="1058989"/>
      </dsp:txXfrm>
    </dsp:sp>
    <dsp:sp modelId="{59C645D6-785D-45AC-B714-1A2D049DC529}">
      <dsp:nvSpPr>
        <dsp:cNvPr id="0" name=""/>
        <dsp:cNvSpPr/>
      </dsp:nvSpPr>
      <dsp:spPr>
        <a:xfrm>
          <a:off x="1985499" y="415264"/>
          <a:ext cx="3867612" cy="3867612"/>
        </a:xfrm>
        <a:prstGeom prst="pie">
          <a:avLst>
            <a:gd name="adj1" fmla="val 5400000"/>
            <a:gd name="adj2" fmla="val 10800000"/>
          </a:avLst>
        </a:prstGeom>
        <a:gradFill flip="none" rotWithShape="1">
          <a:gsLst>
            <a:gs pos="0">
              <a:srgbClr val="640021"/>
            </a:gs>
            <a:gs pos="100000">
              <a:srgbClr val="990033"/>
            </a:gs>
          </a:gsLst>
          <a:lin ang="8100000" scaled="1"/>
          <a:tileRect/>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b="1" kern="1200" dirty="0">
            <a:latin typeface="Calibri" panose="020F0502020204030204" pitchFamily="34" charset="0"/>
            <a:ea typeface="Calibri" panose="020F0502020204030204" pitchFamily="34" charset="0"/>
            <a:cs typeface="Calibri" panose="020F0502020204030204" pitchFamily="34" charset="0"/>
          </a:endParaRPr>
        </a:p>
        <a:p>
          <a:pPr marL="0" lvl="0" indent="0" algn="ctr" defTabSz="800100">
            <a:lnSpc>
              <a:spcPct val="90000"/>
            </a:lnSpc>
            <a:spcBef>
              <a:spcPct val="0"/>
            </a:spcBef>
            <a:spcAft>
              <a:spcPct val="35000"/>
            </a:spcAft>
            <a:buNone/>
          </a:pPr>
          <a:r>
            <a:rPr lang="en-GB" sz="1200" b="1" kern="1200" dirty="0">
              <a:latin typeface="Calibri" panose="020F0502020204030204" pitchFamily="34" charset="0"/>
              <a:ea typeface="Calibri" panose="020F0502020204030204" pitchFamily="34" charset="0"/>
              <a:cs typeface="Calibri" panose="020F0502020204030204" pitchFamily="34" charset="0"/>
            </a:rPr>
            <a:t>Work together with others to create a positive and supportive learning environment.</a:t>
          </a:r>
        </a:p>
      </dsp:txBody>
      <dsp:txXfrm>
        <a:off x="2372721" y="2422279"/>
        <a:ext cx="1427333" cy="1058989"/>
      </dsp:txXfrm>
    </dsp:sp>
    <dsp:sp modelId="{39016D94-B87F-4807-8AC7-913A569CCE7F}">
      <dsp:nvSpPr>
        <dsp:cNvPr id="0" name=""/>
        <dsp:cNvSpPr/>
      </dsp:nvSpPr>
      <dsp:spPr>
        <a:xfrm>
          <a:off x="1985499" y="285423"/>
          <a:ext cx="3867612" cy="3867612"/>
        </a:xfrm>
        <a:prstGeom prst="pie">
          <a:avLst>
            <a:gd name="adj1" fmla="val 10800000"/>
            <a:gd name="adj2" fmla="val 16200000"/>
          </a:avLst>
        </a:prstGeom>
        <a:gradFill flip="none" rotWithShape="1">
          <a:gsLst>
            <a:gs pos="0">
              <a:srgbClr val="640021"/>
            </a:gs>
            <a:gs pos="100000">
              <a:srgbClr val="990033"/>
            </a:gs>
          </a:gsLst>
          <a:lin ang="13500000" scaled="1"/>
          <a:tileRect/>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b="1" kern="1200">
              <a:latin typeface="Calibri" panose="020F0502020204030204" pitchFamily="34" charset="0"/>
              <a:ea typeface="Calibri" panose="020F0502020204030204" pitchFamily="34" charset="0"/>
              <a:cs typeface="Calibri" panose="020F0502020204030204" pitchFamily="34" charset="0"/>
            </a:rPr>
            <a:t>  Think about how you can give service and help those around you.</a:t>
          </a:r>
        </a:p>
      </dsp:txBody>
      <dsp:txXfrm>
        <a:off x="2372721" y="1087032"/>
        <a:ext cx="1427333" cy="1058989"/>
      </dsp:txXfrm>
    </dsp:sp>
    <dsp:sp modelId="{26A972D6-5876-437E-B3F8-97056765C490}">
      <dsp:nvSpPr>
        <dsp:cNvPr id="0" name=""/>
        <dsp:cNvSpPr/>
      </dsp:nvSpPr>
      <dsp:spPr>
        <a:xfrm>
          <a:off x="1875917" y="45999"/>
          <a:ext cx="4346460" cy="4346460"/>
        </a:xfrm>
        <a:prstGeom prst="circularArrow">
          <a:avLst>
            <a:gd name="adj1" fmla="val 5085"/>
            <a:gd name="adj2" fmla="val 327528"/>
            <a:gd name="adj3" fmla="val 21272472"/>
            <a:gd name="adj4" fmla="val 16200000"/>
            <a:gd name="adj5" fmla="val 5932"/>
          </a:avLst>
        </a:prstGeom>
        <a:solidFill>
          <a:srgbClr val="00B0F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554639D3-174C-4FA2-A170-A925B1C195B6}">
      <dsp:nvSpPr>
        <dsp:cNvPr id="0" name=""/>
        <dsp:cNvSpPr/>
      </dsp:nvSpPr>
      <dsp:spPr>
        <a:xfrm>
          <a:off x="1875917" y="175841"/>
          <a:ext cx="4346460" cy="4346460"/>
        </a:xfrm>
        <a:prstGeom prst="circularArrow">
          <a:avLst>
            <a:gd name="adj1" fmla="val 5085"/>
            <a:gd name="adj2" fmla="val 327528"/>
            <a:gd name="adj3" fmla="val 5072472"/>
            <a:gd name="adj4" fmla="val 0"/>
            <a:gd name="adj5" fmla="val 5932"/>
          </a:avLst>
        </a:prstGeom>
        <a:solidFill>
          <a:srgbClr val="00B0F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084B12AD-2981-44B1-8ACD-3E38B41E3277}">
      <dsp:nvSpPr>
        <dsp:cNvPr id="0" name=""/>
        <dsp:cNvSpPr/>
      </dsp:nvSpPr>
      <dsp:spPr>
        <a:xfrm>
          <a:off x="1746076" y="175841"/>
          <a:ext cx="4346460" cy="4346460"/>
        </a:xfrm>
        <a:prstGeom prst="circularArrow">
          <a:avLst>
            <a:gd name="adj1" fmla="val 5085"/>
            <a:gd name="adj2" fmla="val 327528"/>
            <a:gd name="adj3" fmla="val 10472472"/>
            <a:gd name="adj4" fmla="val 5400000"/>
            <a:gd name="adj5" fmla="val 5932"/>
          </a:avLst>
        </a:prstGeom>
        <a:solidFill>
          <a:srgbClr val="00B0F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EE3F43DF-BF43-496F-A898-F5EBEB735DEF}">
      <dsp:nvSpPr>
        <dsp:cNvPr id="0" name=""/>
        <dsp:cNvSpPr/>
      </dsp:nvSpPr>
      <dsp:spPr>
        <a:xfrm>
          <a:off x="1746076" y="45999"/>
          <a:ext cx="4346460" cy="4346460"/>
        </a:xfrm>
        <a:prstGeom prst="circularArrow">
          <a:avLst>
            <a:gd name="adj1" fmla="val 5085"/>
            <a:gd name="adj2" fmla="val 327528"/>
            <a:gd name="adj3" fmla="val 15872472"/>
            <a:gd name="adj4" fmla="val 10800000"/>
            <a:gd name="adj5" fmla="val 5932"/>
          </a:avLst>
        </a:prstGeom>
        <a:solidFill>
          <a:srgbClr val="00B0F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154B358C-2791-4A86-979C-2361932BE771}" type="datetimeFigureOut">
              <a:rPr lang="en-US" smtClean="0"/>
              <a:t>9/12/2025</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DB0D8167-B09C-46C2-A674-431602ADD7B3}" type="slidenum">
              <a:rPr lang="en-US" smtClean="0"/>
              <a:t>‹#›</a:t>
            </a:fld>
            <a:endParaRPr lang="en-US"/>
          </a:p>
        </p:txBody>
      </p:sp>
    </p:spTree>
    <p:extLst>
      <p:ext uri="{BB962C8B-B14F-4D97-AF65-F5344CB8AC3E}">
        <p14:creationId xmlns:p14="http://schemas.microsoft.com/office/powerpoint/2010/main" val="13379571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p:txBody>
          <a:bodyPr/>
          <a:lstStyle>
            <a:lvl1pPr algn="ctr" eaLnBrk="0" hangingPunct="0">
              <a:defRPr sz="2400">
                <a:solidFill>
                  <a:schemeClr val="tx1"/>
                </a:solidFill>
                <a:latin typeface="Arial" charset="0"/>
              </a:defRPr>
            </a:lvl1pPr>
            <a:lvl2pPr marL="742950" indent="-285750" algn="ctr" eaLnBrk="0" hangingPunct="0">
              <a:defRPr sz="2400">
                <a:solidFill>
                  <a:schemeClr val="tx1"/>
                </a:solidFill>
                <a:latin typeface="Arial" charset="0"/>
              </a:defRPr>
            </a:lvl2pPr>
            <a:lvl3pPr marL="1143000" indent="-228600" algn="ctr" eaLnBrk="0" hangingPunct="0">
              <a:defRPr sz="2400">
                <a:solidFill>
                  <a:schemeClr val="tx1"/>
                </a:solidFill>
                <a:latin typeface="Arial" charset="0"/>
              </a:defRPr>
            </a:lvl3pPr>
            <a:lvl4pPr marL="1600200" indent="-228600" algn="ctr" eaLnBrk="0" hangingPunct="0">
              <a:defRPr sz="2400">
                <a:solidFill>
                  <a:schemeClr val="tx1"/>
                </a:solidFill>
                <a:latin typeface="Arial" charset="0"/>
              </a:defRPr>
            </a:lvl4pPr>
            <a:lvl5pPr marL="2057400" indent="-228600" algn="ctr"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algn="r" eaLnBrk="1" hangingPunct="1">
              <a:defRPr/>
            </a:pPr>
            <a:fld id="{C21C6354-E037-4864-88BC-A0223C4021A4}" type="slidenum">
              <a:rPr lang="en-US" sz="1200" smtClean="0">
                <a:latin typeface="Times New Roman" pitchFamily="18" charset="0"/>
              </a:rPr>
              <a:pPr algn="r" eaLnBrk="1" hangingPunct="1">
                <a:defRPr/>
              </a:pPr>
              <a:t>32</a:t>
            </a:fld>
            <a:endParaRPr lang="en-US" sz="1200">
              <a:latin typeface="Times New Roman" pitchFamily="18" charset="0"/>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27623340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p:txBody>
          <a:bodyPr/>
          <a:lstStyle>
            <a:lvl1pPr algn="ctr" eaLnBrk="0" hangingPunct="0">
              <a:defRPr sz="2400">
                <a:solidFill>
                  <a:schemeClr val="tx1"/>
                </a:solidFill>
                <a:latin typeface="Arial" charset="0"/>
              </a:defRPr>
            </a:lvl1pPr>
            <a:lvl2pPr marL="742950" indent="-285750" algn="ctr" eaLnBrk="0" hangingPunct="0">
              <a:defRPr sz="2400">
                <a:solidFill>
                  <a:schemeClr val="tx1"/>
                </a:solidFill>
                <a:latin typeface="Arial" charset="0"/>
              </a:defRPr>
            </a:lvl2pPr>
            <a:lvl3pPr marL="1143000" indent="-228600" algn="ctr" eaLnBrk="0" hangingPunct="0">
              <a:defRPr sz="2400">
                <a:solidFill>
                  <a:schemeClr val="tx1"/>
                </a:solidFill>
                <a:latin typeface="Arial" charset="0"/>
              </a:defRPr>
            </a:lvl3pPr>
            <a:lvl4pPr marL="1600200" indent="-228600" algn="ctr" eaLnBrk="0" hangingPunct="0">
              <a:defRPr sz="2400">
                <a:solidFill>
                  <a:schemeClr val="tx1"/>
                </a:solidFill>
                <a:latin typeface="Arial" charset="0"/>
              </a:defRPr>
            </a:lvl4pPr>
            <a:lvl5pPr marL="2057400" indent="-228600" algn="ctr"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algn="r" eaLnBrk="1" hangingPunct="1">
              <a:defRPr/>
            </a:pPr>
            <a:fld id="{C21C6354-E037-4864-88BC-A0223C4021A4}" type="slidenum">
              <a:rPr lang="en-US" sz="1200" smtClean="0">
                <a:latin typeface="Times New Roman" pitchFamily="18" charset="0"/>
              </a:rPr>
              <a:pPr algn="r" eaLnBrk="1" hangingPunct="1">
                <a:defRPr/>
              </a:pPr>
              <a:t>35</a:t>
            </a:fld>
            <a:endParaRPr lang="en-US" sz="1200">
              <a:latin typeface="Times New Roman" pitchFamily="18" charset="0"/>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16611835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lvl1pPr algn="ctr">
              <a:defRPr sz="4000">
                <a:latin typeface="Calibri" panose="020F0502020204030204" pitchFamily="34" charset="0"/>
              </a:defRPr>
            </a:lvl1p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sz="2800">
                <a:latin typeface="Calibri" panose="020F050202020403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2594150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676338"/>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609600" y="1197865"/>
            <a:ext cx="10972800" cy="4928300"/>
          </a:xfrm>
          <a:prstGeom prst="rect">
            <a:avLst/>
          </a:prstGeom>
        </p:spPr>
        <p:txBody>
          <a:bodyPr vert="eaVert"/>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309955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060704"/>
            <a:ext cx="2743200" cy="5065460"/>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1060704"/>
            <a:ext cx="8026400" cy="5065460"/>
          </a:xfrm>
          <a:prstGeom prst="rect">
            <a:avLst/>
          </a:prstGeom>
        </p:spPr>
        <p:txBody>
          <a:bodyPr vert="eaVert"/>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296188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562074"/>
          </a:xfrm>
          <a:prstGeom prst="rect">
            <a:avLst/>
          </a:prstGeom>
        </p:spPr>
        <p:txBody>
          <a:bodyPr/>
          <a:lstStyle/>
          <a:p>
            <a:r>
              <a:rPr lang="en-US"/>
              <a:t>Click to edit Master title style</a:t>
            </a:r>
            <a:endParaRPr lang="en-GB"/>
          </a:p>
        </p:txBody>
      </p:sp>
      <p:sp>
        <p:nvSpPr>
          <p:cNvPr id="3" name="ClipArt Placeholder 2"/>
          <p:cNvSpPr>
            <a:spLocks noGrp="1"/>
          </p:cNvSpPr>
          <p:nvPr>
            <p:ph type="clipArt" sz="half" idx="1"/>
          </p:nvPr>
        </p:nvSpPr>
        <p:spPr>
          <a:xfrm>
            <a:off x="609600" y="1052737"/>
            <a:ext cx="5384800" cy="5073427"/>
          </a:xfrm>
          <a:prstGeom prst="rect">
            <a:avLst/>
          </a:prstGeom>
        </p:spPr>
        <p:txBody>
          <a:bodyPr/>
          <a:lstStyle>
            <a:lvl1pPr>
              <a:defRPr>
                <a:latin typeface="Calibri" panose="020F0502020204030204" pitchFamily="34" charset="0"/>
              </a:defRPr>
            </a:lvl1pPr>
          </a:lstStyle>
          <a:p>
            <a:pPr lvl="0"/>
            <a:r>
              <a:rPr lang="en-US" noProof="0"/>
              <a:t>Click icon to add online image</a:t>
            </a:r>
            <a:endParaRPr lang="en-GB" noProof="0"/>
          </a:p>
        </p:txBody>
      </p:sp>
      <p:sp>
        <p:nvSpPr>
          <p:cNvPr id="4" name="Text Placeholder 3"/>
          <p:cNvSpPr>
            <a:spLocks noGrp="1"/>
          </p:cNvSpPr>
          <p:nvPr>
            <p:ph type="body" sz="half" idx="2"/>
          </p:nvPr>
        </p:nvSpPr>
        <p:spPr>
          <a:xfrm>
            <a:off x="6197600" y="1052737"/>
            <a:ext cx="5384800" cy="5073427"/>
          </a:xfrm>
          <a:prstGeom prst="rect">
            <a:avLst/>
          </a:prstGeo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360613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667194"/>
          </a:xfrm>
          <a:prstGeom prst="rect">
            <a:avLst/>
          </a:prstGeom>
        </p:spPr>
        <p:txBody>
          <a:bodyPr/>
          <a:lstStyle/>
          <a:p>
            <a:r>
              <a:rPr lang="en-US"/>
              <a:t>Click to edit Master title style</a:t>
            </a:r>
            <a:endParaRPr lang="en-GB"/>
          </a:p>
        </p:txBody>
      </p:sp>
      <p:sp>
        <p:nvSpPr>
          <p:cNvPr id="3" name="Table Placeholder 2"/>
          <p:cNvSpPr>
            <a:spLocks noGrp="1"/>
          </p:cNvSpPr>
          <p:nvPr>
            <p:ph type="tbl" idx="1"/>
          </p:nvPr>
        </p:nvSpPr>
        <p:spPr>
          <a:xfrm>
            <a:off x="609600" y="1133857"/>
            <a:ext cx="10972800" cy="4992308"/>
          </a:xfrm>
          <a:prstGeom prst="rect">
            <a:avLst/>
          </a:prstGeom>
        </p:spPr>
        <p:txBody>
          <a:bodyPr/>
          <a:lstStyle>
            <a:lvl1pPr>
              <a:defRPr>
                <a:latin typeface="Calibri" panose="020F0502020204030204" pitchFamily="34" charset="0"/>
              </a:defRPr>
            </a:lvl1pPr>
          </a:lstStyle>
          <a:p>
            <a:pPr lvl="0"/>
            <a:r>
              <a:rPr lang="en-US" noProof="0"/>
              <a:t>Click icon to add table</a:t>
            </a:r>
            <a:endParaRPr lang="en-GB" noProof="0"/>
          </a:p>
        </p:txBody>
      </p:sp>
    </p:spTree>
    <p:extLst>
      <p:ext uri="{BB962C8B-B14F-4D97-AF65-F5344CB8AC3E}">
        <p14:creationId xmlns:p14="http://schemas.microsoft.com/office/powerpoint/2010/main" val="29512340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658050"/>
          </a:xfrm>
          <a:prstGeom prst="rect">
            <a:avLst/>
          </a:prstGeom>
        </p:spPr>
        <p:txBody>
          <a:bodyPr/>
          <a:lstStyle/>
          <a:p>
            <a:r>
              <a:rPr lang="en-US"/>
              <a:t>Click to edit Master title style</a:t>
            </a:r>
            <a:endParaRPr lang="en-GB"/>
          </a:p>
        </p:txBody>
      </p:sp>
      <p:sp>
        <p:nvSpPr>
          <p:cNvPr id="3" name="Chart Placeholder 2"/>
          <p:cNvSpPr>
            <a:spLocks noGrp="1"/>
          </p:cNvSpPr>
          <p:nvPr>
            <p:ph type="chart" idx="1"/>
          </p:nvPr>
        </p:nvSpPr>
        <p:spPr>
          <a:xfrm>
            <a:off x="609600" y="1152145"/>
            <a:ext cx="10972800" cy="4974020"/>
          </a:xfrm>
          <a:prstGeom prst="rect">
            <a:avLst/>
          </a:prstGeom>
        </p:spPr>
        <p:txBody>
          <a:bodyPr/>
          <a:lstStyle>
            <a:lvl1pPr>
              <a:defRPr>
                <a:latin typeface="Calibri" panose="020F0502020204030204" pitchFamily="34" charset="0"/>
              </a:defRPr>
            </a:lvl1pPr>
          </a:lstStyle>
          <a:p>
            <a:pPr lvl="0"/>
            <a:r>
              <a:rPr lang="en-US" noProof="0"/>
              <a:t>Click icon to add chart</a:t>
            </a:r>
            <a:endParaRPr lang="en-GB" noProof="0"/>
          </a:p>
        </p:txBody>
      </p:sp>
    </p:spTree>
    <p:extLst>
      <p:ext uri="{BB962C8B-B14F-4D97-AF65-F5344CB8AC3E}">
        <p14:creationId xmlns:p14="http://schemas.microsoft.com/office/powerpoint/2010/main" val="8278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484314"/>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609600" y="1124713"/>
            <a:ext cx="5384800" cy="5001452"/>
          </a:xfrm>
          <a:prstGeom prst="rect">
            <a:avLst/>
          </a:prstGeo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6197600" y="1115568"/>
            <a:ext cx="5384800" cy="2368868"/>
          </a:xfrm>
          <a:prstGeom prst="rect">
            <a:avLst/>
          </a:prstGeo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6197600" y="3639313"/>
            <a:ext cx="5384800" cy="2486852"/>
          </a:xfrm>
          <a:prstGeom prst="rect">
            <a:avLst/>
          </a:prstGeo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191084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612330"/>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609600" y="1152145"/>
            <a:ext cx="5384800" cy="4974019"/>
          </a:xfrm>
          <a:prstGeom prst="rect">
            <a:avLst/>
          </a:prstGeo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197600" y="1152145"/>
            <a:ext cx="5384800" cy="4974020"/>
          </a:xfrm>
          <a:prstGeom prst="rect">
            <a:avLst/>
          </a:prstGeo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053667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694626"/>
          </a:xfrm>
          <a:prstGeom prst="rect">
            <a:avLst/>
          </a:prstGeom>
        </p:spPr>
        <p:txBody>
          <a:bodyPr/>
          <a:lstStyle/>
          <a:p>
            <a:r>
              <a:rPr lang="en-US"/>
              <a:t>Click to edit Master title style</a:t>
            </a:r>
            <a:endParaRPr lang="en-GB"/>
          </a:p>
        </p:txBody>
      </p:sp>
      <p:sp>
        <p:nvSpPr>
          <p:cNvPr id="3" name="Text Placeholder 2"/>
          <p:cNvSpPr>
            <a:spLocks noGrp="1"/>
          </p:cNvSpPr>
          <p:nvPr>
            <p:ph type="body" sz="half" idx="1"/>
          </p:nvPr>
        </p:nvSpPr>
        <p:spPr>
          <a:xfrm>
            <a:off x="609600" y="1179577"/>
            <a:ext cx="5384800" cy="4946588"/>
          </a:xfrm>
          <a:prstGeom prst="rect">
            <a:avLst/>
          </a:prstGeo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179577"/>
            <a:ext cx="5384800" cy="4946587"/>
          </a:xfrm>
          <a:prstGeom prst="rect">
            <a:avLst/>
          </a:prstGeo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004843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634082"/>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609600" y="1052737"/>
            <a:ext cx="5384800" cy="5073427"/>
          </a:xfrm>
          <a:prstGeom prst="rect">
            <a:avLst/>
          </a:prstGeom>
        </p:spPr>
        <p:txBody>
          <a:bodyPr/>
          <a:lstStyle>
            <a:lvl1pPr>
              <a:defRPr sz="2800">
                <a:latin typeface="Calibri" panose="020F0502020204030204" pitchFamily="34" charset="0"/>
              </a:defRPr>
            </a:lvl1pPr>
            <a:lvl2pPr>
              <a:defRPr sz="2400">
                <a:latin typeface="Calibri" panose="020F0502020204030204" pitchFamily="34" charset="0"/>
              </a:defRPr>
            </a:lvl2pPr>
            <a:lvl3pPr>
              <a:defRPr sz="2000">
                <a:latin typeface="Calibri" panose="020F0502020204030204" pitchFamily="34" charset="0"/>
              </a:defRPr>
            </a:lvl3pPr>
            <a:lvl4pPr>
              <a:defRPr sz="1800">
                <a:latin typeface="Calibri" panose="020F0502020204030204" pitchFamily="34" charset="0"/>
              </a:defRPr>
            </a:lvl4pPr>
            <a:lvl5pPr>
              <a:defRPr sz="1800">
                <a:latin typeface="Calibri" panose="020F0502020204030204" pitchFamily="34" charset="0"/>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052737"/>
            <a:ext cx="5384800" cy="5073427"/>
          </a:xfrm>
          <a:prstGeom prst="rect">
            <a:avLst/>
          </a:prstGeom>
        </p:spPr>
        <p:txBody>
          <a:bodyPr/>
          <a:lstStyle>
            <a:lvl1pPr>
              <a:defRPr sz="2800">
                <a:latin typeface="Calibri" panose="020F0502020204030204" pitchFamily="34" charset="0"/>
              </a:defRPr>
            </a:lvl1pPr>
            <a:lvl2pPr>
              <a:defRPr sz="2400">
                <a:latin typeface="Calibri" panose="020F0502020204030204" pitchFamily="34" charset="0"/>
              </a:defRPr>
            </a:lvl2pPr>
            <a:lvl3pPr>
              <a:defRPr sz="2000">
                <a:latin typeface="Calibri" panose="020F0502020204030204" pitchFamily="34" charset="0"/>
              </a:defRPr>
            </a:lvl3pPr>
            <a:lvl4pPr>
              <a:defRPr sz="1800">
                <a:latin typeface="Calibri" panose="020F0502020204030204" pitchFamily="34" charset="0"/>
              </a:defRPr>
            </a:lvl4pPr>
            <a:lvl5pPr>
              <a:defRPr sz="1800">
                <a:latin typeface="Calibri" panose="020F0502020204030204" pitchFamily="34" charset="0"/>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092702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93C4893-7C72-4649-A9BE-834F2C0B9150}" type="datetimeFigureOut">
              <a:rPr lang="en-GB" smtClean="0">
                <a:solidFill>
                  <a:prstClr val="black">
                    <a:tint val="75000"/>
                  </a:prstClr>
                </a:solidFill>
              </a:rPr>
              <a:pPr/>
              <a:t>12/09/2025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5252075-7AF0-4879-873A-CB000466F29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979176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75787" y="274638"/>
            <a:ext cx="7406613" cy="490066"/>
          </a:xfrm>
          <a:prstGeom prst="rect">
            <a:avLst/>
          </a:prstGeom>
        </p:spPr>
        <p:txBody>
          <a:bodyPr>
            <a:noAutofit/>
          </a:bodyPr>
          <a:lstStyle>
            <a:lvl1pPr>
              <a:defRPr sz="2800">
                <a:solidFill>
                  <a:srgbClr val="881419"/>
                </a:solidFill>
                <a:effectLst>
                  <a:outerShdw blurRad="38100" dist="38100" dir="2700000" algn="tl">
                    <a:srgbClr val="000000">
                      <a:alpha val="43137"/>
                    </a:srgbClr>
                  </a:outerShdw>
                </a:effectLst>
                <a:latin typeface="Calibri" panose="020F0502020204030204" pitchFamily="34" charset="0"/>
              </a:defRPr>
            </a:lvl1pPr>
          </a:lstStyle>
          <a:p>
            <a:r>
              <a:rPr lang="en-US"/>
              <a:t>Click to edit Master title style</a:t>
            </a:r>
            <a:endParaRPr lang="en-GB"/>
          </a:p>
        </p:txBody>
      </p:sp>
      <p:sp>
        <p:nvSpPr>
          <p:cNvPr id="3" name="Content Placeholder 2"/>
          <p:cNvSpPr>
            <a:spLocks noGrp="1"/>
          </p:cNvSpPr>
          <p:nvPr>
            <p:ph idx="1"/>
          </p:nvPr>
        </p:nvSpPr>
        <p:spPr>
          <a:xfrm>
            <a:off x="581389" y="1556793"/>
            <a:ext cx="10972800" cy="4525963"/>
          </a:xfrm>
          <a:prstGeom prst="rect">
            <a:avLst/>
          </a:prstGeo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329460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93C4893-7C72-4649-A9BE-834F2C0B9150}" type="datetimeFigureOut">
              <a:rPr lang="en-GB" smtClean="0">
                <a:solidFill>
                  <a:prstClr val="black">
                    <a:tint val="75000"/>
                  </a:prstClr>
                </a:solidFill>
              </a:rPr>
              <a:pPr/>
              <a:t>12/09/2025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5252075-7AF0-4879-873A-CB000466F29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103517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93C4893-7C72-4649-A9BE-834F2C0B9150}" type="datetimeFigureOut">
              <a:rPr lang="en-GB" smtClean="0">
                <a:solidFill>
                  <a:prstClr val="black">
                    <a:tint val="75000"/>
                  </a:prstClr>
                </a:solidFill>
              </a:rPr>
              <a:pPr/>
              <a:t>12/09/2025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5252075-7AF0-4879-873A-CB000466F29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225586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93C4893-7C72-4649-A9BE-834F2C0B9150}" type="datetimeFigureOut">
              <a:rPr lang="en-GB" smtClean="0">
                <a:solidFill>
                  <a:prstClr val="black">
                    <a:tint val="75000"/>
                  </a:prstClr>
                </a:solidFill>
              </a:rPr>
              <a:pPr/>
              <a:t>12/09/2025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35252075-7AF0-4879-873A-CB000466F29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494599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93C4893-7C72-4649-A9BE-834F2C0B9150}" type="datetimeFigureOut">
              <a:rPr lang="en-GB" smtClean="0">
                <a:solidFill>
                  <a:prstClr val="black">
                    <a:tint val="75000"/>
                  </a:prstClr>
                </a:solidFill>
              </a:rPr>
              <a:pPr/>
              <a:t>12/09/2025</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35252075-7AF0-4879-873A-CB000466F29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320552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93C4893-7C72-4649-A9BE-834F2C0B9150}" type="datetimeFigureOut">
              <a:rPr lang="en-GB" smtClean="0">
                <a:solidFill>
                  <a:prstClr val="black">
                    <a:tint val="75000"/>
                  </a:prstClr>
                </a:solidFill>
              </a:rPr>
              <a:pPr/>
              <a:t>12/09/2025</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35252075-7AF0-4879-873A-CB000466F29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606369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3C4893-7C72-4649-A9BE-834F2C0B9150}" type="datetimeFigureOut">
              <a:rPr lang="en-GB" smtClean="0">
                <a:solidFill>
                  <a:prstClr val="black">
                    <a:tint val="75000"/>
                  </a:prstClr>
                </a:solidFill>
              </a:rPr>
              <a:pPr/>
              <a:t>12/09/2025</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35252075-7AF0-4879-873A-CB000466F29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112761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93C4893-7C72-4649-A9BE-834F2C0B9150}" type="datetimeFigureOut">
              <a:rPr lang="en-GB" smtClean="0">
                <a:solidFill>
                  <a:prstClr val="black">
                    <a:tint val="75000"/>
                  </a:prstClr>
                </a:solidFill>
              </a:rPr>
              <a:pPr/>
              <a:t>12/09/2025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35252075-7AF0-4879-873A-CB000466F29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919742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93C4893-7C72-4649-A9BE-834F2C0B9150}" type="datetimeFigureOut">
              <a:rPr lang="en-GB" smtClean="0">
                <a:solidFill>
                  <a:prstClr val="black">
                    <a:tint val="75000"/>
                  </a:prstClr>
                </a:solidFill>
              </a:rPr>
              <a:pPr/>
              <a:t>12/09/2025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35252075-7AF0-4879-873A-CB000466F29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494967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93C4893-7C72-4649-A9BE-834F2C0B9150}" type="datetimeFigureOut">
              <a:rPr lang="en-GB" smtClean="0">
                <a:solidFill>
                  <a:prstClr val="black">
                    <a:tint val="75000"/>
                  </a:prstClr>
                </a:solidFill>
              </a:rPr>
              <a:pPr/>
              <a:t>12/09/2025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5252075-7AF0-4879-873A-CB000466F29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762633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93C4893-7C72-4649-A9BE-834F2C0B9150}" type="datetimeFigureOut">
              <a:rPr lang="en-GB" smtClean="0">
                <a:solidFill>
                  <a:prstClr val="black">
                    <a:tint val="75000"/>
                  </a:prstClr>
                </a:solidFill>
              </a:rPr>
              <a:pPr/>
              <a:t>12/09/2025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5252075-7AF0-4879-873A-CB000466F29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796685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normAutofit/>
          </a:bodyPr>
          <a:lstStyle>
            <a:lvl1pPr algn="l">
              <a:defRPr sz="3200" b="0" cap="all">
                <a:solidFill>
                  <a:srgbClr val="990033"/>
                </a:solidFill>
                <a:effectLst>
                  <a:outerShdw blurRad="38100" dist="38100" dir="2700000" algn="tl">
                    <a:srgbClr val="000000">
                      <a:alpha val="43137"/>
                    </a:srgbClr>
                  </a:outerShdw>
                </a:effectLst>
                <a:latin typeface="Calibri" panose="020F0502020204030204" pitchFamily="34" charset="0"/>
              </a:defRPr>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latin typeface="Calibri" panose="020F050202020403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Tree>
    <p:extLst>
      <p:ext uri="{BB962C8B-B14F-4D97-AF65-F5344CB8AC3E}">
        <p14:creationId xmlns:p14="http://schemas.microsoft.com/office/powerpoint/2010/main" val="1059877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600201"/>
            <a:ext cx="5384800" cy="4525963"/>
          </a:xfrm>
          <a:prstGeom prst="rect">
            <a:avLst/>
          </a:prstGeom>
        </p:spPr>
        <p:txBody>
          <a:bodyPr/>
          <a:lstStyle>
            <a:lvl1pPr>
              <a:defRPr sz="2800">
                <a:latin typeface="Calibri" panose="020F0502020204030204" pitchFamily="34" charset="0"/>
              </a:defRPr>
            </a:lvl1pPr>
            <a:lvl2pPr>
              <a:defRPr sz="2400">
                <a:latin typeface="Calibri" panose="020F0502020204030204" pitchFamily="34" charset="0"/>
              </a:defRPr>
            </a:lvl2pPr>
            <a:lvl3pPr>
              <a:defRPr sz="2000">
                <a:latin typeface="Calibri" panose="020F0502020204030204" pitchFamily="34" charset="0"/>
              </a:defRPr>
            </a:lvl3pPr>
            <a:lvl4pPr>
              <a:defRPr sz="1800">
                <a:latin typeface="Calibri" panose="020F0502020204030204" pitchFamily="34" charset="0"/>
              </a:defRPr>
            </a:lvl4pPr>
            <a:lvl5pPr>
              <a:defRPr sz="1800">
                <a:latin typeface="Calibri" panose="020F0502020204030204" pitchFamily="34" charset="0"/>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latin typeface="Calibri" panose="020F0502020204030204" pitchFamily="34" charset="0"/>
              </a:defRPr>
            </a:lvl1pPr>
            <a:lvl2pPr>
              <a:defRPr sz="2400">
                <a:latin typeface="Calibri" panose="020F0502020204030204" pitchFamily="34" charset="0"/>
              </a:defRPr>
            </a:lvl2pPr>
            <a:lvl3pPr>
              <a:defRPr sz="2000">
                <a:latin typeface="Calibri" panose="020F0502020204030204" pitchFamily="34" charset="0"/>
              </a:defRPr>
            </a:lvl3pPr>
            <a:lvl4pPr>
              <a:defRPr sz="1800">
                <a:latin typeface="Calibri" panose="020F0502020204030204" pitchFamily="34" charset="0"/>
              </a:defRPr>
            </a:lvl4pPr>
            <a:lvl5pPr>
              <a:defRPr sz="1800">
                <a:latin typeface="Calibri" panose="020F0502020204030204" pitchFamily="34" charset="0"/>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itle 1"/>
          <p:cNvSpPr txBox="1">
            <a:spLocks/>
          </p:cNvSpPr>
          <p:nvPr/>
        </p:nvSpPr>
        <p:spPr>
          <a:xfrm>
            <a:off x="4271797" y="274638"/>
            <a:ext cx="7310603" cy="634082"/>
          </a:xfrm>
          <a:prstGeom prst="rect">
            <a:avLst/>
          </a:prstGeom>
        </p:spPr>
        <p:txBody>
          <a:bodyPr vert="horz" lIns="91440" tIns="45720" rIns="91440" bIns="45720" rtlCol="0" anchor="ctr">
            <a:noAutofit/>
          </a:bodyPr>
          <a:lstStyle>
            <a:lvl1pPr algn="ctr" rtl="0" eaLnBrk="0" fontAlgn="base" hangingPunct="0">
              <a:spcBef>
                <a:spcPct val="0"/>
              </a:spcBef>
              <a:spcAft>
                <a:spcPct val="0"/>
              </a:spcAft>
              <a:defRPr sz="3200">
                <a:solidFill>
                  <a:schemeClr val="bg1"/>
                </a:solidFill>
                <a:effectLst>
                  <a:outerShdw blurRad="50800" dist="38100" dir="2700000" algn="tl" rotWithShape="0">
                    <a:prstClr val="black">
                      <a:alpha val="40000"/>
                    </a:prstClr>
                  </a:outerShdw>
                </a:effectLst>
                <a:latin typeface="Calibri" panose="020F0502020204030204" pitchFamily="34" charset="0"/>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r>
              <a:rPr lang="en-US" sz="2800" kern="0">
                <a:solidFill>
                  <a:srgbClr val="990033"/>
                </a:solidFill>
                <a:latin typeface="Calibri" panose="020F0502020204030204" pitchFamily="34" charset="0"/>
              </a:rPr>
              <a:t>Click to edit Master title style</a:t>
            </a:r>
            <a:endParaRPr lang="en-GB" sz="2800" kern="0">
              <a:solidFill>
                <a:srgbClr val="990033"/>
              </a:solidFill>
              <a:latin typeface="Calibri" panose="020F0502020204030204" pitchFamily="34" charset="0"/>
            </a:endParaRPr>
          </a:p>
        </p:txBody>
      </p:sp>
    </p:spTree>
    <p:extLst>
      <p:ext uri="{BB962C8B-B14F-4D97-AF65-F5344CB8AC3E}">
        <p14:creationId xmlns:p14="http://schemas.microsoft.com/office/powerpoint/2010/main" val="3420082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atin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atin typeface="Calibri" panose="020F0502020204030204" pitchFamily="34" charset="0"/>
              </a:defRPr>
            </a:lvl1pPr>
            <a:lvl2pPr>
              <a:defRPr sz="2000">
                <a:latin typeface="Calibri" panose="020F0502020204030204" pitchFamily="34" charset="0"/>
              </a:defRPr>
            </a:lvl2pPr>
            <a:lvl3pPr>
              <a:defRPr sz="1800">
                <a:latin typeface="Calibri" panose="020F0502020204030204" pitchFamily="34" charset="0"/>
              </a:defRPr>
            </a:lvl3pPr>
            <a:lvl4pPr>
              <a:defRPr sz="1600">
                <a:latin typeface="Calibri" panose="020F0502020204030204" pitchFamily="34" charset="0"/>
              </a:defRPr>
            </a:lvl4pPr>
            <a:lvl5pPr>
              <a:defRPr sz="1600">
                <a:latin typeface="Calibri" panose="020F0502020204030204" pitchFamily="34" charset="0"/>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atin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atin typeface="Calibri" panose="020F0502020204030204" pitchFamily="34" charset="0"/>
              </a:defRPr>
            </a:lvl1pPr>
            <a:lvl2pPr>
              <a:defRPr sz="2000">
                <a:latin typeface="Calibri" panose="020F0502020204030204" pitchFamily="34" charset="0"/>
              </a:defRPr>
            </a:lvl2pPr>
            <a:lvl3pPr>
              <a:defRPr sz="1800">
                <a:latin typeface="Calibri" panose="020F0502020204030204" pitchFamily="34" charset="0"/>
              </a:defRPr>
            </a:lvl3pPr>
            <a:lvl4pPr>
              <a:defRPr sz="1600">
                <a:latin typeface="Calibri" panose="020F0502020204030204" pitchFamily="34" charset="0"/>
              </a:defRPr>
            </a:lvl4pPr>
            <a:lvl5pPr>
              <a:defRPr sz="1600">
                <a:latin typeface="Calibri" panose="020F0502020204030204" pitchFamily="34" charset="0"/>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1"/>
          <p:cNvSpPr>
            <a:spLocks noGrp="1"/>
          </p:cNvSpPr>
          <p:nvPr>
            <p:ph type="title"/>
          </p:nvPr>
        </p:nvSpPr>
        <p:spPr>
          <a:xfrm>
            <a:off x="4271797" y="274638"/>
            <a:ext cx="7310603" cy="634082"/>
          </a:xfrm>
          <a:prstGeom prst="rect">
            <a:avLst/>
          </a:prstGeom>
        </p:spPr>
        <p:txBody>
          <a:bodyPr>
            <a:noAutofit/>
          </a:bodyPr>
          <a:lstStyle>
            <a:lvl1pPr>
              <a:defRPr sz="2800">
                <a:solidFill>
                  <a:srgbClr val="990033"/>
                </a:solidFill>
                <a:effectLst>
                  <a:outerShdw blurRad="50800" dist="38100" dir="2700000" algn="tl" rotWithShape="0">
                    <a:prstClr val="black">
                      <a:alpha val="40000"/>
                    </a:prstClr>
                  </a:outerShdw>
                </a:effectLst>
                <a:latin typeface="Calibri" panose="020F0502020204030204" pitchFamily="34" charset="0"/>
              </a:defRPr>
            </a:lvl1pPr>
          </a:lstStyle>
          <a:p>
            <a:r>
              <a:rPr lang="en-US"/>
              <a:t>Click to edit Master title style</a:t>
            </a:r>
            <a:endParaRPr lang="en-GB"/>
          </a:p>
        </p:txBody>
      </p:sp>
    </p:spTree>
    <p:extLst>
      <p:ext uri="{BB962C8B-B14F-4D97-AF65-F5344CB8AC3E}">
        <p14:creationId xmlns:p14="http://schemas.microsoft.com/office/powerpoint/2010/main" val="3336669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271797" y="274638"/>
            <a:ext cx="7310603" cy="634082"/>
          </a:xfrm>
          <a:prstGeom prst="rect">
            <a:avLst/>
          </a:prstGeom>
        </p:spPr>
        <p:txBody>
          <a:bodyPr>
            <a:noAutofit/>
          </a:bodyPr>
          <a:lstStyle>
            <a:lvl1pPr>
              <a:defRPr sz="2800">
                <a:solidFill>
                  <a:srgbClr val="990033"/>
                </a:solidFill>
                <a:effectLst>
                  <a:outerShdw blurRad="50800" dist="38100" dir="2700000" algn="tl" rotWithShape="0">
                    <a:prstClr val="black">
                      <a:alpha val="40000"/>
                    </a:prstClr>
                  </a:outerShdw>
                </a:effectLst>
                <a:latin typeface="Calibri" panose="020F0502020204030204" pitchFamily="34" charset="0"/>
              </a:defRPr>
            </a:lvl1pPr>
          </a:lstStyle>
          <a:p>
            <a:r>
              <a:rPr lang="en-US"/>
              <a:t>Click to edit Master title style</a:t>
            </a:r>
            <a:endParaRPr lang="en-GB"/>
          </a:p>
        </p:txBody>
      </p:sp>
    </p:spTree>
    <p:extLst>
      <p:ext uri="{BB962C8B-B14F-4D97-AF65-F5344CB8AC3E}">
        <p14:creationId xmlns:p14="http://schemas.microsoft.com/office/powerpoint/2010/main" val="11359990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06085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3621" y="-171400"/>
            <a:ext cx="7008779" cy="883336"/>
          </a:xfrm>
          <a:prstGeom prst="rect">
            <a:avLst/>
          </a:prstGeom>
        </p:spPr>
        <p:txBody>
          <a:bodyPr anchor="b"/>
          <a:lstStyle>
            <a:lvl1pPr algn="r">
              <a:defRPr sz="2000" b="0"/>
            </a:lvl1pPr>
          </a:lstStyle>
          <a:p>
            <a:r>
              <a:rPr lang="en-US"/>
              <a:t>Click to edit Master title style</a:t>
            </a:r>
            <a:endParaRPr lang="en-GB"/>
          </a:p>
        </p:txBody>
      </p:sp>
      <p:sp>
        <p:nvSpPr>
          <p:cNvPr id="3" name="Content Placeholder 2"/>
          <p:cNvSpPr>
            <a:spLocks noGrp="1"/>
          </p:cNvSpPr>
          <p:nvPr>
            <p:ph idx="1"/>
          </p:nvPr>
        </p:nvSpPr>
        <p:spPr>
          <a:xfrm>
            <a:off x="4766733" y="1124745"/>
            <a:ext cx="6815667" cy="5001419"/>
          </a:xfrm>
          <a:prstGeom prst="rect">
            <a:avLst/>
          </a:prstGeom>
        </p:spPr>
        <p:txBody>
          <a:bodyPr/>
          <a:lstStyle>
            <a:lvl1pPr>
              <a:defRPr sz="3200">
                <a:latin typeface="Calibri" panose="020F0502020204030204" pitchFamily="34" charset="0"/>
              </a:defRPr>
            </a:lvl1pPr>
            <a:lvl2pPr>
              <a:defRPr sz="2800">
                <a:latin typeface="Calibri" panose="020F0502020204030204" pitchFamily="34" charset="0"/>
              </a:defRPr>
            </a:lvl2pPr>
            <a:lvl3pPr>
              <a:defRPr sz="2400">
                <a:latin typeface="Calibri" panose="020F0502020204030204" pitchFamily="34" charset="0"/>
              </a:defRPr>
            </a:lvl3pPr>
            <a:lvl4pPr>
              <a:defRPr sz="2000">
                <a:latin typeface="Calibri" panose="020F0502020204030204" pitchFamily="34" charset="0"/>
              </a:defRPr>
            </a:lvl4pPr>
            <a:lvl5pPr>
              <a:defRPr sz="2000">
                <a:latin typeface="Calibri" panose="020F0502020204030204" pitchFamily="34" charset="0"/>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atin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3927688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1088135"/>
            <a:ext cx="7315200" cy="3639439"/>
          </a:xfrm>
          <a:prstGeom prst="rect">
            <a:avLst/>
          </a:prstGeom>
        </p:spPr>
        <p:txBody>
          <a:bodyPr/>
          <a:lstStyle>
            <a:lvl1pPr marL="0" indent="0">
              <a:buNone/>
              <a:defRPr sz="3200">
                <a:latin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atin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32604683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2.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9" name="Rectangle 12"/>
          <p:cNvSpPr>
            <a:spLocks noChangeArrowheads="1"/>
          </p:cNvSpPr>
          <p:nvPr/>
        </p:nvSpPr>
        <p:spPr bwMode="auto">
          <a:xfrm>
            <a:off x="5073651" y="2286000"/>
            <a:ext cx="12192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endParaRPr lang="en-US" sz="1800">
              <a:latin typeface="Calibri" panose="020F0502020204030204" pitchFamily="34" charset="0"/>
            </a:endParaRPr>
          </a:p>
        </p:txBody>
      </p:sp>
      <p:sp>
        <p:nvSpPr>
          <p:cNvPr id="9" name="Title Placeholder 1"/>
          <p:cNvSpPr>
            <a:spLocks noGrp="1"/>
          </p:cNvSpPr>
          <p:nvPr>
            <p:ph type="title"/>
          </p:nvPr>
        </p:nvSpPr>
        <p:spPr>
          <a:xfrm>
            <a:off x="609600" y="184367"/>
            <a:ext cx="10972800" cy="652345"/>
          </a:xfrm>
          <a:prstGeom prst="rect">
            <a:avLst/>
          </a:prstGeom>
        </p:spPr>
        <p:txBody>
          <a:bodyPr vert="horz" lIns="91440" tIns="45720" rIns="91440" bIns="45720" rtlCol="0" anchor="ctr">
            <a:noAutofit/>
          </a:bodyPr>
          <a:lstStyle/>
          <a:p>
            <a:r>
              <a:rPr lang="en-US"/>
              <a:t>Click to edit Master title style</a:t>
            </a:r>
            <a:endParaRPr lang="en-GB"/>
          </a:p>
        </p:txBody>
      </p:sp>
      <p:sp>
        <p:nvSpPr>
          <p:cNvPr id="10"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fld id="{1C0BD4D0-EFC4-46D6-8DE4-F7371A95C233}" type="datetimeFigureOut">
              <a:rPr lang="en-GB" smtClean="0"/>
              <a:pPr/>
              <a:t>12/09/2025</a:t>
            </a:fld>
            <a:endParaRPr lang="en-GB"/>
          </a:p>
        </p:txBody>
      </p:sp>
      <p:sp>
        <p:nvSpPr>
          <p:cNvPr id="11"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endParaRPr lang="en-GB"/>
          </a:p>
        </p:txBody>
      </p:sp>
      <p:sp>
        <p:nvSpPr>
          <p:cNvPr id="12" name="Slide Number Placeholder 5"/>
          <p:cNvSpPr>
            <a:spLocks noGrp="1"/>
          </p:cNvSpPr>
          <p:nvPr>
            <p:ph type="sldNum" sz="quarter" idx="4"/>
          </p:nvPr>
        </p:nvSpPr>
        <p:spPr>
          <a:xfrm>
            <a:off x="8708540" y="5599434"/>
            <a:ext cx="28448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defRPr>
            </a:lvl1pPr>
          </a:lstStyle>
          <a:p>
            <a:fld id="{C05635AA-2381-4170-8200-FE4B4BC1B7B7}" type="slidenum">
              <a:rPr lang="en-GB" smtClean="0"/>
              <a:pPr/>
              <a:t>‹#›</a:t>
            </a:fld>
            <a:endParaRPr lang="en-GB"/>
          </a:p>
        </p:txBody>
      </p:sp>
      <p:sp>
        <p:nvSpPr>
          <p:cNvPr id="13" name="Title 1"/>
          <p:cNvSpPr txBox="1">
            <a:spLocks/>
          </p:cNvSpPr>
          <p:nvPr/>
        </p:nvSpPr>
        <p:spPr>
          <a:xfrm>
            <a:off x="5184212" y="6538913"/>
            <a:ext cx="7007788" cy="1027051"/>
          </a:xfrm>
          <a:prstGeom prst="rect">
            <a:avLst/>
          </a:prstGeom>
        </p:spPr>
        <p:txBody>
          <a:bodyPr lIns="127995" tIns="63998" rIns="127995" bIns="63998"/>
          <a:lstStyle>
            <a:lvl1pPr algn="ctr" defTabSz="1475110" rtl="0" eaLnBrk="1" latinLnBrk="0" hangingPunct="1">
              <a:spcBef>
                <a:spcPct val="0"/>
              </a:spcBef>
              <a:buNone/>
              <a:defRPr sz="7100" kern="1200">
                <a:solidFill>
                  <a:schemeClr val="tx1"/>
                </a:solidFill>
                <a:latin typeface="+mj-lt"/>
                <a:ea typeface="+mj-ea"/>
                <a:cs typeface="+mj-cs"/>
              </a:defRPr>
            </a:lvl1pPr>
          </a:lstStyle>
          <a:p>
            <a:pPr algn="r">
              <a:defRPr/>
            </a:pPr>
            <a:r>
              <a:rPr lang="en-GB" sz="1200" b="1">
                <a:solidFill>
                  <a:schemeClr val="bg1">
                    <a:lumMod val="50000"/>
                  </a:schemeClr>
                </a:solidFill>
                <a:latin typeface="Calibri" panose="020F0502020204030204" pitchFamily="34" charset="0"/>
              </a:rPr>
              <a:t>THE ECCLESBOURNE SCHOOL </a:t>
            </a:r>
          </a:p>
        </p:txBody>
      </p:sp>
      <p:sp>
        <p:nvSpPr>
          <p:cNvPr id="14" name="Title 1"/>
          <p:cNvSpPr txBox="1">
            <a:spLocks/>
          </p:cNvSpPr>
          <p:nvPr/>
        </p:nvSpPr>
        <p:spPr>
          <a:xfrm>
            <a:off x="234231" y="6566864"/>
            <a:ext cx="12097344" cy="513526"/>
          </a:xfrm>
          <a:prstGeom prst="rect">
            <a:avLst/>
          </a:prstGeom>
        </p:spPr>
        <p:txBody>
          <a:bodyPr lIns="127995" tIns="63998" rIns="127995" bIns="63998"/>
          <a:lstStyle>
            <a:lvl1pPr algn="ctr" defTabSz="1475110" rtl="0" eaLnBrk="1" latinLnBrk="0" hangingPunct="1">
              <a:spcBef>
                <a:spcPct val="0"/>
              </a:spcBef>
              <a:buNone/>
              <a:defRPr sz="7100" kern="1200">
                <a:solidFill>
                  <a:schemeClr val="tx1"/>
                </a:solidFill>
                <a:latin typeface="+mj-lt"/>
                <a:ea typeface="+mj-ea"/>
                <a:cs typeface="+mj-cs"/>
              </a:defRPr>
            </a:lvl1pPr>
          </a:lstStyle>
          <a:p>
            <a:pPr algn="l">
              <a:defRPr/>
            </a:pPr>
            <a:r>
              <a:rPr lang="en-GB" sz="1200" b="0">
                <a:solidFill>
                  <a:schemeClr val="tx1"/>
                </a:solidFill>
                <a:latin typeface="Calibri" panose="020F0502020204030204" pitchFamily="34" charset="0"/>
              </a:rPr>
              <a:t>     </a:t>
            </a:r>
          </a:p>
        </p:txBody>
      </p:sp>
      <p:sp>
        <p:nvSpPr>
          <p:cNvPr id="15" name="Rectangle 14"/>
          <p:cNvSpPr/>
          <p:nvPr/>
        </p:nvSpPr>
        <p:spPr>
          <a:xfrm>
            <a:off x="0" y="976278"/>
            <a:ext cx="12192000" cy="75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latin typeface="Calibri" panose="020F0502020204030204" pitchFamily="34" charset="0"/>
              </a:rPr>
              <a:t>`</a:t>
            </a:r>
            <a:endParaRPr lang="en-GB" sz="1800">
              <a:latin typeface="Calibri" panose="020F0502020204030204" pitchFamily="34" charset="0"/>
            </a:endParaRPr>
          </a:p>
        </p:txBody>
      </p:sp>
      <p:sp>
        <p:nvSpPr>
          <p:cNvPr id="16" name="Rectangle 15"/>
          <p:cNvSpPr/>
          <p:nvPr/>
        </p:nvSpPr>
        <p:spPr>
          <a:xfrm>
            <a:off x="0" y="901925"/>
            <a:ext cx="12192000" cy="84742"/>
          </a:xfrm>
          <a:prstGeom prst="rect">
            <a:avLst/>
          </a:prstGeom>
          <a:solidFill>
            <a:srgbClr val="8814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atin typeface="Calibri" panose="020F0502020204030204" pitchFamily="34" charset="0"/>
            </a:endParaRPr>
          </a:p>
        </p:txBody>
      </p:sp>
      <p:sp>
        <p:nvSpPr>
          <p:cNvPr id="17" name="Rectangle 16"/>
          <p:cNvSpPr/>
          <p:nvPr/>
        </p:nvSpPr>
        <p:spPr>
          <a:xfrm>
            <a:off x="0" y="6525344"/>
            <a:ext cx="12192000" cy="743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latin typeface="Calibri" panose="020F0502020204030204" pitchFamily="34" charset="0"/>
              </a:rPr>
              <a:t>`</a:t>
            </a:r>
            <a:endParaRPr lang="en-GB" sz="1800">
              <a:latin typeface="Calibri" panose="020F0502020204030204" pitchFamily="34" charset="0"/>
            </a:endParaRPr>
          </a:p>
        </p:txBody>
      </p:sp>
      <p:sp>
        <p:nvSpPr>
          <p:cNvPr id="18" name="Rectangle 17"/>
          <p:cNvSpPr/>
          <p:nvPr/>
        </p:nvSpPr>
        <p:spPr>
          <a:xfrm>
            <a:off x="0" y="6479625"/>
            <a:ext cx="12192000" cy="45719"/>
          </a:xfrm>
          <a:prstGeom prst="rect">
            <a:avLst/>
          </a:prstGeom>
          <a:solidFill>
            <a:srgbClr val="8814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atin typeface="Calibri" panose="020F0502020204030204" pitchFamily="34" charset="0"/>
            </a:endParaRPr>
          </a:p>
        </p:txBody>
      </p:sp>
      <p:pic>
        <p:nvPicPr>
          <p:cNvPr id="24" name="Picture 23"/>
          <p:cNvPicPr>
            <a:picLocks noChangeAspect="1"/>
          </p:cNvPicPr>
          <p:nvPr/>
        </p:nvPicPr>
        <p:blipFill>
          <a:blip r:embed="rId20">
            <a:extLst>
              <a:ext uri="{28A0092B-C50C-407E-A947-70E740481C1C}">
                <a14:useLocalDpi xmlns:a14="http://schemas.microsoft.com/office/drawing/2010/main"/>
              </a:ext>
            </a:extLst>
          </a:blip>
          <a:stretch>
            <a:fillRect/>
          </a:stretch>
        </p:blipFill>
        <p:spPr>
          <a:xfrm>
            <a:off x="8026400" y="1223163"/>
            <a:ext cx="3906382" cy="4998929"/>
          </a:xfrm>
          <a:prstGeom prst="rect">
            <a:avLst/>
          </a:prstGeom>
        </p:spPr>
      </p:pic>
      <p:sp>
        <p:nvSpPr>
          <p:cNvPr id="2" name="Rectangle 1"/>
          <p:cNvSpPr/>
          <p:nvPr/>
        </p:nvSpPr>
        <p:spPr>
          <a:xfrm>
            <a:off x="4281171" y="6690071"/>
            <a:ext cx="6096000" cy="276999"/>
          </a:xfrm>
          <a:prstGeom prst="rect">
            <a:avLst/>
          </a:prstGeom>
        </p:spPr>
        <p:txBody>
          <a:bodyPr>
            <a:spAutoFit/>
          </a:bodyPr>
          <a:lstStyle/>
          <a:p>
            <a:pPr algn="l">
              <a:defRPr/>
            </a:pPr>
            <a:r>
              <a:rPr lang="en-GB" sz="1200" b="0" baseline="0">
                <a:solidFill>
                  <a:schemeClr val="tx1"/>
                </a:solidFill>
                <a:latin typeface="Calibri" panose="020F0502020204030204" pitchFamily="34" charset="0"/>
              </a:rPr>
              <a:t>       </a:t>
            </a:r>
            <a:endParaRPr lang="en-GB" sz="1200" b="0">
              <a:solidFill>
                <a:schemeClr val="tx1"/>
              </a:solidFill>
              <a:latin typeface="Calibri" panose="020F0502020204030204" pitchFamily="34" charset="0"/>
            </a:endParaRPr>
          </a:p>
        </p:txBody>
      </p:sp>
      <p:pic>
        <p:nvPicPr>
          <p:cNvPr id="26" name="Picture 25"/>
          <p:cNvPicPr>
            <a:picLocks noChangeAspect="1"/>
          </p:cNvPicPr>
          <p:nvPr/>
        </p:nvPicPr>
        <p:blipFill rotWithShape="1">
          <a:blip r:embed="rId21" cstate="email">
            <a:extLst>
              <a:ext uri="{28A0092B-C50C-407E-A947-70E740481C1C}">
                <a14:useLocalDpi xmlns:a14="http://schemas.microsoft.com/office/drawing/2010/main"/>
              </a:ext>
            </a:extLst>
          </a:blip>
          <a:srcRect/>
          <a:stretch/>
        </p:blipFill>
        <p:spPr>
          <a:xfrm>
            <a:off x="1" y="-5850"/>
            <a:ext cx="4943872" cy="898124"/>
          </a:xfrm>
          <a:prstGeom prst="rect">
            <a:avLst/>
          </a:prstGeom>
        </p:spPr>
      </p:pic>
    </p:spTree>
    <p:extLst>
      <p:ext uri="{BB962C8B-B14F-4D97-AF65-F5344CB8AC3E}">
        <p14:creationId xmlns:p14="http://schemas.microsoft.com/office/powerpoint/2010/main" val="2598707482"/>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 id="2147483692" r:id="rId18"/>
  </p:sldLayoutIdLst>
  <p:txStyles>
    <p:titleStyle>
      <a:lvl1pPr algn="r" rtl="0" eaLnBrk="1" fontAlgn="base" hangingPunct="1">
        <a:spcBef>
          <a:spcPct val="0"/>
        </a:spcBef>
        <a:spcAft>
          <a:spcPct val="0"/>
        </a:spcAft>
        <a:defRPr sz="2800">
          <a:solidFill>
            <a:srgbClr val="990033"/>
          </a:solidFill>
          <a:effectLst>
            <a:outerShdw blurRad="38100" dist="38100" dir="2700000" algn="tl">
              <a:srgbClr val="000000">
                <a:alpha val="43137"/>
              </a:srgbClr>
            </a:outerShdw>
          </a:effectLst>
          <a:latin typeface="Calibri" panose="020F0502020204030204" pitchFamily="34" charset="0"/>
          <a:ea typeface="+mj-ea"/>
          <a:cs typeface="+mj-cs"/>
        </a:defRPr>
      </a:lvl1pPr>
      <a:lvl2pPr algn="ctr" rtl="0" eaLnBrk="1" fontAlgn="base" hangingPunct="1">
        <a:spcBef>
          <a:spcPct val="0"/>
        </a:spcBef>
        <a:spcAft>
          <a:spcPct val="0"/>
        </a:spcAft>
        <a:defRPr sz="4400">
          <a:solidFill>
            <a:schemeClr val="tx2"/>
          </a:solidFill>
          <a:latin typeface="Times New Roman" pitchFamily="18" charset="0"/>
        </a:defRPr>
      </a:lvl2pPr>
      <a:lvl3pPr algn="ctr" rtl="0" eaLnBrk="1" fontAlgn="base" hangingPunct="1">
        <a:spcBef>
          <a:spcPct val="0"/>
        </a:spcBef>
        <a:spcAft>
          <a:spcPct val="0"/>
        </a:spcAft>
        <a:defRPr sz="4400">
          <a:solidFill>
            <a:schemeClr val="tx2"/>
          </a:solidFill>
          <a:latin typeface="Times New Roman" pitchFamily="18" charset="0"/>
        </a:defRPr>
      </a:lvl3pPr>
      <a:lvl4pPr algn="ctr" rtl="0" eaLnBrk="1" fontAlgn="base" hangingPunct="1">
        <a:spcBef>
          <a:spcPct val="0"/>
        </a:spcBef>
        <a:spcAft>
          <a:spcPct val="0"/>
        </a:spcAft>
        <a:defRPr sz="4400">
          <a:solidFill>
            <a:schemeClr val="tx2"/>
          </a:solidFill>
          <a:latin typeface="Times New Roman" pitchFamily="18" charset="0"/>
        </a:defRPr>
      </a:lvl4pPr>
      <a:lvl5pPr algn="ctr" rtl="0" eaLnBrk="1" fontAlgn="base" hangingPunct="1">
        <a:spcBef>
          <a:spcPct val="0"/>
        </a:spcBef>
        <a:spcAft>
          <a:spcPct val="0"/>
        </a:spcAft>
        <a:defRPr sz="4400">
          <a:solidFill>
            <a:schemeClr val="tx2"/>
          </a:solidFill>
          <a:latin typeface="Times New Roman" pitchFamily="18" charset="0"/>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3C4893-7C72-4649-A9BE-834F2C0B9150}" type="datetimeFigureOut">
              <a:rPr lang="en-GB" smtClean="0">
                <a:solidFill>
                  <a:prstClr val="black">
                    <a:tint val="75000"/>
                  </a:prstClr>
                </a:solidFill>
              </a:rPr>
              <a:pPr/>
              <a:t>12/09/2025</a:t>
            </a:fld>
            <a:endParaRPr lang="en-GB">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252075-7AF0-4879-873A-CB000466F29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21742612"/>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6.gif"/><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6.gif"/><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7.png"/><Relationship Id="rId1" Type="http://schemas.openxmlformats.org/officeDocument/2006/relationships/slideLayout" Target="../slideLayouts/slideLayout6.xml"/><Relationship Id="rId5" Type="http://schemas.openxmlformats.org/officeDocument/2006/relationships/image" Target="../media/image29.jpeg"/><Relationship Id="rId4" Type="http://schemas.openxmlformats.org/officeDocument/2006/relationships/image" Target="../media/image28.jpeg"/></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20.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diagramLayout" Target="../diagrams/layout1.xml"/><Relationship Id="rId7" Type="http://schemas.openxmlformats.org/officeDocument/2006/relationships/image" Target="../media/image31.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www.ecclesbourne.derbyshire.sch.uk/ckfinder/userfiles/files/schoolinfo/policies/behaviour24_ns_v2.pdf"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33.jpe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6.xml"/><Relationship Id="rId5" Type="http://schemas.openxmlformats.org/officeDocument/2006/relationships/image" Target="../media/image40.png"/><Relationship Id="rId4" Type="http://schemas.openxmlformats.org/officeDocument/2006/relationships/image" Target="../media/image39.png"/></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Layout" Target="../slideLayouts/slideLayout6.xml"/><Relationship Id="rId4" Type="http://schemas.openxmlformats.org/officeDocument/2006/relationships/image" Target="../media/image43.png"/></Relationships>
</file>

<file path=ppt/slides/_rels/slide3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google.co.uk/url?sa=i&amp;rct=j&amp;q=&amp;esrc=s&amp;source=images&amp;cd=&amp;cad=rja&amp;uact=8&amp;ved=2ahUKEwjgg8OOgIvhAhUEqxoKHQlzD5wQjRx6BAgBEAU&amp;url=https://www.mentalhealthatwork.org.uk/organisation/mental-health-first-aid-england/&amp;psig=AOvVaw3zBWreNO890mbZVC5jjYLr&amp;ust=1552974793401062" TargetMode="External"/><Relationship Id="rId2" Type="http://schemas.openxmlformats.org/officeDocument/2006/relationships/image" Target="../media/image48.jpeg"/><Relationship Id="rId1" Type="http://schemas.openxmlformats.org/officeDocument/2006/relationships/slideLayout" Target="../slideLayouts/slideLayout6.xml"/><Relationship Id="rId5" Type="http://schemas.openxmlformats.org/officeDocument/2006/relationships/image" Target="../media/image50.jpeg"/><Relationship Id="rId4" Type="http://schemas.openxmlformats.org/officeDocument/2006/relationships/image" Target="../media/image49.png"/></Relationships>
</file>

<file path=ppt/slides/_rels/slide3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36.xml.rels><?xml version="1.0" encoding="UTF-8" standalone="yes"?>
<Relationships xmlns="http://schemas.openxmlformats.org/package/2006/relationships"><Relationship Id="rId8" Type="http://schemas.openxmlformats.org/officeDocument/2006/relationships/hyperlink" Target="https://youngminds.org.uk/" TargetMode="External"/><Relationship Id="rId13" Type="http://schemas.openxmlformats.org/officeDocument/2006/relationships/image" Target="../media/image57.png"/><Relationship Id="rId18" Type="http://schemas.openxmlformats.org/officeDocument/2006/relationships/hyperlink" Target="https://www.google.co.uk/url?sa=i&amp;rct=j&amp;q=&amp;esrc=s&amp;source=images&amp;cd=&amp;cad=rja&amp;uact=8&amp;ved=2ahUKEwjkytzag4vhAhVQyYUKHRk5C-wQjRx6BAgBEAU&amp;url=https://www.headspace.com/&amp;psig=AOvVaw0-s84YoqYgCLCIcMGbG4QU&amp;ust=1552975762336181" TargetMode="External"/><Relationship Id="rId26" Type="http://schemas.openxmlformats.org/officeDocument/2006/relationships/image" Target="../media/image65.png"/><Relationship Id="rId3" Type="http://schemas.openxmlformats.org/officeDocument/2006/relationships/image" Target="../media/image49.png"/><Relationship Id="rId21" Type="http://schemas.openxmlformats.org/officeDocument/2006/relationships/image" Target="../media/image61.jpeg"/><Relationship Id="rId7" Type="http://schemas.openxmlformats.org/officeDocument/2006/relationships/image" Target="../media/image54.png"/><Relationship Id="rId12" Type="http://schemas.openxmlformats.org/officeDocument/2006/relationships/hyperlink" Target="https://www.themix.org.uk/mental-health" TargetMode="External"/><Relationship Id="rId17" Type="http://schemas.openxmlformats.org/officeDocument/2006/relationships/image" Target="../media/image59.png"/><Relationship Id="rId25" Type="http://schemas.openxmlformats.org/officeDocument/2006/relationships/image" Target="../media/image64.png"/><Relationship Id="rId2" Type="http://schemas.openxmlformats.org/officeDocument/2006/relationships/hyperlink" Target="https://www.google.co.uk/url?sa=i&amp;rct=j&amp;q=&amp;esrc=s&amp;source=images&amp;cd=&amp;cad=rja&amp;uact=8&amp;ved=2ahUKEwjgg8OOgIvhAhUEqxoKHQlzD5wQjRx6BAgBEAU&amp;url=https://www.mentalhealthatwork.org.uk/organisation/mental-health-first-aid-england/&amp;psig=AOvVaw3zBWreNO890mbZVC5jjYLr&amp;ust=1552974793401062" TargetMode="External"/><Relationship Id="rId16" Type="http://schemas.openxmlformats.org/officeDocument/2006/relationships/hyperlink" Target="https://www.stopbreathethink.com/" TargetMode="External"/><Relationship Id="rId20" Type="http://schemas.openxmlformats.org/officeDocument/2006/relationships/hyperlink" Target="https://www.google.co.uk/url?sa=i&amp;rct=j&amp;q=&amp;esrc=s&amp;source=images&amp;cd=&amp;cad=rja&amp;uact=8&amp;ved=2ahUKEwjI4riBhIvhAhVJhRoKHVvcBIEQjRx6BAgBEAU&amp;url=https://twitter.com/power_of_calm&amp;psig=AOvVaw0SBGB6B67KD1MKVfE7RrJz&amp;ust=1552975841965222" TargetMode="External"/><Relationship Id="rId1" Type="http://schemas.openxmlformats.org/officeDocument/2006/relationships/slideLayout" Target="../slideLayouts/slideLayout12.xml"/><Relationship Id="rId6" Type="http://schemas.openxmlformats.org/officeDocument/2006/relationships/hyperlink" Target="https://www.studentsagainstdepression.org/" TargetMode="External"/><Relationship Id="rId11" Type="http://schemas.openxmlformats.org/officeDocument/2006/relationships/image" Target="../media/image56.png"/><Relationship Id="rId24" Type="http://schemas.openxmlformats.org/officeDocument/2006/relationships/image" Target="../media/image63.png"/><Relationship Id="rId5" Type="http://schemas.openxmlformats.org/officeDocument/2006/relationships/image" Target="../media/image53.png"/><Relationship Id="rId15" Type="http://schemas.openxmlformats.org/officeDocument/2006/relationships/image" Target="../media/image58.png"/><Relationship Id="rId23" Type="http://schemas.openxmlformats.org/officeDocument/2006/relationships/image" Target="../media/image62.jpeg"/><Relationship Id="rId10" Type="http://schemas.openxmlformats.org/officeDocument/2006/relationships/hyperlink" Target="https://www.mind.org.uk/information-support/" TargetMode="External"/><Relationship Id="rId19" Type="http://schemas.openxmlformats.org/officeDocument/2006/relationships/image" Target="../media/image60.jpeg"/><Relationship Id="rId4" Type="http://schemas.openxmlformats.org/officeDocument/2006/relationships/hyperlink" Target="https://www.nhs.uk/using-the-nhs/nhs-services/mental-health-services/child-and-adolescent-mental-health-services-camhs/" TargetMode="External"/><Relationship Id="rId9" Type="http://schemas.openxmlformats.org/officeDocument/2006/relationships/image" Target="../media/image55.png"/><Relationship Id="rId14" Type="http://schemas.openxmlformats.org/officeDocument/2006/relationships/hyperlink" Target="https://www.moodjuice.scot.nhs.uk/professional/index.asp" TargetMode="External"/><Relationship Id="rId22" Type="http://schemas.openxmlformats.org/officeDocument/2006/relationships/hyperlink" Target="https://www.google.co.uk/url?sa=i&amp;rct=j&amp;q=&amp;esrc=s&amp;source=images&amp;cd=&amp;cad=rja&amp;uact=8&amp;ved=2ahUKEwj0vYHLhIvhAhUBKBoKHXX8CTUQjRx6BAgBEAU&amp;url=https://twitter.com/youthhealthtalk&amp;psig=AOvVaw0pByWVVP-L0-O9kPUNtZca&amp;ust=1552976003031891"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www.ecclesbourne.derbyshire.sch.uk/curriculum/introduction/key-stage-4" TargetMode="External"/><Relationship Id="rId2" Type="http://schemas.openxmlformats.org/officeDocument/2006/relationships/image" Target="../media/image66.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jpeg"/><Relationship Id="rId1" Type="http://schemas.openxmlformats.org/officeDocument/2006/relationships/slideLayout" Target="../slideLayouts/slideLayout2.xml"/><Relationship Id="rId4" Type="http://schemas.microsoft.com/office/2007/relationships/hdphoto" Target="../media/hdphoto2.wdp"/></Relationships>
</file>

<file path=ppt/slides/_rels/slide41.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getadapt.co.uk/" TargetMode="External"/><Relationship Id="rId2" Type="http://schemas.openxmlformats.org/officeDocument/2006/relationships/hyperlink" Target="https://www.youtube.com/watch?v=mQkkQ32W5zw" TargetMode="External"/><Relationship Id="rId1" Type="http://schemas.openxmlformats.org/officeDocument/2006/relationships/slideLayout" Target="../slideLayouts/slideLayout2.xml"/><Relationship Id="rId5" Type="http://schemas.openxmlformats.org/officeDocument/2006/relationships/hyperlink" Target="https://senecalearning.com/en-GB/" TargetMode="External"/><Relationship Id="rId4" Type="http://schemas.openxmlformats.org/officeDocument/2006/relationships/hyperlink" Target="https://quizlet.com/en-gb"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79484" y="2152459"/>
            <a:ext cx="4494882" cy="1470025"/>
          </a:xfrm>
        </p:spPr>
        <p:txBody>
          <a:bodyPr/>
          <a:lstStyle/>
          <a:p>
            <a:r>
              <a:rPr lang="en-GB"/>
              <a:t>Year 10 Information Evening</a:t>
            </a:r>
          </a:p>
        </p:txBody>
      </p:sp>
      <p:sp>
        <p:nvSpPr>
          <p:cNvPr id="3" name="Subtitle 2"/>
          <p:cNvSpPr>
            <a:spLocks noGrp="1"/>
          </p:cNvSpPr>
          <p:nvPr>
            <p:ph type="subTitle" idx="1"/>
          </p:nvPr>
        </p:nvSpPr>
        <p:spPr>
          <a:xfrm>
            <a:off x="651355" y="4293824"/>
            <a:ext cx="5551141" cy="1752600"/>
          </a:xfrm>
        </p:spPr>
        <p:txBody>
          <a:bodyPr/>
          <a:lstStyle/>
          <a:p>
            <a:r>
              <a:rPr lang="en-GB"/>
              <a:t>Upper School Office Pastoral Team</a:t>
            </a:r>
          </a:p>
          <a:p>
            <a:r>
              <a:rPr lang="en-GB"/>
              <a:t>The Ecclesbourne School</a:t>
            </a:r>
          </a:p>
          <a:p>
            <a:r>
              <a:rPr lang="en-GB"/>
              <a:t>10</a:t>
            </a:r>
            <a:r>
              <a:rPr lang="en-GB" baseline="30000"/>
              <a:t>th</a:t>
            </a:r>
            <a:r>
              <a:rPr lang="en-GB"/>
              <a:t> September 2025</a:t>
            </a:r>
          </a:p>
        </p:txBody>
      </p:sp>
      <p:sp>
        <p:nvSpPr>
          <p:cNvPr id="4" name="Rectangle 3">
            <a:extLst>
              <a:ext uri="{FF2B5EF4-FFF2-40B4-BE49-F238E27FC236}">
                <a16:creationId xmlns:a16="http://schemas.microsoft.com/office/drawing/2014/main" id="{B64B024C-D04D-4A0B-676C-0BA25FD020B4}"/>
              </a:ext>
            </a:extLst>
          </p:cNvPr>
          <p:cNvSpPr/>
          <p:nvPr/>
        </p:nvSpPr>
        <p:spPr bwMode="auto">
          <a:xfrm>
            <a:off x="6014301" y="441434"/>
            <a:ext cx="6177699" cy="6180083"/>
          </a:xfrm>
          <a:prstGeom prst="rect">
            <a:avLst/>
          </a:prstGeom>
          <a:gradFill flip="none" rotWithShape="1">
            <a:gsLst>
              <a:gs pos="0">
                <a:schemeClr val="bg1"/>
              </a:gs>
              <a:gs pos="85000">
                <a:schemeClr val="bg1"/>
              </a:gs>
              <a:gs pos="100000">
                <a:schemeClr val="bg1">
                  <a:alpha val="0"/>
                </a:schemeClr>
              </a:gs>
            </a:gsLst>
            <a:lin ang="10800000" scaled="0"/>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ndParaRPr>
          </a:p>
        </p:txBody>
      </p:sp>
      <p:pic>
        <p:nvPicPr>
          <p:cNvPr id="6" name="Picture 5">
            <a:extLst>
              <a:ext uri="{FF2B5EF4-FFF2-40B4-BE49-F238E27FC236}">
                <a16:creationId xmlns:a16="http://schemas.microsoft.com/office/drawing/2014/main" id="{FCE1834B-3750-4260-A7FF-AE825A9DF0F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955020" y="605239"/>
            <a:ext cx="5143500" cy="5761822"/>
          </a:xfrm>
          <a:prstGeom prst="rect">
            <a:avLst/>
          </a:prstGeom>
        </p:spPr>
      </p:pic>
    </p:spTree>
    <p:extLst>
      <p:ext uri="{BB962C8B-B14F-4D97-AF65-F5344CB8AC3E}">
        <p14:creationId xmlns:p14="http://schemas.microsoft.com/office/powerpoint/2010/main" val="41803485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41B79D-C6DB-4955-BD61-8CD8D87FEDF2}"/>
              </a:ext>
            </a:extLst>
          </p:cNvPr>
          <p:cNvSpPr>
            <a:spLocks noGrp="1"/>
          </p:cNvSpPr>
          <p:nvPr>
            <p:ph type="ctrTitle"/>
          </p:nvPr>
        </p:nvSpPr>
        <p:spPr>
          <a:xfrm>
            <a:off x="5728771" y="27543"/>
            <a:ext cx="6463229" cy="875554"/>
          </a:xfrm>
        </p:spPr>
        <p:txBody>
          <a:bodyPr/>
          <a:lstStyle/>
          <a:p>
            <a:r>
              <a:rPr lang="en-GB" sz="4800"/>
              <a:t>Academic  Performance</a:t>
            </a:r>
          </a:p>
        </p:txBody>
      </p:sp>
      <p:pic>
        <p:nvPicPr>
          <p:cNvPr id="5" name="Picture 4">
            <a:extLst>
              <a:ext uri="{FF2B5EF4-FFF2-40B4-BE49-F238E27FC236}">
                <a16:creationId xmlns:a16="http://schemas.microsoft.com/office/drawing/2014/main" id="{BD223166-1653-425D-8F69-64AFA57DB38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20821" y="1568526"/>
            <a:ext cx="11750358" cy="3720948"/>
          </a:xfrm>
          <a:prstGeom prst="rect">
            <a:avLst/>
          </a:prstGeom>
        </p:spPr>
      </p:pic>
    </p:spTree>
    <p:extLst>
      <p:ext uri="{BB962C8B-B14F-4D97-AF65-F5344CB8AC3E}">
        <p14:creationId xmlns:p14="http://schemas.microsoft.com/office/powerpoint/2010/main" val="35419293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41B79D-C6DB-4955-BD61-8CD8D87FEDF2}"/>
              </a:ext>
            </a:extLst>
          </p:cNvPr>
          <p:cNvSpPr>
            <a:spLocks noGrp="1"/>
          </p:cNvSpPr>
          <p:nvPr>
            <p:ph type="ctrTitle"/>
          </p:nvPr>
        </p:nvSpPr>
        <p:spPr>
          <a:xfrm>
            <a:off x="6675728" y="27543"/>
            <a:ext cx="5516272" cy="875554"/>
          </a:xfrm>
        </p:spPr>
        <p:txBody>
          <a:bodyPr/>
          <a:lstStyle/>
          <a:p>
            <a:r>
              <a:rPr lang="en-GB" sz="4800"/>
              <a:t>GCSE Performance</a:t>
            </a:r>
          </a:p>
        </p:txBody>
      </p:sp>
      <p:pic>
        <p:nvPicPr>
          <p:cNvPr id="3" name="Picture 2">
            <a:extLst>
              <a:ext uri="{FF2B5EF4-FFF2-40B4-BE49-F238E27FC236}">
                <a16:creationId xmlns:a16="http://schemas.microsoft.com/office/drawing/2014/main" id="{E0E9EEC6-BBED-4A60-81D9-2C0DB7F800C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037332" y="1418573"/>
            <a:ext cx="9070324" cy="4891692"/>
          </a:xfrm>
          <a:prstGeom prst="rect">
            <a:avLst/>
          </a:prstGeom>
        </p:spPr>
      </p:pic>
      <p:pic>
        <p:nvPicPr>
          <p:cNvPr id="2" name="Picture 1">
            <a:extLst>
              <a:ext uri="{FF2B5EF4-FFF2-40B4-BE49-F238E27FC236}">
                <a16:creationId xmlns:a16="http://schemas.microsoft.com/office/drawing/2014/main" id="{0073C305-DC2F-4838-8FE4-07614BF5B60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20444019">
            <a:off x="-197484" y="544418"/>
            <a:ext cx="4641455" cy="2110451"/>
          </a:xfrm>
          <a:prstGeom prst="rect">
            <a:avLst/>
          </a:prstGeom>
        </p:spPr>
      </p:pic>
      <p:pic>
        <p:nvPicPr>
          <p:cNvPr id="6" name="Picture 5">
            <a:extLst>
              <a:ext uri="{FF2B5EF4-FFF2-40B4-BE49-F238E27FC236}">
                <a16:creationId xmlns:a16="http://schemas.microsoft.com/office/drawing/2014/main" id="{997787BB-C15B-4AAF-A0AB-ADCC6838239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20441035">
            <a:off x="36074" y="3060865"/>
            <a:ext cx="4513835" cy="2197901"/>
          </a:xfrm>
          <a:prstGeom prst="rect">
            <a:avLst/>
          </a:prstGeom>
        </p:spPr>
      </p:pic>
    </p:spTree>
    <p:extLst>
      <p:ext uri="{BB962C8B-B14F-4D97-AF65-F5344CB8AC3E}">
        <p14:creationId xmlns:p14="http://schemas.microsoft.com/office/powerpoint/2010/main" val="37398480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GCSE Grading</a:t>
            </a:r>
            <a:endParaRPr lang="en-US"/>
          </a:p>
        </p:txBody>
      </p:sp>
      <p:sp>
        <p:nvSpPr>
          <p:cNvPr id="3" name="Content Placeholder 2"/>
          <p:cNvSpPr>
            <a:spLocks noGrp="1"/>
          </p:cNvSpPr>
          <p:nvPr>
            <p:ph sz="half" idx="1"/>
          </p:nvPr>
        </p:nvSpPr>
        <p:spPr>
          <a:xfrm>
            <a:off x="6246564" y="2993680"/>
            <a:ext cx="5860973" cy="1675166"/>
          </a:xfrm>
        </p:spPr>
        <p:txBody>
          <a:bodyPr>
            <a:noAutofit/>
          </a:bodyPr>
          <a:lstStyle/>
          <a:p>
            <a:r>
              <a:rPr lang="en-GB" sz="2800"/>
              <a:t>GCSE subjects graded 1 to 9.</a:t>
            </a:r>
          </a:p>
          <a:p>
            <a:r>
              <a:rPr lang="en-GB"/>
              <a:t>GCSE</a:t>
            </a:r>
            <a:r>
              <a:rPr lang="en-GB" sz="2800"/>
              <a:t> subjects have terminal exams.</a:t>
            </a:r>
          </a:p>
          <a:p>
            <a:r>
              <a:rPr lang="en-GB"/>
              <a:t>C</a:t>
            </a:r>
            <a:r>
              <a:rPr lang="en-GB" sz="2800"/>
              <a:t>oursework in some subjects.</a:t>
            </a:r>
          </a:p>
        </p:txBody>
      </p:sp>
      <p:pic>
        <p:nvPicPr>
          <p:cNvPr id="7" name="Content Placeholder 6">
            <a:extLst>
              <a:ext uri="{FF2B5EF4-FFF2-40B4-BE49-F238E27FC236}">
                <a16:creationId xmlns:a16="http://schemas.microsoft.com/office/drawing/2014/main" id="{4D2B3882-8033-4DBE-BA3D-2C7CBA893714}"/>
              </a:ext>
            </a:extLst>
          </p:cNvPr>
          <p:cNvPicPr>
            <a:picLocks noGrp="1" noChangeAspect="1"/>
          </p:cNvPicPr>
          <p:nvPr>
            <p:ph sz="half" idx="2"/>
          </p:nvPr>
        </p:nvPicPr>
        <p:blipFill rotWithShape="1">
          <a:blip r:embed="rId2" cstate="screen">
            <a:extLst>
              <a:ext uri="{28A0092B-C50C-407E-A947-70E740481C1C}">
                <a14:useLocalDpi xmlns:a14="http://schemas.microsoft.com/office/drawing/2010/main"/>
              </a:ext>
            </a:extLst>
          </a:blip>
          <a:srcRect/>
          <a:stretch/>
        </p:blipFill>
        <p:spPr>
          <a:xfrm>
            <a:off x="-132202" y="1266710"/>
            <a:ext cx="5347172" cy="5092623"/>
          </a:xfrm>
          <a:prstGeom prst="rect">
            <a:avLst/>
          </a:prstGeom>
        </p:spPr>
      </p:pic>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62084" y="4960306"/>
            <a:ext cx="1629915" cy="1764937"/>
          </a:xfrm>
          <a:prstGeom prst="rect">
            <a:avLst/>
          </a:prstGeom>
        </p:spPr>
      </p:pic>
      <p:sp>
        <p:nvSpPr>
          <p:cNvPr id="6" name="Right Brace 5">
            <a:extLst>
              <a:ext uri="{FF2B5EF4-FFF2-40B4-BE49-F238E27FC236}">
                <a16:creationId xmlns:a16="http://schemas.microsoft.com/office/drawing/2014/main" id="{0FC9BB66-D981-421A-B402-BF1F596FA5E0}"/>
              </a:ext>
            </a:extLst>
          </p:cNvPr>
          <p:cNvSpPr/>
          <p:nvPr/>
        </p:nvSpPr>
        <p:spPr bwMode="auto">
          <a:xfrm>
            <a:off x="4928532" y="1266710"/>
            <a:ext cx="623970" cy="2622244"/>
          </a:xfrm>
          <a:prstGeom prst="rightBrace">
            <a:avLst>
              <a:gd name="adj1" fmla="val 8333"/>
              <a:gd name="adj2" fmla="val 49135"/>
            </a:avLst>
          </a:prstGeom>
          <a:noFill/>
          <a:ln w="571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ndParaRPr>
          </a:p>
        </p:txBody>
      </p:sp>
      <p:sp>
        <p:nvSpPr>
          <p:cNvPr id="8" name="Content Placeholder 2">
            <a:extLst>
              <a:ext uri="{FF2B5EF4-FFF2-40B4-BE49-F238E27FC236}">
                <a16:creationId xmlns:a16="http://schemas.microsoft.com/office/drawing/2014/main" id="{A011A14A-9538-4342-B41E-A88139286550}"/>
              </a:ext>
            </a:extLst>
          </p:cNvPr>
          <p:cNvSpPr txBox="1">
            <a:spLocks/>
          </p:cNvSpPr>
          <p:nvPr/>
        </p:nvSpPr>
        <p:spPr>
          <a:xfrm>
            <a:off x="5589673" y="2329350"/>
            <a:ext cx="2298853" cy="496963"/>
          </a:xfrm>
          <a:prstGeom prst="rect">
            <a:avLst/>
          </a:prstGeom>
        </p:spPr>
        <p:txBody>
          <a:bodyPr>
            <a:noAutofit/>
          </a:bodyPr>
          <a:lstStyle>
            <a:lvl1pPr marL="342900" indent="-342900" algn="l" rtl="0" eaLnBrk="1" fontAlgn="base" hangingPunct="1">
              <a:spcBef>
                <a:spcPct val="20000"/>
              </a:spcBef>
              <a:spcAft>
                <a:spcPct val="0"/>
              </a:spcAft>
              <a:buChar char="•"/>
              <a:defRPr sz="2800">
                <a:solidFill>
                  <a:schemeClr val="tx1"/>
                </a:solidFill>
                <a:latin typeface="Calibri" panose="020F0502020204030204" pitchFamily="34" charset="0"/>
                <a:ea typeface="+mn-ea"/>
                <a:cs typeface="+mn-cs"/>
              </a:defRPr>
            </a:lvl1pPr>
            <a:lvl2pPr marL="742950" indent="-285750" algn="l" rtl="0" eaLnBrk="1" fontAlgn="base" hangingPunct="1">
              <a:spcBef>
                <a:spcPct val="20000"/>
              </a:spcBef>
              <a:spcAft>
                <a:spcPct val="0"/>
              </a:spcAft>
              <a:buChar char="–"/>
              <a:defRPr sz="2400">
                <a:solidFill>
                  <a:schemeClr val="tx1"/>
                </a:solidFill>
                <a:latin typeface="Calibri" panose="020F0502020204030204" pitchFamily="34" charset="0"/>
              </a:defRPr>
            </a:lvl2pPr>
            <a:lvl3pPr marL="1143000" indent="-228600" algn="l" rtl="0" eaLnBrk="1" fontAlgn="base" hangingPunct="1">
              <a:spcBef>
                <a:spcPct val="20000"/>
              </a:spcBef>
              <a:spcAft>
                <a:spcPct val="0"/>
              </a:spcAft>
              <a:buChar char="•"/>
              <a:defRPr sz="2000">
                <a:solidFill>
                  <a:schemeClr val="tx1"/>
                </a:solidFill>
                <a:latin typeface="Calibri" panose="020F0502020204030204" pitchFamily="34" charset="0"/>
              </a:defRPr>
            </a:lvl3pPr>
            <a:lvl4pPr marL="1600200" indent="-228600" algn="l" rtl="0" eaLnBrk="1" fontAlgn="base" hangingPunct="1">
              <a:spcBef>
                <a:spcPct val="20000"/>
              </a:spcBef>
              <a:spcAft>
                <a:spcPct val="0"/>
              </a:spcAft>
              <a:buChar char="–"/>
              <a:defRPr sz="1800">
                <a:solidFill>
                  <a:schemeClr val="tx1"/>
                </a:solidFill>
                <a:latin typeface="Calibri" panose="020F0502020204030204" pitchFamily="34" charset="0"/>
              </a:defRPr>
            </a:lvl4pPr>
            <a:lvl5pPr marL="2057400" indent="-228600" algn="l" rtl="0" eaLnBrk="1" fontAlgn="base" hangingPunct="1">
              <a:spcBef>
                <a:spcPct val="20000"/>
              </a:spcBef>
              <a:spcAft>
                <a:spcPct val="0"/>
              </a:spcAft>
              <a:buChar char="»"/>
              <a:defRPr sz="1800">
                <a:solidFill>
                  <a:schemeClr val="tx1"/>
                </a:solidFill>
                <a:latin typeface="Calibri" panose="020F0502020204030204" pitchFamily="34" charset="0"/>
              </a:defRPr>
            </a:lvl5pPr>
            <a:lvl6pPr marL="2514600" indent="-228600" algn="l" rtl="0" eaLnBrk="1" fontAlgn="base" hangingPunct="1">
              <a:spcBef>
                <a:spcPct val="20000"/>
              </a:spcBef>
              <a:spcAft>
                <a:spcPct val="0"/>
              </a:spcAft>
              <a:buChar char="»"/>
              <a:defRPr sz="1800">
                <a:solidFill>
                  <a:schemeClr val="tx1"/>
                </a:solidFill>
                <a:latin typeface="+mn-lt"/>
              </a:defRPr>
            </a:lvl6pPr>
            <a:lvl7pPr marL="2971800" indent="-228600" algn="l" rtl="0" eaLnBrk="1" fontAlgn="base" hangingPunct="1">
              <a:spcBef>
                <a:spcPct val="20000"/>
              </a:spcBef>
              <a:spcAft>
                <a:spcPct val="0"/>
              </a:spcAft>
              <a:buChar char="»"/>
              <a:defRPr sz="1800">
                <a:solidFill>
                  <a:schemeClr val="tx1"/>
                </a:solidFill>
                <a:latin typeface="+mn-lt"/>
              </a:defRPr>
            </a:lvl7pPr>
            <a:lvl8pPr marL="3429000" indent="-228600" algn="l" rtl="0" eaLnBrk="1" fontAlgn="base" hangingPunct="1">
              <a:spcBef>
                <a:spcPct val="20000"/>
              </a:spcBef>
              <a:spcAft>
                <a:spcPct val="0"/>
              </a:spcAft>
              <a:buChar char="»"/>
              <a:defRPr sz="1800">
                <a:solidFill>
                  <a:schemeClr val="tx1"/>
                </a:solidFill>
                <a:latin typeface="+mn-lt"/>
              </a:defRPr>
            </a:lvl8pPr>
            <a:lvl9pPr marL="3886200" indent="-228600" algn="l" rtl="0" eaLnBrk="1" fontAlgn="base" hangingPunct="1">
              <a:spcBef>
                <a:spcPct val="20000"/>
              </a:spcBef>
              <a:spcAft>
                <a:spcPct val="0"/>
              </a:spcAft>
              <a:buChar char="»"/>
              <a:defRPr sz="1800">
                <a:solidFill>
                  <a:schemeClr val="tx1"/>
                </a:solidFill>
                <a:latin typeface="+mn-lt"/>
              </a:defRPr>
            </a:lvl9pPr>
          </a:lstStyle>
          <a:p>
            <a:pPr marL="0" indent="0">
              <a:buNone/>
            </a:pPr>
            <a:r>
              <a:rPr lang="en-GB" kern="0"/>
              <a:t>Pass at level 2</a:t>
            </a:r>
          </a:p>
        </p:txBody>
      </p:sp>
      <p:sp>
        <p:nvSpPr>
          <p:cNvPr id="9" name="Right Brace 8">
            <a:extLst>
              <a:ext uri="{FF2B5EF4-FFF2-40B4-BE49-F238E27FC236}">
                <a16:creationId xmlns:a16="http://schemas.microsoft.com/office/drawing/2014/main" id="{F9AAC79D-8F74-4227-8477-12E89C54EFB1}"/>
              </a:ext>
            </a:extLst>
          </p:cNvPr>
          <p:cNvSpPr/>
          <p:nvPr/>
        </p:nvSpPr>
        <p:spPr bwMode="auto">
          <a:xfrm>
            <a:off x="4902985" y="4095079"/>
            <a:ext cx="623970" cy="1887080"/>
          </a:xfrm>
          <a:prstGeom prst="rightBrace">
            <a:avLst>
              <a:gd name="adj1" fmla="val 8333"/>
              <a:gd name="adj2" fmla="val 49135"/>
            </a:avLst>
          </a:prstGeom>
          <a:noFill/>
          <a:ln w="571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ndParaRPr>
          </a:p>
        </p:txBody>
      </p:sp>
      <p:sp>
        <p:nvSpPr>
          <p:cNvPr id="10" name="Content Placeholder 2">
            <a:extLst>
              <a:ext uri="{FF2B5EF4-FFF2-40B4-BE49-F238E27FC236}">
                <a16:creationId xmlns:a16="http://schemas.microsoft.com/office/drawing/2014/main" id="{DE4A928E-CC72-494E-B5D2-0A404F251BE0}"/>
              </a:ext>
            </a:extLst>
          </p:cNvPr>
          <p:cNvSpPr txBox="1">
            <a:spLocks/>
          </p:cNvSpPr>
          <p:nvPr/>
        </p:nvSpPr>
        <p:spPr>
          <a:xfrm>
            <a:off x="5589673" y="4790137"/>
            <a:ext cx="2298853" cy="496963"/>
          </a:xfrm>
          <a:prstGeom prst="rect">
            <a:avLst/>
          </a:prstGeom>
        </p:spPr>
        <p:txBody>
          <a:bodyPr>
            <a:noAutofit/>
          </a:bodyPr>
          <a:lstStyle>
            <a:lvl1pPr marL="342900" indent="-342900" algn="l" rtl="0" eaLnBrk="1" fontAlgn="base" hangingPunct="1">
              <a:spcBef>
                <a:spcPct val="20000"/>
              </a:spcBef>
              <a:spcAft>
                <a:spcPct val="0"/>
              </a:spcAft>
              <a:buChar char="•"/>
              <a:defRPr sz="2800">
                <a:solidFill>
                  <a:schemeClr val="tx1"/>
                </a:solidFill>
                <a:latin typeface="Calibri" panose="020F0502020204030204" pitchFamily="34" charset="0"/>
                <a:ea typeface="+mn-ea"/>
                <a:cs typeface="+mn-cs"/>
              </a:defRPr>
            </a:lvl1pPr>
            <a:lvl2pPr marL="742950" indent="-285750" algn="l" rtl="0" eaLnBrk="1" fontAlgn="base" hangingPunct="1">
              <a:spcBef>
                <a:spcPct val="20000"/>
              </a:spcBef>
              <a:spcAft>
                <a:spcPct val="0"/>
              </a:spcAft>
              <a:buChar char="–"/>
              <a:defRPr sz="2400">
                <a:solidFill>
                  <a:schemeClr val="tx1"/>
                </a:solidFill>
                <a:latin typeface="Calibri" panose="020F0502020204030204" pitchFamily="34" charset="0"/>
              </a:defRPr>
            </a:lvl2pPr>
            <a:lvl3pPr marL="1143000" indent="-228600" algn="l" rtl="0" eaLnBrk="1" fontAlgn="base" hangingPunct="1">
              <a:spcBef>
                <a:spcPct val="20000"/>
              </a:spcBef>
              <a:spcAft>
                <a:spcPct val="0"/>
              </a:spcAft>
              <a:buChar char="•"/>
              <a:defRPr sz="2000">
                <a:solidFill>
                  <a:schemeClr val="tx1"/>
                </a:solidFill>
                <a:latin typeface="Calibri" panose="020F0502020204030204" pitchFamily="34" charset="0"/>
              </a:defRPr>
            </a:lvl3pPr>
            <a:lvl4pPr marL="1600200" indent="-228600" algn="l" rtl="0" eaLnBrk="1" fontAlgn="base" hangingPunct="1">
              <a:spcBef>
                <a:spcPct val="20000"/>
              </a:spcBef>
              <a:spcAft>
                <a:spcPct val="0"/>
              </a:spcAft>
              <a:buChar char="–"/>
              <a:defRPr sz="1800">
                <a:solidFill>
                  <a:schemeClr val="tx1"/>
                </a:solidFill>
                <a:latin typeface="Calibri" panose="020F0502020204030204" pitchFamily="34" charset="0"/>
              </a:defRPr>
            </a:lvl4pPr>
            <a:lvl5pPr marL="2057400" indent="-228600" algn="l" rtl="0" eaLnBrk="1" fontAlgn="base" hangingPunct="1">
              <a:spcBef>
                <a:spcPct val="20000"/>
              </a:spcBef>
              <a:spcAft>
                <a:spcPct val="0"/>
              </a:spcAft>
              <a:buChar char="»"/>
              <a:defRPr sz="1800">
                <a:solidFill>
                  <a:schemeClr val="tx1"/>
                </a:solidFill>
                <a:latin typeface="Calibri" panose="020F0502020204030204" pitchFamily="34" charset="0"/>
              </a:defRPr>
            </a:lvl5pPr>
            <a:lvl6pPr marL="2514600" indent="-228600" algn="l" rtl="0" eaLnBrk="1" fontAlgn="base" hangingPunct="1">
              <a:spcBef>
                <a:spcPct val="20000"/>
              </a:spcBef>
              <a:spcAft>
                <a:spcPct val="0"/>
              </a:spcAft>
              <a:buChar char="»"/>
              <a:defRPr sz="1800">
                <a:solidFill>
                  <a:schemeClr val="tx1"/>
                </a:solidFill>
                <a:latin typeface="+mn-lt"/>
              </a:defRPr>
            </a:lvl6pPr>
            <a:lvl7pPr marL="2971800" indent="-228600" algn="l" rtl="0" eaLnBrk="1" fontAlgn="base" hangingPunct="1">
              <a:spcBef>
                <a:spcPct val="20000"/>
              </a:spcBef>
              <a:spcAft>
                <a:spcPct val="0"/>
              </a:spcAft>
              <a:buChar char="»"/>
              <a:defRPr sz="1800">
                <a:solidFill>
                  <a:schemeClr val="tx1"/>
                </a:solidFill>
                <a:latin typeface="+mn-lt"/>
              </a:defRPr>
            </a:lvl7pPr>
            <a:lvl8pPr marL="3429000" indent="-228600" algn="l" rtl="0" eaLnBrk="1" fontAlgn="base" hangingPunct="1">
              <a:spcBef>
                <a:spcPct val="20000"/>
              </a:spcBef>
              <a:spcAft>
                <a:spcPct val="0"/>
              </a:spcAft>
              <a:buChar char="»"/>
              <a:defRPr sz="1800">
                <a:solidFill>
                  <a:schemeClr val="tx1"/>
                </a:solidFill>
                <a:latin typeface="+mn-lt"/>
              </a:defRPr>
            </a:lvl8pPr>
            <a:lvl9pPr marL="3886200" indent="-228600" algn="l" rtl="0" eaLnBrk="1" fontAlgn="base" hangingPunct="1">
              <a:spcBef>
                <a:spcPct val="20000"/>
              </a:spcBef>
              <a:spcAft>
                <a:spcPct val="0"/>
              </a:spcAft>
              <a:buChar char="»"/>
              <a:defRPr sz="1800">
                <a:solidFill>
                  <a:schemeClr val="tx1"/>
                </a:solidFill>
                <a:latin typeface="+mn-lt"/>
              </a:defRPr>
            </a:lvl9pPr>
          </a:lstStyle>
          <a:p>
            <a:pPr marL="0" indent="0">
              <a:buNone/>
            </a:pPr>
            <a:r>
              <a:rPr lang="en-GB" kern="0"/>
              <a:t>Pass at level 1</a:t>
            </a:r>
          </a:p>
        </p:txBody>
      </p:sp>
    </p:spTree>
    <p:extLst>
      <p:ext uri="{BB962C8B-B14F-4D97-AF65-F5344CB8AC3E}">
        <p14:creationId xmlns:p14="http://schemas.microsoft.com/office/powerpoint/2010/main" val="39291792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BTEC Grading</a:t>
            </a:r>
            <a:endParaRPr lang="en-US"/>
          </a:p>
        </p:txBody>
      </p:sp>
      <p:sp>
        <p:nvSpPr>
          <p:cNvPr id="3" name="Content Placeholder 2"/>
          <p:cNvSpPr>
            <a:spLocks noGrp="1"/>
          </p:cNvSpPr>
          <p:nvPr>
            <p:ph sz="half" idx="1"/>
          </p:nvPr>
        </p:nvSpPr>
        <p:spPr>
          <a:xfrm>
            <a:off x="2710150" y="1253542"/>
            <a:ext cx="6510968" cy="2323257"/>
          </a:xfrm>
        </p:spPr>
        <p:txBody>
          <a:bodyPr>
            <a:noAutofit/>
          </a:bodyPr>
          <a:lstStyle/>
          <a:p>
            <a:r>
              <a:rPr lang="en-GB" sz="2800"/>
              <a:t>GCSE subjects graded 1 to 9.</a:t>
            </a:r>
          </a:p>
          <a:p>
            <a:r>
              <a:rPr lang="en-GB"/>
              <a:t>BTEC Level 1 Pass to Level 2 Distinction* </a:t>
            </a:r>
            <a:endParaRPr lang="en-GB" sz="2800"/>
          </a:p>
          <a:p>
            <a:r>
              <a:rPr lang="en-GB"/>
              <a:t>GCSE</a:t>
            </a:r>
            <a:r>
              <a:rPr lang="en-GB" sz="2800"/>
              <a:t> subjects have terminal exams.</a:t>
            </a:r>
          </a:p>
          <a:p>
            <a:r>
              <a:rPr lang="en-GB"/>
              <a:t>C</a:t>
            </a:r>
            <a:r>
              <a:rPr lang="en-GB" sz="2800"/>
              <a:t>oursework in some subjects.</a:t>
            </a:r>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562084" y="4960306"/>
            <a:ext cx="1629915" cy="1764937"/>
          </a:xfrm>
          <a:prstGeom prst="rect">
            <a:avLst/>
          </a:prstGeom>
        </p:spPr>
      </p:pic>
      <p:pic>
        <p:nvPicPr>
          <p:cNvPr id="5" name="Picture 4">
            <a:extLst>
              <a:ext uri="{FF2B5EF4-FFF2-40B4-BE49-F238E27FC236}">
                <a16:creationId xmlns:a16="http://schemas.microsoft.com/office/drawing/2014/main" id="{E133AE3C-035B-46E8-944D-4085BE7AC1D6}"/>
              </a:ext>
            </a:extLst>
          </p:cNvPr>
          <p:cNvPicPr>
            <a:picLocks noChangeAspect="1"/>
          </p:cNvPicPr>
          <p:nvPr/>
        </p:nvPicPr>
        <p:blipFill>
          <a:blip r:embed="rId3"/>
          <a:stretch>
            <a:fillRect/>
          </a:stretch>
        </p:blipFill>
        <p:spPr>
          <a:xfrm>
            <a:off x="2710150" y="3576799"/>
            <a:ext cx="6295421" cy="2767014"/>
          </a:xfrm>
          <a:prstGeom prst="rect">
            <a:avLst/>
          </a:prstGeom>
        </p:spPr>
      </p:pic>
    </p:spTree>
    <p:extLst>
      <p:ext uri="{BB962C8B-B14F-4D97-AF65-F5344CB8AC3E}">
        <p14:creationId xmlns:p14="http://schemas.microsoft.com/office/powerpoint/2010/main" val="5041507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41B79D-C6DB-4955-BD61-8CD8D87FEDF2}"/>
              </a:ext>
            </a:extLst>
          </p:cNvPr>
          <p:cNvSpPr>
            <a:spLocks noGrp="1"/>
          </p:cNvSpPr>
          <p:nvPr>
            <p:ph type="ctrTitle"/>
          </p:nvPr>
        </p:nvSpPr>
        <p:spPr>
          <a:xfrm>
            <a:off x="6615065" y="0"/>
            <a:ext cx="5576935" cy="935338"/>
          </a:xfrm>
        </p:spPr>
        <p:txBody>
          <a:bodyPr/>
          <a:lstStyle/>
          <a:p>
            <a:r>
              <a:rPr lang="en-GB" sz="4400"/>
              <a:t>A-Level Performance</a:t>
            </a:r>
          </a:p>
        </p:txBody>
      </p:sp>
      <p:pic>
        <p:nvPicPr>
          <p:cNvPr id="3" name="Picture 2">
            <a:extLst>
              <a:ext uri="{FF2B5EF4-FFF2-40B4-BE49-F238E27FC236}">
                <a16:creationId xmlns:a16="http://schemas.microsoft.com/office/drawing/2014/main" id="{3B5F717E-1732-4968-AE19-AE8BA90162D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932490" y="1320014"/>
            <a:ext cx="9044413" cy="4811043"/>
          </a:xfrm>
          <a:prstGeom prst="rect">
            <a:avLst/>
          </a:prstGeom>
        </p:spPr>
      </p:pic>
      <p:pic>
        <p:nvPicPr>
          <p:cNvPr id="5" name="Picture 4">
            <a:extLst>
              <a:ext uri="{FF2B5EF4-FFF2-40B4-BE49-F238E27FC236}">
                <a16:creationId xmlns:a16="http://schemas.microsoft.com/office/drawing/2014/main" id="{D1251001-9135-45AA-9B42-5101167C6536}"/>
              </a:ext>
            </a:extLst>
          </p:cNvPr>
          <p:cNvPicPr>
            <a:picLocks noChangeAspect="1"/>
          </p:cNvPicPr>
          <p:nvPr/>
        </p:nvPicPr>
        <p:blipFill>
          <a:blip r:embed="rId3"/>
          <a:stretch>
            <a:fillRect/>
          </a:stretch>
        </p:blipFill>
        <p:spPr>
          <a:xfrm>
            <a:off x="-96365" y="951182"/>
            <a:ext cx="3584759" cy="2670279"/>
          </a:xfrm>
          <a:prstGeom prst="rect">
            <a:avLst/>
          </a:prstGeom>
        </p:spPr>
      </p:pic>
      <p:pic>
        <p:nvPicPr>
          <p:cNvPr id="6" name="Picture 5">
            <a:extLst>
              <a:ext uri="{FF2B5EF4-FFF2-40B4-BE49-F238E27FC236}">
                <a16:creationId xmlns:a16="http://schemas.microsoft.com/office/drawing/2014/main" id="{DC3CD12D-CA3D-4FBC-9741-D237F6F2F269}"/>
              </a:ext>
            </a:extLst>
          </p:cNvPr>
          <p:cNvPicPr>
            <a:picLocks noChangeAspect="1"/>
          </p:cNvPicPr>
          <p:nvPr/>
        </p:nvPicPr>
        <p:blipFill>
          <a:blip r:embed="rId4"/>
          <a:stretch>
            <a:fillRect/>
          </a:stretch>
        </p:blipFill>
        <p:spPr>
          <a:xfrm rot="20992562">
            <a:off x="85554" y="2797741"/>
            <a:ext cx="3732141" cy="3249756"/>
          </a:xfrm>
          <a:prstGeom prst="rect">
            <a:avLst/>
          </a:prstGeom>
        </p:spPr>
      </p:pic>
    </p:spTree>
    <p:extLst>
      <p:ext uri="{BB962C8B-B14F-4D97-AF65-F5344CB8AC3E}">
        <p14:creationId xmlns:p14="http://schemas.microsoft.com/office/powerpoint/2010/main" val="31167404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a:t>Pastoral Team</a:t>
            </a:r>
          </a:p>
        </p:txBody>
      </p:sp>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5080792"/>
            <a:ext cx="1222436" cy="1323703"/>
          </a:xfrm>
          <a:prstGeom prst="rect">
            <a:avLst/>
          </a:prstGeom>
        </p:spPr>
      </p:pic>
      <p:grpSp>
        <p:nvGrpSpPr>
          <p:cNvPr id="9" name="Group 8">
            <a:extLst>
              <a:ext uri="{FF2B5EF4-FFF2-40B4-BE49-F238E27FC236}">
                <a16:creationId xmlns:a16="http://schemas.microsoft.com/office/drawing/2014/main" id="{9233BA55-91DF-8534-D6B2-34E158A473C9}"/>
              </a:ext>
            </a:extLst>
          </p:cNvPr>
          <p:cNvGrpSpPr/>
          <p:nvPr/>
        </p:nvGrpSpPr>
        <p:grpSpPr>
          <a:xfrm>
            <a:off x="3949887" y="1408599"/>
            <a:ext cx="2582409" cy="4970117"/>
            <a:chOff x="1000129" y="1587444"/>
            <a:chExt cx="3443212" cy="6626822"/>
          </a:xfrm>
        </p:grpSpPr>
        <p:pic>
          <p:nvPicPr>
            <p:cNvPr id="3" name="Picture 2" descr="A person in a suit and tie&#10;&#10;Description automatically generated with medium confidence">
              <a:extLst>
                <a:ext uri="{FF2B5EF4-FFF2-40B4-BE49-F238E27FC236}">
                  <a16:creationId xmlns:a16="http://schemas.microsoft.com/office/drawing/2014/main" id="{9071A579-89B4-F643-9D03-D1887977A1B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27081" y="1587444"/>
              <a:ext cx="3316260" cy="4421678"/>
            </a:xfrm>
            <a:prstGeom prst="rect">
              <a:avLst/>
            </a:prstGeom>
            <a:ln>
              <a:noFill/>
            </a:ln>
            <a:effectLst>
              <a:outerShdw blurRad="292100" dist="139700" dir="2700000" algn="tl" rotWithShape="0">
                <a:srgbClr val="333333">
                  <a:alpha val="65000"/>
                </a:srgbClr>
              </a:outerShdw>
            </a:effectLst>
          </p:spPr>
        </p:pic>
        <p:sp>
          <p:nvSpPr>
            <p:cNvPr id="11" name="TextBox 10">
              <a:extLst>
                <a:ext uri="{FF2B5EF4-FFF2-40B4-BE49-F238E27FC236}">
                  <a16:creationId xmlns:a16="http://schemas.microsoft.com/office/drawing/2014/main" id="{418E3133-172D-5F48-D082-974855CBB2CC}"/>
                </a:ext>
              </a:extLst>
            </p:cNvPr>
            <p:cNvSpPr txBox="1"/>
            <p:nvPr/>
          </p:nvSpPr>
          <p:spPr>
            <a:xfrm>
              <a:off x="1000129" y="6121386"/>
              <a:ext cx="3443212" cy="2092880"/>
            </a:xfrm>
            <a:prstGeom prst="rect">
              <a:avLst/>
            </a:prstGeom>
            <a:noFill/>
          </p:spPr>
          <p:txBody>
            <a:bodyPr wrap="square">
              <a:spAutoFit/>
            </a:bodyPr>
            <a:lstStyle/>
            <a:p>
              <a:pPr defTabSz="685800"/>
              <a:r>
                <a:rPr lang="en-GB" sz="2400" b="1">
                  <a:solidFill>
                    <a:prstClr val="black"/>
                  </a:solidFill>
                  <a:latin typeface="Calibri" panose="020F0502020204030204" pitchFamily="34" charset="0"/>
                  <a:cs typeface="Calibri" panose="020F0502020204030204" pitchFamily="34" charset="0"/>
                </a:rPr>
                <a:t>Mr Duncker-Brown</a:t>
              </a:r>
              <a:br>
                <a:rPr lang="en-GB" sz="2400">
                  <a:solidFill>
                    <a:prstClr val="black"/>
                  </a:solidFill>
                  <a:latin typeface="Calibri" panose="020F0502020204030204" pitchFamily="34" charset="0"/>
                  <a:cs typeface="Calibri" panose="020F0502020204030204" pitchFamily="34" charset="0"/>
                </a:rPr>
              </a:br>
              <a:r>
                <a:rPr lang="en-GB" sz="2400">
                  <a:solidFill>
                    <a:prstClr val="black"/>
                  </a:solidFill>
                  <a:latin typeface="Calibri" panose="020F0502020204030204" pitchFamily="34" charset="0"/>
                  <a:cs typeface="Calibri" panose="020F0502020204030204" pitchFamily="34" charset="0"/>
                </a:rPr>
                <a:t>Head of Upper School</a:t>
              </a:r>
            </a:p>
          </p:txBody>
        </p:sp>
      </p:grpSp>
      <p:grpSp>
        <p:nvGrpSpPr>
          <p:cNvPr id="12" name="Group 11">
            <a:extLst>
              <a:ext uri="{FF2B5EF4-FFF2-40B4-BE49-F238E27FC236}">
                <a16:creationId xmlns:a16="http://schemas.microsoft.com/office/drawing/2014/main" id="{B5D5904E-E58D-B7A5-E6B5-39E0394FA610}"/>
              </a:ext>
            </a:extLst>
          </p:cNvPr>
          <p:cNvGrpSpPr/>
          <p:nvPr/>
        </p:nvGrpSpPr>
        <p:grpSpPr>
          <a:xfrm>
            <a:off x="6734352" y="1408599"/>
            <a:ext cx="2487194" cy="4308338"/>
            <a:chOff x="3467149" y="1349287"/>
            <a:chExt cx="3316259" cy="5744452"/>
          </a:xfrm>
        </p:grpSpPr>
        <p:pic>
          <p:nvPicPr>
            <p:cNvPr id="8" name="Picture 7" descr="A picture containing text, person, person, outdoor&#10;&#10;Description automatically generated">
              <a:extLst>
                <a:ext uri="{FF2B5EF4-FFF2-40B4-BE49-F238E27FC236}">
                  <a16:creationId xmlns:a16="http://schemas.microsoft.com/office/drawing/2014/main" id="{CAFB7686-F061-6C88-A753-E7E95A60AE7E}"/>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467149" y="1349287"/>
              <a:ext cx="3316259" cy="4421680"/>
            </a:xfrm>
            <a:prstGeom prst="rect">
              <a:avLst/>
            </a:prstGeom>
            <a:ln>
              <a:noFill/>
            </a:ln>
            <a:effectLst>
              <a:outerShdw blurRad="292100" dist="139700" dir="2700000" algn="tl" rotWithShape="0">
                <a:srgbClr val="333333">
                  <a:alpha val="65000"/>
                </a:srgbClr>
              </a:outerShdw>
            </a:effectLst>
          </p:spPr>
        </p:pic>
        <p:sp>
          <p:nvSpPr>
            <p:cNvPr id="13" name="TextBox 12">
              <a:extLst>
                <a:ext uri="{FF2B5EF4-FFF2-40B4-BE49-F238E27FC236}">
                  <a16:creationId xmlns:a16="http://schemas.microsoft.com/office/drawing/2014/main" id="{7D624931-CD39-04B1-99CA-9A9384F68A64}"/>
                </a:ext>
              </a:extLst>
            </p:cNvPr>
            <p:cNvSpPr txBox="1"/>
            <p:nvPr/>
          </p:nvSpPr>
          <p:spPr>
            <a:xfrm>
              <a:off x="3597261" y="5985743"/>
              <a:ext cx="3056034" cy="1107996"/>
            </a:xfrm>
            <a:prstGeom prst="rect">
              <a:avLst/>
            </a:prstGeom>
            <a:noFill/>
          </p:spPr>
          <p:txBody>
            <a:bodyPr wrap="square">
              <a:spAutoFit/>
            </a:bodyPr>
            <a:lstStyle/>
            <a:p>
              <a:pPr defTabSz="685800"/>
              <a:r>
                <a:rPr lang="en-GB" sz="2400" b="1">
                  <a:solidFill>
                    <a:prstClr val="black"/>
                  </a:solidFill>
                  <a:latin typeface="Calibri" panose="020F0502020204030204" pitchFamily="34" charset="0"/>
                  <a:cs typeface="Calibri" panose="020F0502020204030204" pitchFamily="34" charset="0"/>
                </a:rPr>
                <a:t>Mr Sellers</a:t>
              </a:r>
            </a:p>
            <a:p>
              <a:pPr defTabSz="685800"/>
              <a:r>
                <a:rPr lang="en-GB" sz="2400">
                  <a:solidFill>
                    <a:prstClr val="black"/>
                  </a:solidFill>
                  <a:latin typeface="Calibri" panose="020F0502020204030204" pitchFamily="34" charset="0"/>
                  <a:cs typeface="Calibri" panose="020F0502020204030204" pitchFamily="34" charset="0"/>
                </a:rPr>
                <a:t>Head of Year 10</a:t>
              </a:r>
            </a:p>
          </p:txBody>
        </p:sp>
      </p:grpSp>
      <p:grpSp>
        <p:nvGrpSpPr>
          <p:cNvPr id="16" name="Group 15">
            <a:extLst>
              <a:ext uri="{FF2B5EF4-FFF2-40B4-BE49-F238E27FC236}">
                <a16:creationId xmlns:a16="http://schemas.microsoft.com/office/drawing/2014/main" id="{9A58BAEA-89FB-5261-DD12-9F9D7B49359F}"/>
              </a:ext>
            </a:extLst>
          </p:cNvPr>
          <p:cNvGrpSpPr/>
          <p:nvPr/>
        </p:nvGrpSpPr>
        <p:grpSpPr>
          <a:xfrm>
            <a:off x="9498865" y="1408599"/>
            <a:ext cx="2487194" cy="4316621"/>
            <a:chOff x="5922584" y="1324593"/>
            <a:chExt cx="3316259" cy="5755495"/>
          </a:xfrm>
        </p:grpSpPr>
        <p:pic>
          <p:nvPicPr>
            <p:cNvPr id="10" name="Picture 9" descr="A picture containing person, outdoor, posing&#10;&#10;Description automatically generated">
              <a:extLst>
                <a:ext uri="{FF2B5EF4-FFF2-40B4-BE49-F238E27FC236}">
                  <a16:creationId xmlns:a16="http://schemas.microsoft.com/office/drawing/2014/main" id="{15ACC748-BDD3-A360-DB33-8BA3EC1EBBCE}"/>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922584" y="1324593"/>
              <a:ext cx="3316259" cy="4421678"/>
            </a:xfrm>
            <a:prstGeom prst="rect">
              <a:avLst/>
            </a:prstGeom>
            <a:ln>
              <a:noFill/>
            </a:ln>
            <a:effectLst>
              <a:outerShdw blurRad="292100" dist="139700" dir="2700000" algn="tl" rotWithShape="0">
                <a:srgbClr val="333333">
                  <a:alpha val="65000"/>
                </a:srgbClr>
              </a:outerShdw>
            </a:effectLst>
          </p:spPr>
        </p:pic>
        <p:sp>
          <p:nvSpPr>
            <p:cNvPr id="14" name="TextBox 13">
              <a:extLst>
                <a:ext uri="{FF2B5EF4-FFF2-40B4-BE49-F238E27FC236}">
                  <a16:creationId xmlns:a16="http://schemas.microsoft.com/office/drawing/2014/main" id="{C1CA02B2-652B-D7CD-73BC-DAC51B17C9B9}"/>
                </a:ext>
              </a:extLst>
            </p:cNvPr>
            <p:cNvSpPr txBox="1"/>
            <p:nvPr/>
          </p:nvSpPr>
          <p:spPr>
            <a:xfrm>
              <a:off x="6052696" y="5972092"/>
              <a:ext cx="3056035" cy="1107996"/>
            </a:xfrm>
            <a:prstGeom prst="rect">
              <a:avLst/>
            </a:prstGeom>
            <a:noFill/>
          </p:spPr>
          <p:txBody>
            <a:bodyPr wrap="square">
              <a:spAutoFit/>
            </a:bodyPr>
            <a:lstStyle/>
            <a:p>
              <a:pPr defTabSz="685800"/>
              <a:r>
                <a:rPr lang="en-GB" sz="2400" b="1">
                  <a:solidFill>
                    <a:prstClr val="black"/>
                  </a:solidFill>
                  <a:latin typeface="Calibri" panose="020F0502020204030204" pitchFamily="34" charset="0"/>
                  <a:cs typeface="Calibri" panose="020F0502020204030204" pitchFamily="34" charset="0"/>
                </a:rPr>
                <a:t>Mrs Dodson</a:t>
              </a:r>
            </a:p>
            <a:p>
              <a:pPr defTabSz="685800"/>
              <a:r>
                <a:rPr lang="en-GB" sz="2400">
                  <a:solidFill>
                    <a:prstClr val="black"/>
                  </a:solidFill>
                  <a:latin typeface="Calibri" panose="020F0502020204030204" pitchFamily="34" charset="0"/>
                  <a:cs typeface="Calibri" panose="020F0502020204030204" pitchFamily="34" charset="0"/>
                </a:rPr>
                <a:t>Head of Year 11</a:t>
              </a:r>
              <a:endParaRPr lang="en-GB" sz="2400">
                <a:solidFill>
                  <a:prstClr val="black"/>
                </a:solidFill>
                <a:latin typeface="Times New Roman"/>
              </a:endParaRPr>
            </a:p>
          </p:txBody>
        </p:sp>
      </p:grpSp>
      <p:sp>
        <p:nvSpPr>
          <p:cNvPr id="22" name="TextBox 21">
            <a:extLst>
              <a:ext uri="{FF2B5EF4-FFF2-40B4-BE49-F238E27FC236}">
                <a16:creationId xmlns:a16="http://schemas.microsoft.com/office/drawing/2014/main" id="{F9C6E4B1-9554-46D1-B7C9-57AEB2D9B10F}"/>
              </a:ext>
            </a:extLst>
          </p:cNvPr>
          <p:cNvSpPr txBox="1"/>
          <p:nvPr/>
        </p:nvSpPr>
        <p:spPr>
          <a:xfrm>
            <a:off x="1196554" y="4829999"/>
            <a:ext cx="2210838" cy="1238801"/>
          </a:xfrm>
          <a:prstGeom prst="rect">
            <a:avLst/>
          </a:prstGeom>
          <a:noFill/>
        </p:spPr>
        <p:txBody>
          <a:bodyPr wrap="square" lIns="68580" tIns="34290" rIns="68580" bIns="34290" anchor="t">
            <a:spAutoFit/>
          </a:bodyPr>
          <a:lstStyle/>
          <a:p>
            <a:pPr defTabSz="685800"/>
            <a:r>
              <a:rPr lang="en-GB" sz="2800" b="1">
                <a:solidFill>
                  <a:prstClr val="black"/>
                </a:solidFill>
                <a:latin typeface="Calibri" panose="020F0502020204030204" pitchFamily="34" charset="0"/>
                <a:ea typeface="Arial"/>
                <a:cs typeface="Calibri" panose="020F0502020204030204" pitchFamily="34" charset="0"/>
              </a:rPr>
              <a:t>Mrs Ourabi</a:t>
            </a:r>
          </a:p>
          <a:p>
            <a:pPr defTabSz="685800"/>
            <a:r>
              <a:rPr lang="en-GB" sz="2400">
                <a:solidFill>
                  <a:prstClr val="black"/>
                </a:solidFill>
                <a:latin typeface="Calibri" panose="020F0502020204030204" pitchFamily="34" charset="0"/>
                <a:ea typeface="Arial"/>
                <a:cs typeface="Calibri" panose="020F0502020204030204" pitchFamily="34" charset="0"/>
              </a:rPr>
              <a:t>Head of Pastoral and DSL</a:t>
            </a:r>
            <a:r>
              <a:rPr lang="en-GB" sz="2400">
                <a:solidFill>
                  <a:prstClr val="black"/>
                </a:solidFill>
                <a:latin typeface="Century Gothic" panose="020B0502020202020204" pitchFamily="34" charset="0"/>
                <a:ea typeface="Arial"/>
                <a:cs typeface="Arial"/>
              </a:rPr>
              <a:t>​</a:t>
            </a:r>
            <a:endParaRPr lang="en-GB" sz="2800" b="1">
              <a:solidFill>
                <a:prstClr val="black"/>
              </a:solidFill>
              <a:latin typeface="Century Gothic" panose="020B0502020202020204" pitchFamily="34" charset="0"/>
              <a:cs typeface="Calibri"/>
            </a:endParaRPr>
          </a:p>
        </p:txBody>
      </p:sp>
      <p:pic>
        <p:nvPicPr>
          <p:cNvPr id="18" name="Picture 17" descr="Medium shot of a person&#10;&#10;Description automatically generated">
            <a:extLst>
              <a:ext uri="{FF2B5EF4-FFF2-40B4-BE49-F238E27FC236}">
                <a16:creationId xmlns:a16="http://schemas.microsoft.com/office/drawing/2014/main" id="{13733BD6-CDC8-3705-7C4B-4618806F5F2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202487" y="1408599"/>
            <a:ext cx="2210839" cy="331625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00196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CBCF5-EED0-416C-9BBB-447C242CFFD6}"/>
              </a:ext>
            </a:extLst>
          </p:cNvPr>
          <p:cNvSpPr>
            <a:spLocks noGrp="1"/>
          </p:cNvSpPr>
          <p:nvPr>
            <p:ph type="title"/>
          </p:nvPr>
        </p:nvSpPr>
        <p:spPr>
          <a:xfrm>
            <a:off x="6590998" y="171743"/>
            <a:ext cx="5482952" cy="634082"/>
          </a:xfrm>
        </p:spPr>
        <p:txBody>
          <a:bodyPr/>
          <a:lstStyle/>
          <a:p>
            <a:r>
              <a:rPr lang="en-GB"/>
              <a:t>Pastoral Support Team</a:t>
            </a:r>
          </a:p>
        </p:txBody>
      </p:sp>
      <p:sp>
        <p:nvSpPr>
          <p:cNvPr id="8" name="TextBox 7">
            <a:extLst>
              <a:ext uri="{FF2B5EF4-FFF2-40B4-BE49-F238E27FC236}">
                <a16:creationId xmlns:a16="http://schemas.microsoft.com/office/drawing/2014/main" id="{FC0A1671-D94C-4FAA-A3AF-AFC446065A87}"/>
              </a:ext>
            </a:extLst>
          </p:cNvPr>
          <p:cNvSpPr txBox="1"/>
          <p:nvPr/>
        </p:nvSpPr>
        <p:spPr>
          <a:xfrm>
            <a:off x="1816136" y="4782376"/>
            <a:ext cx="2417278" cy="807913"/>
          </a:xfrm>
          <a:prstGeom prst="rect">
            <a:avLst/>
          </a:prstGeom>
          <a:noFill/>
        </p:spPr>
        <p:txBody>
          <a:bodyPr wrap="square" lIns="68580" tIns="34290" rIns="68580" bIns="34290" anchor="t">
            <a:spAutoFit/>
          </a:bodyPr>
          <a:lstStyle/>
          <a:p>
            <a:pPr defTabSz="685800"/>
            <a:r>
              <a:rPr lang="en-GB" sz="2400" b="1">
                <a:solidFill>
                  <a:prstClr val="black"/>
                </a:solidFill>
                <a:latin typeface="Calibri"/>
                <a:ea typeface="Arial"/>
                <a:cs typeface="Arial"/>
              </a:rPr>
              <a:t>Mrs Parry </a:t>
            </a:r>
            <a:endParaRPr lang="en-GB" sz="2400" b="1">
              <a:solidFill>
                <a:prstClr val="black"/>
              </a:solidFill>
              <a:latin typeface="Calibri"/>
              <a:ea typeface="Arial"/>
              <a:cs typeface="Calibri"/>
            </a:endParaRPr>
          </a:p>
          <a:p>
            <a:pPr defTabSz="685800"/>
            <a:r>
              <a:rPr lang="en-GB" sz="2400">
                <a:solidFill>
                  <a:prstClr val="black"/>
                </a:solidFill>
                <a:latin typeface="Calibri"/>
                <a:ea typeface="Arial"/>
                <a:cs typeface="Arial"/>
              </a:rPr>
              <a:t>Pastoral Support</a:t>
            </a:r>
            <a:endParaRPr lang="en-GB" sz="2400" b="1">
              <a:solidFill>
                <a:prstClr val="black"/>
              </a:solidFill>
              <a:latin typeface="Calibri"/>
              <a:cs typeface="Calibri"/>
            </a:endParaRPr>
          </a:p>
        </p:txBody>
      </p:sp>
      <p:sp>
        <p:nvSpPr>
          <p:cNvPr id="9" name="Rectangle 8">
            <a:extLst>
              <a:ext uri="{FF2B5EF4-FFF2-40B4-BE49-F238E27FC236}">
                <a16:creationId xmlns:a16="http://schemas.microsoft.com/office/drawing/2014/main" id="{5ACF2993-31E1-4B34-9632-71AF5F82E245}"/>
              </a:ext>
            </a:extLst>
          </p:cNvPr>
          <p:cNvSpPr/>
          <p:nvPr/>
        </p:nvSpPr>
        <p:spPr bwMode="auto">
          <a:xfrm>
            <a:off x="1816136" y="1440680"/>
            <a:ext cx="2369054" cy="2887389"/>
          </a:xfrm>
          <a:prstGeom prst="rect">
            <a:avLst/>
          </a:prstGeom>
          <a:solidFill>
            <a:schemeClr val="bg1"/>
          </a:solidFill>
          <a:ln w="9525" cap="flat" cmpd="sng" algn="ctr">
            <a:noFill/>
            <a:prstDash val="solid"/>
            <a:round/>
            <a:headEnd type="none" w="med" len="med"/>
            <a:tailEnd type="none" w="med" len="med"/>
          </a:ln>
          <a:effectLst>
            <a:outerShdw blurRad="254000" dist="38100" dir="2700000" sx="103000" sy="103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en-GB" sz="2400">
              <a:latin typeface="Arial" charset="0"/>
            </a:endParaRPr>
          </a:p>
        </p:txBody>
      </p:sp>
      <p:pic>
        <p:nvPicPr>
          <p:cNvPr id="10" name="Picture 9" descr="A person smiling at camera&#10;&#10;Description automatically generated">
            <a:extLst>
              <a:ext uri="{FF2B5EF4-FFF2-40B4-BE49-F238E27FC236}">
                <a16:creationId xmlns:a16="http://schemas.microsoft.com/office/drawing/2014/main" id="{6861844A-2124-4D23-999D-29339901F263}"/>
              </a:ext>
            </a:extLst>
          </p:cNvPr>
          <p:cNvPicPr>
            <a:picLocks noChangeAspect="1"/>
          </p:cNvPicPr>
          <p:nvPr/>
        </p:nvPicPr>
        <p:blipFill rotWithShape="1">
          <a:blip r:embed="rId2" cstate="screen">
            <a:extLst>
              <a:ext uri="{BEBA8EAE-BF5A-486C-A8C5-ECC9F3942E4B}">
                <a14:imgProps xmlns:a14="http://schemas.microsoft.com/office/drawing/2010/main">
                  <a14:imgLayer r:embed="rId3">
                    <a14:imgEffect>
                      <a14:backgroundRemoval t="9350" b="100000" l="0" r="100000">
                        <a14:foregroundMark x1="44035" y1="10027" x2="40877" y2="10027"/>
                        <a14:foregroundMark x1="33333" y1="17480" x2="28772" y2="43225"/>
                        <a14:foregroundMark x1="31754" y1="42141" x2="32456" y2="49458"/>
                        <a14:foregroundMark x1="29649" y1="40244" x2="28070" y2="48645"/>
                        <a14:foregroundMark x1="19474" y1="75745" x2="6667" y2="95393"/>
                        <a14:foregroundMark x1="6667" y1="95393" x2="80702" y2="92954"/>
                        <a14:foregroundMark x1="80702" y1="92954" x2="85263" y2="93767"/>
                        <a14:foregroundMark x1="92281" y1="94851" x2="88246" y2="76287"/>
                        <a14:foregroundMark x1="89123" y1="70054" x2="99825" y2="89431"/>
                        <a14:foregroundMark x1="6316" y1="97696" x2="99825" y2="97290"/>
                        <a14:foregroundMark x1="67018" y1="65583" x2="24035" y2="89431"/>
                        <a14:foregroundMark x1="58596" y1="92141" x2="24912" y2="66802"/>
                        <a14:foregroundMark x1="46491" y1="84553" x2="54912" y2="86721"/>
                        <a14:foregroundMark x1="4737" y1="84959" x2="2982" y2="99051"/>
                        <a14:foregroundMark x1="2982" y1="99051" x2="43158" y2="99864"/>
                        <a14:foregroundMark x1="39474" y1="9621" x2="30000" y2="23171"/>
                        <a14:foregroundMark x1="30000" y1="23171" x2="36667" y2="10434"/>
                        <a14:foregroundMark x1="36140" y1="11653" x2="30877" y2="21274"/>
                        <a14:foregroundMark x1="30877" y1="21274" x2="30000" y2="18835"/>
                        <a14:foregroundMark x1="30000" y1="21545" x2="30000" y2="17886"/>
                        <a14:foregroundMark x1="52456" y1="92141" x2="29649" y2="80759"/>
                        <a14:foregroundMark x1="22456" y1="87669" x2="36667" y2="72900"/>
                        <a14:foregroundMark x1="47719" y1="70325" x2="14912" y2="83740"/>
                        <a14:foregroundMark x1="14912" y1="83740" x2="52281" y2="85366"/>
                        <a14:foregroundMark x1="52281" y1="85366" x2="47368" y2="70461"/>
                        <a14:foregroundMark x1="30351" y1="85772" x2="23158" y2="96612"/>
                        <a14:foregroundMark x1="20702" y1="98780" x2="85263" y2="99729"/>
                        <a14:foregroundMark x1="8246" y1="91599" x2="2281" y2="99864"/>
                        <a14:foregroundMark x1="31754" y1="21545" x2="33333" y2="14228"/>
                        <a14:foregroundMark x1="33684" y1="13957" x2="34561" y2="11382"/>
                        <a14:foregroundMark x1="31228" y1="20054" x2="33333" y2="13279"/>
                        <a14:foregroundMark x1="29298" y1="21003" x2="35088" y2="11382"/>
                      </a14:backgroundRemoval>
                    </a14:imgEffect>
                  </a14:imgLayer>
                </a14:imgProps>
              </a:ext>
              <a:ext uri="{28A0092B-C50C-407E-A947-70E740481C1C}">
                <a14:useLocalDpi xmlns:a14="http://schemas.microsoft.com/office/drawing/2010/main"/>
              </a:ext>
            </a:extLst>
          </a:blip>
          <a:srcRect/>
          <a:stretch/>
        </p:blipFill>
        <p:spPr>
          <a:xfrm>
            <a:off x="1816136" y="1599103"/>
            <a:ext cx="2369054" cy="3065052"/>
          </a:xfrm>
          <a:prstGeom prst="rect">
            <a:avLst/>
          </a:prstGeom>
        </p:spPr>
      </p:pic>
      <p:sp>
        <p:nvSpPr>
          <p:cNvPr id="13" name="TextBox 12">
            <a:extLst>
              <a:ext uri="{FF2B5EF4-FFF2-40B4-BE49-F238E27FC236}">
                <a16:creationId xmlns:a16="http://schemas.microsoft.com/office/drawing/2014/main" id="{1C98B2F4-C643-4951-A793-4530DC230E60}"/>
              </a:ext>
            </a:extLst>
          </p:cNvPr>
          <p:cNvSpPr txBox="1"/>
          <p:nvPr/>
        </p:nvSpPr>
        <p:spPr>
          <a:xfrm>
            <a:off x="4838920" y="4782376"/>
            <a:ext cx="2369054" cy="1546577"/>
          </a:xfrm>
          <a:prstGeom prst="rect">
            <a:avLst/>
          </a:prstGeom>
          <a:noFill/>
        </p:spPr>
        <p:txBody>
          <a:bodyPr wrap="square" lIns="68580" tIns="34290" rIns="68580" bIns="34290" anchor="t">
            <a:spAutoFit/>
          </a:bodyPr>
          <a:lstStyle/>
          <a:p>
            <a:pPr defTabSz="685800"/>
            <a:r>
              <a:rPr lang="en-GB" sz="2400" b="1">
                <a:solidFill>
                  <a:prstClr val="black"/>
                </a:solidFill>
                <a:latin typeface="Calibri"/>
                <a:ea typeface="Arial"/>
                <a:cs typeface="Arial"/>
              </a:rPr>
              <a:t>Mrs Monk </a:t>
            </a:r>
          </a:p>
          <a:p>
            <a:pPr defTabSz="685800"/>
            <a:r>
              <a:rPr lang="en-GB" sz="2400">
                <a:solidFill>
                  <a:prstClr val="black"/>
                </a:solidFill>
                <a:latin typeface="Calibri"/>
                <a:ea typeface="Arial"/>
                <a:cs typeface="Arial"/>
              </a:rPr>
              <a:t>Pastoral Support and Attendance Officer​</a:t>
            </a:r>
            <a:endParaRPr lang="en-GB" sz="2400" b="1">
              <a:solidFill>
                <a:prstClr val="black"/>
              </a:solidFill>
              <a:latin typeface="Calibri"/>
              <a:cs typeface="Calibri"/>
            </a:endParaRPr>
          </a:p>
        </p:txBody>
      </p:sp>
      <p:sp>
        <p:nvSpPr>
          <p:cNvPr id="14" name="TextBox 13">
            <a:extLst>
              <a:ext uri="{FF2B5EF4-FFF2-40B4-BE49-F238E27FC236}">
                <a16:creationId xmlns:a16="http://schemas.microsoft.com/office/drawing/2014/main" id="{31C838C3-2BD2-42D8-98CE-FE768291D090}"/>
              </a:ext>
            </a:extLst>
          </p:cNvPr>
          <p:cNvSpPr txBox="1"/>
          <p:nvPr/>
        </p:nvSpPr>
        <p:spPr>
          <a:xfrm>
            <a:off x="7750420" y="4828697"/>
            <a:ext cx="2322038" cy="1177245"/>
          </a:xfrm>
          <a:prstGeom prst="rect">
            <a:avLst/>
          </a:prstGeom>
          <a:noFill/>
        </p:spPr>
        <p:txBody>
          <a:bodyPr wrap="square" lIns="68580" tIns="34290" rIns="68580" bIns="34290" anchor="t">
            <a:spAutoFit/>
          </a:bodyPr>
          <a:lstStyle/>
          <a:p>
            <a:pPr defTabSz="685800"/>
            <a:r>
              <a:rPr lang="en-GB" sz="2400" b="1">
                <a:solidFill>
                  <a:prstClr val="black"/>
                </a:solidFill>
                <a:latin typeface="Calibri"/>
                <a:ea typeface="Arial"/>
                <a:cs typeface="Arial"/>
              </a:rPr>
              <a:t>Mrs Tanser</a:t>
            </a:r>
          </a:p>
          <a:p>
            <a:pPr defTabSz="685800"/>
            <a:r>
              <a:rPr lang="en-GB" sz="2400">
                <a:solidFill>
                  <a:prstClr val="black"/>
                </a:solidFill>
                <a:latin typeface="Calibri"/>
                <a:ea typeface="Arial"/>
                <a:cs typeface="Arial"/>
              </a:rPr>
              <a:t>Pastoral Support and School Nurse​</a:t>
            </a:r>
            <a:endParaRPr lang="en-GB" sz="2400" b="1">
              <a:solidFill>
                <a:prstClr val="black"/>
              </a:solidFill>
              <a:latin typeface="Calibri"/>
              <a:cs typeface="Calibri"/>
            </a:endParaRPr>
          </a:p>
        </p:txBody>
      </p:sp>
      <p:pic>
        <p:nvPicPr>
          <p:cNvPr id="16" name="Picture 15" descr="A person wearing a red sweater&#10;&#10;Description automatically generated">
            <a:extLst>
              <a:ext uri="{FF2B5EF4-FFF2-40B4-BE49-F238E27FC236}">
                <a16:creationId xmlns:a16="http://schemas.microsoft.com/office/drawing/2014/main" id="{A2CEF184-ED59-EB79-D38C-09B3B6871CE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838920" y="1440680"/>
            <a:ext cx="2369054" cy="3199696"/>
          </a:xfrm>
          <a:prstGeom prst="rect">
            <a:avLst/>
          </a:prstGeom>
          <a:effectLst>
            <a:outerShdw blurRad="177800" dist="38100" dir="2700000" sx="103000" sy="103000" algn="tl" rotWithShape="0">
              <a:prstClr val="black">
                <a:alpha val="40000"/>
              </a:prstClr>
            </a:outerShdw>
          </a:effectLst>
        </p:spPr>
      </p:pic>
      <p:pic>
        <p:nvPicPr>
          <p:cNvPr id="18" name="Picture 17" descr="A person with a ponytail wearing a turtleneck sweater&#10;&#10;Description automatically generated">
            <a:extLst>
              <a:ext uri="{FF2B5EF4-FFF2-40B4-BE49-F238E27FC236}">
                <a16:creationId xmlns:a16="http://schemas.microsoft.com/office/drawing/2014/main" id="{D25B1D1A-3E61-F04F-6F8F-427F4DD5CF07}"/>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687361" y="1440680"/>
            <a:ext cx="2448157" cy="3212786"/>
          </a:xfrm>
          <a:prstGeom prst="rect">
            <a:avLst/>
          </a:prstGeom>
          <a:effectLst>
            <a:outerShdw blurRad="177800" dist="38100" dir="2700000" sx="103000" sy="103000" algn="tl" rotWithShape="0">
              <a:prstClr val="black">
                <a:alpha val="40000"/>
              </a:prstClr>
            </a:outerShdw>
          </a:effectLst>
        </p:spPr>
      </p:pic>
    </p:spTree>
    <p:extLst>
      <p:ext uri="{BB962C8B-B14F-4D97-AF65-F5344CB8AC3E}">
        <p14:creationId xmlns:p14="http://schemas.microsoft.com/office/powerpoint/2010/main" val="24722449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Year 10 Tutors</a:t>
            </a:r>
          </a:p>
        </p:txBody>
      </p:sp>
      <p:sp>
        <p:nvSpPr>
          <p:cNvPr id="5" name="Content Placeholder 4"/>
          <p:cNvSpPr>
            <a:spLocks noGrp="1"/>
          </p:cNvSpPr>
          <p:nvPr>
            <p:ph idx="1"/>
          </p:nvPr>
        </p:nvSpPr>
        <p:spPr>
          <a:xfrm>
            <a:off x="484286" y="1565852"/>
            <a:ext cx="5337092" cy="4351338"/>
          </a:xfrm>
        </p:spPr>
        <p:txBody>
          <a:bodyPr lIns="91440" tIns="45720" rIns="91440" bIns="45720" anchor="t">
            <a:normAutofit fontScale="85000" lnSpcReduction="10000"/>
          </a:bodyPr>
          <a:lstStyle/>
          <a:p>
            <a:r>
              <a:rPr lang="en-GB" dirty="0">
                <a:latin typeface="Calibri"/>
                <a:cs typeface="Calibri"/>
              </a:rPr>
              <a:t>10E Mr D Davies</a:t>
            </a:r>
          </a:p>
          <a:p>
            <a:r>
              <a:rPr lang="en-GB" dirty="0">
                <a:latin typeface="Calibri"/>
                <a:cs typeface="Calibri"/>
              </a:rPr>
              <a:t>10C Mr J Poplawski</a:t>
            </a:r>
            <a:endParaRPr lang="en-GB" dirty="0">
              <a:cs typeface="Calibri"/>
            </a:endParaRPr>
          </a:p>
          <a:p>
            <a:r>
              <a:rPr lang="en-GB" dirty="0">
                <a:latin typeface="Calibri"/>
                <a:cs typeface="Calibri"/>
              </a:rPr>
              <a:t>10L Mrs G Furniss</a:t>
            </a:r>
            <a:endParaRPr lang="en-GB" dirty="0">
              <a:cs typeface="Calibri"/>
            </a:endParaRPr>
          </a:p>
          <a:p>
            <a:r>
              <a:rPr lang="en-GB" dirty="0">
                <a:latin typeface="Calibri"/>
                <a:cs typeface="Calibri"/>
              </a:rPr>
              <a:t>10S Mrs S Smyth</a:t>
            </a:r>
            <a:endParaRPr lang="en-GB" dirty="0">
              <a:cs typeface="Calibri"/>
            </a:endParaRPr>
          </a:p>
          <a:p>
            <a:r>
              <a:rPr lang="en-GB" dirty="0">
                <a:latin typeface="Calibri"/>
                <a:cs typeface="Calibri"/>
              </a:rPr>
              <a:t>10B Mr A Basey</a:t>
            </a:r>
            <a:endParaRPr lang="en-GB" dirty="0">
              <a:cs typeface="Calibri"/>
            </a:endParaRPr>
          </a:p>
          <a:p>
            <a:r>
              <a:rPr lang="en-GB" dirty="0">
                <a:latin typeface="Calibri"/>
                <a:cs typeface="Calibri"/>
              </a:rPr>
              <a:t>10U Mrs S Sharma/Mrs L Dowling</a:t>
            </a:r>
          </a:p>
          <a:p>
            <a:r>
              <a:rPr lang="en-GB" dirty="0">
                <a:latin typeface="Calibri"/>
                <a:cs typeface="Calibri"/>
              </a:rPr>
              <a:t>10R Mrs A Rogers</a:t>
            </a:r>
          </a:p>
          <a:p>
            <a:r>
              <a:rPr lang="en-GB" dirty="0">
                <a:latin typeface="Calibri"/>
                <a:cs typeface="Calibri"/>
              </a:rPr>
              <a:t>10N Mr D Sutton</a:t>
            </a:r>
          </a:p>
          <a:p>
            <a:r>
              <a:rPr lang="en-GB" dirty="0">
                <a:latin typeface="Calibri"/>
                <a:cs typeface="Calibri"/>
              </a:rPr>
              <a:t>10T Mr P Baxter</a:t>
            </a:r>
            <a:endParaRPr lang="en-GB" dirty="0"/>
          </a:p>
          <a:p>
            <a:pPr marL="0" indent="0">
              <a:buNone/>
            </a:pPr>
            <a:endParaRPr lang="en-GB" dirty="0"/>
          </a:p>
          <a:p>
            <a:endParaRPr lang="en-GB" dirty="0"/>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184928" y="4727618"/>
            <a:ext cx="1629915" cy="1764937"/>
          </a:xfrm>
          <a:prstGeom prst="rect">
            <a:avLst/>
          </a:prstGeom>
        </p:spPr>
      </p:pic>
      <p:pic>
        <p:nvPicPr>
          <p:cNvPr id="4098" name="Picture 2" descr="J:\_PHOTOGRAPHS_please put copies of all photos here\Year 11 Forms 2016\DSC_0028.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5899806" y="2003634"/>
            <a:ext cx="6118345" cy="25705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54879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C6830-4D07-45AB-9E3E-AAEF4AC00133}"/>
              </a:ext>
            </a:extLst>
          </p:cNvPr>
          <p:cNvSpPr>
            <a:spLocks noGrp="1"/>
          </p:cNvSpPr>
          <p:nvPr>
            <p:ph type="title"/>
          </p:nvPr>
        </p:nvSpPr>
        <p:spPr>
          <a:xfrm>
            <a:off x="1219200" y="185426"/>
            <a:ext cx="10972800" cy="634082"/>
          </a:xfrm>
        </p:spPr>
        <p:txBody>
          <a:bodyPr/>
          <a:lstStyle/>
          <a:p>
            <a:r>
              <a:rPr lang="en-GB"/>
              <a:t>Key dates (Please note these can be subject to change)</a:t>
            </a:r>
          </a:p>
        </p:txBody>
      </p:sp>
      <p:sp>
        <p:nvSpPr>
          <p:cNvPr id="3" name="Content Placeholder 2">
            <a:extLst>
              <a:ext uri="{FF2B5EF4-FFF2-40B4-BE49-F238E27FC236}">
                <a16:creationId xmlns:a16="http://schemas.microsoft.com/office/drawing/2014/main" id="{75CE9CD8-9263-427A-A543-3FF17C3EC6E1}"/>
              </a:ext>
            </a:extLst>
          </p:cNvPr>
          <p:cNvSpPr>
            <a:spLocks noGrp="1"/>
          </p:cNvSpPr>
          <p:nvPr>
            <p:ph sz="half" idx="1"/>
          </p:nvPr>
        </p:nvSpPr>
        <p:spPr>
          <a:xfrm>
            <a:off x="609600" y="1052737"/>
            <a:ext cx="5384800" cy="5302796"/>
          </a:xfrm>
        </p:spPr>
        <p:txBody>
          <a:bodyPr/>
          <a:lstStyle/>
          <a:p>
            <a:pPr lvl="0" fontAlgn="base">
              <a:buSzPct val="100000"/>
              <a:buFont typeface="Arial" panose="020B0604020202020204" pitchFamily="34" charset="0"/>
              <a:buChar char="•"/>
              <a:tabLst>
                <a:tab pos="457200" algn="l"/>
              </a:tabLst>
            </a:pPr>
            <a:r>
              <a:rPr lang="en-GB" sz="1800" dirty="0">
                <a:solidFill>
                  <a:srgbClr val="000000"/>
                </a:solidFill>
                <a:effectLst/>
                <a:ea typeface="Times New Roman" panose="02020603050405020304" pitchFamily="18" charset="0"/>
                <a:cs typeface="Calibri" panose="020F0502020204030204" pitchFamily="34" charset="0"/>
              </a:rPr>
              <a:t>11</a:t>
            </a:r>
            <a:r>
              <a:rPr lang="en-GB" sz="1800" baseline="30000" dirty="0">
                <a:solidFill>
                  <a:srgbClr val="000000"/>
                </a:solidFill>
                <a:effectLst/>
                <a:ea typeface="Times New Roman" panose="02020603050405020304" pitchFamily="18" charset="0"/>
                <a:cs typeface="Calibri" panose="020F0502020204030204" pitchFamily="34" charset="0"/>
              </a:rPr>
              <a:t>th</a:t>
            </a:r>
            <a:r>
              <a:rPr lang="en-GB" sz="1800" dirty="0">
                <a:solidFill>
                  <a:srgbClr val="000000"/>
                </a:solidFill>
                <a:effectLst/>
                <a:ea typeface="Times New Roman" panose="02020603050405020304" pitchFamily="18" charset="0"/>
                <a:cs typeface="Calibri" panose="020F0502020204030204" pitchFamily="34" charset="0"/>
              </a:rPr>
              <a:t> September 2025 Y10 Photographs</a:t>
            </a:r>
            <a:endParaRPr lang="en-GB" sz="1800" dirty="0">
              <a:effectLst/>
              <a:ea typeface="Times New Roman" panose="02020603050405020304" pitchFamily="18" charset="0"/>
              <a:cs typeface="Calibri" panose="020F0502020204030204" pitchFamily="34" charset="0"/>
            </a:endParaRPr>
          </a:p>
          <a:p>
            <a:pPr lvl="0" fontAlgn="base">
              <a:buSzPct val="100000"/>
              <a:buFont typeface="Arial" panose="020B0604020202020204" pitchFamily="34" charset="0"/>
              <a:buChar char="•"/>
              <a:tabLst>
                <a:tab pos="457200" algn="l"/>
                <a:tab pos="914400" algn="l"/>
                <a:tab pos="457200" algn="l"/>
              </a:tabLst>
            </a:pPr>
            <a:r>
              <a:rPr lang="en-GB" sz="1800" dirty="0">
                <a:solidFill>
                  <a:srgbClr val="000000"/>
                </a:solidFill>
                <a:effectLst/>
                <a:ea typeface="Times New Roman" panose="02020603050405020304" pitchFamily="18" charset="0"/>
                <a:cs typeface="Calibri" panose="020F0502020204030204" pitchFamily="34" charset="0"/>
              </a:rPr>
              <a:t>26</a:t>
            </a:r>
            <a:r>
              <a:rPr lang="en-GB" sz="1800" baseline="30000" dirty="0">
                <a:solidFill>
                  <a:srgbClr val="000000"/>
                </a:solidFill>
                <a:effectLst/>
                <a:ea typeface="Times New Roman" panose="02020603050405020304" pitchFamily="18" charset="0"/>
                <a:cs typeface="Calibri" panose="020F0502020204030204" pitchFamily="34" charset="0"/>
              </a:rPr>
              <a:t>th</a:t>
            </a:r>
            <a:r>
              <a:rPr lang="en-GB" sz="1800" dirty="0">
                <a:solidFill>
                  <a:srgbClr val="000000"/>
                </a:solidFill>
                <a:effectLst/>
                <a:ea typeface="Times New Roman" panose="02020603050405020304" pitchFamily="18" charset="0"/>
                <a:cs typeface="Calibri" panose="020F0502020204030204" pitchFamily="34" charset="0"/>
              </a:rPr>
              <a:t> September 2025 Prize Day </a:t>
            </a:r>
            <a:r>
              <a:rPr lang="en-GB" sz="1800" dirty="0">
                <a:effectLst/>
                <a:ea typeface="Times New Roman" panose="02020603050405020304" pitchFamily="18" charset="0"/>
                <a:cs typeface="Calibri" panose="020F0502020204030204" pitchFamily="34" charset="0"/>
              </a:rPr>
              <a:t> </a:t>
            </a:r>
          </a:p>
          <a:p>
            <a:pPr>
              <a:buSzPct val="100000"/>
              <a:buFont typeface="Arial" panose="020B0604020202020204" pitchFamily="34" charset="0"/>
              <a:buChar char="•"/>
              <a:tabLst>
                <a:tab pos="457200" algn="l"/>
                <a:tab pos="914400" algn="l"/>
                <a:tab pos="457200" algn="l"/>
              </a:tabLst>
            </a:pPr>
            <a:r>
              <a:rPr lang="en-GB" sz="1800" dirty="0">
                <a:solidFill>
                  <a:srgbClr val="000000"/>
                </a:solidFill>
                <a:ea typeface="Times New Roman" panose="02020603050405020304" pitchFamily="18" charset="0"/>
                <a:cs typeface="Calibri" panose="020F0502020204030204" pitchFamily="34" charset="0"/>
              </a:rPr>
              <a:t>1</a:t>
            </a:r>
            <a:r>
              <a:rPr lang="en-GB" sz="1800" baseline="30000" dirty="0">
                <a:solidFill>
                  <a:srgbClr val="000000"/>
                </a:solidFill>
                <a:ea typeface="Times New Roman" panose="02020603050405020304" pitchFamily="18" charset="0"/>
                <a:cs typeface="Calibri" panose="020F0502020204030204" pitchFamily="34" charset="0"/>
              </a:rPr>
              <a:t>st</a:t>
            </a:r>
            <a:r>
              <a:rPr lang="en-GB" sz="1800" dirty="0">
                <a:solidFill>
                  <a:srgbClr val="000000"/>
                </a:solidFill>
                <a:ea typeface="Times New Roman" panose="02020603050405020304" pitchFamily="18" charset="0"/>
                <a:cs typeface="Calibri" panose="020F0502020204030204" pitchFamily="34" charset="0"/>
              </a:rPr>
              <a:t> October 2025 Y10 Construction Careers trip</a:t>
            </a:r>
          </a:p>
          <a:p>
            <a:pPr lvl="0" fontAlgn="base">
              <a:buSzPct val="100000"/>
              <a:buFont typeface="Arial" panose="020B0604020202020204" pitchFamily="34" charset="0"/>
              <a:buChar char="•"/>
              <a:tabLst>
                <a:tab pos="457200" algn="l"/>
                <a:tab pos="914400" algn="l"/>
                <a:tab pos="457200" algn="l"/>
              </a:tabLst>
            </a:pPr>
            <a:r>
              <a:rPr lang="en-GB" sz="1800" dirty="0">
                <a:solidFill>
                  <a:srgbClr val="000000"/>
                </a:solidFill>
                <a:ea typeface="Times New Roman" panose="02020603050405020304" pitchFamily="18" charset="0"/>
                <a:cs typeface="Calibri" panose="020F0502020204030204" pitchFamily="34" charset="0"/>
              </a:rPr>
              <a:t>14</a:t>
            </a:r>
            <a:r>
              <a:rPr lang="en-GB" sz="1800" baseline="30000" dirty="0">
                <a:solidFill>
                  <a:srgbClr val="000000"/>
                </a:solidFill>
                <a:ea typeface="Times New Roman" panose="02020603050405020304" pitchFamily="18" charset="0"/>
                <a:cs typeface="Calibri" panose="020F0502020204030204" pitchFamily="34" charset="0"/>
              </a:rPr>
              <a:t>th</a:t>
            </a:r>
            <a:r>
              <a:rPr lang="en-GB" sz="1800" dirty="0">
                <a:solidFill>
                  <a:srgbClr val="000000"/>
                </a:solidFill>
                <a:ea typeface="Times New Roman" panose="02020603050405020304" pitchFamily="18" charset="0"/>
                <a:cs typeface="Calibri" panose="020F0502020204030204" pitchFamily="34" charset="0"/>
              </a:rPr>
              <a:t> </a:t>
            </a:r>
            <a:r>
              <a:rPr lang="en-GB" sz="1800" dirty="0">
                <a:solidFill>
                  <a:srgbClr val="000000"/>
                </a:solidFill>
                <a:effectLst/>
                <a:ea typeface="Times New Roman" panose="02020603050405020304" pitchFamily="18" charset="0"/>
                <a:cs typeface="Calibri" panose="020F0502020204030204" pitchFamily="34" charset="0"/>
              </a:rPr>
              <a:t>October 2025 WRAT (Wellbeing, Record of Achievement and Target setting) review process </a:t>
            </a:r>
          </a:p>
          <a:p>
            <a:pPr lvl="0" fontAlgn="base">
              <a:buSzPct val="100000"/>
              <a:buFont typeface="Arial" panose="020B0604020202020204" pitchFamily="34" charset="0"/>
              <a:buChar char="•"/>
              <a:tabLst>
                <a:tab pos="457200" algn="l"/>
                <a:tab pos="914400" algn="l"/>
                <a:tab pos="457200" algn="l"/>
              </a:tabLst>
            </a:pPr>
            <a:r>
              <a:rPr lang="en-GB" sz="1800" dirty="0">
                <a:ea typeface="Times New Roman" panose="02020603050405020304" pitchFamily="18" charset="0"/>
                <a:cs typeface="Calibri" panose="020F0502020204030204" pitchFamily="34" charset="0"/>
              </a:rPr>
              <a:t>3</a:t>
            </a:r>
            <a:r>
              <a:rPr lang="en-GB" sz="1800" baseline="30000" dirty="0">
                <a:ea typeface="Times New Roman" panose="02020603050405020304" pitchFamily="18" charset="0"/>
                <a:cs typeface="Calibri" panose="020F0502020204030204" pitchFamily="34" charset="0"/>
              </a:rPr>
              <a:t>rd</a:t>
            </a:r>
            <a:r>
              <a:rPr lang="en-GB" sz="1800" dirty="0">
                <a:ea typeface="Times New Roman" panose="02020603050405020304" pitchFamily="18" charset="0"/>
                <a:cs typeface="Calibri" panose="020F0502020204030204" pitchFamily="34" charset="0"/>
              </a:rPr>
              <a:t> </a:t>
            </a:r>
            <a:r>
              <a:rPr lang="en-GB" sz="1800" dirty="0">
                <a:effectLst/>
                <a:ea typeface="Times New Roman" panose="02020603050405020304" pitchFamily="18" charset="0"/>
                <a:cs typeface="Calibri" panose="020F0502020204030204" pitchFamily="34" charset="0"/>
              </a:rPr>
              <a:t>November 2025 Whole School Closure Day</a:t>
            </a:r>
            <a:endParaRPr lang="en-GB" sz="1800" dirty="0">
              <a:ea typeface="Times New Roman" panose="02020603050405020304" pitchFamily="18" charset="0"/>
              <a:cs typeface="Calibri" panose="020F0502020204030204" pitchFamily="34" charset="0"/>
            </a:endParaRPr>
          </a:p>
          <a:p>
            <a:pPr lvl="0" fontAlgn="base">
              <a:buSzPct val="100000"/>
              <a:buFont typeface="Arial" panose="020B0604020202020204" pitchFamily="34" charset="0"/>
              <a:buChar char="•"/>
              <a:tabLst>
                <a:tab pos="457200" algn="l"/>
                <a:tab pos="914400" algn="l"/>
                <a:tab pos="457200" algn="l"/>
              </a:tabLst>
            </a:pPr>
            <a:r>
              <a:rPr lang="en-GB" sz="1800" dirty="0">
                <a:ea typeface="Times New Roman" panose="02020603050405020304" pitchFamily="18" charset="0"/>
                <a:cs typeface="Calibri" panose="020F0502020204030204" pitchFamily="34" charset="0"/>
              </a:rPr>
              <a:t>4</a:t>
            </a:r>
            <a:r>
              <a:rPr lang="en-GB" sz="1800" baseline="30000" dirty="0">
                <a:ea typeface="Times New Roman" panose="02020603050405020304" pitchFamily="18" charset="0"/>
                <a:cs typeface="Calibri" panose="020F0502020204030204" pitchFamily="34" charset="0"/>
              </a:rPr>
              <a:t>th</a:t>
            </a:r>
            <a:r>
              <a:rPr lang="en-GB" sz="1800" dirty="0">
                <a:ea typeface="Times New Roman" panose="02020603050405020304" pitchFamily="18" charset="0"/>
                <a:cs typeface="Calibri" panose="020F0502020204030204" pitchFamily="34" charset="0"/>
              </a:rPr>
              <a:t> N</a:t>
            </a:r>
            <a:r>
              <a:rPr lang="en-GB" sz="1800" dirty="0">
                <a:effectLst/>
                <a:ea typeface="Times New Roman" panose="02020603050405020304" pitchFamily="18" charset="0"/>
                <a:cs typeface="Calibri" panose="020F0502020204030204" pitchFamily="34" charset="0"/>
              </a:rPr>
              <a:t>ovember 2025 Drama Trip</a:t>
            </a:r>
          </a:p>
          <a:p>
            <a:pPr lvl="0" fontAlgn="base">
              <a:buSzPct val="100000"/>
              <a:buFont typeface="Arial" panose="020B0604020202020204" pitchFamily="34" charset="0"/>
              <a:buChar char="•"/>
              <a:tabLst>
                <a:tab pos="457200" algn="l"/>
                <a:tab pos="914400" algn="l"/>
                <a:tab pos="457200" algn="l"/>
              </a:tabLst>
            </a:pPr>
            <a:r>
              <a:rPr lang="en-GB" sz="1800" dirty="0">
                <a:ea typeface="Times New Roman" panose="02020603050405020304" pitchFamily="18" charset="0"/>
                <a:cs typeface="Calibri" panose="020F0502020204030204" pitchFamily="34" charset="0"/>
              </a:rPr>
              <a:t>12</a:t>
            </a:r>
            <a:r>
              <a:rPr lang="en-GB" sz="1800" baseline="30000" dirty="0">
                <a:ea typeface="Times New Roman" panose="02020603050405020304" pitchFamily="18" charset="0"/>
                <a:cs typeface="Calibri" panose="020F0502020204030204" pitchFamily="34" charset="0"/>
              </a:rPr>
              <a:t>th</a:t>
            </a:r>
            <a:r>
              <a:rPr lang="en-GB" sz="1800" dirty="0">
                <a:ea typeface="Times New Roman" panose="02020603050405020304" pitchFamily="18" charset="0"/>
                <a:cs typeface="Calibri" panose="020F0502020204030204" pitchFamily="34" charset="0"/>
              </a:rPr>
              <a:t> November 2025 SV2 Talk</a:t>
            </a:r>
            <a:r>
              <a:rPr lang="en-GB" sz="1800" dirty="0">
                <a:effectLst/>
                <a:ea typeface="Times New Roman" panose="02020603050405020304" pitchFamily="18" charset="0"/>
                <a:cs typeface="Calibri" panose="020F0502020204030204" pitchFamily="34" charset="0"/>
              </a:rPr>
              <a:t> </a:t>
            </a:r>
          </a:p>
          <a:p>
            <a:pPr lvl="0" fontAlgn="base">
              <a:buSzPct val="100000"/>
              <a:buFont typeface="Arial" panose="020B0604020202020204" pitchFamily="34" charset="0"/>
              <a:buChar char="•"/>
              <a:tabLst>
                <a:tab pos="457200" algn="l"/>
                <a:tab pos="914400" algn="l"/>
                <a:tab pos="457200" algn="l"/>
              </a:tabLst>
            </a:pPr>
            <a:r>
              <a:rPr lang="en-GB" sz="1800" dirty="0">
                <a:solidFill>
                  <a:srgbClr val="000000"/>
                </a:solidFill>
                <a:effectLst/>
                <a:ea typeface="Times New Roman" panose="02020603050405020304" pitchFamily="18" charset="0"/>
                <a:cs typeface="Calibri" panose="020F0502020204030204" pitchFamily="34" charset="0"/>
              </a:rPr>
              <a:t>27</a:t>
            </a:r>
            <a:r>
              <a:rPr lang="en-GB" sz="1800" baseline="30000" dirty="0">
                <a:solidFill>
                  <a:srgbClr val="000000"/>
                </a:solidFill>
                <a:effectLst/>
                <a:ea typeface="Times New Roman" panose="02020603050405020304" pitchFamily="18" charset="0"/>
                <a:cs typeface="Calibri" panose="020F0502020204030204" pitchFamily="34" charset="0"/>
              </a:rPr>
              <a:t>th</a:t>
            </a:r>
            <a:r>
              <a:rPr lang="en-GB" sz="1800" dirty="0">
                <a:solidFill>
                  <a:srgbClr val="000000"/>
                </a:solidFill>
                <a:effectLst/>
                <a:ea typeface="Times New Roman" panose="02020603050405020304" pitchFamily="18" charset="0"/>
                <a:cs typeface="Calibri" panose="020F0502020204030204" pitchFamily="34" charset="0"/>
              </a:rPr>
              <a:t> November 2025</a:t>
            </a:r>
            <a:r>
              <a:rPr lang="en-GB" sz="1800" dirty="0">
                <a:effectLst/>
                <a:ea typeface="Times New Roman" panose="02020603050405020304" pitchFamily="18" charset="0"/>
                <a:cs typeface="Calibri" panose="020F0502020204030204" pitchFamily="34" charset="0"/>
              </a:rPr>
              <a:t> House Plays evening performance</a:t>
            </a:r>
          </a:p>
          <a:p>
            <a:pPr lvl="0" fontAlgn="base">
              <a:buSzPct val="100000"/>
              <a:buFont typeface="Arial" panose="020B0604020202020204" pitchFamily="34" charset="0"/>
              <a:buChar char="•"/>
              <a:tabLst>
                <a:tab pos="457200" algn="l"/>
                <a:tab pos="914400" algn="l"/>
                <a:tab pos="457200" algn="l"/>
              </a:tabLst>
            </a:pPr>
            <a:r>
              <a:rPr lang="en-GB" sz="1800" dirty="0">
                <a:solidFill>
                  <a:srgbClr val="000000"/>
                </a:solidFill>
                <a:effectLst/>
                <a:ea typeface="Times New Roman" panose="02020603050405020304" pitchFamily="18" charset="0"/>
                <a:cs typeface="Calibri" panose="020F0502020204030204" pitchFamily="34" charset="0"/>
              </a:rPr>
              <a:t>3</a:t>
            </a:r>
            <a:r>
              <a:rPr lang="en-GB" sz="1800" baseline="30000" dirty="0">
                <a:solidFill>
                  <a:srgbClr val="000000"/>
                </a:solidFill>
                <a:effectLst/>
                <a:ea typeface="Times New Roman" panose="02020603050405020304" pitchFamily="18" charset="0"/>
                <a:cs typeface="Calibri" panose="020F0502020204030204" pitchFamily="34" charset="0"/>
              </a:rPr>
              <a:t>rd</a:t>
            </a:r>
            <a:r>
              <a:rPr lang="en-GB" sz="1800" dirty="0">
                <a:solidFill>
                  <a:srgbClr val="000000"/>
                </a:solidFill>
                <a:effectLst/>
                <a:ea typeface="Times New Roman" panose="02020603050405020304" pitchFamily="18" charset="0"/>
                <a:cs typeface="Calibri" panose="020F0502020204030204" pitchFamily="34" charset="0"/>
              </a:rPr>
              <a:t> December 2025 Careers Trip</a:t>
            </a:r>
          </a:p>
          <a:p>
            <a:pPr lvl="0" fontAlgn="base">
              <a:buSzPct val="100000"/>
              <a:buFont typeface="Arial" panose="020B0604020202020204" pitchFamily="34" charset="0"/>
              <a:buChar char="•"/>
              <a:tabLst>
                <a:tab pos="457200" algn="l"/>
                <a:tab pos="914400" algn="l"/>
                <a:tab pos="457200" algn="l"/>
              </a:tabLst>
            </a:pPr>
            <a:r>
              <a:rPr lang="en-GB" sz="1800" dirty="0">
                <a:solidFill>
                  <a:srgbClr val="000000"/>
                </a:solidFill>
                <a:effectLst/>
                <a:ea typeface="Times New Roman" panose="02020603050405020304" pitchFamily="18" charset="0"/>
                <a:cs typeface="Calibri" panose="020F0502020204030204" pitchFamily="34" charset="0"/>
              </a:rPr>
              <a:t>Interim reports will be </a:t>
            </a:r>
            <a:r>
              <a:rPr lang="en-GB" sz="1800" dirty="0">
                <a:effectLst/>
                <a:ea typeface="Times New Roman" panose="02020603050405020304" pitchFamily="18" charset="0"/>
                <a:cs typeface="Calibri" panose="020F0502020204030204" pitchFamily="34" charset="0"/>
              </a:rPr>
              <a:t>issued in the week beginning 8</a:t>
            </a:r>
            <a:r>
              <a:rPr lang="en-GB" sz="1800" baseline="30000" dirty="0">
                <a:solidFill>
                  <a:srgbClr val="000000"/>
                </a:solidFill>
                <a:effectLst/>
                <a:ea typeface="Times New Roman" panose="02020603050405020304" pitchFamily="18" charset="0"/>
                <a:cs typeface="Calibri" panose="020F0502020204030204" pitchFamily="34" charset="0"/>
              </a:rPr>
              <a:t>th</a:t>
            </a:r>
            <a:r>
              <a:rPr lang="en-GB" sz="1800" dirty="0">
                <a:solidFill>
                  <a:srgbClr val="000000"/>
                </a:solidFill>
                <a:effectLst/>
                <a:ea typeface="Times New Roman" panose="02020603050405020304" pitchFamily="18" charset="0"/>
                <a:cs typeface="Calibri" panose="020F0502020204030204" pitchFamily="34" charset="0"/>
              </a:rPr>
              <a:t> December 202</a:t>
            </a:r>
            <a:r>
              <a:rPr lang="en-GB" sz="1800" dirty="0">
                <a:solidFill>
                  <a:srgbClr val="000000"/>
                </a:solidFill>
                <a:ea typeface="Times New Roman" panose="02020603050405020304" pitchFamily="18" charset="0"/>
                <a:cs typeface="Calibri" panose="020F0502020204030204" pitchFamily="34" charset="0"/>
              </a:rPr>
              <a:t>5</a:t>
            </a:r>
            <a:endParaRPr lang="en-GB" sz="1800" dirty="0">
              <a:effectLst/>
              <a:ea typeface="Times New Roman" panose="02020603050405020304" pitchFamily="18" charset="0"/>
              <a:cs typeface="Calibri" panose="020F0502020204030204" pitchFamily="34" charset="0"/>
            </a:endParaRPr>
          </a:p>
          <a:p>
            <a:pPr lvl="0" fontAlgn="base">
              <a:buSzPct val="100000"/>
              <a:buFont typeface="Arial" panose="020B0604020202020204" pitchFamily="34" charset="0"/>
              <a:buChar char="•"/>
              <a:tabLst>
                <a:tab pos="457200" algn="l"/>
                <a:tab pos="914400" algn="l"/>
                <a:tab pos="457200" algn="l"/>
              </a:tabLst>
            </a:pPr>
            <a:r>
              <a:rPr lang="en-GB" sz="1800" dirty="0">
                <a:solidFill>
                  <a:srgbClr val="000000"/>
                </a:solidFill>
                <a:effectLst/>
                <a:ea typeface="Times New Roman" panose="02020603050405020304" pitchFamily="18" charset="0"/>
                <a:cs typeface="Calibri" panose="020F0502020204030204" pitchFamily="34" charset="0"/>
              </a:rPr>
              <a:t>14</a:t>
            </a:r>
            <a:r>
              <a:rPr lang="en-GB" sz="1800" baseline="30000" dirty="0">
                <a:solidFill>
                  <a:srgbClr val="000000"/>
                </a:solidFill>
                <a:effectLst/>
                <a:ea typeface="Times New Roman" panose="02020603050405020304" pitchFamily="18" charset="0"/>
                <a:cs typeface="Calibri" panose="020F0502020204030204" pitchFamily="34" charset="0"/>
              </a:rPr>
              <a:t>th</a:t>
            </a:r>
            <a:r>
              <a:rPr lang="en-GB" sz="1800" dirty="0">
                <a:solidFill>
                  <a:srgbClr val="000000"/>
                </a:solidFill>
                <a:effectLst/>
                <a:ea typeface="Times New Roman" panose="02020603050405020304" pitchFamily="18" charset="0"/>
                <a:cs typeface="Calibri" panose="020F0502020204030204" pitchFamily="34" charset="0"/>
              </a:rPr>
              <a:t> + 15</a:t>
            </a:r>
            <a:r>
              <a:rPr lang="en-GB" sz="1800" baseline="30000" dirty="0">
                <a:solidFill>
                  <a:srgbClr val="000000"/>
                </a:solidFill>
                <a:effectLst/>
                <a:ea typeface="Times New Roman" panose="02020603050405020304" pitchFamily="18" charset="0"/>
                <a:cs typeface="Calibri" panose="020F0502020204030204" pitchFamily="34" charset="0"/>
              </a:rPr>
              <a:t>th</a:t>
            </a:r>
            <a:r>
              <a:rPr lang="en-GB" sz="1800" dirty="0">
                <a:solidFill>
                  <a:srgbClr val="000000"/>
                </a:solidFill>
                <a:effectLst/>
                <a:ea typeface="Times New Roman" panose="02020603050405020304" pitchFamily="18" charset="0"/>
                <a:cs typeface="Calibri" panose="020F0502020204030204" pitchFamily="34" charset="0"/>
              </a:rPr>
              <a:t> January 2026 Art Trip + Workshop</a:t>
            </a:r>
            <a:r>
              <a:rPr lang="en-GB" sz="1800" dirty="0">
                <a:effectLst/>
                <a:ea typeface="Times New Roman" panose="02020603050405020304" pitchFamily="18" charset="0"/>
                <a:cs typeface="Calibri" panose="020F0502020204030204" pitchFamily="34" charset="0"/>
              </a:rPr>
              <a:t> </a:t>
            </a:r>
          </a:p>
          <a:p>
            <a:pPr lvl="0" fontAlgn="base">
              <a:buSzPct val="100000"/>
              <a:buFont typeface="Arial" panose="020B0604020202020204" pitchFamily="34" charset="0"/>
              <a:buChar char="•"/>
              <a:tabLst>
                <a:tab pos="457200" algn="l"/>
                <a:tab pos="914400" algn="l"/>
                <a:tab pos="457200" algn="l"/>
              </a:tabLst>
            </a:pPr>
            <a:r>
              <a:rPr lang="en-GB" sz="1800" dirty="0">
                <a:solidFill>
                  <a:srgbClr val="000000"/>
                </a:solidFill>
                <a:effectLst/>
                <a:ea typeface="Times New Roman" panose="02020603050405020304" pitchFamily="18" charset="0"/>
                <a:cs typeface="Calibri" panose="020F0502020204030204" pitchFamily="34" charset="0"/>
              </a:rPr>
              <a:t>28</a:t>
            </a:r>
            <a:r>
              <a:rPr lang="en-GB" sz="1800" baseline="30000" dirty="0">
                <a:solidFill>
                  <a:srgbClr val="000000"/>
                </a:solidFill>
                <a:effectLst/>
                <a:ea typeface="Times New Roman" panose="02020603050405020304" pitchFamily="18" charset="0"/>
                <a:cs typeface="Calibri" panose="020F0502020204030204" pitchFamily="34" charset="0"/>
              </a:rPr>
              <a:t>th</a:t>
            </a:r>
            <a:r>
              <a:rPr lang="en-GB" sz="1800" dirty="0">
                <a:solidFill>
                  <a:srgbClr val="000000"/>
                </a:solidFill>
                <a:effectLst/>
                <a:ea typeface="Times New Roman" panose="02020603050405020304" pitchFamily="18" charset="0"/>
                <a:cs typeface="Calibri" panose="020F0502020204030204" pitchFamily="34" charset="0"/>
              </a:rPr>
              <a:t> January 2026 Maths Challenge</a:t>
            </a:r>
            <a:r>
              <a:rPr lang="en-GB" sz="1800" dirty="0">
                <a:effectLst/>
                <a:ea typeface="Times New Roman" panose="02020603050405020304" pitchFamily="18" charset="0"/>
                <a:cs typeface="Calibri" panose="020F0502020204030204" pitchFamily="34" charset="0"/>
              </a:rPr>
              <a:t> </a:t>
            </a:r>
            <a:endParaRPr lang="en-GB" sz="1800" dirty="0">
              <a:cs typeface="Calibri" panose="020F0502020204030204" pitchFamily="34" charset="0"/>
            </a:endParaRPr>
          </a:p>
          <a:p>
            <a:endParaRPr lang="en-GB" sz="1800" dirty="0">
              <a:cs typeface="Calibri" panose="020F0502020204030204" pitchFamily="34" charset="0"/>
            </a:endParaRPr>
          </a:p>
        </p:txBody>
      </p:sp>
      <p:sp>
        <p:nvSpPr>
          <p:cNvPr id="4" name="Content Placeholder 3">
            <a:extLst>
              <a:ext uri="{FF2B5EF4-FFF2-40B4-BE49-F238E27FC236}">
                <a16:creationId xmlns:a16="http://schemas.microsoft.com/office/drawing/2014/main" id="{3DB66B1F-BCBB-4621-A911-30052D7DF5A6}"/>
              </a:ext>
            </a:extLst>
          </p:cNvPr>
          <p:cNvSpPr>
            <a:spLocks noGrp="1"/>
          </p:cNvSpPr>
          <p:nvPr>
            <p:ph sz="half" idx="2"/>
          </p:nvPr>
        </p:nvSpPr>
        <p:spPr>
          <a:xfrm>
            <a:off x="6197599" y="1052737"/>
            <a:ext cx="5384801" cy="5073427"/>
          </a:xfrm>
        </p:spPr>
        <p:txBody>
          <a:bodyPr/>
          <a:lstStyle/>
          <a:p>
            <a:pPr lvl="0" fontAlgn="base">
              <a:buSzPct val="100000"/>
              <a:buFont typeface="Arial" panose="020B0604020202020204" pitchFamily="34" charset="0"/>
              <a:buChar char="•"/>
              <a:tabLst>
                <a:tab pos="457200" algn="l"/>
              </a:tabLst>
            </a:pPr>
            <a:r>
              <a:rPr lang="en-GB" sz="1800" dirty="0">
                <a:solidFill>
                  <a:srgbClr val="000000"/>
                </a:solidFill>
                <a:effectLst/>
                <a:ea typeface="Times New Roman" panose="02020603050405020304" pitchFamily="18" charset="0"/>
                <a:cs typeface="Calibri" panose="020F0502020204030204" pitchFamily="34" charset="0"/>
              </a:rPr>
              <a:t>10</a:t>
            </a:r>
            <a:r>
              <a:rPr lang="en-GB" sz="1800" baseline="30000" dirty="0">
                <a:solidFill>
                  <a:srgbClr val="000000"/>
                </a:solidFill>
                <a:effectLst/>
                <a:ea typeface="Times New Roman" panose="02020603050405020304" pitchFamily="18" charset="0"/>
                <a:cs typeface="Calibri" panose="020F0502020204030204" pitchFamily="34" charset="0"/>
              </a:rPr>
              <a:t>th</a:t>
            </a:r>
            <a:r>
              <a:rPr lang="en-GB" sz="1800" dirty="0">
                <a:solidFill>
                  <a:srgbClr val="000000"/>
                </a:solidFill>
                <a:effectLst/>
                <a:ea typeface="Times New Roman" panose="02020603050405020304" pitchFamily="18" charset="0"/>
                <a:cs typeface="Calibri" panose="020F0502020204030204" pitchFamily="34" charset="0"/>
              </a:rPr>
              <a:t> February 2026</a:t>
            </a:r>
            <a:r>
              <a:rPr lang="en-GB" sz="1800" dirty="0">
                <a:effectLst/>
                <a:ea typeface="Times New Roman" panose="02020603050405020304" pitchFamily="18" charset="0"/>
                <a:cs typeface="Calibri" panose="020F0502020204030204" pitchFamily="34" charset="0"/>
              </a:rPr>
              <a:t> Stars in Your Eyes</a:t>
            </a:r>
          </a:p>
          <a:p>
            <a:pPr>
              <a:buSzPct val="100000"/>
              <a:buFont typeface="Arial" panose="020B0604020202020204" pitchFamily="34" charset="0"/>
              <a:buChar char="•"/>
              <a:tabLst>
                <a:tab pos="457200" algn="l"/>
                <a:tab pos="457200" algn="l"/>
                <a:tab pos="457200" algn="l"/>
                <a:tab pos="457200" algn="l"/>
                <a:tab pos="457200" algn="l"/>
                <a:tab pos="457200" algn="l"/>
                <a:tab pos="914400" algn="l"/>
                <a:tab pos="457200" algn="l"/>
              </a:tabLst>
            </a:pPr>
            <a:r>
              <a:rPr lang="en-GB" sz="1800" dirty="0">
                <a:solidFill>
                  <a:srgbClr val="000000"/>
                </a:solidFill>
                <a:ea typeface="Times New Roman" panose="02020603050405020304" pitchFamily="18" charset="0"/>
                <a:cs typeface="Calibri" panose="020F0502020204030204" pitchFamily="34" charset="0"/>
              </a:rPr>
              <a:t>Year 10 full reports</a:t>
            </a:r>
            <a:r>
              <a:rPr lang="en-GB" sz="1800" dirty="0">
                <a:ea typeface="Times New Roman" panose="02020603050405020304" pitchFamily="18" charset="0"/>
                <a:cs typeface="Calibri" panose="020F0502020204030204" pitchFamily="34" charset="0"/>
              </a:rPr>
              <a:t> will be published in the week beginning 9</a:t>
            </a:r>
            <a:r>
              <a:rPr lang="en-GB" sz="1800" baseline="30000" dirty="0">
                <a:ea typeface="Times New Roman" panose="02020603050405020304" pitchFamily="18" charset="0"/>
                <a:cs typeface="Calibri" panose="020F0502020204030204" pitchFamily="34" charset="0"/>
              </a:rPr>
              <a:t>th</a:t>
            </a:r>
            <a:r>
              <a:rPr lang="en-GB" sz="1800" dirty="0">
                <a:ea typeface="Times New Roman" panose="02020603050405020304" pitchFamily="18" charset="0"/>
                <a:cs typeface="Calibri" panose="020F0502020204030204" pitchFamily="34" charset="0"/>
              </a:rPr>
              <a:t> March 2026</a:t>
            </a:r>
            <a:endParaRPr lang="en-GB" sz="1800" dirty="0">
              <a:solidFill>
                <a:srgbClr val="000000"/>
              </a:solidFill>
              <a:ea typeface="Times New Roman" panose="02020603050405020304" pitchFamily="18" charset="0"/>
              <a:cs typeface="Calibri" panose="020F0502020204030204" pitchFamily="34" charset="0"/>
            </a:endParaRPr>
          </a:p>
          <a:p>
            <a:pPr>
              <a:buSzPct val="100000"/>
              <a:buFont typeface="Arial" panose="020B0604020202020204" pitchFamily="34" charset="0"/>
              <a:buChar char="•"/>
              <a:tabLst>
                <a:tab pos="457200" algn="l"/>
                <a:tab pos="457200" algn="l"/>
                <a:tab pos="457200" algn="l"/>
                <a:tab pos="457200" algn="l"/>
                <a:tab pos="457200" algn="l"/>
                <a:tab pos="457200" algn="l"/>
                <a:tab pos="914400" algn="l"/>
                <a:tab pos="457200" algn="l"/>
              </a:tabLst>
            </a:pPr>
            <a:r>
              <a:rPr lang="en-GB" sz="1800" dirty="0">
                <a:solidFill>
                  <a:srgbClr val="000000"/>
                </a:solidFill>
                <a:effectLst/>
                <a:ea typeface="Times New Roman" panose="02020603050405020304" pitchFamily="18" charset="0"/>
                <a:cs typeface="Calibri" panose="020F0502020204030204" pitchFamily="34" charset="0"/>
              </a:rPr>
              <a:t>17</a:t>
            </a:r>
            <a:r>
              <a:rPr lang="en-GB" sz="1800" baseline="30000" dirty="0">
                <a:solidFill>
                  <a:srgbClr val="000000"/>
                </a:solidFill>
                <a:effectLst/>
                <a:ea typeface="Times New Roman" panose="02020603050405020304" pitchFamily="18" charset="0"/>
                <a:cs typeface="Calibri" panose="020F0502020204030204" pitchFamily="34" charset="0"/>
              </a:rPr>
              <a:t>th</a:t>
            </a:r>
            <a:r>
              <a:rPr lang="en-GB" sz="1800" dirty="0">
                <a:solidFill>
                  <a:srgbClr val="000000"/>
                </a:solidFill>
                <a:effectLst/>
                <a:ea typeface="Times New Roman" panose="02020603050405020304" pitchFamily="18" charset="0"/>
                <a:cs typeface="Calibri" panose="020F0502020204030204" pitchFamily="34" charset="0"/>
              </a:rPr>
              <a:t> March 202</a:t>
            </a:r>
            <a:r>
              <a:rPr lang="en-GB" sz="1800" dirty="0">
                <a:solidFill>
                  <a:srgbClr val="000000"/>
                </a:solidFill>
                <a:ea typeface="Times New Roman" panose="02020603050405020304" pitchFamily="18" charset="0"/>
                <a:cs typeface="Calibri" panose="020F0502020204030204" pitchFamily="34" charset="0"/>
              </a:rPr>
              <a:t>6 WRAT</a:t>
            </a:r>
          </a:p>
          <a:p>
            <a:pPr>
              <a:buSzPct val="100000"/>
              <a:buFont typeface="Arial" panose="020B0604020202020204" pitchFamily="34" charset="0"/>
              <a:buChar char="•"/>
              <a:tabLst>
                <a:tab pos="457200" algn="l"/>
                <a:tab pos="457200" algn="l"/>
                <a:tab pos="457200" algn="l"/>
                <a:tab pos="457200" algn="l"/>
                <a:tab pos="457200" algn="l"/>
                <a:tab pos="457200" algn="l"/>
                <a:tab pos="914400" algn="l"/>
                <a:tab pos="457200" algn="l"/>
              </a:tabLst>
            </a:pPr>
            <a:r>
              <a:rPr lang="en-GB" sz="1800" dirty="0">
                <a:solidFill>
                  <a:srgbClr val="000000"/>
                </a:solidFill>
                <a:effectLst/>
                <a:ea typeface="Times New Roman" panose="02020603050405020304" pitchFamily="18" charset="0"/>
                <a:cs typeface="Calibri" panose="020F0502020204030204" pitchFamily="34" charset="0"/>
              </a:rPr>
              <a:t>19</a:t>
            </a:r>
            <a:r>
              <a:rPr lang="en-GB" sz="1800" baseline="30000" dirty="0">
                <a:solidFill>
                  <a:srgbClr val="000000"/>
                </a:solidFill>
                <a:effectLst/>
                <a:ea typeface="Times New Roman" panose="02020603050405020304" pitchFamily="18" charset="0"/>
                <a:cs typeface="Calibri" panose="020F0502020204030204" pitchFamily="34" charset="0"/>
              </a:rPr>
              <a:t>th</a:t>
            </a:r>
            <a:r>
              <a:rPr lang="en-GB" sz="1800" dirty="0">
                <a:solidFill>
                  <a:srgbClr val="000000"/>
                </a:solidFill>
                <a:effectLst/>
                <a:ea typeface="Times New Roman" panose="02020603050405020304" pitchFamily="18" charset="0"/>
                <a:cs typeface="Calibri" panose="020F0502020204030204" pitchFamily="34" charset="0"/>
              </a:rPr>
              <a:t> March 2026 Maths Olympiad</a:t>
            </a:r>
            <a:endParaRPr lang="en-GB" sz="1800" dirty="0">
              <a:effectLst/>
              <a:ea typeface="Times New Roman" panose="02020603050405020304" pitchFamily="18" charset="0"/>
              <a:cs typeface="Calibri" panose="020F0502020204030204" pitchFamily="34" charset="0"/>
            </a:endParaRPr>
          </a:p>
          <a:p>
            <a:pPr>
              <a:buSzPct val="100000"/>
              <a:buFont typeface="Arial" panose="020B0604020202020204" pitchFamily="34" charset="0"/>
              <a:buChar char="•"/>
              <a:tabLst>
                <a:tab pos="457200" algn="l"/>
                <a:tab pos="457200" algn="l"/>
                <a:tab pos="457200" algn="l"/>
                <a:tab pos="457200" algn="l"/>
                <a:tab pos="457200" algn="l"/>
                <a:tab pos="457200" algn="l"/>
                <a:tab pos="914400" algn="l"/>
                <a:tab pos="457200" algn="l"/>
              </a:tabLst>
            </a:pPr>
            <a:r>
              <a:rPr lang="en-GB" sz="1800" dirty="0">
                <a:solidFill>
                  <a:srgbClr val="000000"/>
                </a:solidFill>
                <a:ea typeface="Times New Roman" panose="02020603050405020304" pitchFamily="18" charset="0"/>
                <a:cs typeface="Calibri" panose="020F0502020204030204" pitchFamily="34" charset="0"/>
              </a:rPr>
              <a:t>27</a:t>
            </a:r>
            <a:r>
              <a:rPr lang="en-GB" sz="1800" baseline="30000" dirty="0">
                <a:solidFill>
                  <a:srgbClr val="000000"/>
                </a:solidFill>
                <a:ea typeface="Times New Roman" panose="02020603050405020304" pitchFamily="18" charset="0"/>
                <a:cs typeface="Calibri" panose="020F0502020204030204" pitchFamily="34" charset="0"/>
              </a:rPr>
              <a:t>th</a:t>
            </a:r>
            <a:r>
              <a:rPr lang="en-GB" sz="1800" dirty="0">
                <a:solidFill>
                  <a:srgbClr val="000000"/>
                </a:solidFill>
                <a:ea typeface="Times New Roman" panose="02020603050405020304" pitchFamily="18" charset="0"/>
                <a:cs typeface="Calibri" panose="020F0502020204030204" pitchFamily="34" charset="0"/>
              </a:rPr>
              <a:t>-30</a:t>
            </a:r>
            <a:r>
              <a:rPr lang="en-GB" sz="1800" baseline="30000" dirty="0">
                <a:solidFill>
                  <a:srgbClr val="000000"/>
                </a:solidFill>
                <a:ea typeface="Times New Roman" panose="02020603050405020304" pitchFamily="18" charset="0"/>
                <a:cs typeface="Calibri" panose="020F0502020204030204" pitchFamily="34" charset="0"/>
              </a:rPr>
              <a:t>th</a:t>
            </a:r>
            <a:r>
              <a:rPr lang="en-GB" sz="1800" dirty="0">
                <a:solidFill>
                  <a:srgbClr val="000000"/>
                </a:solidFill>
                <a:ea typeface="Times New Roman" panose="02020603050405020304" pitchFamily="18" charset="0"/>
                <a:cs typeface="Calibri" panose="020F0502020204030204" pitchFamily="34" charset="0"/>
              </a:rPr>
              <a:t> March 2026 Western Front Trip</a:t>
            </a:r>
            <a:r>
              <a:rPr lang="en-GB" sz="1800" dirty="0">
                <a:ea typeface="Times New Roman" panose="02020603050405020304" pitchFamily="18" charset="0"/>
                <a:cs typeface="Calibri" panose="020F0502020204030204" pitchFamily="34" charset="0"/>
              </a:rPr>
              <a:t> </a:t>
            </a:r>
            <a:endParaRPr lang="en-GB" sz="1800" dirty="0">
              <a:effectLst/>
              <a:ea typeface="Times New Roman" panose="02020603050405020304" pitchFamily="18" charset="0"/>
              <a:cs typeface="Calibri" panose="020F0502020204030204" pitchFamily="34" charset="0"/>
            </a:endParaRPr>
          </a:p>
          <a:p>
            <a:pPr lvl="0" fontAlgn="base">
              <a:buSzPct val="100000"/>
              <a:buFont typeface="Arial" panose="020B0604020202020204" pitchFamily="34" charset="0"/>
              <a:buChar char="•"/>
              <a:tabLst>
                <a:tab pos="457200" algn="l"/>
                <a:tab pos="457200" algn="l"/>
                <a:tab pos="457200" algn="l"/>
                <a:tab pos="457200" algn="l"/>
                <a:tab pos="457200" algn="l"/>
                <a:tab pos="457200" algn="l"/>
                <a:tab pos="914400" algn="l"/>
                <a:tab pos="457200" algn="l"/>
              </a:tabLst>
            </a:pPr>
            <a:r>
              <a:rPr lang="en-GB" sz="1800" dirty="0">
                <a:solidFill>
                  <a:srgbClr val="000000"/>
                </a:solidFill>
                <a:effectLst/>
                <a:ea typeface="Times New Roman" panose="02020603050405020304" pitchFamily="18" charset="0"/>
                <a:cs typeface="Calibri" panose="020F0502020204030204" pitchFamily="34" charset="0"/>
              </a:rPr>
              <a:t>15</a:t>
            </a:r>
            <a:r>
              <a:rPr lang="en-GB" sz="1800" baseline="30000" dirty="0">
                <a:solidFill>
                  <a:srgbClr val="000000"/>
                </a:solidFill>
                <a:effectLst/>
                <a:ea typeface="Times New Roman" panose="02020603050405020304" pitchFamily="18" charset="0"/>
                <a:cs typeface="Calibri" panose="020F0502020204030204" pitchFamily="34" charset="0"/>
              </a:rPr>
              <a:t>th</a:t>
            </a:r>
            <a:r>
              <a:rPr lang="en-GB" sz="1800" dirty="0">
                <a:solidFill>
                  <a:srgbClr val="000000"/>
                </a:solidFill>
                <a:effectLst/>
                <a:ea typeface="Times New Roman" panose="02020603050405020304" pitchFamily="18" charset="0"/>
                <a:cs typeface="Calibri" panose="020F0502020204030204" pitchFamily="34" charset="0"/>
              </a:rPr>
              <a:t>-16</a:t>
            </a:r>
            <a:r>
              <a:rPr lang="en-GB" sz="1800" baseline="30000" dirty="0">
                <a:solidFill>
                  <a:srgbClr val="000000"/>
                </a:solidFill>
                <a:effectLst/>
                <a:ea typeface="Times New Roman" panose="02020603050405020304" pitchFamily="18" charset="0"/>
                <a:cs typeface="Calibri" panose="020F0502020204030204" pitchFamily="34" charset="0"/>
              </a:rPr>
              <a:t>th</a:t>
            </a:r>
            <a:r>
              <a:rPr lang="en-GB" sz="1800" dirty="0">
                <a:solidFill>
                  <a:srgbClr val="000000"/>
                </a:solidFill>
                <a:effectLst/>
                <a:ea typeface="Times New Roman" panose="02020603050405020304" pitchFamily="18" charset="0"/>
                <a:cs typeface="Calibri" panose="020F0502020204030204" pitchFamily="34" charset="0"/>
              </a:rPr>
              <a:t> April 2026 Language Listening Exams</a:t>
            </a:r>
          </a:p>
          <a:p>
            <a:pPr lvl="0">
              <a:buSzPct val="100000"/>
              <a:buFont typeface="Arial" panose="020B0604020202020204" pitchFamily="34" charset="0"/>
              <a:buChar char="•"/>
              <a:tabLst>
                <a:tab pos="457200" algn="l"/>
                <a:tab pos="457200" algn="l"/>
                <a:tab pos="457200" algn="l"/>
                <a:tab pos="457200" algn="l"/>
                <a:tab pos="457200" algn="l"/>
                <a:tab pos="457200" algn="l"/>
                <a:tab pos="914400" algn="l"/>
                <a:tab pos="457200" algn="l"/>
              </a:tabLst>
            </a:pPr>
            <a:r>
              <a:rPr lang="en-GB" sz="1800" dirty="0">
                <a:solidFill>
                  <a:srgbClr val="000000"/>
                </a:solidFill>
                <a:ea typeface="Times New Roman" panose="02020603050405020304" pitchFamily="18" charset="0"/>
                <a:cs typeface="Calibri" panose="020F0502020204030204" pitchFamily="34" charset="0"/>
              </a:rPr>
              <a:t>17</a:t>
            </a:r>
            <a:r>
              <a:rPr lang="en-GB" sz="1800" baseline="30000" dirty="0">
                <a:solidFill>
                  <a:srgbClr val="000000"/>
                </a:solidFill>
                <a:ea typeface="Times New Roman" panose="02020603050405020304" pitchFamily="18" charset="0"/>
                <a:cs typeface="Calibri" panose="020F0502020204030204" pitchFamily="34" charset="0"/>
              </a:rPr>
              <a:t>th</a:t>
            </a:r>
            <a:r>
              <a:rPr lang="en-GB" sz="1800" dirty="0">
                <a:solidFill>
                  <a:srgbClr val="000000"/>
                </a:solidFill>
                <a:ea typeface="Times New Roman" panose="02020603050405020304" pitchFamily="18" charset="0"/>
                <a:cs typeface="Calibri" panose="020F0502020204030204" pitchFamily="34" charset="0"/>
              </a:rPr>
              <a:t> April </a:t>
            </a:r>
            <a:r>
              <a:rPr lang="en-GB" sz="1800" dirty="0">
                <a:ea typeface="Times New Roman" panose="02020603050405020304" pitchFamily="18" charset="0"/>
                <a:cs typeface="Calibri" panose="020F0502020204030204" pitchFamily="34" charset="0"/>
              </a:rPr>
              <a:t>Whole School Closure Day</a:t>
            </a:r>
            <a:endParaRPr lang="en-GB" sz="1800" dirty="0">
              <a:effectLst/>
              <a:ea typeface="Times New Roman" panose="02020603050405020304" pitchFamily="18" charset="0"/>
              <a:cs typeface="Calibri" panose="020F0502020204030204" pitchFamily="34" charset="0"/>
            </a:endParaRPr>
          </a:p>
          <a:p>
            <a:pPr lvl="0" fontAlgn="base">
              <a:buSzPct val="100000"/>
              <a:buFont typeface="Arial" panose="020B0604020202020204" pitchFamily="34" charset="0"/>
              <a:buChar char="•"/>
              <a:tabLst>
                <a:tab pos="457200" algn="l"/>
                <a:tab pos="457200" algn="l"/>
                <a:tab pos="457200" algn="l"/>
                <a:tab pos="457200" algn="l"/>
                <a:tab pos="457200" algn="l"/>
                <a:tab pos="457200" algn="l"/>
                <a:tab pos="914400" algn="l"/>
                <a:tab pos="457200" algn="l"/>
              </a:tabLst>
            </a:pPr>
            <a:r>
              <a:rPr lang="en-GB" sz="1800" dirty="0">
                <a:effectLst/>
                <a:ea typeface="Times New Roman" panose="02020603050405020304" pitchFamily="18" charset="0"/>
                <a:cs typeface="Calibri" panose="020F0502020204030204" pitchFamily="34" charset="0"/>
              </a:rPr>
              <a:t>22</a:t>
            </a:r>
            <a:r>
              <a:rPr lang="en-GB" sz="1800" baseline="30000" dirty="0">
                <a:effectLst/>
                <a:ea typeface="Times New Roman" panose="02020603050405020304" pitchFamily="18" charset="0"/>
                <a:cs typeface="Calibri" panose="020F0502020204030204" pitchFamily="34" charset="0"/>
              </a:rPr>
              <a:t>nd</a:t>
            </a:r>
            <a:r>
              <a:rPr lang="en-GB" sz="1800" dirty="0">
                <a:effectLst/>
                <a:ea typeface="Times New Roman" panose="02020603050405020304" pitchFamily="18" charset="0"/>
                <a:cs typeface="Calibri" panose="020F0502020204030204" pitchFamily="34" charset="0"/>
              </a:rPr>
              <a:t> </a:t>
            </a:r>
            <a:r>
              <a:rPr lang="en-GB" sz="1800" dirty="0">
                <a:solidFill>
                  <a:srgbClr val="000000"/>
                </a:solidFill>
                <a:effectLst/>
                <a:ea typeface="Times New Roman" panose="02020603050405020304" pitchFamily="18" charset="0"/>
                <a:cs typeface="Calibri" panose="020F0502020204030204" pitchFamily="34" charset="0"/>
              </a:rPr>
              <a:t>April-</a:t>
            </a:r>
            <a:r>
              <a:rPr lang="en-GB" sz="1800" dirty="0">
                <a:solidFill>
                  <a:srgbClr val="000000"/>
                </a:solidFill>
                <a:ea typeface="Times New Roman" panose="02020603050405020304" pitchFamily="18" charset="0"/>
                <a:cs typeface="Calibri" panose="020F0502020204030204" pitchFamily="34" charset="0"/>
              </a:rPr>
              <a:t>1</a:t>
            </a:r>
            <a:r>
              <a:rPr lang="en-GB" sz="1800" baseline="30000" dirty="0">
                <a:solidFill>
                  <a:srgbClr val="000000"/>
                </a:solidFill>
                <a:ea typeface="Times New Roman" panose="02020603050405020304" pitchFamily="18" charset="0"/>
                <a:cs typeface="Calibri" panose="020F0502020204030204" pitchFamily="34" charset="0"/>
              </a:rPr>
              <a:t>st</a:t>
            </a:r>
            <a:r>
              <a:rPr lang="en-GB" sz="1800" dirty="0">
                <a:solidFill>
                  <a:srgbClr val="000000"/>
                </a:solidFill>
                <a:ea typeface="Times New Roman" panose="02020603050405020304" pitchFamily="18" charset="0"/>
                <a:cs typeface="Calibri" panose="020F0502020204030204" pitchFamily="34" charset="0"/>
              </a:rPr>
              <a:t> </a:t>
            </a:r>
            <a:r>
              <a:rPr lang="en-GB" sz="1800" dirty="0">
                <a:effectLst/>
                <a:ea typeface="Times New Roman" panose="02020603050405020304" pitchFamily="18" charset="0"/>
                <a:cs typeface="Calibri" panose="020F0502020204030204" pitchFamily="34" charset="0"/>
              </a:rPr>
              <a:t>May (inclusive) 2026 </a:t>
            </a:r>
            <a:r>
              <a:rPr lang="en-GB" sz="1800" dirty="0">
                <a:solidFill>
                  <a:srgbClr val="000000"/>
                </a:solidFill>
                <a:effectLst/>
                <a:ea typeface="Times New Roman" panose="02020603050405020304" pitchFamily="18" charset="0"/>
                <a:cs typeface="Calibri" panose="020F0502020204030204" pitchFamily="34" charset="0"/>
              </a:rPr>
              <a:t>Year 10 Exam</a:t>
            </a:r>
            <a:r>
              <a:rPr lang="en-GB" sz="1800" dirty="0">
                <a:effectLst/>
                <a:ea typeface="Times New Roman" panose="02020603050405020304" pitchFamily="18" charset="0"/>
                <a:cs typeface="Calibri" panose="020F0502020204030204" pitchFamily="34" charset="0"/>
              </a:rPr>
              <a:t>s </a:t>
            </a:r>
          </a:p>
          <a:p>
            <a:pPr>
              <a:buSzPct val="100000"/>
              <a:buFont typeface="Arial" panose="020B0604020202020204" pitchFamily="34" charset="0"/>
              <a:buChar char="•"/>
              <a:tabLst>
                <a:tab pos="457200" algn="l"/>
                <a:tab pos="457200" algn="l"/>
                <a:tab pos="457200" algn="l"/>
                <a:tab pos="457200" algn="l"/>
                <a:tab pos="457200" algn="l"/>
                <a:tab pos="457200" algn="l"/>
                <a:tab pos="914400" algn="l"/>
                <a:tab pos="457200" algn="l"/>
              </a:tabLst>
            </a:pPr>
            <a:r>
              <a:rPr lang="en-GB" sz="1800" dirty="0">
                <a:solidFill>
                  <a:srgbClr val="000000"/>
                </a:solidFill>
                <a:ea typeface="Times New Roman" panose="02020603050405020304" pitchFamily="18" charset="0"/>
                <a:cs typeface="Calibri" panose="020F0502020204030204" pitchFamily="34" charset="0"/>
              </a:rPr>
              <a:t>2</a:t>
            </a:r>
            <a:r>
              <a:rPr lang="en-GB" sz="1800" baseline="30000" dirty="0">
                <a:solidFill>
                  <a:srgbClr val="000000"/>
                </a:solidFill>
                <a:ea typeface="Times New Roman" panose="02020603050405020304" pitchFamily="18" charset="0"/>
                <a:cs typeface="Calibri" panose="020F0502020204030204" pitchFamily="34" charset="0"/>
              </a:rPr>
              <a:t>nd</a:t>
            </a:r>
            <a:r>
              <a:rPr lang="en-GB" sz="1800" dirty="0">
                <a:solidFill>
                  <a:srgbClr val="000000"/>
                </a:solidFill>
                <a:ea typeface="Times New Roman" panose="02020603050405020304" pitchFamily="18" charset="0"/>
                <a:cs typeface="Calibri" panose="020F0502020204030204" pitchFamily="34" charset="0"/>
              </a:rPr>
              <a:t> June 2026 Year 10 Parents’ Evening</a:t>
            </a:r>
            <a:endParaRPr lang="en-GB" sz="1800" dirty="0">
              <a:effectLst/>
              <a:ea typeface="Times New Roman" panose="02020603050405020304" pitchFamily="18" charset="0"/>
              <a:cs typeface="Calibri" panose="020F0502020204030204" pitchFamily="34" charset="0"/>
            </a:endParaRPr>
          </a:p>
          <a:p>
            <a:pPr lvl="0" fontAlgn="base">
              <a:buSzPct val="100000"/>
              <a:buFont typeface="Arial" panose="020B0604020202020204" pitchFamily="34" charset="0"/>
              <a:buChar char="•"/>
              <a:tabLst>
                <a:tab pos="457200" algn="l"/>
                <a:tab pos="457200" algn="l"/>
                <a:tab pos="457200" algn="l"/>
                <a:tab pos="457200" algn="l"/>
                <a:tab pos="457200" algn="l"/>
                <a:tab pos="457200" algn="l"/>
                <a:tab pos="914400" algn="l"/>
                <a:tab pos="457200" algn="l"/>
              </a:tabLst>
            </a:pPr>
            <a:r>
              <a:rPr lang="en-GB" sz="1800" dirty="0">
                <a:solidFill>
                  <a:srgbClr val="000000"/>
                </a:solidFill>
                <a:effectLst/>
                <a:ea typeface="Times New Roman" panose="02020603050405020304" pitchFamily="18" charset="0"/>
                <a:cs typeface="Calibri" panose="020F0502020204030204" pitchFamily="34" charset="0"/>
              </a:rPr>
              <a:t>Week beginning </a:t>
            </a:r>
            <a:r>
              <a:rPr lang="en-GB" sz="1800" dirty="0">
                <a:solidFill>
                  <a:srgbClr val="000000"/>
                </a:solidFill>
                <a:ea typeface="Times New Roman" panose="02020603050405020304" pitchFamily="18" charset="0"/>
                <a:cs typeface="Calibri" panose="020F0502020204030204" pitchFamily="34" charset="0"/>
              </a:rPr>
              <a:t>8</a:t>
            </a:r>
            <a:r>
              <a:rPr lang="en-GB" sz="1800" baseline="30000" dirty="0">
                <a:solidFill>
                  <a:srgbClr val="000000"/>
                </a:solidFill>
                <a:ea typeface="Times New Roman" panose="02020603050405020304" pitchFamily="18" charset="0"/>
                <a:cs typeface="Calibri" panose="020F0502020204030204" pitchFamily="34" charset="0"/>
              </a:rPr>
              <a:t>th</a:t>
            </a:r>
            <a:r>
              <a:rPr lang="en-GB" sz="1800" dirty="0">
                <a:solidFill>
                  <a:srgbClr val="000000"/>
                </a:solidFill>
                <a:ea typeface="Times New Roman" panose="02020603050405020304" pitchFamily="18" charset="0"/>
                <a:cs typeface="Calibri" panose="020F0502020204030204" pitchFamily="34" charset="0"/>
              </a:rPr>
              <a:t> </a:t>
            </a:r>
            <a:r>
              <a:rPr lang="en-GB" sz="1800" dirty="0">
                <a:solidFill>
                  <a:srgbClr val="000000"/>
                </a:solidFill>
                <a:effectLst/>
                <a:ea typeface="Times New Roman" panose="02020603050405020304" pitchFamily="18" charset="0"/>
                <a:cs typeface="Calibri" panose="020F0502020204030204" pitchFamily="34" charset="0"/>
              </a:rPr>
              <a:t>June 2026 Language </a:t>
            </a:r>
            <a:r>
              <a:rPr lang="en-GB" sz="1800" dirty="0">
                <a:solidFill>
                  <a:srgbClr val="000000"/>
                </a:solidFill>
                <a:ea typeface="Times New Roman" panose="02020603050405020304" pitchFamily="18" charset="0"/>
                <a:cs typeface="Calibri" panose="020F0502020204030204" pitchFamily="34" charset="0"/>
              </a:rPr>
              <a:t>S</a:t>
            </a:r>
            <a:r>
              <a:rPr lang="en-GB" sz="1800" dirty="0">
                <a:solidFill>
                  <a:srgbClr val="000000"/>
                </a:solidFill>
                <a:effectLst/>
                <a:ea typeface="Times New Roman" panose="02020603050405020304" pitchFamily="18" charset="0"/>
                <a:cs typeface="Calibri" panose="020F0502020204030204" pitchFamily="34" charset="0"/>
              </a:rPr>
              <a:t>peaking exams</a:t>
            </a:r>
            <a:endParaRPr lang="en-GB" sz="1800" dirty="0">
              <a:effectLst/>
              <a:ea typeface="Times New Roman" panose="02020603050405020304" pitchFamily="18" charset="0"/>
              <a:cs typeface="Calibri" panose="020F0502020204030204" pitchFamily="34" charset="0"/>
            </a:endParaRPr>
          </a:p>
          <a:p>
            <a:pPr lvl="0" fontAlgn="base">
              <a:buSzPct val="100000"/>
              <a:buFont typeface="Arial" panose="020B0604020202020204" pitchFamily="34" charset="0"/>
              <a:buChar char="•"/>
              <a:tabLst>
                <a:tab pos="457200" algn="l"/>
                <a:tab pos="457200" algn="l"/>
                <a:tab pos="457200" algn="l"/>
                <a:tab pos="457200" algn="l"/>
                <a:tab pos="457200" algn="l"/>
                <a:tab pos="457200" algn="l"/>
                <a:tab pos="914400" algn="l"/>
                <a:tab pos="457200" algn="l"/>
              </a:tabLst>
            </a:pPr>
            <a:r>
              <a:rPr lang="en-GB" sz="1800" dirty="0">
                <a:solidFill>
                  <a:srgbClr val="000000"/>
                </a:solidFill>
                <a:effectLst/>
                <a:ea typeface="Times New Roman" panose="02020603050405020304" pitchFamily="18" charset="0"/>
                <a:cs typeface="Calibri" panose="020F0502020204030204" pitchFamily="34" charset="0"/>
              </a:rPr>
              <a:t>29</a:t>
            </a:r>
            <a:r>
              <a:rPr lang="en-GB" sz="1800" baseline="30000" dirty="0">
                <a:solidFill>
                  <a:srgbClr val="000000"/>
                </a:solidFill>
                <a:effectLst/>
                <a:ea typeface="Times New Roman" panose="02020603050405020304" pitchFamily="18" charset="0"/>
                <a:cs typeface="Calibri" panose="020F0502020204030204" pitchFamily="34" charset="0"/>
              </a:rPr>
              <a:t>th</a:t>
            </a:r>
            <a:r>
              <a:rPr lang="en-GB" sz="1800" dirty="0">
                <a:solidFill>
                  <a:srgbClr val="000000"/>
                </a:solidFill>
                <a:effectLst/>
                <a:ea typeface="Times New Roman" panose="02020603050405020304" pitchFamily="18" charset="0"/>
                <a:cs typeface="Calibri" panose="020F0502020204030204" pitchFamily="34" charset="0"/>
              </a:rPr>
              <a:t> June-3</a:t>
            </a:r>
            <a:r>
              <a:rPr lang="en-GB" sz="1800" baseline="30000" dirty="0">
                <a:solidFill>
                  <a:srgbClr val="000000"/>
                </a:solidFill>
                <a:effectLst/>
                <a:ea typeface="Times New Roman" panose="02020603050405020304" pitchFamily="18" charset="0"/>
                <a:cs typeface="Calibri" panose="020F0502020204030204" pitchFamily="34" charset="0"/>
              </a:rPr>
              <a:t>rd</a:t>
            </a:r>
            <a:r>
              <a:rPr lang="en-GB" sz="1800" dirty="0">
                <a:solidFill>
                  <a:srgbClr val="000000"/>
                </a:solidFill>
                <a:effectLst/>
                <a:ea typeface="Times New Roman" panose="02020603050405020304" pitchFamily="18" charset="0"/>
                <a:cs typeface="Calibri" panose="020F0502020204030204" pitchFamily="34" charset="0"/>
              </a:rPr>
              <a:t> July 2026 Work Experience</a:t>
            </a:r>
            <a:endParaRPr lang="en-GB" sz="1800" dirty="0">
              <a:effectLst/>
              <a:ea typeface="Times New Roman" panose="02020603050405020304" pitchFamily="18" charset="0"/>
              <a:cs typeface="Calibri" panose="020F0502020204030204" pitchFamily="34" charset="0"/>
            </a:endParaRPr>
          </a:p>
          <a:p>
            <a:pPr>
              <a:buSzPct val="100000"/>
              <a:buFont typeface="Arial" panose="020B0604020202020204" pitchFamily="34" charset="0"/>
              <a:buChar char="•"/>
            </a:pPr>
            <a:r>
              <a:rPr lang="en-GB" sz="1800" dirty="0">
                <a:solidFill>
                  <a:srgbClr val="000000"/>
                </a:solidFill>
                <a:ea typeface="Times New Roman" panose="02020603050405020304" pitchFamily="18" charset="0"/>
                <a:cs typeface="Calibri" panose="020F0502020204030204" pitchFamily="34" charset="0"/>
              </a:rPr>
              <a:t>7</a:t>
            </a:r>
            <a:r>
              <a:rPr lang="en-GB" sz="1800" baseline="30000" dirty="0">
                <a:solidFill>
                  <a:srgbClr val="000000"/>
                </a:solidFill>
                <a:effectLst/>
                <a:ea typeface="Times New Roman" panose="02020603050405020304" pitchFamily="18" charset="0"/>
                <a:cs typeface="Calibri" panose="020F0502020204030204" pitchFamily="34" charset="0"/>
              </a:rPr>
              <a:t>th</a:t>
            </a:r>
            <a:r>
              <a:rPr lang="en-GB" sz="1800" dirty="0">
                <a:solidFill>
                  <a:srgbClr val="000000"/>
                </a:solidFill>
                <a:effectLst/>
                <a:ea typeface="Times New Roman" panose="02020603050405020304" pitchFamily="18" charset="0"/>
                <a:cs typeface="Calibri" panose="020F0502020204030204" pitchFamily="34" charset="0"/>
              </a:rPr>
              <a:t> July 2026 Work experience follow up in school</a:t>
            </a:r>
            <a:endParaRPr lang="en-GB" sz="1800" dirty="0">
              <a:effectLst/>
              <a:ea typeface="Times New Roman" panose="02020603050405020304" pitchFamily="18" charset="0"/>
              <a:cs typeface="Calibri" panose="020F0502020204030204" pitchFamily="34" charset="0"/>
            </a:endParaRPr>
          </a:p>
          <a:p>
            <a:pPr>
              <a:buSzPct val="100000"/>
              <a:buFont typeface="Arial" panose="020B0604020202020204" pitchFamily="34" charset="0"/>
              <a:buChar char="•"/>
            </a:pPr>
            <a:r>
              <a:rPr lang="en-GB" sz="1800" dirty="0">
                <a:solidFill>
                  <a:srgbClr val="000000"/>
                </a:solidFill>
                <a:effectLst/>
                <a:ea typeface="Times New Roman" panose="02020603050405020304" pitchFamily="18" charset="0"/>
                <a:cs typeface="Calibri" panose="020F0502020204030204" pitchFamily="34" charset="0"/>
              </a:rPr>
              <a:t>13</a:t>
            </a:r>
            <a:r>
              <a:rPr lang="en-GB" sz="1800" baseline="30000" dirty="0">
                <a:solidFill>
                  <a:srgbClr val="000000"/>
                </a:solidFill>
                <a:effectLst/>
                <a:ea typeface="Times New Roman" panose="02020603050405020304" pitchFamily="18" charset="0"/>
                <a:cs typeface="Calibri" panose="020F0502020204030204" pitchFamily="34" charset="0"/>
              </a:rPr>
              <a:t>th</a:t>
            </a:r>
            <a:r>
              <a:rPr lang="en-GB" sz="1800" dirty="0">
                <a:solidFill>
                  <a:srgbClr val="000000"/>
                </a:solidFill>
                <a:effectLst/>
                <a:ea typeface="Times New Roman" panose="02020603050405020304" pitchFamily="18" charset="0"/>
                <a:cs typeface="Calibri" panose="020F0502020204030204" pitchFamily="34" charset="0"/>
              </a:rPr>
              <a:t> July 2026 Y10 Art Mock Exam</a:t>
            </a:r>
            <a:r>
              <a:rPr lang="en-GB" sz="1800" dirty="0">
                <a:effectLst/>
                <a:ea typeface="Times New Roman" panose="02020603050405020304" pitchFamily="18" charset="0"/>
                <a:cs typeface="Calibri" panose="020F0502020204030204" pitchFamily="34" charset="0"/>
              </a:rPr>
              <a:t> </a:t>
            </a:r>
          </a:p>
          <a:p>
            <a:pPr>
              <a:buSzPct val="100000"/>
              <a:buFont typeface="Arial" panose="020B0604020202020204" pitchFamily="34" charset="0"/>
              <a:buChar char="•"/>
            </a:pPr>
            <a:r>
              <a:rPr lang="en-GB" sz="1800" dirty="0">
                <a:ea typeface="Times New Roman" panose="02020603050405020304" pitchFamily="18" charset="0"/>
                <a:cs typeface="Calibri" panose="020F0502020204030204" pitchFamily="34" charset="0"/>
              </a:rPr>
              <a:t>17</a:t>
            </a:r>
            <a:r>
              <a:rPr lang="en-GB" sz="1800" baseline="30000" dirty="0">
                <a:ea typeface="Times New Roman" panose="02020603050405020304" pitchFamily="18" charset="0"/>
                <a:cs typeface="Calibri" panose="020F0502020204030204" pitchFamily="34" charset="0"/>
              </a:rPr>
              <a:t>th</a:t>
            </a:r>
            <a:r>
              <a:rPr lang="en-GB" sz="1800" dirty="0">
                <a:ea typeface="Times New Roman" panose="02020603050405020304" pitchFamily="18" charset="0"/>
                <a:cs typeface="Calibri" panose="020F0502020204030204" pitchFamily="34" charset="0"/>
              </a:rPr>
              <a:t> July Rewards Trips</a:t>
            </a:r>
            <a:endParaRPr lang="en-GB" sz="1800" dirty="0">
              <a:effectLst/>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8480185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8B48C05-F6EE-4CCE-8F06-06845D5B97C2}"/>
              </a:ext>
            </a:extLst>
          </p:cNvPr>
          <p:cNvSpPr>
            <a:spLocks noGrp="1"/>
          </p:cNvSpPr>
          <p:nvPr>
            <p:ph type="title"/>
          </p:nvPr>
        </p:nvSpPr>
        <p:spPr>
          <a:xfrm>
            <a:off x="4670891" y="243128"/>
            <a:ext cx="7310603" cy="634082"/>
          </a:xfrm>
        </p:spPr>
        <p:txBody>
          <a:bodyPr/>
          <a:lstStyle/>
          <a:p>
            <a:r>
              <a:rPr lang="en-GB" dirty="0"/>
              <a:t>Upper School Overview</a:t>
            </a:r>
          </a:p>
        </p:txBody>
      </p:sp>
      <p:sp>
        <p:nvSpPr>
          <p:cNvPr id="7" name="TextBox 6">
            <a:extLst>
              <a:ext uri="{FF2B5EF4-FFF2-40B4-BE49-F238E27FC236}">
                <a16:creationId xmlns:a16="http://schemas.microsoft.com/office/drawing/2014/main" id="{340B7E94-443C-4CD6-8E19-C98558D1C856}"/>
              </a:ext>
            </a:extLst>
          </p:cNvPr>
          <p:cNvSpPr txBox="1"/>
          <p:nvPr/>
        </p:nvSpPr>
        <p:spPr>
          <a:xfrm>
            <a:off x="2259309" y="3059103"/>
            <a:ext cx="1418715" cy="461665"/>
          </a:xfrm>
          <a:prstGeom prst="rect">
            <a:avLst/>
          </a:prstGeom>
          <a:solidFill>
            <a:schemeClr val="accent2">
              <a:lumMod val="40000"/>
              <a:lumOff val="60000"/>
            </a:schemeClr>
          </a:solidFill>
        </p:spPr>
        <p:txBody>
          <a:bodyPr wrap="square" rtlCol="0">
            <a:spAutoFit/>
          </a:bodyPr>
          <a:lstStyle/>
          <a:p>
            <a:pPr algn="ctr"/>
            <a:r>
              <a:rPr lang="en-GB" sz="2400" dirty="0">
                <a:latin typeface="Calibri" panose="020F0502020204030204" pitchFamily="34" charset="0"/>
                <a:cs typeface="Calibri" panose="020F0502020204030204" pitchFamily="34" charset="0"/>
              </a:rPr>
              <a:t>Autumn 1</a:t>
            </a:r>
          </a:p>
        </p:txBody>
      </p:sp>
      <p:sp>
        <p:nvSpPr>
          <p:cNvPr id="8" name="TextBox 7">
            <a:extLst>
              <a:ext uri="{FF2B5EF4-FFF2-40B4-BE49-F238E27FC236}">
                <a16:creationId xmlns:a16="http://schemas.microsoft.com/office/drawing/2014/main" id="{847DB021-E889-4A2B-95EC-392C5CC7B3F7}"/>
              </a:ext>
            </a:extLst>
          </p:cNvPr>
          <p:cNvSpPr txBox="1"/>
          <p:nvPr/>
        </p:nvSpPr>
        <p:spPr>
          <a:xfrm>
            <a:off x="3741398" y="3059102"/>
            <a:ext cx="1418715" cy="461665"/>
          </a:xfrm>
          <a:prstGeom prst="rect">
            <a:avLst/>
          </a:prstGeom>
          <a:solidFill>
            <a:schemeClr val="accent2">
              <a:lumMod val="40000"/>
              <a:lumOff val="60000"/>
            </a:schemeClr>
          </a:solidFill>
        </p:spPr>
        <p:txBody>
          <a:bodyPr wrap="square" rtlCol="0">
            <a:spAutoFit/>
          </a:bodyPr>
          <a:lstStyle/>
          <a:p>
            <a:pPr algn="ctr"/>
            <a:r>
              <a:rPr lang="en-GB" sz="2400" dirty="0">
                <a:latin typeface="Calibri" panose="020F0502020204030204" pitchFamily="34" charset="0"/>
                <a:cs typeface="Calibri" panose="020F0502020204030204" pitchFamily="34" charset="0"/>
              </a:rPr>
              <a:t>Autumn 2</a:t>
            </a:r>
          </a:p>
        </p:txBody>
      </p:sp>
      <p:sp>
        <p:nvSpPr>
          <p:cNvPr id="9" name="TextBox 8">
            <a:extLst>
              <a:ext uri="{FF2B5EF4-FFF2-40B4-BE49-F238E27FC236}">
                <a16:creationId xmlns:a16="http://schemas.microsoft.com/office/drawing/2014/main" id="{8332AC2F-A5ED-4F1B-A1E6-070F2E8983AE}"/>
              </a:ext>
            </a:extLst>
          </p:cNvPr>
          <p:cNvSpPr txBox="1"/>
          <p:nvPr/>
        </p:nvSpPr>
        <p:spPr>
          <a:xfrm>
            <a:off x="5223487" y="3059102"/>
            <a:ext cx="1418715" cy="461665"/>
          </a:xfrm>
          <a:prstGeom prst="rect">
            <a:avLst/>
          </a:prstGeom>
          <a:solidFill>
            <a:schemeClr val="accent6">
              <a:lumMod val="40000"/>
              <a:lumOff val="60000"/>
            </a:schemeClr>
          </a:solidFill>
        </p:spPr>
        <p:txBody>
          <a:bodyPr wrap="square" rtlCol="0">
            <a:spAutoFit/>
          </a:bodyPr>
          <a:lstStyle/>
          <a:p>
            <a:pPr algn="ctr"/>
            <a:r>
              <a:rPr lang="en-GB" sz="2400" dirty="0">
                <a:latin typeface="Calibri" panose="020F0502020204030204" pitchFamily="34" charset="0"/>
                <a:cs typeface="Calibri" panose="020F0502020204030204" pitchFamily="34" charset="0"/>
              </a:rPr>
              <a:t>Spring 1</a:t>
            </a:r>
          </a:p>
        </p:txBody>
      </p:sp>
      <p:sp>
        <p:nvSpPr>
          <p:cNvPr id="10" name="TextBox 9">
            <a:extLst>
              <a:ext uri="{FF2B5EF4-FFF2-40B4-BE49-F238E27FC236}">
                <a16:creationId xmlns:a16="http://schemas.microsoft.com/office/drawing/2014/main" id="{F1078A78-AB65-4476-B28D-4B4B2682FD31}"/>
              </a:ext>
            </a:extLst>
          </p:cNvPr>
          <p:cNvSpPr txBox="1"/>
          <p:nvPr/>
        </p:nvSpPr>
        <p:spPr>
          <a:xfrm>
            <a:off x="6705576" y="3059101"/>
            <a:ext cx="1418715" cy="461665"/>
          </a:xfrm>
          <a:prstGeom prst="rect">
            <a:avLst/>
          </a:prstGeom>
          <a:solidFill>
            <a:schemeClr val="accent6">
              <a:lumMod val="40000"/>
              <a:lumOff val="60000"/>
            </a:schemeClr>
          </a:solidFill>
        </p:spPr>
        <p:txBody>
          <a:bodyPr wrap="square" rtlCol="0">
            <a:spAutoFit/>
          </a:bodyPr>
          <a:lstStyle/>
          <a:p>
            <a:pPr algn="ctr"/>
            <a:r>
              <a:rPr lang="en-GB" sz="2400" dirty="0">
                <a:latin typeface="Calibri" panose="020F0502020204030204" pitchFamily="34" charset="0"/>
                <a:cs typeface="Calibri" panose="020F0502020204030204" pitchFamily="34" charset="0"/>
              </a:rPr>
              <a:t>Spring 2</a:t>
            </a:r>
          </a:p>
        </p:txBody>
      </p:sp>
      <p:sp>
        <p:nvSpPr>
          <p:cNvPr id="11" name="TextBox 10">
            <a:extLst>
              <a:ext uri="{FF2B5EF4-FFF2-40B4-BE49-F238E27FC236}">
                <a16:creationId xmlns:a16="http://schemas.microsoft.com/office/drawing/2014/main" id="{822F278E-70FA-4F27-A5DF-C14152BB5D6A}"/>
              </a:ext>
            </a:extLst>
          </p:cNvPr>
          <p:cNvSpPr txBox="1"/>
          <p:nvPr/>
        </p:nvSpPr>
        <p:spPr>
          <a:xfrm>
            <a:off x="8187665" y="3059101"/>
            <a:ext cx="1482089" cy="461665"/>
          </a:xfrm>
          <a:prstGeom prst="rect">
            <a:avLst/>
          </a:prstGeom>
          <a:solidFill>
            <a:schemeClr val="accent4">
              <a:lumMod val="40000"/>
              <a:lumOff val="60000"/>
            </a:schemeClr>
          </a:solidFill>
        </p:spPr>
        <p:txBody>
          <a:bodyPr wrap="square" rtlCol="0">
            <a:spAutoFit/>
          </a:bodyPr>
          <a:lstStyle/>
          <a:p>
            <a:pPr algn="ctr"/>
            <a:r>
              <a:rPr lang="en-GB" sz="2400" dirty="0">
                <a:latin typeface="Calibri" panose="020F0502020204030204" pitchFamily="34" charset="0"/>
                <a:cs typeface="Calibri" panose="020F0502020204030204" pitchFamily="34" charset="0"/>
              </a:rPr>
              <a:t>Summer 1</a:t>
            </a:r>
          </a:p>
        </p:txBody>
      </p:sp>
      <p:sp>
        <p:nvSpPr>
          <p:cNvPr id="12" name="TextBox 11">
            <a:extLst>
              <a:ext uri="{FF2B5EF4-FFF2-40B4-BE49-F238E27FC236}">
                <a16:creationId xmlns:a16="http://schemas.microsoft.com/office/drawing/2014/main" id="{CA334F3F-3F5C-4B81-A3CD-72D50FDA6550}"/>
              </a:ext>
            </a:extLst>
          </p:cNvPr>
          <p:cNvSpPr txBox="1"/>
          <p:nvPr/>
        </p:nvSpPr>
        <p:spPr>
          <a:xfrm>
            <a:off x="9733128" y="3059100"/>
            <a:ext cx="1482089" cy="461665"/>
          </a:xfrm>
          <a:prstGeom prst="rect">
            <a:avLst/>
          </a:prstGeom>
          <a:solidFill>
            <a:schemeClr val="accent4">
              <a:lumMod val="40000"/>
              <a:lumOff val="60000"/>
            </a:schemeClr>
          </a:solidFill>
        </p:spPr>
        <p:txBody>
          <a:bodyPr wrap="square" rtlCol="0">
            <a:spAutoFit/>
          </a:bodyPr>
          <a:lstStyle/>
          <a:p>
            <a:pPr algn="ctr"/>
            <a:r>
              <a:rPr lang="en-GB" sz="2400" dirty="0">
                <a:latin typeface="Calibri" panose="020F0502020204030204" pitchFamily="34" charset="0"/>
                <a:cs typeface="Calibri" panose="020F0502020204030204" pitchFamily="34" charset="0"/>
              </a:rPr>
              <a:t>Summer 2</a:t>
            </a:r>
          </a:p>
        </p:txBody>
      </p:sp>
      <p:sp>
        <p:nvSpPr>
          <p:cNvPr id="13" name="TextBox 12">
            <a:extLst>
              <a:ext uri="{FF2B5EF4-FFF2-40B4-BE49-F238E27FC236}">
                <a16:creationId xmlns:a16="http://schemas.microsoft.com/office/drawing/2014/main" id="{615D222B-77BA-4446-B15D-0F737AB1DDD5}"/>
              </a:ext>
            </a:extLst>
          </p:cNvPr>
          <p:cNvSpPr txBox="1"/>
          <p:nvPr/>
        </p:nvSpPr>
        <p:spPr>
          <a:xfrm>
            <a:off x="2322683" y="5965237"/>
            <a:ext cx="1418715" cy="461665"/>
          </a:xfrm>
          <a:prstGeom prst="rect">
            <a:avLst/>
          </a:prstGeom>
          <a:solidFill>
            <a:schemeClr val="accent2">
              <a:lumMod val="40000"/>
              <a:lumOff val="60000"/>
            </a:schemeClr>
          </a:solidFill>
        </p:spPr>
        <p:txBody>
          <a:bodyPr wrap="square" rtlCol="0">
            <a:spAutoFit/>
          </a:bodyPr>
          <a:lstStyle/>
          <a:p>
            <a:pPr algn="ctr"/>
            <a:r>
              <a:rPr lang="en-GB" sz="2400" dirty="0">
                <a:latin typeface="Calibri" panose="020F0502020204030204" pitchFamily="34" charset="0"/>
                <a:cs typeface="Calibri" panose="020F0502020204030204" pitchFamily="34" charset="0"/>
              </a:rPr>
              <a:t>Autumn 1</a:t>
            </a:r>
          </a:p>
        </p:txBody>
      </p:sp>
      <p:sp>
        <p:nvSpPr>
          <p:cNvPr id="14" name="TextBox 13">
            <a:extLst>
              <a:ext uri="{FF2B5EF4-FFF2-40B4-BE49-F238E27FC236}">
                <a16:creationId xmlns:a16="http://schemas.microsoft.com/office/drawing/2014/main" id="{C4B1B767-9B39-418B-B99D-FE5B611FD952}"/>
              </a:ext>
            </a:extLst>
          </p:cNvPr>
          <p:cNvSpPr txBox="1"/>
          <p:nvPr/>
        </p:nvSpPr>
        <p:spPr>
          <a:xfrm>
            <a:off x="3804772" y="5965236"/>
            <a:ext cx="1418715" cy="461665"/>
          </a:xfrm>
          <a:prstGeom prst="rect">
            <a:avLst/>
          </a:prstGeom>
          <a:solidFill>
            <a:schemeClr val="accent2">
              <a:lumMod val="40000"/>
              <a:lumOff val="60000"/>
            </a:schemeClr>
          </a:solidFill>
        </p:spPr>
        <p:txBody>
          <a:bodyPr wrap="square" rtlCol="0">
            <a:spAutoFit/>
          </a:bodyPr>
          <a:lstStyle/>
          <a:p>
            <a:pPr algn="ctr"/>
            <a:r>
              <a:rPr lang="en-GB" sz="2400" dirty="0">
                <a:latin typeface="Calibri" panose="020F0502020204030204" pitchFamily="34" charset="0"/>
                <a:cs typeface="Calibri" panose="020F0502020204030204" pitchFamily="34" charset="0"/>
              </a:rPr>
              <a:t>Autumn 2</a:t>
            </a:r>
          </a:p>
        </p:txBody>
      </p:sp>
      <p:sp>
        <p:nvSpPr>
          <p:cNvPr id="15" name="TextBox 14">
            <a:extLst>
              <a:ext uri="{FF2B5EF4-FFF2-40B4-BE49-F238E27FC236}">
                <a16:creationId xmlns:a16="http://schemas.microsoft.com/office/drawing/2014/main" id="{C12FCCDB-DD8A-4729-9CE5-8E04F9245FBC}"/>
              </a:ext>
            </a:extLst>
          </p:cNvPr>
          <p:cNvSpPr txBox="1"/>
          <p:nvPr/>
        </p:nvSpPr>
        <p:spPr>
          <a:xfrm>
            <a:off x="5286861" y="5965236"/>
            <a:ext cx="1418715" cy="461665"/>
          </a:xfrm>
          <a:prstGeom prst="rect">
            <a:avLst/>
          </a:prstGeom>
          <a:solidFill>
            <a:schemeClr val="accent6">
              <a:lumMod val="40000"/>
              <a:lumOff val="60000"/>
            </a:schemeClr>
          </a:solidFill>
        </p:spPr>
        <p:txBody>
          <a:bodyPr wrap="square" rtlCol="0">
            <a:spAutoFit/>
          </a:bodyPr>
          <a:lstStyle/>
          <a:p>
            <a:pPr algn="ctr"/>
            <a:r>
              <a:rPr lang="en-GB" sz="2400" dirty="0">
                <a:latin typeface="Calibri" panose="020F0502020204030204" pitchFamily="34" charset="0"/>
                <a:cs typeface="Calibri" panose="020F0502020204030204" pitchFamily="34" charset="0"/>
              </a:rPr>
              <a:t>Spring 1</a:t>
            </a:r>
          </a:p>
        </p:txBody>
      </p:sp>
      <p:sp>
        <p:nvSpPr>
          <p:cNvPr id="16" name="TextBox 15">
            <a:extLst>
              <a:ext uri="{FF2B5EF4-FFF2-40B4-BE49-F238E27FC236}">
                <a16:creationId xmlns:a16="http://schemas.microsoft.com/office/drawing/2014/main" id="{B74B2ED2-7341-4611-AABD-A6F6934392CE}"/>
              </a:ext>
            </a:extLst>
          </p:cNvPr>
          <p:cNvSpPr txBox="1"/>
          <p:nvPr/>
        </p:nvSpPr>
        <p:spPr>
          <a:xfrm>
            <a:off x="6768950" y="5965235"/>
            <a:ext cx="1418715" cy="461665"/>
          </a:xfrm>
          <a:prstGeom prst="rect">
            <a:avLst/>
          </a:prstGeom>
          <a:solidFill>
            <a:schemeClr val="accent6">
              <a:lumMod val="40000"/>
              <a:lumOff val="60000"/>
            </a:schemeClr>
          </a:solidFill>
        </p:spPr>
        <p:txBody>
          <a:bodyPr wrap="square" rtlCol="0">
            <a:spAutoFit/>
          </a:bodyPr>
          <a:lstStyle/>
          <a:p>
            <a:pPr algn="ctr"/>
            <a:r>
              <a:rPr lang="en-GB" sz="2400" dirty="0">
                <a:latin typeface="Calibri" panose="020F0502020204030204" pitchFamily="34" charset="0"/>
                <a:cs typeface="Calibri" panose="020F0502020204030204" pitchFamily="34" charset="0"/>
              </a:rPr>
              <a:t>Spring 2</a:t>
            </a:r>
          </a:p>
        </p:txBody>
      </p:sp>
      <p:sp>
        <p:nvSpPr>
          <p:cNvPr id="17" name="TextBox 16">
            <a:extLst>
              <a:ext uri="{FF2B5EF4-FFF2-40B4-BE49-F238E27FC236}">
                <a16:creationId xmlns:a16="http://schemas.microsoft.com/office/drawing/2014/main" id="{592CF05E-89C6-4819-BDCD-AC69FF51CA63}"/>
              </a:ext>
            </a:extLst>
          </p:cNvPr>
          <p:cNvSpPr txBox="1"/>
          <p:nvPr/>
        </p:nvSpPr>
        <p:spPr>
          <a:xfrm>
            <a:off x="8251039" y="5965235"/>
            <a:ext cx="1482089" cy="461665"/>
          </a:xfrm>
          <a:prstGeom prst="rect">
            <a:avLst/>
          </a:prstGeom>
          <a:solidFill>
            <a:schemeClr val="accent4">
              <a:lumMod val="40000"/>
              <a:lumOff val="60000"/>
            </a:schemeClr>
          </a:solidFill>
        </p:spPr>
        <p:txBody>
          <a:bodyPr wrap="square" rtlCol="0">
            <a:spAutoFit/>
          </a:bodyPr>
          <a:lstStyle/>
          <a:p>
            <a:pPr algn="ctr"/>
            <a:r>
              <a:rPr lang="en-GB" sz="2400" dirty="0">
                <a:latin typeface="Calibri" panose="020F0502020204030204" pitchFamily="34" charset="0"/>
                <a:cs typeface="Calibri" panose="020F0502020204030204" pitchFamily="34" charset="0"/>
              </a:rPr>
              <a:t>Summer 1</a:t>
            </a:r>
          </a:p>
        </p:txBody>
      </p:sp>
      <p:sp>
        <p:nvSpPr>
          <p:cNvPr id="18" name="TextBox 17">
            <a:extLst>
              <a:ext uri="{FF2B5EF4-FFF2-40B4-BE49-F238E27FC236}">
                <a16:creationId xmlns:a16="http://schemas.microsoft.com/office/drawing/2014/main" id="{8FAF0994-22CC-4CBC-88F5-93E2D6704E07}"/>
              </a:ext>
            </a:extLst>
          </p:cNvPr>
          <p:cNvSpPr txBox="1"/>
          <p:nvPr/>
        </p:nvSpPr>
        <p:spPr>
          <a:xfrm>
            <a:off x="9796502" y="5965234"/>
            <a:ext cx="1482089" cy="461665"/>
          </a:xfrm>
          <a:prstGeom prst="rect">
            <a:avLst/>
          </a:prstGeom>
          <a:solidFill>
            <a:schemeClr val="accent4">
              <a:lumMod val="40000"/>
              <a:lumOff val="60000"/>
            </a:schemeClr>
          </a:solidFill>
        </p:spPr>
        <p:txBody>
          <a:bodyPr wrap="square" rtlCol="0">
            <a:spAutoFit/>
          </a:bodyPr>
          <a:lstStyle/>
          <a:p>
            <a:pPr algn="ctr"/>
            <a:r>
              <a:rPr lang="en-GB" sz="2400" dirty="0">
                <a:latin typeface="Calibri" panose="020F0502020204030204" pitchFamily="34" charset="0"/>
                <a:cs typeface="Calibri" panose="020F0502020204030204" pitchFamily="34" charset="0"/>
              </a:rPr>
              <a:t>Summer 2</a:t>
            </a:r>
          </a:p>
        </p:txBody>
      </p:sp>
      <p:sp>
        <p:nvSpPr>
          <p:cNvPr id="20" name="TextBox 19">
            <a:extLst>
              <a:ext uri="{FF2B5EF4-FFF2-40B4-BE49-F238E27FC236}">
                <a16:creationId xmlns:a16="http://schemas.microsoft.com/office/drawing/2014/main" id="{552FD7DC-6D4D-4021-9BA2-379B9CE29DED}"/>
              </a:ext>
            </a:extLst>
          </p:cNvPr>
          <p:cNvSpPr txBox="1"/>
          <p:nvPr/>
        </p:nvSpPr>
        <p:spPr>
          <a:xfrm rot="16200000">
            <a:off x="2048928" y="1771823"/>
            <a:ext cx="2426019" cy="276999"/>
          </a:xfrm>
          <a:prstGeom prst="rect">
            <a:avLst/>
          </a:prstGeom>
          <a:noFill/>
        </p:spPr>
        <p:txBody>
          <a:bodyPr wrap="square">
            <a:spAutoFit/>
          </a:bodyPr>
          <a:lstStyle/>
          <a:p>
            <a:r>
              <a:rPr lang="en-GB" sz="1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14</a:t>
            </a:r>
            <a:r>
              <a:rPr lang="en-GB" sz="1200" baseline="30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th</a:t>
            </a:r>
            <a:r>
              <a:rPr lang="en-GB" sz="1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GB"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October WRAT </a:t>
            </a:r>
            <a:endParaRPr lang="en-GB" sz="1200" dirty="0">
              <a:latin typeface="Calibri" panose="020F0502020204030204" pitchFamily="34" charset="0"/>
              <a:cs typeface="Calibri" panose="020F0502020204030204" pitchFamily="34" charset="0"/>
            </a:endParaRPr>
          </a:p>
        </p:txBody>
      </p:sp>
      <p:sp>
        <p:nvSpPr>
          <p:cNvPr id="21" name="TextBox 20">
            <a:extLst>
              <a:ext uri="{FF2B5EF4-FFF2-40B4-BE49-F238E27FC236}">
                <a16:creationId xmlns:a16="http://schemas.microsoft.com/office/drawing/2014/main" id="{95991E3C-64A8-4AB0-9031-4C58BBB4B0CC}"/>
              </a:ext>
            </a:extLst>
          </p:cNvPr>
          <p:cNvSpPr txBox="1"/>
          <p:nvPr/>
        </p:nvSpPr>
        <p:spPr>
          <a:xfrm rot="16200000">
            <a:off x="1414695" y="1771822"/>
            <a:ext cx="2426019" cy="276999"/>
          </a:xfrm>
          <a:prstGeom prst="rect">
            <a:avLst/>
          </a:prstGeom>
          <a:noFill/>
        </p:spPr>
        <p:txBody>
          <a:bodyPr wrap="square">
            <a:spAutoFit/>
          </a:bodyPr>
          <a:lstStyle/>
          <a:p>
            <a:pPr lvl="0" fontAlgn="base">
              <a:buSzPct val="100000"/>
              <a:tabLst>
                <a:tab pos="457200" algn="l"/>
                <a:tab pos="914400" algn="l"/>
                <a:tab pos="457200" algn="l"/>
              </a:tabLst>
            </a:pPr>
            <a:r>
              <a:rPr lang="en-GB"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26</a:t>
            </a:r>
            <a:r>
              <a:rPr lang="en-GB" sz="1200" baseline="30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a:t>
            </a:r>
            <a:r>
              <a:rPr lang="en-GB"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September Prize Day </a:t>
            </a:r>
            <a:r>
              <a:rPr lang="en-GB" sz="1200" dirty="0">
                <a:effectLst/>
                <a:latin typeface="Calibri" panose="020F0502020204030204" pitchFamily="34" charset="0"/>
                <a:ea typeface="Times New Roman" panose="02020603050405020304" pitchFamily="18" charset="0"/>
                <a:cs typeface="Calibri" panose="020F0502020204030204" pitchFamily="34" charset="0"/>
              </a:rPr>
              <a:t> </a:t>
            </a:r>
          </a:p>
        </p:txBody>
      </p:sp>
      <p:sp>
        <p:nvSpPr>
          <p:cNvPr id="22" name="TextBox 21">
            <a:extLst>
              <a:ext uri="{FF2B5EF4-FFF2-40B4-BE49-F238E27FC236}">
                <a16:creationId xmlns:a16="http://schemas.microsoft.com/office/drawing/2014/main" id="{6EBCE8E6-219D-46D3-B98F-E4AF59DA01F2}"/>
              </a:ext>
            </a:extLst>
          </p:cNvPr>
          <p:cNvSpPr txBox="1"/>
          <p:nvPr/>
        </p:nvSpPr>
        <p:spPr>
          <a:xfrm rot="16200000">
            <a:off x="3667209" y="1771820"/>
            <a:ext cx="2426019" cy="276999"/>
          </a:xfrm>
          <a:prstGeom prst="rect">
            <a:avLst/>
          </a:prstGeom>
          <a:noFill/>
        </p:spPr>
        <p:txBody>
          <a:bodyPr wrap="square">
            <a:spAutoFit/>
          </a:bodyPr>
          <a:lstStyle/>
          <a:p>
            <a:r>
              <a:rPr lang="en-GB" sz="1200" dirty="0">
                <a:effectLst/>
                <a:latin typeface="Calibri" panose="020F0502020204030204" pitchFamily="34" charset="0"/>
                <a:ea typeface="Times New Roman" panose="02020603050405020304" pitchFamily="18" charset="0"/>
                <a:cs typeface="Calibri" panose="020F0502020204030204" pitchFamily="34" charset="0"/>
              </a:rPr>
              <a:t>8</a:t>
            </a:r>
            <a:r>
              <a:rPr lang="en-GB" sz="1200" baseline="30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a:t>
            </a:r>
            <a:r>
              <a:rPr lang="en-GB"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December Data Home</a:t>
            </a:r>
            <a:endParaRPr lang="en-GB" sz="1200" dirty="0">
              <a:latin typeface="Calibri" panose="020F0502020204030204" pitchFamily="34" charset="0"/>
              <a:cs typeface="Calibri" panose="020F0502020204030204" pitchFamily="34" charset="0"/>
            </a:endParaRPr>
          </a:p>
        </p:txBody>
      </p:sp>
      <p:sp>
        <p:nvSpPr>
          <p:cNvPr id="23" name="TextBox 22">
            <a:extLst>
              <a:ext uri="{FF2B5EF4-FFF2-40B4-BE49-F238E27FC236}">
                <a16:creationId xmlns:a16="http://schemas.microsoft.com/office/drawing/2014/main" id="{1F2461BC-6E8D-4632-BA50-68B225F83939}"/>
              </a:ext>
            </a:extLst>
          </p:cNvPr>
          <p:cNvSpPr txBox="1"/>
          <p:nvPr/>
        </p:nvSpPr>
        <p:spPr>
          <a:xfrm rot="16200000">
            <a:off x="5774675" y="1771822"/>
            <a:ext cx="2426019" cy="276999"/>
          </a:xfrm>
          <a:prstGeom prst="rect">
            <a:avLst/>
          </a:prstGeom>
          <a:noFill/>
        </p:spPr>
        <p:txBody>
          <a:bodyPr wrap="square">
            <a:spAutoFit/>
          </a:bodyPr>
          <a:lstStyle/>
          <a:p>
            <a:r>
              <a:rPr lang="en-GB" sz="1200" dirty="0">
                <a:latin typeface="Calibri" panose="020F0502020204030204" pitchFamily="34" charset="0"/>
                <a:ea typeface="Times New Roman" panose="02020603050405020304" pitchFamily="18" charset="0"/>
                <a:cs typeface="Calibri" panose="020F0502020204030204" pitchFamily="34" charset="0"/>
              </a:rPr>
              <a:t>9</a:t>
            </a:r>
            <a:r>
              <a:rPr lang="en-GB" sz="1200" baseline="30000" dirty="0">
                <a:latin typeface="Calibri" panose="020F0502020204030204" pitchFamily="34" charset="0"/>
                <a:ea typeface="Times New Roman" panose="02020603050405020304" pitchFamily="18" charset="0"/>
                <a:cs typeface="Calibri" panose="020F0502020204030204" pitchFamily="34" charset="0"/>
              </a:rPr>
              <a:t>th</a:t>
            </a:r>
            <a:r>
              <a:rPr lang="en-GB" sz="1200" dirty="0">
                <a:latin typeface="Calibri" panose="020F0502020204030204" pitchFamily="34" charset="0"/>
                <a:ea typeface="Times New Roman" panose="02020603050405020304" pitchFamily="18" charset="0"/>
                <a:cs typeface="Calibri" panose="020F0502020204030204" pitchFamily="34" charset="0"/>
              </a:rPr>
              <a:t> March Report</a:t>
            </a:r>
            <a:endParaRPr lang="en-GB" sz="1200" dirty="0">
              <a:latin typeface="Calibri" panose="020F0502020204030204" pitchFamily="34" charset="0"/>
              <a:cs typeface="Calibri" panose="020F0502020204030204" pitchFamily="34" charset="0"/>
            </a:endParaRPr>
          </a:p>
        </p:txBody>
      </p:sp>
      <p:sp>
        <p:nvSpPr>
          <p:cNvPr id="24" name="TextBox 23">
            <a:extLst>
              <a:ext uri="{FF2B5EF4-FFF2-40B4-BE49-F238E27FC236}">
                <a16:creationId xmlns:a16="http://schemas.microsoft.com/office/drawing/2014/main" id="{E9D46A7B-BEA8-4E09-8A12-906D792CF5BE}"/>
              </a:ext>
            </a:extLst>
          </p:cNvPr>
          <p:cNvSpPr txBox="1"/>
          <p:nvPr/>
        </p:nvSpPr>
        <p:spPr>
          <a:xfrm rot="16200000">
            <a:off x="6446137" y="1838008"/>
            <a:ext cx="2108978" cy="461665"/>
          </a:xfrm>
          <a:prstGeom prst="rect">
            <a:avLst/>
          </a:prstGeom>
          <a:noFill/>
        </p:spPr>
        <p:txBody>
          <a:bodyPr wrap="square">
            <a:spAutoFit/>
          </a:bodyPr>
          <a:lstStyle/>
          <a:p>
            <a:pPr lvl="0" fontAlgn="base">
              <a:buSzPct val="100000"/>
              <a:tabLst>
                <a:tab pos="457200" algn="l"/>
                <a:tab pos="457200" algn="l"/>
                <a:tab pos="457200" algn="l"/>
                <a:tab pos="457200" algn="l"/>
                <a:tab pos="457200" algn="l"/>
                <a:tab pos="457200" algn="l"/>
                <a:tab pos="914400" algn="l"/>
                <a:tab pos="457200" algn="l"/>
              </a:tabLst>
            </a:pPr>
            <a:r>
              <a:rPr lang="en-GB"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15</a:t>
            </a:r>
            <a:r>
              <a:rPr lang="en-GB" sz="1200" baseline="30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a:t>
            </a:r>
            <a:r>
              <a:rPr lang="en-GB"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-16</a:t>
            </a:r>
            <a:r>
              <a:rPr lang="en-GB" sz="1200" baseline="30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a:t>
            </a:r>
            <a:r>
              <a:rPr lang="en-GB"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April Language Listening Exams</a:t>
            </a:r>
          </a:p>
        </p:txBody>
      </p:sp>
      <p:sp>
        <p:nvSpPr>
          <p:cNvPr id="25" name="TextBox 24">
            <a:extLst>
              <a:ext uri="{FF2B5EF4-FFF2-40B4-BE49-F238E27FC236}">
                <a16:creationId xmlns:a16="http://schemas.microsoft.com/office/drawing/2014/main" id="{B6E03801-44F6-4325-A2D5-DD8A8257FBE0}"/>
              </a:ext>
            </a:extLst>
          </p:cNvPr>
          <p:cNvSpPr txBox="1"/>
          <p:nvPr/>
        </p:nvSpPr>
        <p:spPr>
          <a:xfrm rot="16200000">
            <a:off x="5959933" y="1771821"/>
            <a:ext cx="2426019" cy="276999"/>
          </a:xfrm>
          <a:prstGeom prst="rect">
            <a:avLst/>
          </a:prstGeom>
          <a:noFill/>
        </p:spPr>
        <p:txBody>
          <a:bodyPr wrap="square">
            <a:spAutoFit/>
          </a:bodyPr>
          <a:lstStyle/>
          <a:p>
            <a:r>
              <a:rPr lang="en-GB" sz="1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17</a:t>
            </a:r>
            <a:r>
              <a:rPr lang="en-GB" sz="1200" baseline="30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th</a:t>
            </a:r>
            <a:r>
              <a:rPr lang="en-GB" sz="1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GB"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March WRAT </a:t>
            </a:r>
            <a:endParaRPr lang="en-GB" sz="1200" dirty="0">
              <a:latin typeface="Calibri" panose="020F0502020204030204" pitchFamily="34" charset="0"/>
              <a:cs typeface="Calibri" panose="020F0502020204030204" pitchFamily="34" charset="0"/>
            </a:endParaRPr>
          </a:p>
        </p:txBody>
      </p:sp>
      <p:sp>
        <p:nvSpPr>
          <p:cNvPr id="26" name="TextBox 25">
            <a:extLst>
              <a:ext uri="{FF2B5EF4-FFF2-40B4-BE49-F238E27FC236}">
                <a16:creationId xmlns:a16="http://schemas.microsoft.com/office/drawing/2014/main" id="{9C23DCB6-ECB2-4312-826F-DC51506CA6A1}"/>
              </a:ext>
            </a:extLst>
          </p:cNvPr>
          <p:cNvSpPr txBox="1"/>
          <p:nvPr/>
        </p:nvSpPr>
        <p:spPr>
          <a:xfrm rot="16200000">
            <a:off x="7398175" y="1838009"/>
            <a:ext cx="2108981" cy="461665"/>
          </a:xfrm>
          <a:prstGeom prst="rect">
            <a:avLst/>
          </a:prstGeom>
          <a:noFill/>
        </p:spPr>
        <p:txBody>
          <a:bodyPr wrap="square">
            <a:spAutoFit/>
          </a:bodyPr>
          <a:lstStyle/>
          <a:p>
            <a:pPr lvl="0" fontAlgn="base">
              <a:buSzPct val="100000"/>
              <a:tabLst>
                <a:tab pos="457200" algn="l"/>
                <a:tab pos="457200" algn="l"/>
                <a:tab pos="457200" algn="l"/>
                <a:tab pos="457200" algn="l"/>
                <a:tab pos="457200" algn="l"/>
                <a:tab pos="457200" algn="l"/>
                <a:tab pos="914400" algn="l"/>
                <a:tab pos="457200" algn="l"/>
              </a:tabLst>
            </a:pPr>
            <a:r>
              <a:rPr lang="en-GB" sz="1200" dirty="0">
                <a:effectLst/>
                <a:latin typeface="Calibri" panose="020F0502020204030204" pitchFamily="34" charset="0"/>
                <a:ea typeface="Times New Roman" panose="02020603050405020304" pitchFamily="18" charset="0"/>
                <a:cs typeface="Calibri" panose="020F0502020204030204" pitchFamily="34" charset="0"/>
              </a:rPr>
              <a:t>22</a:t>
            </a:r>
            <a:r>
              <a:rPr lang="en-GB" sz="1200" baseline="30000" dirty="0">
                <a:effectLst/>
                <a:latin typeface="Calibri" panose="020F0502020204030204" pitchFamily="34" charset="0"/>
                <a:ea typeface="Times New Roman" panose="02020603050405020304" pitchFamily="18" charset="0"/>
                <a:cs typeface="Calibri" panose="020F0502020204030204" pitchFamily="34" charset="0"/>
              </a:rPr>
              <a:t>nd</a:t>
            </a:r>
            <a:r>
              <a:rPr lang="en-GB" sz="1200" dirty="0">
                <a:effectLst/>
                <a:latin typeface="Calibri" panose="020F0502020204030204" pitchFamily="34" charset="0"/>
                <a:ea typeface="Times New Roman" panose="02020603050405020304" pitchFamily="18" charset="0"/>
                <a:cs typeface="Calibri" panose="020F0502020204030204" pitchFamily="34" charset="0"/>
              </a:rPr>
              <a:t> </a:t>
            </a:r>
            <a:r>
              <a:rPr lang="en-GB"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April-</a:t>
            </a:r>
            <a:r>
              <a:rPr lang="en-GB" sz="1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1</a:t>
            </a:r>
            <a:r>
              <a:rPr lang="en-GB" sz="1200" baseline="30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st</a:t>
            </a:r>
            <a:r>
              <a:rPr lang="en-GB" sz="1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GB" sz="1200" dirty="0">
                <a:effectLst/>
                <a:latin typeface="Calibri" panose="020F0502020204030204" pitchFamily="34" charset="0"/>
                <a:ea typeface="Times New Roman" panose="02020603050405020304" pitchFamily="18" charset="0"/>
                <a:cs typeface="Calibri" panose="020F0502020204030204" pitchFamily="34" charset="0"/>
              </a:rPr>
              <a:t>May  </a:t>
            </a:r>
            <a:r>
              <a:rPr lang="en-GB"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Year 10 Exam</a:t>
            </a:r>
            <a:r>
              <a:rPr lang="en-GB" sz="1200" dirty="0">
                <a:effectLst/>
                <a:latin typeface="Calibri" panose="020F0502020204030204" pitchFamily="34" charset="0"/>
                <a:ea typeface="Times New Roman" panose="02020603050405020304" pitchFamily="18" charset="0"/>
                <a:cs typeface="Calibri" panose="020F0502020204030204" pitchFamily="34" charset="0"/>
              </a:rPr>
              <a:t>s </a:t>
            </a:r>
          </a:p>
        </p:txBody>
      </p:sp>
      <p:sp>
        <p:nvSpPr>
          <p:cNvPr id="28" name="TextBox 27">
            <a:extLst>
              <a:ext uri="{FF2B5EF4-FFF2-40B4-BE49-F238E27FC236}">
                <a16:creationId xmlns:a16="http://schemas.microsoft.com/office/drawing/2014/main" id="{2FE02931-A9A5-402D-AE41-5C41CE41615F}"/>
              </a:ext>
            </a:extLst>
          </p:cNvPr>
          <p:cNvSpPr txBox="1"/>
          <p:nvPr/>
        </p:nvSpPr>
        <p:spPr>
          <a:xfrm rot="16200000">
            <a:off x="8933524" y="1880482"/>
            <a:ext cx="2024030" cy="461665"/>
          </a:xfrm>
          <a:prstGeom prst="rect">
            <a:avLst/>
          </a:prstGeom>
          <a:noFill/>
        </p:spPr>
        <p:txBody>
          <a:bodyPr wrap="square">
            <a:spAutoFit/>
          </a:bodyPr>
          <a:lstStyle/>
          <a:p>
            <a:pPr>
              <a:buSzPct val="100000"/>
              <a:tabLst>
                <a:tab pos="457200" algn="l"/>
                <a:tab pos="457200" algn="l"/>
                <a:tab pos="457200" algn="l"/>
                <a:tab pos="457200" algn="l"/>
                <a:tab pos="457200" algn="l"/>
                <a:tab pos="457200" algn="l"/>
                <a:tab pos="914400" algn="l"/>
                <a:tab pos="457200" algn="l"/>
              </a:tabLst>
            </a:pPr>
            <a:r>
              <a:rPr lang="en-GB" sz="1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2</a:t>
            </a:r>
            <a:r>
              <a:rPr lang="en-GB" sz="1200" baseline="30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nd</a:t>
            </a:r>
            <a:r>
              <a:rPr lang="en-GB" sz="1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June Year 10 Parents’ Evening</a:t>
            </a:r>
            <a:endParaRPr lang="en-GB" sz="120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29" name="TextBox 28">
            <a:extLst>
              <a:ext uri="{FF2B5EF4-FFF2-40B4-BE49-F238E27FC236}">
                <a16:creationId xmlns:a16="http://schemas.microsoft.com/office/drawing/2014/main" id="{0E93ACD1-8263-408D-B977-77E730236A5D}"/>
              </a:ext>
            </a:extLst>
          </p:cNvPr>
          <p:cNvSpPr txBox="1"/>
          <p:nvPr/>
        </p:nvSpPr>
        <p:spPr>
          <a:xfrm rot="16200000">
            <a:off x="9324840" y="1880481"/>
            <a:ext cx="2024030" cy="461665"/>
          </a:xfrm>
          <a:prstGeom prst="rect">
            <a:avLst/>
          </a:prstGeom>
          <a:noFill/>
        </p:spPr>
        <p:txBody>
          <a:bodyPr wrap="square">
            <a:spAutoFit/>
          </a:bodyPr>
          <a:lstStyle/>
          <a:p>
            <a:pPr lvl="0" fontAlgn="base">
              <a:buSzPct val="100000"/>
              <a:tabLst>
                <a:tab pos="457200" algn="l"/>
                <a:tab pos="457200" algn="l"/>
                <a:tab pos="457200" algn="l"/>
                <a:tab pos="457200" algn="l"/>
                <a:tab pos="457200" algn="l"/>
                <a:tab pos="457200" algn="l"/>
                <a:tab pos="914400" algn="l"/>
                <a:tab pos="457200" algn="l"/>
              </a:tabLst>
            </a:pPr>
            <a:r>
              <a:rPr lang="en-GB" sz="1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W/b</a:t>
            </a:r>
            <a:r>
              <a:rPr lang="en-GB"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GB" sz="1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8</a:t>
            </a:r>
            <a:r>
              <a:rPr lang="en-GB" sz="1200" baseline="30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th</a:t>
            </a:r>
            <a:r>
              <a:rPr lang="en-GB" sz="1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GB"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June Language </a:t>
            </a:r>
            <a:r>
              <a:rPr lang="en-GB" sz="1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S</a:t>
            </a:r>
            <a:r>
              <a:rPr lang="en-GB"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peaking exams</a:t>
            </a:r>
            <a:endParaRPr lang="en-GB" sz="120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30" name="TextBox 29">
            <a:extLst>
              <a:ext uri="{FF2B5EF4-FFF2-40B4-BE49-F238E27FC236}">
                <a16:creationId xmlns:a16="http://schemas.microsoft.com/office/drawing/2014/main" id="{1B3B0730-11EA-42E6-905E-98C9330639A6}"/>
              </a:ext>
            </a:extLst>
          </p:cNvPr>
          <p:cNvSpPr txBox="1"/>
          <p:nvPr/>
        </p:nvSpPr>
        <p:spPr>
          <a:xfrm rot="16200000">
            <a:off x="9683780" y="1880481"/>
            <a:ext cx="2024030" cy="461665"/>
          </a:xfrm>
          <a:prstGeom prst="rect">
            <a:avLst/>
          </a:prstGeom>
          <a:noFill/>
        </p:spPr>
        <p:txBody>
          <a:bodyPr wrap="square">
            <a:spAutoFit/>
          </a:bodyPr>
          <a:lstStyle/>
          <a:p>
            <a:pPr lvl="0" fontAlgn="base">
              <a:buSzPct val="100000"/>
              <a:tabLst>
                <a:tab pos="457200" algn="l"/>
                <a:tab pos="457200" algn="l"/>
                <a:tab pos="457200" algn="l"/>
                <a:tab pos="457200" algn="l"/>
                <a:tab pos="457200" algn="l"/>
                <a:tab pos="457200" algn="l"/>
                <a:tab pos="914400" algn="l"/>
                <a:tab pos="457200" algn="l"/>
              </a:tabLst>
            </a:pPr>
            <a:r>
              <a:rPr lang="en-GB"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29</a:t>
            </a:r>
            <a:r>
              <a:rPr lang="en-GB" sz="1200" baseline="30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a:t>
            </a:r>
            <a:r>
              <a:rPr lang="en-GB"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June-3</a:t>
            </a:r>
            <a:r>
              <a:rPr lang="en-GB" sz="1200" baseline="30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rd</a:t>
            </a:r>
            <a:r>
              <a:rPr lang="en-GB"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July Work Experience</a:t>
            </a:r>
            <a:endParaRPr lang="en-GB" sz="120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32" name="TextBox 31">
            <a:extLst>
              <a:ext uri="{FF2B5EF4-FFF2-40B4-BE49-F238E27FC236}">
                <a16:creationId xmlns:a16="http://schemas.microsoft.com/office/drawing/2014/main" id="{62EC6DCC-C41F-4D59-A90E-69EE6518AA56}"/>
              </a:ext>
            </a:extLst>
          </p:cNvPr>
          <p:cNvSpPr txBox="1"/>
          <p:nvPr/>
        </p:nvSpPr>
        <p:spPr>
          <a:xfrm rot="16200000">
            <a:off x="9802866" y="1797694"/>
            <a:ext cx="2374271" cy="276999"/>
          </a:xfrm>
          <a:prstGeom prst="rect">
            <a:avLst/>
          </a:prstGeom>
          <a:noFill/>
        </p:spPr>
        <p:txBody>
          <a:bodyPr wrap="square">
            <a:spAutoFit/>
          </a:bodyPr>
          <a:lstStyle/>
          <a:p>
            <a:pPr marR="0" lvl="0" algn="l" defTabSz="914400" rtl="0" eaLnBrk="1" fontAlgn="base" latinLnBrk="0" hangingPunct="1">
              <a:lnSpc>
                <a:spcPct val="100000"/>
              </a:lnSpc>
              <a:spcBef>
                <a:spcPct val="20000"/>
              </a:spcBef>
              <a:spcAft>
                <a:spcPct val="0"/>
              </a:spcAft>
              <a:buClrTx/>
              <a:buSzPct val="100000"/>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13</a:t>
            </a:r>
            <a:r>
              <a:rPr kumimoji="0" lang="en-GB" sz="1200" b="0" i="0" u="none" strike="noStrike" kern="0" cap="none" spc="0" normalizeH="0" baseline="3000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th</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 July Y10 Art exam</a:t>
            </a:r>
            <a:r>
              <a:rPr kumimoji="0" lang="en-GB" sz="1200" b="0" i="0" u="none" strike="noStrike" kern="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 </a:t>
            </a:r>
          </a:p>
        </p:txBody>
      </p:sp>
      <p:sp>
        <p:nvSpPr>
          <p:cNvPr id="33" name="TextBox 32">
            <a:extLst>
              <a:ext uri="{FF2B5EF4-FFF2-40B4-BE49-F238E27FC236}">
                <a16:creationId xmlns:a16="http://schemas.microsoft.com/office/drawing/2014/main" id="{0F339231-3AF1-4FA0-8799-3A6C4905652C}"/>
              </a:ext>
            </a:extLst>
          </p:cNvPr>
          <p:cNvSpPr txBox="1"/>
          <p:nvPr/>
        </p:nvSpPr>
        <p:spPr>
          <a:xfrm rot="16200000">
            <a:off x="1461134" y="4655586"/>
            <a:ext cx="2426019" cy="276999"/>
          </a:xfrm>
          <a:prstGeom prst="rect">
            <a:avLst/>
          </a:prstGeom>
          <a:noFill/>
        </p:spPr>
        <p:txBody>
          <a:bodyPr wrap="square">
            <a:spAutoFit/>
          </a:bodyPr>
          <a:lstStyle/>
          <a:p>
            <a:pPr lvl="0" fontAlgn="base">
              <a:buSzPct val="100000"/>
              <a:tabLst>
                <a:tab pos="457200" algn="l"/>
                <a:tab pos="914400" algn="l"/>
                <a:tab pos="457200" algn="l"/>
              </a:tabLst>
            </a:pPr>
            <a:r>
              <a:rPr lang="en-GB"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September 16+ Launch</a:t>
            </a:r>
            <a:endParaRPr lang="en-GB" sz="120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34" name="TextBox 33">
            <a:extLst>
              <a:ext uri="{FF2B5EF4-FFF2-40B4-BE49-F238E27FC236}">
                <a16:creationId xmlns:a16="http://schemas.microsoft.com/office/drawing/2014/main" id="{A65EDBDD-9F86-4796-B838-D53B24D198AC}"/>
              </a:ext>
            </a:extLst>
          </p:cNvPr>
          <p:cNvSpPr txBox="1"/>
          <p:nvPr/>
        </p:nvSpPr>
        <p:spPr>
          <a:xfrm rot="16200000">
            <a:off x="1700967" y="4655586"/>
            <a:ext cx="2426019" cy="276999"/>
          </a:xfrm>
          <a:prstGeom prst="rect">
            <a:avLst/>
          </a:prstGeom>
          <a:noFill/>
        </p:spPr>
        <p:txBody>
          <a:bodyPr wrap="square">
            <a:spAutoFit/>
          </a:bodyPr>
          <a:lstStyle/>
          <a:p>
            <a:pPr lvl="0" fontAlgn="base">
              <a:buSzPct val="100000"/>
              <a:tabLst>
                <a:tab pos="457200" algn="l"/>
                <a:tab pos="914400" algn="l"/>
                <a:tab pos="457200" algn="l"/>
              </a:tabLst>
            </a:pPr>
            <a:r>
              <a:rPr lang="en-GB"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September Prize Day </a:t>
            </a:r>
            <a:r>
              <a:rPr lang="en-GB" sz="1200" dirty="0">
                <a:effectLst/>
                <a:latin typeface="Calibri" panose="020F0502020204030204" pitchFamily="34" charset="0"/>
                <a:ea typeface="Times New Roman" panose="02020603050405020304" pitchFamily="18" charset="0"/>
                <a:cs typeface="Calibri" panose="020F0502020204030204" pitchFamily="34" charset="0"/>
              </a:rPr>
              <a:t> </a:t>
            </a:r>
          </a:p>
        </p:txBody>
      </p:sp>
      <p:sp>
        <p:nvSpPr>
          <p:cNvPr id="35" name="TextBox 34">
            <a:extLst>
              <a:ext uri="{FF2B5EF4-FFF2-40B4-BE49-F238E27FC236}">
                <a16:creationId xmlns:a16="http://schemas.microsoft.com/office/drawing/2014/main" id="{FCD28F78-5EE5-4F81-9E30-D8D17412FAED}"/>
              </a:ext>
            </a:extLst>
          </p:cNvPr>
          <p:cNvSpPr txBox="1"/>
          <p:nvPr/>
        </p:nvSpPr>
        <p:spPr>
          <a:xfrm rot="16200000">
            <a:off x="2163863" y="4778109"/>
            <a:ext cx="2180973" cy="276999"/>
          </a:xfrm>
          <a:prstGeom prst="rect">
            <a:avLst/>
          </a:prstGeom>
          <a:noFill/>
        </p:spPr>
        <p:txBody>
          <a:bodyPr wrap="square">
            <a:spAutoFit/>
          </a:bodyPr>
          <a:lstStyle/>
          <a:p>
            <a:pPr lvl="0" fontAlgn="base">
              <a:buSzPct val="100000"/>
              <a:tabLst>
                <a:tab pos="457200" algn="l"/>
                <a:tab pos="914400" algn="l"/>
                <a:tab pos="457200" algn="l"/>
              </a:tabLst>
            </a:pPr>
            <a:r>
              <a:rPr lang="en-GB"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October 6</a:t>
            </a:r>
            <a:r>
              <a:rPr lang="en-GB" sz="1200" baseline="30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a:t>
            </a:r>
            <a:r>
              <a:rPr lang="en-GB"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Form open Evening</a:t>
            </a:r>
            <a:endParaRPr lang="en-GB" sz="120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36" name="TextBox 35">
            <a:extLst>
              <a:ext uri="{FF2B5EF4-FFF2-40B4-BE49-F238E27FC236}">
                <a16:creationId xmlns:a16="http://schemas.microsoft.com/office/drawing/2014/main" id="{21FFAF5C-3434-4E2B-80E6-327A7BBA463D}"/>
              </a:ext>
            </a:extLst>
          </p:cNvPr>
          <p:cNvSpPr txBox="1"/>
          <p:nvPr/>
        </p:nvSpPr>
        <p:spPr>
          <a:xfrm rot="16200000">
            <a:off x="2264119" y="4655586"/>
            <a:ext cx="2426019" cy="276999"/>
          </a:xfrm>
          <a:prstGeom prst="rect">
            <a:avLst/>
          </a:prstGeom>
          <a:noFill/>
        </p:spPr>
        <p:txBody>
          <a:bodyPr wrap="square">
            <a:spAutoFit/>
          </a:bodyPr>
          <a:lstStyle/>
          <a:p>
            <a:r>
              <a:rPr lang="en-GB"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October WRAT </a:t>
            </a:r>
            <a:endParaRPr lang="en-GB" sz="1200" dirty="0">
              <a:latin typeface="Calibri" panose="020F0502020204030204" pitchFamily="34" charset="0"/>
              <a:cs typeface="Calibri" panose="020F0502020204030204" pitchFamily="34" charset="0"/>
            </a:endParaRPr>
          </a:p>
        </p:txBody>
      </p:sp>
      <p:sp>
        <p:nvSpPr>
          <p:cNvPr id="37" name="TextBox 36">
            <a:extLst>
              <a:ext uri="{FF2B5EF4-FFF2-40B4-BE49-F238E27FC236}">
                <a16:creationId xmlns:a16="http://schemas.microsoft.com/office/drawing/2014/main" id="{C2614F25-9301-482C-AA2B-0F322FA61DCA}"/>
              </a:ext>
            </a:extLst>
          </p:cNvPr>
          <p:cNvSpPr txBox="1"/>
          <p:nvPr/>
        </p:nvSpPr>
        <p:spPr>
          <a:xfrm rot="16200000">
            <a:off x="2807768" y="4677093"/>
            <a:ext cx="2426019" cy="276999"/>
          </a:xfrm>
          <a:prstGeom prst="rect">
            <a:avLst/>
          </a:prstGeom>
          <a:noFill/>
        </p:spPr>
        <p:txBody>
          <a:bodyPr wrap="square">
            <a:spAutoFit/>
          </a:bodyPr>
          <a:lstStyle/>
          <a:p>
            <a:r>
              <a:rPr lang="en-GB"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November Data Home</a:t>
            </a:r>
            <a:endParaRPr lang="en-GB" sz="1200" dirty="0">
              <a:latin typeface="Calibri" panose="020F0502020204030204" pitchFamily="34" charset="0"/>
              <a:cs typeface="Calibri" panose="020F0502020204030204" pitchFamily="34" charset="0"/>
            </a:endParaRPr>
          </a:p>
        </p:txBody>
      </p:sp>
      <p:sp>
        <p:nvSpPr>
          <p:cNvPr id="38" name="TextBox 37">
            <a:extLst>
              <a:ext uri="{FF2B5EF4-FFF2-40B4-BE49-F238E27FC236}">
                <a16:creationId xmlns:a16="http://schemas.microsoft.com/office/drawing/2014/main" id="{9EE09EAF-A421-4128-8513-560C8B8A915D}"/>
              </a:ext>
            </a:extLst>
          </p:cNvPr>
          <p:cNvSpPr txBox="1"/>
          <p:nvPr/>
        </p:nvSpPr>
        <p:spPr>
          <a:xfrm rot="16200000">
            <a:off x="3003068" y="4677094"/>
            <a:ext cx="2426019" cy="276999"/>
          </a:xfrm>
          <a:prstGeom prst="rect">
            <a:avLst/>
          </a:prstGeom>
          <a:noFill/>
        </p:spPr>
        <p:txBody>
          <a:bodyPr wrap="square">
            <a:spAutoFit/>
          </a:bodyPr>
          <a:lstStyle/>
          <a:p>
            <a:r>
              <a:rPr lang="en-GB"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November 16+ Interview 1</a:t>
            </a:r>
            <a:endParaRPr lang="en-GB" sz="1200" dirty="0">
              <a:latin typeface="Calibri" panose="020F0502020204030204" pitchFamily="34" charset="0"/>
              <a:cs typeface="Calibri" panose="020F0502020204030204" pitchFamily="34" charset="0"/>
            </a:endParaRPr>
          </a:p>
        </p:txBody>
      </p:sp>
      <p:sp>
        <p:nvSpPr>
          <p:cNvPr id="39" name="TextBox 38">
            <a:extLst>
              <a:ext uri="{FF2B5EF4-FFF2-40B4-BE49-F238E27FC236}">
                <a16:creationId xmlns:a16="http://schemas.microsoft.com/office/drawing/2014/main" id="{23069101-B4B4-482F-9A1A-10719A15A91D}"/>
              </a:ext>
            </a:extLst>
          </p:cNvPr>
          <p:cNvSpPr txBox="1"/>
          <p:nvPr/>
        </p:nvSpPr>
        <p:spPr>
          <a:xfrm rot="16200000">
            <a:off x="3832168" y="4737269"/>
            <a:ext cx="2139112" cy="461665"/>
          </a:xfrm>
          <a:prstGeom prst="rect">
            <a:avLst/>
          </a:prstGeom>
          <a:noFill/>
        </p:spPr>
        <p:txBody>
          <a:bodyPr wrap="square">
            <a:spAutoFit/>
          </a:bodyPr>
          <a:lstStyle/>
          <a:p>
            <a:pPr lvl="0" fontAlgn="base">
              <a:buSzPct val="100000"/>
              <a:tabLst>
                <a:tab pos="457200" algn="l"/>
                <a:tab pos="457200" algn="l"/>
                <a:tab pos="457200" algn="l"/>
                <a:tab pos="457200" algn="l"/>
                <a:tab pos="457200" algn="l"/>
                <a:tab pos="457200" algn="l"/>
                <a:tab pos="914400" algn="l"/>
                <a:tab pos="457200" algn="l"/>
              </a:tabLst>
            </a:pPr>
            <a:r>
              <a:rPr lang="en-GB" sz="1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December </a:t>
            </a:r>
            <a:r>
              <a:rPr lang="en-GB"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Language </a:t>
            </a:r>
            <a:r>
              <a:rPr lang="en-GB" sz="1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S</a:t>
            </a:r>
            <a:r>
              <a:rPr lang="en-GB"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peaking mocks + Art Mock</a:t>
            </a:r>
            <a:endParaRPr lang="en-GB" sz="120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0" name="TextBox 39">
            <a:extLst>
              <a:ext uri="{FF2B5EF4-FFF2-40B4-BE49-F238E27FC236}">
                <a16:creationId xmlns:a16="http://schemas.microsoft.com/office/drawing/2014/main" id="{BC27F315-F0A3-4272-81C0-33E3D9265CDC}"/>
              </a:ext>
            </a:extLst>
          </p:cNvPr>
          <p:cNvSpPr txBox="1"/>
          <p:nvPr/>
        </p:nvSpPr>
        <p:spPr>
          <a:xfrm rot="16200000">
            <a:off x="4357447" y="4814104"/>
            <a:ext cx="2108980" cy="276999"/>
          </a:xfrm>
          <a:prstGeom prst="rect">
            <a:avLst/>
          </a:prstGeom>
          <a:noFill/>
        </p:spPr>
        <p:txBody>
          <a:bodyPr wrap="square">
            <a:spAutoFit/>
          </a:bodyPr>
          <a:lstStyle/>
          <a:p>
            <a:pPr lvl="0" fontAlgn="base">
              <a:buSzPct val="100000"/>
              <a:tabLst>
                <a:tab pos="457200" algn="l"/>
                <a:tab pos="457200" algn="l"/>
                <a:tab pos="457200" algn="l"/>
                <a:tab pos="457200" algn="l"/>
                <a:tab pos="457200" algn="l"/>
                <a:tab pos="457200" algn="l"/>
                <a:tab pos="914400" algn="l"/>
                <a:tab pos="457200" algn="l"/>
              </a:tabLst>
            </a:pPr>
            <a:r>
              <a:rPr lang="en-GB" sz="1200" dirty="0">
                <a:effectLst/>
                <a:latin typeface="Calibri" panose="020F0502020204030204" pitchFamily="34" charset="0"/>
                <a:ea typeface="Times New Roman" panose="02020603050405020304" pitchFamily="18" charset="0"/>
                <a:cs typeface="Calibri" panose="020F0502020204030204" pitchFamily="34" charset="0"/>
              </a:rPr>
              <a:t>January Year 11 Mock </a:t>
            </a:r>
            <a:r>
              <a:rPr lang="en-GB"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Exam</a:t>
            </a:r>
            <a:r>
              <a:rPr lang="en-GB" sz="1200" dirty="0">
                <a:effectLst/>
                <a:latin typeface="Calibri" panose="020F0502020204030204" pitchFamily="34" charset="0"/>
                <a:ea typeface="Times New Roman" panose="02020603050405020304" pitchFamily="18" charset="0"/>
                <a:cs typeface="Calibri" panose="020F0502020204030204" pitchFamily="34" charset="0"/>
              </a:rPr>
              <a:t>s </a:t>
            </a:r>
          </a:p>
        </p:txBody>
      </p:sp>
      <p:sp>
        <p:nvSpPr>
          <p:cNvPr id="41" name="TextBox 40">
            <a:extLst>
              <a:ext uri="{FF2B5EF4-FFF2-40B4-BE49-F238E27FC236}">
                <a16:creationId xmlns:a16="http://schemas.microsoft.com/office/drawing/2014/main" id="{14738D67-13F6-4A9D-BF26-B49EC55CED8E}"/>
              </a:ext>
            </a:extLst>
          </p:cNvPr>
          <p:cNvSpPr txBox="1"/>
          <p:nvPr/>
        </p:nvSpPr>
        <p:spPr>
          <a:xfrm rot="16200000">
            <a:off x="4581689" y="4814104"/>
            <a:ext cx="2108980" cy="276999"/>
          </a:xfrm>
          <a:prstGeom prst="rect">
            <a:avLst/>
          </a:prstGeom>
          <a:noFill/>
        </p:spPr>
        <p:txBody>
          <a:bodyPr wrap="square">
            <a:spAutoFit/>
          </a:bodyPr>
          <a:lstStyle/>
          <a:p>
            <a:pPr lvl="0" fontAlgn="base">
              <a:buSzPct val="100000"/>
              <a:tabLst>
                <a:tab pos="457200" algn="l"/>
                <a:tab pos="457200" algn="l"/>
                <a:tab pos="457200" algn="l"/>
                <a:tab pos="457200" algn="l"/>
                <a:tab pos="457200" algn="l"/>
                <a:tab pos="457200" algn="l"/>
                <a:tab pos="914400" algn="l"/>
                <a:tab pos="457200" algn="l"/>
              </a:tabLst>
            </a:pPr>
            <a:r>
              <a:rPr lang="en-GB" sz="1200" dirty="0">
                <a:effectLst/>
                <a:latin typeface="Calibri" panose="020F0502020204030204" pitchFamily="34" charset="0"/>
                <a:ea typeface="Times New Roman" panose="02020603050405020304" pitchFamily="18" charset="0"/>
                <a:cs typeface="Calibri" panose="020F0502020204030204" pitchFamily="34" charset="0"/>
              </a:rPr>
              <a:t>February Mock </a:t>
            </a:r>
            <a:r>
              <a:rPr lang="en-GB" sz="1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Results Home</a:t>
            </a:r>
            <a:r>
              <a:rPr lang="en-GB" sz="1200" dirty="0">
                <a:effectLst/>
                <a:latin typeface="Calibri" panose="020F0502020204030204" pitchFamily="34" charset="0"/>
                <a:ea typeface="Times New Roman" panose="02020603050405020304" pitchFamily="18" charset="0"/>
                <a:cs typeface="Calibri" panose="020F0502020204030204" pitchFamily="34" charset="0"/>
              </a:rPr>
              <a:t> </a:t>
            </a:r>
          </a:p>
        </p:txBody>
      </p:sp>
      <p:sp>
        <p:nvSpPr>
          <p:cNvPr id="42" name="TextBox 41">
            <a:extLst>
              <a:ext uri="{FF2B5EF4-FFF2-40B4-BE49-F238E27FC236}">
                <a16:creationId xmlns:a16="http://schemas.microsoft.com/office/drawing/2014/main" id="{680163D0-9CC8-467C-9053-B02E838EBD53}"/>
              </a:ext>
            </a:extLst>
          </p:cNvPr>
          <p:cNvSpPr txBox="1"/>
          <p:nvPr/>
        </p:nvSpPr>
        <p:spPr>
          <a:xfrm rot="16200000">
            <a:off x="4614381" y="4655585"/>
            <a:ext cx="2426019" cy="276999"/>
          </a:xfrm>
          <a:prstGeom prst="rect">
            <a:avLst/>
          </a:prstGeom>
          <a:noFill/>
        </p:spPr>
        <p:txBody>
          <a:bodyPr wrap="square">
            <a:spAutoFit/>
          </a:bodyPr>
          <a:lstStyle/>
          <a:p>
            <a:r>
              <a:rPr lang="en-GB" sz="1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February </a:t>
            </a:r>
            <a:r>
              <a:rPr lang="en-GB"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16+ Interview 2 + Offers</a:t>
            </a:r>
            <a:endParaRPr lang="en-GB" sz="1200" dirty="0">
              <a:latin typeface="Calibri" panose="020F0502020204030204" pitchFamily="34" charset="0"/>
              <a:cs typeface="Calibri" panose="020F0502020204030204" pitchFamily="34" charset="0"/>
            </a:endParaRPr>
          </a:p>
        </p:txBody>
      </p:sp>
      <p:sp>
        <p:nvSpPr>
          <p:cNvPr id="43" name="TextBox 42">
            <a:extLst>
              <a:ext uri="{FF2B5EF4-FFF2-40B4-BE49-F238E27FC236}">
                <a16:creationId xmlns:a16="http://schemas.microsoft.com/office/drawing/2014/main" id="{0E907BFE-EA88-4DEA-B328-7A85C286EAE8}"/>
              </a:ext>
            </a:extLst>
          </p:cNvPr>
          <p:cNvSpPr txBox="1"/>
          <p:nvPr/>
        </p:nvSpPr>
        <p:spPr>
          <a:xfrm rot="16200000">
            <a:off x="5757814" y="4668043"/>
            <a:ext cx="2426019" cy="276999"/>
          </a:xfrm>
          <a:prstGeom prst="rect">
            <a:avLst/>
          </a:prstGeom>
          <a:noFill/>
        </p:spPr>
        <p:txBody>
          <a:bodyPr wrap="square">
            <a:spAutoFit/>
          </a:bodyPr>
          <a:lstStyle/>
          <a:p>
            <a:r>
              <a:rPr lang="en-GB"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March WRAT </a:t>
            </a:r>
            <a:endParaRPr lang="en-GB" sz="1200" dirty="0">
              <a:latin typeface="Calibri" panose="020F0502020204030204" pitchFamily="34" charset="0"/>
              <a:cs typeface="Calibri" panose="020F0502020204030204" pitchFamily="34" charset="0"/>
            </a:endParaRPr>
          </a:p>
        </p:txBody>
      </p:sp>
      <p:sp>
        <p:nvSpPr>
          <p:cNvPr id="44" name="TextBox 43">
            <a:extLst>
              <a:ext uri="{FF2B5EF4-FFF2-40B4-BE49-F238E27FC236}">
                <a16:creationId xmlns:a16="http://schemas.microsoft.com/office/drawing/2014/main" id="{9C2B8791-F1F7-4995-B405-9BD7604256F6}"/>
              </a:ext>
            </a:extLst>
          </p:cNvPr>
          <p:cNvSpPr txBox="1"/>
          <p:nvPr/>
        </p:nvSpPr>
        <p:spPr>
          <a:xfrm rot="16200000">
            <a:off x="5964368" y="4668043"/>
            <a:ext cx="2426019" cy="276999"/>
          </a:xfrm>
          <a:prstGeom prst="rect">
            <a:avLst/>
          </a:prstGeom>
          <a:noFill/>
        </p:spPr>
        <p:txBody>
          <a:bodyPr wrap="square">
            <a:spAutoFit/>
          </a:bodyPr>
          <a:lstStyle/>
          <a:p>
            <a:r>
              <a:rPr lang="en-GB"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March English + Maths 2</a:t>
            </a:r>
            <a:r>
              <a:rPr lang="en-GB" sz="1200" baseline="30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nd</a:t>
            </a:r>
            <a:r>
              <a:rPr lang="en-GB"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Mock </a:t>
            </a:r>
            <a:endParaRPr lang="en-GB" sz="1200" dirty="0">
              <a:latin typeface="Calibri" panose="020F0502020204030204" pitchFamily="34" charset="0"/>
              <a:cs typeface="Calibri" panose="020F0502020204030204" pitchFamily="34" charset="0"/>
            </a:endParaRPr>
          </a:p>
        </p:txBody>
      </p:sp>
      <p:sp>
        <p:nvSpPr>
          <p:cNvPr id="45" name="TextBox 44">
            <a:extLst>
              <a:ext uri="{FF2B5EF4-FFF2-40B4-BE49-F238E27FC236}">
                <a16:creationId xmlns:a16="http://schemas.microsoft.com/office/drawing/2014/main" id="{414A1F0E-CC93-47CC-8344-E97D14965A73}"/>
              </a:ext>
            </a:extLst>
          </p:cNvPr>
          <p:cNvSpPr txBox="1"/>
          <p:nvPr/>
        </p:nvSpPr>
        <p:spPr>
          <a:xfrm rot="16200000">
            <a:off x="6331372" y="4686149"/>
            <a:ext cx="2426019" cy="276999"/>
          </a:xfrm>
          <a:prstGeom prst="rect">
            <a:avLst/>
          </a:prstGeom>
          <a:noFill/>
        </p:spPr>
        <p:txBody>
          <a:bodyPr wrap="square">
            <a:spAutoFit/>
          </a:bodyPr>
          <a:lstStyle/>
          <a:p>
            <a:r>
              <a:rPr lang="en-GB"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May GCSE exams start</a:t>
            </a:r>
            <a:endParaRPr lang="en-GB" sz="1200" dirty="0">
              <a:latin typeface="Calibri" panose="020F0502020204030204" pitchFamily="34" charset="0"/>
              <a:cs typeface="Calibri" panose="020F0502020204030204" pitchFamily="34" charset="0"/>
            </a:endParaRPr>
          </a:p>
        </p:txBody>
      </p:sp>
      <p:sp>
        <p:nvSpPr>
          <p:cNvPr id="46" name="TextBox 45">
            <a:extLst>
              <a:ext uri="{FF2B5EF4-FFF2-40B4-BE49-F238E27FC236}">
                <a16:creationId xmlns:a16="http://schemas.microsoft.com/office/drawing/2014/main" id="{47751BC1-3453-4726-AD21-CFD52020DCD1}"/>
              </a:ext>
            </a:extLst>
          </p:cNvPr>
          <p:cNvSpPr txBox="1"/>
          <p:nvPr/>
        </p:nvSpPr>
        <p:spPr>
          <a:xfrm rot="16200000">
            <a:off x="7779073" y="4677095"/>
            <a:ext cx="2426019" cy="276999"/>
          </a:xfrm>
          <a:prstGeom prst="rect">
            <a:avLst/>
          </a:prstGeom>
          <a:noFill/>
        </p:spPr>
        <p:txBody>
          <a:bodyPr wrap="square">
            <a:spAutoFit/>
          </a:bodyPr>
          <a:lstStyle/>
          <a:p>
            <a:r>
              <a:rPr lang="en-GB"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June GCSE exams f</a:t>
            </a:r>
            <a:r>
              <a:rPr lang="en-GB" sz="1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inish</a:t>
            </a:r>
            <a:endParaRPr lang="en-GB" sz="1200" dirty="0">
              <a:latin typeface="Calibri" panose="020F0502020204030204" pitchFamily="34" charset="0"/>
              <a:cs typeface="Calibri" panose="020F0502020204030204" pitchFamily="34" charset="0"/>
            </a:endParaRPr>
          </a:p>
        </p:txBody>
      </p:sp>
      <p:sp>
        <p:nvSpPr>
          <p:cNvPr id="47" name="TextBox 46">
            <a:extLst>
              <a:ext uri="{FF2B5EF4-FFF2-40B4-BE49-F238E27FC236}">
                <a16:creationId xmlns:a16="http://schemas.microsoft.com/office/drawing/2014/main" id="{37FF43B6-857E-47F9-995A-8E6D4F0E1189}"/>
              </a:ext>
            </a:extLst>
          </p:cNvPr>
          <p:cNvSpPr txBox="1"/>
          <p:nvPr/>
        </p:nvSpPr>
        <p:spPr>
          <a:xfrm>
            <a:off x="937524" y="3059097"/>
            <a:ext cx="1123232" cy="461665"/>
          </a:xfrm>
          <a:prstGeom prst="rect">
            <a:avLst/>
          </a:prstGeom>
          <a:solidFill>
            <a:schemeClr val="accent1">
              <a:lumMod val="40000"/>
              <a:lumOff val="60000"/>
            </a:schemeClr>
          </a:solidFill>
        </p:spPr>
        <p:txBody>
          <a:bodyPr wrap="square" rtlCol="0">
            <a:spAutoFit/>
          </a:bodyPr>
          <a:lstStyle/>
          <a:p>
            <a:pPr algn="ctr"/>
            <a:r>
              <a:rPr lang="en-GB" sz="2400" dirty="0">
                <a:latin typeface="Calibri" panose="020F0502020204030204" pitchFamily="34" charset="0"/>
                <a:cs typeface="Calibri" panose="020F0502020204030204" pitchFamily="34" charset="0"/>
              </a:rPr>
              <a:t>Year 10</a:t>
            </a:r>
          </a:p>
        </p:txBody>
      </p:sp>
      <p:sp>
        <p:nvSpPr>
          <p:cNvPr id="48" name="TextBox 47">
            <a:extLst>
              <a:ext uri="{FF2B5EF4-FFF2-40B4-BE49-F238E27FC236}">
                <a16:creationId xmlns:a16="http://schemas.microsoft.com/office/drawing/2014/main" id="{5F98E0D7-4121-4652-8266-1A28E464DE0E}"/>
              </a:ext>
            </a:extLst>
          </p:cNvPr>
          <p:cNvSpPr txBox="1"/>
          <p:nvPr/>
        </p:nvSpPr>
        <p:spPr>
          <a:xfrm>
            <a:off x="1008240" y="5965233"/>
            <a:ext cx="1123232" cy="461665"/>
          </a:xfrm>
          <a:prstGeom prst="rect">
            <a:avLst/>
          </a:prstGeom>
          <a:solidFill>
            <a:schemeClr val="accent3">
              <a:lumMod val="40000"/>
              <a:lumOff val="60000"/>
            </a:schemeClr>
          </a:solidFill>
        </p:spPr>
        <p:txBody>
          <a:bodyPr wrap="square" rtlCol="0">
            <a:spAutoFit/>
          </a:bodyPr>
          <a:lstStyle/>
          <a:p>
            <a:pPr algn="ctr"/>
            <a:r>
              <a:rPr lang="en-GB" sz="2400" dirty="0">
                <a:latin typeface="Calibri" panose="020F0502020204030204" pitchFamily="34" charset="0"/>
                <a:cs typeface="Calibri" panose="020F0502020204030204" pitchFamily="34" charset="0"/>
              </a:rPr>
              <a:t>Year 11</a:t>
            </a:r>
          </a:p>
        </p:txBody>
      </p:sp>
    </p:spTree>
    <p:extLst>
      <p:ext uri="{BB962C8B-B14F-4D97-AF65-F5344CB8AC3E}">
        <p14:creationId xmlns:p14="http://schemas.microsoft.com/office/powerpoint/2010/main" val="6069956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This evening:</a:t>
            </a:r>
            <a:endParaRPr lang="en-US" dirty="0"/>
          </a:p>
        </p:txBody>
      </p:sp>
      <p:sp>
        <p:nvSpPr>
          <p:cNvPr id="3" name="Content Placeholder 2"/>
          <p:cNvSpPr>
            <a:spLocks noGrp="1"/>
          </p:cNvSpPr>
          <p:nvPr>
            <p:ph idx="1"/>
          </p:nvPr>
        </p:nvSpPr>
        <p:spPr>
          <a:xfrm>
            <a:off x="581390" y="1556793"/>
            <a:ext cx="6276610" cy="4525963"/>
          </a:xfrm>
        </p:spPr>
        <p:txBody>
          <a:bodyPr>
            <a:normAutofit/>
          </a:bodyPr>
          <a:lstStyle/>
          <a:p>
            <a:pPr lvl="0"/>
            <a:r>
              <a:rPr lang="en-GB" sz="3000" dirty="0"/>
              <a:t>Vision and Aims</a:t>
            </a:r>
          </a:p>
          <a:p>
            <a:pPr lvl="0"/>
            <a:r>
              <a:rPr lang="en-GB" sz="3000" dirty="0"/>
              <a:t>School Performance</a:t>
            </a:r>
          </a:p>
          <a:p>
            <a:pPr lvl="0"/>
            <a:r>
              <a:rPr lang="en-GB" sz="3000" dirty="0"/>
              <a:t>School Expectations and Attendance</a:t>
            </a:r>
          </a:p>
          <a:p>
            <a:pPr lvl="0"/>
            <a:r>
              <a:rPr lang="en-GB" sz="3000" dirty="0"/>
              <a:t>Personal Development</a:t>
            </a:r>
          </a:p>
          <a:p>
            <a:pPr lvl="0"/>
            <a:r>
              <a:rPr lang="en-GB" sz="3000" dirty="0"/>
              <a:t>Careers and Work Experience.  </a:t>
            </a:r>
          </a:p>
          <a:p>
            <a:pPr lvl="1">
              <a:buFont typeface="Arial" panose="020B0604020202020204" pitchFamily="34" charset="0"/>
              <a:buChar char="•"/>
            </a:pPr>
            <a:r>
              <a:rPr lang="en-GB" sz="2600" dirty="0"/>
              <a:t>Work experience week is the 29</a:t>
            </a:r>
            <a:r>
              <a:rPr lang="en-GB" sz="2600" baseline="30000" dirty="0"/>
              <a:t>th</a:t>
            </a:r>
            <a:r>
              <a:rPr lang="en-GB" sz="2600" dirty="0"/>
              <a:t> June</a:t>
            </a:r>
            <a:r>
              <a:rPr lang="en-GB" sz="2600" baseline="30000" dirty="0"/>
              <a:t> </a:t>
            </a:r>
            <a:r>
              <a:rPr lang="en-GB" sz="2600" dirty="0"/>
              <a:t>– 3</a:t>
            </a:r>
            <a:r>
              <a:rPr lang="en-GB" sz="2600" baseline="30000" dirty="0"/>
              <a:t>rd</a:t>
            </a:r>
            <a:r>
              <a:rPr lang="en-GB" sz="2600" dirty="0"/>
              <a:t> July 2026</a:t>
            </a:r>
          </a:p>
          <a:p>
            <a:r>
              <a:rPr lang="en-GB" sz="3000" dirty="0"/>
              <a:t>Support on offer for students</a:t>
            </a:r>
          </a:p>
          <a:p>
            <a:pPr lvl="0"/>
            <a:endParaRPr lang="en-GB" sz="3600" dirty="0">
              <a:effectLst/>
            </a:endParaRPr>
          </a:p>
        </p:txBody>
      </p:sp>
      <p:pic>
        <p:nvPicPr>
          <p:cNvPr id="5" name="Picture 4">
            <a:extLst>
              <a:ext uri="{FF2B5EF4-FFF2-40B4-BE49-F238E27FC236}">
                <a16:creationId xmlns:a16="http://schemas.microsoft.com/office/drawing/2014/main" id="{DDBFDB06-0E11-4839-B1C6-B4E5F3B7C07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198281" y="1079083"/>
            <a:ext cx="4783512" cy="2690725"/>
          </a:xfrm>
          <a:prstGeom prst="rect">
            <a:avLst/>
          </a:prstGeom>
        </p:spPr>
      </p:pic>
      <p:pic>
        <p:nvPicPr>
          <p:cNvPr id="6" name="Picture 5">
            <a:extLst>
              <a:ext uri="{FF2B5EF4-FFF2-40B4-BE49-F238E27FC236}">
                <a16:creationId xmlns:a16="http://schemas.microsoft.com/office/drawing/2014/main" id="{DD513E51-7CCC-416A-B2B5-CB469E2B874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98281" y="3769808"/>
            <a:ext cx="4783512" cy="2690726"/>
          </a:xfrm>
          <a:prstGeom prst="rect">
            <a:avLst/>
          </a:prstGeom>
        </p:spPr>
      </p:pic>
      <p:pic>
        <p:nvPicPr>
          <p:cNvPr id="4" name="Picture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115114" y="5448542"/>
            <a:ext cx="934572" cy="1011992"/>
          </a:xfrm>
          <a:prstGeom prst="rect">
            <a:avLst/>
          </a:prstGeom>
        </p:spPr>
      </p:pic>
    </p:spTree>
    <p:extLst>
      <p:ext uri="{BB962C8B-B14F-4D97-AF65-F5344CB8AC3E}">
        <p14:creationId xmlns:p14="http://schemas.microsoft.com/office/powerpoint/2010/main" val="23960668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bbon: Curved and Tilted Down 6">
            <a:extLst>
              <a:ext uri="{FF2B5EF4-FFF2-40B4-BE49-F238E27FC236}">
                <a16:creationId xmlns:a16="http://schemas.microsoft.com/office/drawing/2014/main" id="{ED969DCC-DB49-4047-9C15-FC8C571EE80A}"/>
              </a:ext>
            </a:extLst>
          </p:cNvPr>
          <p:cNvSpPr/>
          <p:nvPr/>
        </p:nvSpPr>
        <p:spPr>
          <a:xfrm>
            <a:off x="3793248" y="5582293"/>
            <a:ext cx="4592394" cy="827409"/>
          </a:xfrm>
          <a:prstGeom prst="ellipseRibbon">
            <a:avLst>
              <a:gd name="adj1" fmla="val 34961"/>
              <a:gd name="adj2" fmla="val 71248"/>
              <a:gd name="adj3" fmla="val 16612"/>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950" b="0" i="0" u="none" strike="noStrike" kern="1200" cap="none" spc="0" normalizeH="0" baseline="0" noProof="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sp>
        <p:nvSpPr>
          <p:cNvPr id="11" name="TXT - Be Kind">
            <a:extLst>
              <a:ext uri="{FF2B5EF4-FFF2-40B4-BE49-F238E27FC236}">
                <a16:creationId xmlns:a16="http://schemas.microsoft.com/office/drawing/2014/main" id="{53EB0A15-ED92-408C-AD17-DEE7B78C7F3D}"/>
              </a:ext>
            </a:extLst>
          </p:cNvPr>
          <p:cNvSpPr/>
          <p:nvPr/>
        </p:nvSpPr>
        <p:spPr>
          <a:xfrm>
            <a:off x="4575429" y="6041717"/>
            <a:ext cx="3041142" cy="173066"/>
          </a:xfrm>
          <a:prstGeom prst="rect">
            <a:avLst/>
          </a:prstGeom>
          <a:noFill/>
        </p:spPr>
        <p:txBody>
          <a:bodyPr spcFirstLastPara="1" wrap="none" lIns="74295" tIns="37148" rIns="74295" bIns="37148" numCol="1">
            <a:prstTxWarp prst="textArchDown">
              <a:avLst>
                <a:gd name="adj" fmla="val 136368"/>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75" b="1" i="0" u="none" strike="noStrike" kern="1200" cap="none" spc="0" normalizeH="0" baseline="0" noProof="0">
                <a:ln w="19050">
                  <a:noFill/>
                </a:ln>
                <a:solidFill>
                  <a:prstClr val="white"/>
                </a:solidFill>
                <a:effectLst/>
                <a:uLnTx/>
                <a:uFillTx/>
                <a:latin typeface="Calibri" panose="020F0502020204030204" pitchFamily="34" charset="0"/>
                <a:ea typeface="Times New Roman" panose="02020603050405020304" pitchFamily="18" charset="0"/>
                <a:cs typeface="+mn-cs"/>
              </a:rPr>
              <a:t>BE KIND AND THOUGHTFUL</a:t>
            </a:r>
            <a:endParaRPr kumimoji="0" lang="en-GB" sz="2275" b="0" i="0" u="none" strike="noStrike" kern="1200" cap="none" spc="0" normalizeH="0" baseline="0" noProof="0">
              <a:ln w="19050">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sp>
        <p:nvSpPr>
          <p:cNvPr id="10" name="Rectangle 9">
            <a:extLst>
              <a:ext uri="{FF2B5EF4-FFF2-40B4-BE49-F238E27FC236}">
                <a16:creationId xmlns:a16="http://schemas.microsoft.com/office/drawing/2014/main" id="{79C558BB-DCFD-453B-ACCE-CD5B05BF46B5}"/>
              </a:ext>
            </a:extLst>
          </p:cNvPr>
          <p:cNvSpPr/>
          <p:nvPr/>
        </p:nvSpPr>
        <p:spPr>
          <a:xfrm>
            <a:off x="4175337" y="1290568"/>
            <a:ext cx="3938993" cy="2232810"/>
          </a:xfrm>
          <a:prstGeom prst="rect">
            <a:avLst/>
          </a:prstGeom>
          <a:noFill/>
        </p:spPr>
        <p:txBody>
          <a:bodyPr spcFirstLastPara="1" wrap="none" lIns="74295" tIns="37148" rIns="74295" bIns="37148" numCol="1">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75" b="1" i="0" u="none" strike="noStrike" kern="1200" cap="none" spc="0" normalizeH="0" baseline="0" noProof="0">
                <a:ln>
                  <a:noFill/>
                </a:ln>
                <a:solidFill>
                  <a:srgbClr val="990033"/>
                </a:solidFill>
                <a:effectLst>
                  <a:outerShdw blurRad="50800" dist="38100" dir="2700000" algn="tl" rotWithShape="0">
                    <a:prstClr val="black">
                      <a:alpha val="40000"/>
                    </a:prstClr>
                  </a:outerShdw>
                </a:effectLst>
                <a:uLnTx/>
                <a:uFillTx/>
                <a:latin typeface="Calibri" panose="020F0502020204030204" pitchFamily="34" charset="0"/>
                <a:ea typeface="Times New Roman" panose="02020603050405020304" pitchFamily="18" charset="0"/>
                <a:cs typeface="+mn-cs"/>
              </a:rPr>
              <a:t>INTEGRITY | TENACITY | SERVICE</a:t>
            </a:r>
          </a:p>
        </p:txBody>
      </p:sp>
      <p:graphicFrame>
        <p:nvGraphicFramePr>
          <p:cNvPr id="15" name="Content Placeholder 5">
            <a:extLst>
              <a:ext uri="{FF2B5EF4-FFF2-40B4-BE49-F238E27FC236}">
                <a16:creationId xmlns:a16="http://schemas.microsoft.com/office/drawing/2014/main" id="{BF527AD1-BA4C-410D-A614-670C153917A6}"/>
              </a:ext>
            </a:extLst>
          </p:cNvPr>
          <p:cNvGraphicFramePr>
            <a:graphicFrameLocks noGrp="1"/>
          </p:cNvGraphicFramePr>
          <p:nvPr>
            <p:ph idx="1"/>
            <p:extLst>
              <p:ext uri="{D42A27DB-BD31-4B8C-83A1-F6EECF244321}">
                <p14:modId xmlns:p14="http://schemas.microsoft.com/office/powerpoint/2010/main" val="677104114"/>
              </p:ext>
            </p:extLst>
          </p:nvPr>
        </p:nvGraphicFramePr>
        <p:xfrm>
          <a:off x="2162175" y="1287259"/>
          <a:ext cx="8004454" cy="46043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6" name="Picture 15" descr="Logo, company name&#10;&#10;Description automatically generated">
            <a:extLst>
              <a:ext uri="{FF2B5EF4-FFF2-40B4-BE49-F238E27FC236}">
                <a16:creationId xmlns:a16="http://schemas.microsoft.com/office/drawing/2014/main" id="{95FE300A-3D55-4D1F-A126-8FEFF1612206}"/>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576376" y="2843221"/>
            <a:ext cx="1159991" cy="1159991"/>
          </a:xfrm>
          <a:prstGeom prst="rect">
            <a:avLst/>
          </a:prstGeom>
          <a:effectLst>
            <a:outerShdw blurRad="50800" dist="38100" dir="2700000" algn="tl" rotWithShape="0">
              <a:prstClr val="black">
                <a:alpha val="40000"/>
              </a:prstClr>
            </a:outerShdw>
          </a:effectLst>
        </p:spPr>
      </p:pic>
      <p:sp>
        <p:nvSpPr>
          <p:cNvPr id="13" name="Rectangle 12">
            <a:extLst>
              <a:ext uri="{FF2B5EF4-FFF2-40B4-BE49-F238E27FC236}">
                <a16:creationId xmlns:a16="http://schemas.microsoft.com/office/drawing/2014/main" id="{9C42CC26-2AF0-4179-B716-5B0ADD8D16B3}"/>
              </a:ext>
            </a:extLst>
          </p:cNvPr>
          <p:cNvSpPr/>
          <p:nvPr/>
        </p:nvSpPr>
        <p:spPr>
          <a:xfrm rot="18599963">
            <a:off x="4101391" y="1781777"/>
            <a:ext cx="3377946" cy="3002896"/>
          </a:xfrm>
          <a:prstGeom prst="rect">
            <a:avLst/>
          </a:prstGeom>
          <a:noFill/>
        </p:spPr>
        <p:txBody>
          <a:bodyPr spcFirstLastPara="1" wrap="none" lIns="74295" tIns="37148" rIns="74295" bIns="37148" numCol="1">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929" b="1" i="0" u="none" strike="noStrike" kern="1200" cap="none" spc="0" normalizeH="0" baseline="0" noProof="0">
                <a:ln w="19050">
                  <a:noFill/>
                </a:ln>
                <a:solidFill>
                  <a:prstClr val="white"/>
                </a:solidFill>
                <a:effectLst/>
                <a:uLnTx/>
                <a:uFillTx/>
                <a:latin typeface="Calibri" panose="020F0502020204030204" pitchFamily="34" charset="0"/>
                <a:ea typeface="Times New Roman" panose="02020603050405020304" pitchFamily="18" charset="0"/>
                <a:cs typeface="+mn-cs"/>
              </a:rPr>
              <a:t>COMMUNITY</a:t>
            </a:r>
          </a:p>
        </p:txBody>
      </p:sp>
      <p:sp>
        <p:nvSpPr>
          <p:cNvPr id="17" name="Rectangle 16">
            <a:extLst>
              <a:ext uri="{FF2B5EF4-FFF2-40B4-BE49-F238E27FC236}">
                <a16:creationId xmlns:a16="http://schemas.microsoft.com/office/drawing/2014/main" id="{18DF48B7-5C97-41F6-8DF8-E540E1CC0FA1}"/>
              </a:ext>
            </a:extLst>
          </p:cNvPr>
          <p:cNvSpPr/>
          <p:nvPr/>
        </p:nvSpPr>
        <p:spPr>
          <a:xfrm rot="2606690">
            <a:off x="4814957" y="1769045"/>
            <a:ext cx="3377946" cy="3002896"/>
          </a:xfrm>
          <a:prstGeom prst="rect">
            <a:avLst/>
          </a:prstGeom>
          <a:noFill/>
        </p:spPr>
        <p:txBody>
          <a:bodyPr spcFirstLastPara="1" wrap="none" lIns="74295" tIns="37148" rIns="74295" bIns="37148" numCol="1">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929" b="1" i="0" u="none" strike="noStrike" kern="1200" cap="none" spc="0" normalizeH="0" baseline="0" noProof="0">
                <a:ln w="19050">
                  <a:noFill/>
                </a:ln>
                <a:solidFill>
                  <a:prstClr val="white"/>
                </a:solidFill>
                <a:effectLst/>
                <a:uLnTx/>
                <a:uFillTx/>
                <a:latin typeface="Calibri" panose="020F0502020204030204" pitchFamily="34" charset="0"/>
                <a:ea typeface="Times New Roman" panose="02020603050405020304" pitchFamily="18" charset="0"/>
                <a:cs typeface="+mn-cs"/>
              </a:rPr>
              <a:t>COURTESY</a:t>
            </a:r>
          </a:p>
        </p:txBody>
      </p:sp>
      <p:sp>
        <p:nvSpPr>
          <p:cNvPr id="18" name="Rectangle 17">
            <a:extLst>
              <a:ext uri="{FF2B5EF4-FFF2-40B4-BE49-F238E27FC236}">
                <a16:creationId xmlns:a16="http://schemas.microsoft.com/office/drawing/2014/main" id="{27FF9916-5CDC-4F2E-A170-5630E280ED48}"/>
              </a:ext>
            </a:extLst>
          </p:cNvPr>
          <p:cNvSpPr/>
          <p:nvPr/>
        </p:nvSpPr>
        <p:spPr>
          <a:xfrm rot="7858352">
            <a:off x="4791852" y="2395315"/>
            <a:ext cx="3377946" cy="3002896"/>
          </a:xfrm>
          <a:prstGeom prst="rect">
            <a:avLst/>
          </a:prstGeom>
          <a:noFill/>
        </p:spPr>
        <p:txBody>
          <a:bodyPr spcFirstLastPara="1" wrap="none" lIns="74295" tIns="37148" rIns="74295" bIns="37148" numCol="1">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929" b="1" i="0" u="none" strike="noStrike" kern="1200" cap="none" spc="0" normalizeH="0" baseline="0" noProof="0">
                <a:ln w="19050">
                  <a:noFill/>
                </a:ln>
                <a:solidFill>
                  <a:prstClr val="white"/>
                </a:solidFill>
                <a:effectLst/>
                <a:uLnTx/>
                <a:uFillTx/>
                <a:latin typeface="Calibri" panose="020F0502020204030204" pitchFamily="34" charset="0"/>
                <a:ea typeface="Times New Roman" panose="02020603050405020304" pitchFamily="18" charset="0"/>
                <a:cs typeface="+mn-cs"/>
              </a:rPr>
              <a:t>COMMITMENT</a:t>
            </a:r>
          </a:p>
        </p:txBody>
      </p:sp>
      <p:sp>
        <p:nvSpPr>
          <p:cNvPr id="19" name="Rectangle 18">
            <a:extLst>
              <a:ext uri="{FF2B5EF4-FFF2-40B4-BE49-F238E27FC236}">
                <a16:creationId xmlns:a16="http://schemas.microsoft.com/office/drawing/2014/main" id="{E3F33484-E199-4358-A268-02A76CF5966B}"/>
              </a:ext>
            </a:extLst>
          </p:cNvPr>
          <p:cNvSpPr/>
          <p:nvPr/>
        </p:nvSpPr>
        <p:spPr>
          <a:xfrm rot="13493777">
            <a:off x="4088046" y="2357781"/>
            <a:ext cx="3377946" cy="3002896"/>
          </a:xfrm>
          <a:prstGeom prst="rect">
            <a:avLst/>
          </a:prstGeom>
          <a:noFill/>
        </p:spPr>
        <p:txBody>
          <a:bodyPr spcFirstLastPara="1" wrap="none" lIns="74295" tIns="37148" rIns="74295" bIns="37148" numCol="1">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929" b="1" i="0" u="none" strike="noStrike" kern="1200" cap="none" spc="0" normalizeH="0" baseline="0" noProof="0">
                <a:ln w="19050">
                  <a:noFill/>
                </a:ln>
                <a:solidFill>
                  <a:prstClr val="white"/>
                </a:solidFill>
                <a:effectLst/>
                <a:uLnTx/>
                <a:uFillTx/>
                <a:latin typeface="Calibri" panose="020F0502020204030204" pitchFamily="34" charset="0"/>
                <a:ea typeface="Times New Roman" panose="02020603050405020304" pitchFamily="18" charset="0"/>
                <a:cs typeface="+mn-cs"/>
              </a:rPr>
              <a:t>CO-OPERATION</a:t>
            </a:r>
          </a:p>
        </p:txBody>
      </p:sp>
      <p:sp>
        <p:nvSpPr>
          <p:cNvPr id="3" name="TextBox 2">
            <a:extLst>
              <a:ext uri="{FF2B5EF4-FFF2-40B4-BE49-F238E27FC236}">
                <a16:creationId xmlns:a16="http://schemas.microsoft.com/office/drawing/2014/main" id="{04463FBF-E5F8-FBBA-7DD4-0E0CF0F04A21}"/>
              </a:ext>
            </a:extLst>
          </p:cNvPr>
          <p:cNvSpPr txBox="1"/>
          <p:nvPr/>
        </p:nvSpPr>
        <p:spPr>
          <a:xfrm>
            <a:off x="9021722" y="382948"/>
            <a:ext cx="2987755" cy="4879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571" b="1" i="0" u="none" strike="noStrike" kern="1200" cap="none" spc="0" normalizeH="0" baseline="0" noProof="0">
                <a:ln>
                  <a:noFill/>
                </a:ln>
                <a:solidFill>
                  <a:srgbClr val="861920"/>
                </a:solidFill>
                <a:effectLst>
                  <a:outerShdw blurRad="50800" dist="38100" dir="2700000" algn="tl" rotWithShape="0">
                    <a:prstClr val="black">
                      <a:alpha val="40000"/>
                    </a:prstClr>
                  </a:outerShdw>
                </a:effectLst>
                <a:uLnTx/>
                <a:uFillTx/>
                <a:latin typeface="Calibri" panose="020F0502020204030204" pitchFamily="34" charset="0"/>
                <a:ea typeface="Times New Roman" panose="02020603050405020304" pitchFamily="18" charset="0"/>
                <a:cs typeface="+mn-cs"/>
              </a:rPr>
              <a:t>CODE OF CONDUCT</a:t>
            </a:r>
          </a:p>
        </p:txBody>
      </p:sp>
      <p:sp>
        <p:nvSpPr>
          <p:cNvPr id="2" name="TextBox 1">
            <a:extLst>
              <a:ext uri="{FF2B5EF4-FFF2-40B4-BE49-F238E27FC236}">
                <a16:creationId xmlns:a16="http://schemas.microsoft.com/office/drawing/2014/main" id="{C6D7CF2F-43A9-487A-8BD1-6D615502BC92}"/>
              </a:ext>
            </a:extLst>
          </p:cNvPr>
          <p:cNvSpPr txBox="1"/>
          <p:nvPr/>
        </p:nvSpPr>
        <p:spPr>
          <a:xfrm>
            <a:off x="321737" y="2832946"/>
            <a:ext cx="3103899" cy="1754326"/>
          </a:xfrm>
          <a:prstGeom prst="rect">
            <a:avLst/>
          </a:prstGeom>
          <a:noFill/>
        </p:spPr>
        <p:txBody>
          <a:bodyPr wrap="square" rtlCol="0">
            <a:spAutoFit/>
          </a:bodyPr>
          <a:lstStyle/>
          <a:p>
            <a:pPr algn="ctr"/>
            <a:r>
              <a:rPr lang="en-GB" sz="3600">
                <a:latin typeface="Calibri" panose="020F0502020204030204" pitchFamily="34" charset="0"/>
                <a:cs typeface="Calibri" panose="020F0502020204030204" pitchFamily="34" charset="0"/>
              </a:rPr>
              <a:t>Our theme for this term is Community</a:t>
            </a:r>
          </a:p>
        </p:txBody>
      </p:sp>
      <p:pic>
        <p:nvPicPr>
          <p:cNvPr id="14" name="Picture 13">
            <a:extLst>
              <a:ext uri="{FF2B5EF4-FFF2-40B4-BE49-F238E27FC236}">
                <a16:creationId xmlns:a16="http://schemas.microsoft.com/office/drawing/2014/main" id="{8A6120A7-042F-4292-8509-666F4B8070CE}"/>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8328814" y="1702906"/>
            <a:ext cx="3448557" cy="3945740"/>
          </a:xfrm>
          <a:prstGeom prst="rect">
            <a:avLst/>
          </a:prstGeom>
        </p:spPr>
      </p:pic>
    </p:spTree>
    <p:extLst>
      <p:ext uri="{BB962C8B-B14F-4D97-AF65-F5344CB8AC3E}">
        <p14:creationId xmlns:p14="http://schemas.microsoft.com/office/powerpoint/2010/main" val="957837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500"/>
                                  </p:stCondLst>
                                  <p:childTnLst>
                                    <p:set>
                                      <p:cBhvr>
                                        <p:cTn id="10" dur="1" fill="hold">
                                          <p:stCondLst>
                                            <p:cond delay="0"/>
                                          </p:stCondLst>
                                        </p:cTn>
                                        <p:tgtEl>
                                          <p:spTgt spid="15">
                                            <p:graphicEl>
                                              <a:dgm id="{3DF146D7-77F2-4D74-B2B6-8078298FD116}"/>
                                            </p:graphicEl>
                                          </p:spTgt>
                                        </p:tgtEl>
                                        <p:attrNameLst>
                                          <p:attrName>style.visibility</p:attrName>
                                        </p:attrNameLst>
                                      </p:cBhvr>
                                      <p:to>
                                        <p:strVal val="visible"/>
                                      </p:to>
                                    </p:set>
                                    <p:animEffect transition="in" filter="fade">
                                      <p:cBhvr>
                                        <p:cTn id="11" dur="1000"/>
                                        <p:tgtEl>
                                          <p:spTgt spid="15">
                                            <p:graphicEl>
                                              <a:dgm id="{3DF146D7-77F2-4D74-B2B6-8078298FD116}"/>
                                            </p:graphicEl>
                                          </p:spTgt>
                                        </p:tgtEl>
                                      </p:cBhvr>
                                    </p:animEffect>
                                  </p:childTnLst>
                                </p:cTn>
                              </p:par>
                              <p:par>
                                <p:cTn id="12" presetID="10" presetClass="entr" presetSubtype="0" fill="hold" grpId="0" nodeType="withEffect">
                                  <p:stCondLst>
                                    <p:cond delay="500"/>
                                  </p:stCondLst>
                                  <p:childTnLst>
                                    <p:set>
                                      <p:cBhvr>
                                        <p:cTn id="13" dur="1" fill="hold">
                                          <p:stCondLst>
                                            <p:cond delay="0"/>
                                          </p:stCondLst>
                                        </p:cTn>
                                        <p:tgtEl>
                                          <p:spTgt spid="15">
                                            <p:graphicEl>
                                              <a:dgm id="{26A972D6-5876-437E-B3F8-97056765C490}"/>
                                            </p:graphicEl>
                                          </p:spTgt>
                                        </p:tgtEl>
                                        <p:attrNameLst>
                                          <p:attrName>style.visibility</p:attrName>
                                        </p:attrNameLst>
                                      </p:cBhvr>
                                      <p:to>
                                        <p:strVal val="visible"/>
                                      </p:to>
                                    </p:set>
                                    <p:animEffect transition="in" filter="fade">
                                      <p:cBhvr>
                                        <p:cTn id="14" dur="1000"/>
                                        <p:tgtEl>
                                          <p:spTgt spid="15">
                                            <p:graphicEl>
                                              <a:dgm id="{26A972D6-5876-437E-B3F8-97056765C490}"/>
                                            </p:graphicEl>
                                          </p:spTgt>
                                        </p:tgtEl>
                                      </p:cBhvr>
                                    </p:animEffect>
                                  </p:childTnLst>
                                </p:cTn>
                              </p:par>
                              <p:par>
                                <p:cTn id="15" presetID="10" presetClass="entr" presetSubtype="0" fill="hold" grpId="0" nodeType="withEffect">
                                  <p:stCondLst>
                                    <p:cond delay="50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000"/>
                                        <p:tgtEl>
                                          <p:spTgt spid="17"/>
                                        </p:tgtEl>
                                      </p:cBhvr>
                                    </p:animEffect>
                                  </p:childTnLst>
                                </p:cTn>
                              </p:par>
                              <p:par>
                                <p:cTn id="18" presetID="10" presetClass="entr" presetSubtype="0" fill="hold" grpId="0" nodeType="withEffect">
                                  <p:stCondLst>
                                    <p:cond delay="4000"/>
                                  </p:stCondLst>
                                  <p:childTnLst>
                                    <p:set>
                                      <p:cBhvr>
                                        <p:cTn id="19" dur="1" fill="hold">
                                          <p:stCondLst>
                                            <p:cond delay="0"/>
                                          </p:stCondLst>
                                        </p:cTn>
                                        <p:tgtEl>
                                          <p:spTgt spid="15">
                                            <p:graphicEl>
                                              <a:dgm id="{4DD04440-755C-44BA-AFAD-0D5D93B52B9C}"/>
                                            </p:graphicEl>
                                          </p:spTgt>
                                        </p:tgtEl>
                                        <p:attrNameLst>
                                          <p:attrName>style.visibility</p:attrName>
                                        </p:attrNameLst>
                                      </p:cBhvr>
                                      <p:to>
                                        <p:strVal val="visible"/>
                                      </p:to>
                                    </p:set>
                                    <p:animEffect transition="in" filter="fade">
                                      <p:cBhvr>
                                        <p:cTn id="20" dur="1000"/>
                                        <p:tgtEl>
                                          <p:spTgt spid="15">
                                            <p:graphicEl>
                                              <a:dgm id="{4DD04440-755C-44BA-AFAD-0D5D93B52B9C}"/>
                                            </p:graphicEl>
                                          </p:spTgt>
                                        </p:tgtEl>
                                      </p:cBhvr>
                                    </p:animEffect>
                                  </p:childTnLst>
                                </p:cTn>
                              </p:par>
                              <p:par>
                                <p:cTn id="21" presetID="10" presetClass="entr" presetSubtype="0" fill="hold" grpId="0" nodeType="withEffect">
                                  <p:stCondLst>
                                    <p:cond delay="4000"/>
                                  </p:stCondLst>
                                  <p:childTnLst>
                                    <p:set>
                                      <p:cBhvr>
                                        <p:cTn id="22" dur="1" fill="hold">
                                          <p:stCondLst>
                                            <p:cond delay="0"/>
                                          </p:stCondLst>
                                        </p:cTn>
                                        <p:tgtEl>
                                          <p:spTgt spid="15">
                                            <p:graphicEl>
                                              <a:dgm id="{554639D3-174C-4FA2-A170-A925B1C195B6}"/>
                                            </p:graphicEl>
                                          </p:spTgt>
                                        </p:tgtEl>
                                        <p:attrNameLst>
                                          <p:attrName>style.visibility</p:attrName>
                                        </p:attrNameLst>
                                      </p:cBhvr>
                                      <p:to>
                                        <p:strVal val="visible"/>
                                      </p:to>
                                    </p:set>
                                    <p:animEffect transition="in" filter="fade">
                                      <p:cBhvr>
                                        <p:cTn id="23" dur="1000"/>
                                        <p:tgtEl>
                                          <p:spTgt spid="15">
                                            <p:graphicEl>
                                              <a:dgm id="{554639D3-174C-4FA2-A170-A925B1C195B6}"/>
                                            </p:graphicEl>
                                          </p:spTgt>
                                        </p:tgtEl>
                                      </p:cBhvr>
                                    </p:animEffect>
                                  </p:childTnLst>
                                </p:cTn>
                              </p:par>
                              <p:par>
                                <p:cTn id="24" presetID="10" presetClass="entr" presetSubtype="0" fill="hold" grpId="0" nodeType="withEffect">
                                  <p:stCondLst>
                                    <p:cond delay="400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childTnLst>
                                </p:cTn>
                              </p:par>
                              <p:par>
                                <p:cTn id="27" presetID="10" presetClass="entr" presetSubtype="0" fill="hold" grpId="0" nodeType="withEffect">
                                  <p:stCondLst>
                                    <p:cond delay="8000"/>
                                  </p:stCondLst>
                                  <p:childTnLst>
                                    <p:set>
                                      <p:cBhvr>
                                        <p:cTn id="28" dur="1" fill="hold">
                                          <p:stCondLst>
                                            <p:cond delay="0"/>
                                          </p:stCondLst>
                                        </p:cTn>
                                        <p:tgtEl>
                                          <p:spTgt spid="15">
                                            <p:graphicEl>
                                              <a:dgm id="{59C645D6-785D-45AC-B714-1A2D049DC529}"/>
                                            </p:graphicEl>
                                          </p:spTgt>
                                        </p:tgtEl>
                                        <p:attrNameLst>
                                          <p:attrName>style.visibility</p:attrName>
                                        </p:attrNameLst>
                                      </p:cBhvr>
                                      <p:to>
                                        <p:strVal val="visible"/>
                                      </p:to>
                                    </p:set>
                                    <p:animEffect transition="in" filter="fade">
                                      <p:cBhvr>
                                        <p:cTn id="29" dur="1000"/>
                                        <p:tgtEl>
                                          <p:spTgt spid="15">
                                            <p:graphicEl>
                                              <a:dgm id="{59C645D6-785D-45AC-B714-1A2D049DC529}"/>
                                            </p:graphicEl>
                                          </p:spTgt>
                                        </p:tgtEl>
                                      </p:cBhvr>
                                    </p:animEffect>
                                  </p:childTnLst>
                                </p:cTn>
                              </p:par>
                              <p:par>
                                <p:cTn id="30" presetID="10" presetClass="entr" presetSubtype="0" fill="hold" grpId="0" nodeType="withEffect">
                                  <p:stCondLst>
                                    <p:cond delay="8000"/>
                                  </p:stCondLst>
                                  <p:childTnLst>
                                    <p:set>
                                      <p:cBhvr>
                                        <p:cTn id="31" dur="1" fill="hold">
                                          <p:stCondLst>
                                            <p:cond delay="0"/>
                                          </p:stCondLst>
                                        </p:cTn>
                                        <p:tgtEl>
                                          <p:spTgt spid="15">
                                            <p:graphicEl>
                                              <a:dgm id="{084B12AD-2981-44B1-8ACD-3E38B41E3277}"/>
                                            </p:graphicEl>
                                          </p:spTgt>
                                        </p:tgtEl>
                                        <p:attrNameLst>
                                          <p:attrName>style.visibility</p:attrName>
                                        </p:attrNameLst>
                                      </p:cBhvr>
                                      <p:to>
                                        <p:strVal val="visible"/>
                                      </p:to>
                                    </p:set>
                                    <p:animEffect transition="in" filter="fade">
                                      <p:cBhvr>
                                        <p:cTn id="32" dur="1000"/>
                                        <p:tgtEl>
                                          <p:spTgt spid="15">
                                            <p:graphicEl>
                                              <a:dgm id="{084B12AD-2981-44B1-8ACD-3E38B41E3277}"/>
                                            </p:graphicEl>
                                          </p:spTgt>
                                        </p:tgtEl>
                                      </p:cBhvr>
                                    </p:animEffect>
                                  </p:childTnLst>
                                </p:cTn>
                              </p:par>
                              <p:par>
                                <p:cTn id="33" presetID="10" presetClass="entr" presetSubtype="0" fill="hold" grpId="0" nodeType="withEffect">
                                  <p:stCondLst>
                                    <p:cond delay="800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1000"/>
                                        <p:tgtEl>
                                          <p:spTgt spid="19"/>
                                        </p:tgtEl>
                                      </p:cBhvr>
                                    </p:animEffect>
                                  </p:childTnLst>
                                </p:cTn>
                              </p:par>
                              <p:par>
                                <p:cTn id="36" presetID="10" presetClass="entr" presetSubtype="0" fill="hold" grpId="0" nodeType="withEffect">
                                  <p:stCondLst>
                                    <p:cond delay="12000"/>
                                  </p:stCondLst>
                                  <p:childTnLst>
                                    <p:set>
                                      <p:cBhvr>
                                        <p:cTn id="37" dur="1" fill="hold">
                                          <p:stCondLst>
                                            <p:cond delay="0"/>
                                          </p:stCondLst>
                                        </p:cTn>
                                        <p:tgtEl>
                                          <p:spTgt spid="15">
                                            <p:graphicEl>
                                              <a:dgm id="{39016D94-B87F-4807-8AC7-913A569CCE7F}"/>
                                            </p:graphicEl>
                                          </p:spTgt>
                                        </p:tgtEl>
                                        <p:attrNameLst>
                                          <p:attrName>style.visibility</p:attrName>
                                        </p:attrNameLst>
                                      </p:cBhvr>
                                      <p:to>
                                        <p:strVal val="visible"/>
                                      </p:to>
                                    </p:set>
                                    <p:animEffect transition="in" filter="fade">
                                      <p:cBhvr>
                                        <p:cTn id="38" dur="1000"/>
                                        <p:tgtEl>
                                          <p:spTgt spid="15">
                                            <p:graphicEl>
                                              <a:dgm id="{39016D94-B87F-4807-8AC7-913A569CCE7F}"/>
                                            </p:graphicEl>
                                          </p:spTgt>
                                        </p:tgtEl>
                                      </p:cBhvr>
                                    </p:animEffect>
                                  </p:childTnLst>
                                </p:cTn>
                              </p:par>
                              <p:par>
                                <p:cTn id="39" presetID="10" presetClass="entr" presetSubtype="0" fill="hold" grpId="0" nodeType="withEffect">
                                  <p:stCondLst>
                                    <p:cond delay="12000"/>
                                  </p:stCondLst>
                                  <p:childTnLst>
                                    <p:set>
                                      <p:cBhvr>
                                        <p:cTn id="40" dur="1" fill="hold">
                                          <p:stCondLst>
                                            <p:cond delay="0"/>
                                          </p:stCondLst>
                                        </p:cTn>
                                        <p:tgtEl>
                                          <p:spTgt spid="15">
                                            <p:graphicEl>
                                              <a:dgm id="{EE3F43DF-BF43-496F-A898-F5EBEB735DEF}"/>
                                            </p:graphicEl>
                                          </p:spTgt>
                                        </p:tgtEl>
                                        <p:attrNameLst>
                                          <p:attrName>style.visibility</p:attrName>
                                        </p:attrNameLst>
                                      </p:cBhvr>
                                      <p:to>
                                        <p:strVal val="visible"/>
                                      </p:to>
                                    </p:set>
                                    <p:animEffect transition="in" filter="fade">
                                      <p:cBhvr>
                                        <p:cTn id="41" dur="1000"/>
                                        <p:tgtEl>
                                          <p:spTgt spid="15">
                                            <p:graphicEl>
                                              <a:dgm id="{EE3F43DF-BF43-496F-A898-F5EBEB735DEF}"/>
                                            </p:graphicEl>
                                          </p:spTgt>
                                        </p:tgtEl>
                                      </p:cBhvr>
                                    </p:animEffect>
                                  </p:childTnLst>
                                </p:cTn>
                              </p:par>
                              <p:par>
                                <p:cTn id="42" presetID="10" presetClass="entr" presetSubtype="0" fill="hold" grpId="0" nodeType="withEffect">
                                  <p:stCondLst>
                                    <p:cond delay="1200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1000"/>
                                        <p:tgtEl>
                                          <p:spTgt spid="13"/>
                                        </p:tgtEl>
                                      </p:cBhvr>
                                    </p:animEffect>
                                  </p:childTnLst>
                                </p:cTn>
                              </p:par>
                            </p:childTnLst>
                          </p:cTn>
                        </p:par>
                        <p:par>
                          <p:cTn id="45" fill="hold">
                            <p:stCondLst>
                              <p:cond delay="13500"/>
                            </p:stCondLst>
                            <p:childTnLst>
                              <p:par>
                                <p:cTn id="46" presetID="10" presetClass="entr" presetSubtype="0" fill="hold" nodeType="afterEffect">
                                  <p:stCondLst>
                                    <p:cond delay="125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500"/>
                                        <p:tgtEl>
                                          <p:spTgt spid="16"/>
                                        </p:tgtEl>
                                      </p:cBhvr>
                                    </p:animEffect>
                                  </p:childTnLst>
                                </p:cTn>
                              </p:par>
                            </p:childTnLst>
                          </p:cTn>
                        </p:par>
                        <p:par>
                          <p:cTn id="49" fill="hold">
                            <p:stCondLst>
                              <p:cond delay="15250"/>
                            </p:stCondLst>
                            <p:childTnLst>
                              <p:par>
                                <p:cTn id="50" presetID="1" presetClass="entr" presetSubtype="0" fill="hold" grpId="0" nodeType="afterEffect">
                                  <p:stCondLst>
                                    <p:cond delay="0"/>
                                  </p:stCondLst>
                                  <p:childTnLst>
                                    <p:set>
                                      <p:cBhvr>
                                        <p:cTn id="51" dur="1" fill="hold">
                                          <p:stCondLst>
                                            <p:cond delay="0"/>
                                          </p:stCondLst>
                                        </p:cTn>
                                        <p:tgtEl>
                                          <p:spTgt spid="7"/>
                                        </p:tgtEl>
                                        <p:attrNameLst>
                                          <p:attrName>style.visibility</p:attrName>
                                        </p:attrNameLst>
                                      </p:cBhvr>
                                      <p:to>
                                        <p:strVal val="visible"/>
                                      </p:to>
                                    </p:set>
                                  </p:childTnLst>
                                </p:cTn>
                              </p:par>
                              <p:par>
                                <p:cTn id="52" presetID="10" presetClass="entr" presetSubtype="0" fill="hold" grpId="0" nodeType="with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fade">
                                      <p:cBhvr>
                                        <p:cTn id="54" dur="500"/>
                                        <p:tgtEl>
                                          <p:spTgt spid="11"/>
                                        </p:tgtEl>
                                      </p:cBhvr>
                                    </p:animEffec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p:bldP spid="10" grpId="0"/>
      <p:bldGraphic spid="15" grpId="0" uiExpand="1">
        <p:bldSub>
          <a:bldDgm bld="one"/>
        </p:bldSub>
      </p:bldGraphic>
      <p:bldP spid="13" grpId="0"/>
      <p:bldP spid="17" grpId="0"/>
      <p:bldP spid="18" grpId="0"/>
      <p:bldP spid="19" grpId="0"/>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3CD5A46-09A6-4539-BC8E-40C56A3191B2}"/>
              </a:ext>
            </a:extLst>
          </p:cNvPr>
          <p:cNvSpPr>
            <a:spLocks noGrp="1"/>
          </p:cNvSpPr>
          <p:nvPr>
            <p:ph type="title"/>
          </p:nvPr>
        </p:nvSpPr>
        <p:spPr/>
        <p:txBody>
          <a:bodyPr/>
          <a:lstStyle/>
          <a:p>
            <a:r>
              <a:rPr lang="en-GB"/>
              <a:t>Our Values</a:t>
            </a:r>
          </a:p>
        </p:txBody>
      </p:sp>
      <p:sp>
        <p:nvSpPr>
          <p:cNvPr id="6" name="Content Placeholder 5">
            <a:extLst>
              <a:ext uri="{FF2B5EF4-FFF2-40B4-BE49-F238E27FC236}">
                <a16:creationId xmlns:a16="http://schemas.microsoft.com/office/drawing/2014/main" id="{3C2565EC-DF5B-46A3-8080-B07908CCBA90}"/>
              </a:ext>
            </a:extLst>
          </p:cNvPr>
          <p:cNvSpPr>
            <a:spLocks noGrp="1"/>
          </p:cNvSpPr>
          <p:nvPr>
            <p:ph idx="1"/>
          </p:nvPr>
        </p:nvSpPr>
        <p:spPr>
          <a:xfrm>
            <a:off x="609600" y="1259337"/>
            <a:ext cx="10972800" cy="4525963"/>
          </a:xfrm>
        </p:spPr>
        <p:txBody>
          <a:bodyPr/>
          <a:lstStyle/>
          <a:p>
            <a:r>
              <a:rPr lang="en-GB" sz="2800" dirty="0"/>
              <a:t>We are a large and inclusive school community with respect and tolerance at the heart of our core values.  </a:t>
            </a:r>
          </a:p>
          <a:p>
            <a:r>
              <a:rPr lang="en-GB" sz="2800" dirty="0"/>
              <a:t>We expect each and every child to treat others utilising these core values.   </a:t>
            </a:r>
          </a:p>
          <a:p>
            <a:r>
              <a:rPr lang="en-GB" sz="2800" dirty="0"/>
              <a:t>Where a pupil’s actions fall short of expectations we will address this through a combination of sanctions and learning opportunities.  </a:t>
            </a:r>
          </a:p>
          <a:p>
            <a:r>
              <a:rPr lang="en-GB" sz="2800" dirty="0"/>
              <a:t>The school is proud of its excellent exam results and the progress that pupils make during their time at our school. These results and progress are a tribute to the excellent teaching and learning and the hard work of pupils.   </a:t>
            </a:r>
          </a:p>
          <a:p>
            <a:r>
              <a:rPr lang="en-GB" sz="2800" dirty="0"/>
              <a:t>Where a pupil impacts the learning of others then action will be taken.  </a:t>
            </a:r>
          </a:p>
          <a:p>
            <a:endParaRPr lang="en-GB" sz="2800" dirty="0"/>
          </a:p>
        </p:txBody>
      </p:sp>
    </p:spTree>
    <p:extLst>
      <p:ext uri="{BB962C8B-B14F-4D97-AF65-F5344CB8AC3E}">
        <p14:creationId xmlns:p14="http://schemas.microsoft.com/office/powerpoint/2010/main" val="1699575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252E7-76ED-495A-88DC-6068A115806E}"/>
              </a:ext>
            </a:extLst>
          </p:cNvPr>
          <p:cNvSpPr>
            <a:spLocks noGrp="1"/>
          </p:cNvSpPr>
          <p:nvPr>
            <p:ph type="title"/>
          </p:nvPr>
        </p:nvSpPr>
        <p:spPr/>
        <p:txBody>
          <a:bodyPr/>
          <a:lstStyle/>
          <a:p>
            <a:r>
              <a:rPr lang="en-GB"/>
              <a:t>Sanctions</a:t>
            </a:r>
          </a:p>
        </p:txBody>
      </p:sp>
      <p:sp>
        <p:nvSpPr>
          <p:cNvPr id="3" name="Content Placeholder 2">
            <a:extLst>
              <a:ext uri="{FF2B5EF4-FFF2-40B4-BE49-F238E27FC236}">
                <a16:creationId xmlns:a16="http://schemas.microsoft.com/office/drawing/2014/main" id="{2D845FBC-396F-4E88-B9AF-319D6E69BC51}"/>
              </a:ext>
            </a:extLst>
          </p:cNvPr>
          <p:cNvSpPr>
            <a:spLocks noGrp="1"/>
          </p:cNvSpPr>
          <p:nvPr>
            <p:ph idx="1"/>
          </p:nvPr>
        </p:nvSpPr>
        <p:spPr>
          <a:xfrm>
            <a:off x="266824" y="1063381"/>
            <a:ext cx="11658351" cy="5417344"/>
          </a:xfrm>
        </p:spPr>
        <p:txBody>
          <a:bodyPr/>
          <a:lstStyle/>
          <a:p>
            <a:r>
              <a:rPr lang="en-GB" sz="2800" dirty="0"/>
              <a:t>To support the management of good classroom behaviour, pupils will be given a chance to correct their behaviour, but if the behaviour persists a teacher detention will be issued. </a:t>
            </a:r>
          </a:p>
          <a:p>
            <a:r>
              <a:rPr lang="en-GB" sz="2800" dirty="0"/>
              <a:t>Sanctions which staff may use include: verbal reprimand; detention; a written apology or reflection; lesson removal; missing break time; extra work or repeating unsatisfactory work until it meets the required standard; or school-based community service.</a:t>
            </a:r>
          </a:p>
          <a:p>
            <a:r>
              <a:rPr lang="en-GB" sz="2800" dirty="0"/>
              <a:t>Sanctions which pastoral leaders may use include: loss of privileges – for instance, the loss of a position of responsibility or not being allowed to participate in a non-uniform day or extra-curricular activity; internal seclusion; being placed “on report” for monitoring for behaviour, uniform or punctuality.</a:t>
            </a:r>
          </a:p>
          <a:p>
            <a:endParaRPr lang="en-GB" sz="2800" dirty="0"/>
          </a:p>
        </p:txBody>
      </p:sp>
    </p:spTree>
    <p:extLst>
      <p:ext uri="{BB962C8B-B14F-4D97-AF65-F5344CB8AC3E}">
        <p14:creationId xmlns:p14="http://schemas.microsoft.com/office/powerpoint/2010/main" val="14439070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0674B-D08A-4B06-BBDE-7EDC7A933490}"/>
              </a:ext>
            </a:extLst>
          </p:cNvPr>
          <p:cNvSpPr>
            <a:spLocks noGrp="1"/>
          </p:cNvSpPr>
          <p:nvPr>
            <p:ph type="title"/>
          </p:nvPr>
        </p:nvSpPr>
        <p:spPr/>
        <p:txBody>
          <a:bodyPr/>
          <a:lstStyle/>
          <a:p>
            <a:r>
              <a:rPr lang="en-GB"/>
              <a:t>Strategic Leadership Team Involvement</a:t>
            </a:r>
          </a:p>
        </p:txBody>
      </p:sp>
      <p:sp>
        <p:nvSpPr>
          <p:cNvPr id="3" name="Content Placeholder 2">
            <a:extLst>
              <a:ext uri="{FF2B5EF4-FFF2-40B4-BE49-F238E27FC236}">
                <a16:creationId xmlns:a16="http://schemas.microsoft.com/office/drawing/2014/main" id="{17E9F143-F2E3-483B-9D60-EC1E460A72E8}"/>
              </a:ext>
            </a:extLst>
          </p:cNvPr>
          <p:cNvSpPr>
            <a:spLocks noGrp="1"/>
          </p:cNvSpPr>
          <p:nvPr>
            <p:ph idx="1"/>
          </p:nvPr>
        </p:nvSpPr>
        <p:spPr/>
        <p:txBody>
          <a:bodyPr/>
          <a:lstStyle/>
          <a:p>
            <a:r>
              <a:rPr lang="en-GB" sz="2800" dirty="0"/>
              <a:t>If a pupil continues to be disruptive, is defiant to the class teacher, is unkind to another pupil or uses discriminatory language then the pupil will be removed from the classroom by a member of the Strategic Leadership Team. This will result in a significant sanction and parents/carers will be informed.</a:t>
            </a:r>
          </a:p>
          <a:p>
            <a:r>
              <a:rPr lang="en-GB" sz="2800" dirty="0"/>
              <a:t>Where we continue to concerned with a child's behaviour then parents/carers will be invited into school for a meeting to discuss the concerns, and a behaviour support plan can be put in place working with everyone’s input so the plans have the best chance of succeeding. </a:t>
            </a:r>
          </a:p>
          <a:p>
            <a:endParaRPr lang="en-GB" sz="2800" dirty="0"/>
          </a:p>
        </p:txBody>
      </p:sp>
    </p:spTree>
    <p:extLst>
      <p:ext uri="{BB962C8B-B14F-4D97-AF65-F5344CB8AC3E}">
        <p14:creationId xmlns:p14="http://schemas.microsoft.com/office/powerpoint/2010/main" val="14175306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9076A-4C19-4815-BEA6-B1670B341D15}"/>
              </a:ext>
            </a:extLst>
          </p:cNvPr>
          <p:cNvSpPr>
            <a:spLocks noGrp="1"/>
          </p:cNvSpPr>
          <p:nvPr>
            <p:ph type="title"/>
          </p:nvPr>
        </p:nvSpPr>
        <p:spPr/>
        <p:txBody>
          <a:bodyPr/>
          <a:lstStyle/>
          <a:p>
            <a:r>
              <a:rPr lang="en-GB" b="1"/>
              <a:t>The Detention System</a:t>
            </a:r>
            <a:endParaRPr lang="en-GB"/>
          </a:p>
        </p:txBody>
      </p:sp>
      <p:sp>
        <p:nvSpPr>
          <p:cNvPr id="3" name="Content Placeholder 2">
            <a:extLst>
              <a:ext uri="{FF2B5EF4-FFF2-40B4-BE49-F238E27FC236}">
                <a16:creationId xmlns:a16="http://schemas.microsoft.com/office/drawing/2014/main" id="{5D9E0C72-8E3C-4D4C-9CE1-D3C25C83E42D}"/>
              </a:ext>
            </a:extLst>
          </p:cNvPr>
          <p:cNvSpPr>
            <a:spLocks noGrp="1"/>
          </p:cNvSpPr>
          <p:nvPr>
            <p:ph idx="1"/>
          </p:nvPr>
        </p:nvSpPr>
        <p:spPr>
          <a:xfrm>
            <a:off x="162747" y="1166018"/>
            <a:ext cx="11834621" cy="4525963"/>
          </a:xfrm>
        </p:spPr>
        <p:txBody>
          <a:bodyPr/>
          <a:lstStyle/>
          <a:p>
            <a:r>
              <a:rPr lang="en-GB" sz="2800"/>
              <a:t>Section 5 of the Education Act 1997 gives schools the authority to detain pupils after the end of a school session on disciplinary grounds.    </a:t>
            </a:r>
          </a:p>
          <a:p>
            <a:r>
              <a:rPr lang="en-GB" sz="2800" b="1"/>
              <a:t>Teacher Detention:</a:t>
            </a:r>
            <a:r>
              <a:rPr lang="en-GB" sz="2800"/>
              <a:t> 30 minutes during lunchtime or after school.  Students will always be given enough time to have lunch and use the toilet.</a:t>
            </a:r>
          </a:p>
          <a:p>
            <a:r>
              <a:rPr lang="en-GB" sz="2800" b="1"/>
              <a:t>Faculty Detention:</a:t>
            </a:r>
            <a:r>
              <a:rPr lang="en-GB" sz="2800"/>
              <a:t> 60 minutes after school.</a:t>
            </a:r>
          </a:p>
          <a:p>
            <a:r>
              <a:rPr lang="en-GB" sz="2800" b="1"/>
              <a:t>SLT Detention:</a:t>
            </a:r>
            <a:r>
              <a:rPr lang="en-GB" sz="2800"/>
              <a:t> 60 minutes after school. This is usually held on a Thursday. These are set for serious misdemeanours and repeated failure to respond to sanctions. Parents will be informed and will be given 24-hours’ notice of an after-school detention. </a:t>
            </a:r>
          </a:p>
          <a:p>
            <a:r>
              <a:rPr lang="en-GB" sz="2800"/>
              <a:t>For a more detailed look at our behaviour policy, please click on the link.  </a:t>
            </a:r>
            <a:r>
              <a:rPr lang="en-GB" sz="2800" u="sng">
                <a:hlinkClick r:id="rId2"/>
              </a:rPr>
              <a:t>Behaviour Policy</a:t>
            </a:r>
            <a:r>
              <a:rPr lang="en-GB" sz="2800"/>
              <a:t> </a:t>
            </a:r>
          </a:p>
          <a:p>
            <a:endParaRPr lang="en-GB" sz="2800"/>
          </a:p>
        </p:txBody>
      </p:sp>
    </p:spTree>
    <p:extLst>
      <p:ext uri="{BB962C8B-B14F-4D97-AF65-F5344CB8AC3E}">
        <p14:creationId xmlns:p14="http://schemas.microsoft.com/office/powerpoint/2010/main" val="39806055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04ABE-6181-4C0A-B67D-FFA032A74B4D}"/>
              </a:ext>
            </a:extLst>
          </p:cNvPr>
          <p:cNvSpPr>
            <a:spLocks noGrp="1"/>
          </p:cNvSpPr>
          <p:nvPr>
            <p:ph type="title"/>
          </p:nvPr>
        </p:nvSpPr>
        <p:spPr/>
        <p:txBody>
          <a:bodyPr/>
          <a:lstStyle/>
          <a:p>
            <a:r>
              <a:rPr lang="en-GB"/>
              <a:t>Supporting your Children with Behaviour</a:t>
            </a:r>
          </a:p>
        </p:txBody>
      </p:sp>
      <p:sp>
        <p:nvSpPr>
          <p:cNvPr id="3" name="Content Placeholder 2">
            <a:extLst>
              <a:ext uri="{FF2B5EF4-FFF2-40B4-BE49-F238E27FC236}">
                <a16:creationId xmlns:a16="http://schemas.microsoft.com/office/drawing/2014/main" id="{BC17E4FC-B9E9-46A9-802D-3F4A357FCEB6}"/>
              </a:ext>
            </a:extLst>
          </p:cNvPr>
          <p:cNvSpPr>
            <a:spLocks noGrp="1"/>
          </p:cNvSpPr>
          <p:nvPr>
            <p:ph idx="1"/>
          </p:nvPr>
        </p:nvSpPr>
        <p:spPr>
          <a:xfrm>
            <a:off x="162748" y="1166018"/>
            <a:ext cx="11878688" cy="5253443"/>
          </a:xfrm>
        </p:spPr>
        <p:txBody>
          <a:bodyPr/>
          <a:lstStyle/>
          <a:p>
            <a:pPr lvl="0"/>
            <a:r>
              <a:rPr lang="en-GB" sz="2800" dirty="0"/>
              <a:t>Make sure your child has the correct equipment including: stationary, a fully charged laptop and subject specific supplies, e.g. PE kit or ingredients.</a:t>
            </a:r>
          </a:p>
          <a:p>
            <a:pPr lvl="0"/>
            <a:r>
              <a:rPr lang="en-GB" sz="2800" dirty="0"/>
              <a:t>Download the Satchel One App to keep track of your child's homework. This is a great way to help them keep on top of their workload!</a:t>
            </a:r>
          </a:p>
          <a:p>
            <a:pPr lvl="0"/>
            <a:r>
              <a:rPr lang="en-GB" sz="2800" dirty="0"/>
              <a:t>Ensure they arrive to school on time.</a:t>
            </a:r>
          </a:p>
          <a:p>
            <a:pPr lvl="0"/>
            <a:r>
              <a:rPr lang="en-GB" sz="2800" dirty="0"/>
              <a:t>Inform the Head of School/Year if there is something that is worrying your child. This can stop situations escalating and support can be put in place.</a:t>
            </a:r>
          </a:p>
          <a:p>
            <a:pPr lvl="0"/>
            <a:r>
              <a:rPr lang="en-GB" sz="2800" dirty="0"/>
              <a:t>Talk to your child about their behaviour as there might be an underlying reason as to why they are not adhering to the school rules.</a:t>
            </a:r>
          </a:p>
          <a:p>
            <a:pPr lvl="0"/>
            <a:r>
              <a:rPr lang="en-GB" sz="2800" dirty="0"/>
              <a:t>Support the school in its behaviour decisions, pupils will thrive where everyone works together.</a:t>
            </a:r>
          </a:p>
          <a:p>
            <a:endParaRPr lang="en-GB" sz="2800" dirty="0"/>
          </a:p>
        </p:txBody>
      </p:sp>
    </p:spTree>
    <p:extLst>
      <p:ext uri="{BB962C8B-B14F-4D97-AF65-F5344CB8AC3E}">
        <p14:creationId xmlns:p14="http://schemas.microsoft.com/office/powerpoint/2010/main" val="33635202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Rewards</a:t>
            </a:r>
          </a:p>
        </p:txBody>
      </p:sp>
      <p:sp>
        <p:nvSpPr>
          <p:cNvPr id="3" name="Content Placeholder 2"/>
          <p:cNvSpPr>
            <a:spLocks noGrp="1"/>
          </p:cNvSpPr>
          <p:nvPr>
            <p:ph sz="half" idx="1"/>
          </p:nvPr>
        </p:nvSpPr>
        <p:spPr>
          <a:xfrm>
            <a:off x="510863" y="2364766"/>
            <a:ext cx="5384800" cy="3134038"/>
          </a:xfrm>
        </p:spPr>
        <p:txBody>
          <a:bodyPr>
            <a:normAutofit/>
          </a:bodyPr>
          <a:lstStyle/>
          <a:p>
            <a:r>
              <a:rPr lang="en-GB" dirty="0"/>
              <a:t>Merits</a:t>
            </a:r>
          </a:p>
          <a:p>
            <a:r>
              <a:rPr lang="en-GB" dirty="0"/>
              <a:t>Prize Giving</a:t>
            </a:r>
          </a:p>
          <a:p>
            <a:r>
              <a:rPr lang="en-GB" dirty="0"/>
              <a:t>Roll of Honour</a:t>
            </a:r>
          </a:p>
          <a:p>
            <a:r>
              <a:rPr lang="en-GB" dirty="0"/>
              <a:t>Merit/Colour Ties</a:t>
            </a:r>
          </a:p>
          <a:p>
            <a:r>
              <a:rPr lang="en-GB" dirty="0"/>
              <a:t>Governors Awards Evening</a:t>
            </a:r>
          </a:p>
        </p:txBody>
      </p:sp>
      <p:pic>
        <p:nvPicPr>
          <p:cNvPr id="5" name="Content Placeholder 4"/>
          <p:cNvPicPr>
            <a:picLocks noGrp="1" noChangeAspect="1"/>
          </p:cNvPicPr>
          <p:nvPr>
            <p:ph sz="half" idx="2"/>
          </p:nvPr>
        </p:nvPicPr>
        <p:blipFill>
          <a:blip r:embed="rId2" cstate="screen">
            <a:extLst>
              <a:ext uri="{28A0092B-C50C-407E-A947-70E740481C1C}">
                <a14:useLocalDpi xmlns:a14="http://schemas.microsoft.com/office/drawing/2010/main"/>
              </a:ext>
            </a:extLst>
          </a:blip>
          <a:stretch>
            <a:fillRect/>
          </a:stretch>
        </p:blipFill>
        <p:spPr>
          <a:xfrm>
            <a:off x="6197602" y="2070830"/>
            <a:ext cx="5256944" cy="3504629"/>
          </a:xfrm>
        </p:spPr>
      </p:pic>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978524" y="5411244"/>
            <a:ext cx="1213475" cy="1313999"/>
          </a:xfrm>
          <a:prstGeom prst="rect">
            <a:avLst/>
          </a:prstGeom>
        </p:spPr>
      </p:pic>
    </p:spTree>
    <p:extLst>
      <p:ext uri="{BB962C8B-B14F-4D97-AF65-F5344CB8AC3E}">
        <p14:creationId xmlns:p14="http://schemas.microsoft.com/office/powerpoint/2010/main" val="23837404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BCC21-7AF0-4D3F-3633-6D33C8C5D21E}"/>
              </a:ext>
            </a:extLst>
          </p:cNvPr>
          <p:cNvSpPr>
            <a:spLocks noGrp="1"/>
          </p:cNvSpPr>
          <p:nvPr>
            <p:ph type="title"/>
          </p:nvPr>
        </p:nvSpPr>
        <p:spPr/>
        <p:txBody>
          <a:bodyPr/>
          <a:lstStyle/>
          <a:p>
            <a:r>
              <a:rPr lang="en-GB" dirty="0"/>
              <a:t>Merits &amp; Rewards </a:t>
            </a:r>
          </a:p>
        </p:txBody>
      </p:sp>
      <p:sp>
        <p:nvSpPr>
          <p:cNvPr id="3" name="Content Placeholder 2">
            <a:extLst>
              <a:ext uri="{FF2B5EF4-FFF2-40B4-BE49-F238E27FC236}">
                <a16:creationId xmlns:a16="http://schemas.microsoft.com/office/drawing/2014/main" id="{FE707184-C83F-389A-4534-AA807380BF00}"/>
              </a:ext>
            </a:extLst>
          </p:cNvPr>
          <p:cNvSpPr>
            <a:spLocks noGrp="1"/>
          </p:cNvSpPr>
          <p:nvPr>
            <p:ph idx="1"/>
          </p:nvPr>
        </p:nvSpPr>
        <p:spPr>
          <a:xfrm>
            <a:off x="350874" y="1181947"/>
            <a:ext cx="6581553" cy="4859098"/>
          </a:xfrm>
        </p:spPr>
        <p:txBody>
          <a:bodyPr/>
          <a:lstStyle/>
          <a:p>
            <a:pPr marL="0" indent="0">
              <a:buNone/>
            </a:pPr>
            <a:r>
              <a:rPr lang="en-GB" sz="2700" dirty="0"/>
              <a:t>We are still running the Merits for rewards this year! We will be offering the same rewards as last year, including: </a:t>
            </a:r>
          </a:p>
          <a:p>
            <a:r>
              <a:rPr lang="en-GB" sz="2700" dirty="0"/>
              <a:t>Praise</a:t>
            </a:r>
          </a:p>
          <a:p>
            <a:r>
              <a:rPr lang="en-GB" sz="2700" dirty="0"/>
              <a:t>Phone call home</a:t>
            </a:r>
          </a:p>
          <a:p>
            <a:r>
              <a:rPr lang="en-GB" sz="2700" dirty="0"/>
              <a:t>Pin badges</a:t>
            </a:r>
          </a:p>
          <a:p>
            <a:r>
              <a:rPr lang="en-GB" sz="2700" dirty="0"/>
              <a:t>Postcards </a:t>
            </a:r>
          </a:p>
          <a:p>
            <a:r>
              <a:rPr lang="en-GB" sz="2700" dirty="0"/>
              <a:t>Rewards trips </a:t>
            </a:r>
          </a:p>
          <a:p>
            <a:r>
              <a:rPr lang="en-GB" sz="2700" dirty="0"/>
              <a:t>Form breakfasts </a:t>
            </a:r>
          </a:p>
          <a:p>
            <a:r>
              <a:rPr lang="en-GB" sz="2700" dirty="0"/>
              <a:t>Golden ticket early lunch pass </a:t>
            </a:r>
          </a:p>
          <a:p>
            <a:r>
              <a:rPr lang="en-GB" sz="2700" dirty="0"/>
              <a:t>Merit ties </a:t>
            </a:r>
          </a:p>
          <a:p>
            <a:pPr marL="0" indent="0">
              <a:buNone/>
            </a:pPr>
            <a:endParaRPr lang="en-GB" sz="2700" dirty="0"/>
          </a:p>
        </p:txBody>
      </p:sp>
      <p:sp>
        <p:nvSpPr>
          <p:cNvPr id="4" name="AutoShape 2">
            <a:extLst>
              <a:ext uri="{FF2B5EF4-FFF2-40B4-BE49-F238E27FC236}">
                <a16:creationId xmlns:a16="http://schemas.microsoft.com/office/drawing/2014/main" id="{DA304E1D-E95E-2073-9763-233AEA23975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Times New Roman"/>
              <a:ea typeface="+mn-ea"/>
              <a:cs typeface="+mn-cs"/>
            </a:endParaRPr>
          </a:p>
        </p:txBody>
      </p:sp>
      <p:sp>
        <p:nvSpPr>
          <p:cNvPr id="7" name="AutoShape 8">
            <a:extLst>
              <a:ext uri="{FF2B5EF4-FFF2-40B4-BE49-F238E27FC236}">
                <a16:creationId xmlns:a16="http://schemas.microsoft.com/office/drawing/2014/main" id="{254F00F5-8F5E-DFBB-D94B-C412EE8B29A3}"/>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Times New Roman"/>
              <a:ea typeface="+mn-ea"/>
              <a:cs typeface="+mn-cs"/>
            </a:endParaRPr>
          </a:p>
        </p:txBody>
      </p:sp>
      <p:pic>
        <p:nvPicPr>
          <p:cNvPr id="8" name="Picture 7">
            <a:extLst>
              <a:ext uri="{FF2B5EF4-FFF2-40B4-BE49-F238E27FC236}">
                <a16:creationId xmlns:a16="http://schemas.microsoft.com/office/drawing/2014/main" id="{BFDA0776-D22D-411C-BBE8-5EA54BD3789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509310" y="1181947"/>
            <a:ext cx="5636616" cy="4989318"/>
          </a:xfrm>
          <a:prstGeom prst="rect">
            <a:avLst/>
          </a:prstGeom>
        </p:spPr>
      </p:pic>
    </p:spTree>
    <p:extLst>
      <p:ext uri="{BB962C8B-B14F-4D97-AF65-F5344CB8AC3E}">
        <p14:creationId xmlns:p14="http://schemas.microsoft.com/office/powerpoint/2010/main" val="12500989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CD964-1BE3-4BA7-A5B4-E69F7D565E2B}"/>
              </a:ext>
            </a:extLst>
          </p:cNvPr>
          <p:cNvSpPr>
            <a:spLocks noGrp="1"/>
          </p:cNvSpPr>
          <p:nvPr>
            <p:ph type="title"/>
          </p:nvPr>
        </p:nvSpPr>
        <p:spPr/>
        <p:txBody>
          <a:bodyPr/>
          <a:lstStyle/>
          <a:p>
            <a:r>
              <a:rPr lang="en-GB"/>
              <a:t>Extracurricular Activities</a:t>
            </a:r>
          </a:p>
        </p:txBody>
      </p:sp>
      <p:sp>
        <p:nvSpPr>
          <p:cNvPr id="3" name="Content Placeholder 2">
            <a:extLst>
              <a:ext uri="{FF2B5EF4-FFF2-40B4-BE49-F238E27FC236}">
                <a16:creationId xmlns:a16="http://schemas.microsoft.com/office/drawing/2014/main" id="{6A312FCC-1ADA-43AF-A7FF-E4F5E3318EB4}"/>
              </a:ext>
            </a:extLst>
          </p:cNvPr>
          <p:cNvSpPr>
            <a:spLocks noGrp="1"/>
          </p:cNvSpPr>
          <p:nvPr>
            <p:ph idx="1"/>
          </p:nvPr>
        </p:nvSpPr>
        <p:spPr>
          <a:xfrm>
            <a:off x="440675" y="1167788"/>
            <a:ext cx="6254399" cy="5133745"/>
          </a:xfrm>
        </p:spPr>
        <p:txBody>
          <a:bodyPr/>
          <a:lstStyle/>
          <a:p>
            <a:r>
              <a:rPr lang="en-GB"/>
              <a:t>Sports teams and clubs</a:t>
            </a:r>
          </a:p>
          <a:p>
            <a:r>
              <a:rPr lang="en-GB"/>
              <a:t>Music</a:t>
            </a:r>
          </a:p>
          <a:p>
            <a:r>
              <a:rPr lang="en-GB"/>
              <a:t>Drama</a:t>
            </a:r>
          </a:p>
          <a:p>
            <a:r>
              <a:rPr lang="en-GB"/>
              <a:t>House plays</a:t>
            </a:r>
          </a:p>
          <a:p>
            <a:r>
              <a:rPr lang="en-GB"/>
              <a:t>Duke of Edinburgh</a:t>
            </a:r>
          </a:p>
          <a:p>
            <a:r>
              <a:rPr lang="en-GB"/>
              <a:t>Trips and Visits</a:t>
            </a:r>
          </a:p>
          <a:p>
            <a:r>
              <a:rPr lang="en-GB"/>
              <a:t>And there is a wide range of subject related clubs to go to!</a:t>
            </a:r>
          </a:p>
        </p:txBody>
      </p:sp>
      <p:pic>
        <p:nvPicPr>
          <p:cNvPr id="5" name="Picture 4">
            <a:extLst>
              <a:ext uri="{FF2B5EF4-FFF2-40B4-BE49-F238E27FC236}">
                <a16:creationId xmlns:a16="http://schemas.microsoft.com/office/drawing/2014/main" id="{41DCDD61-9B60-4978-9E4D-1BC47B5A7B6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402609" y="1082729"/>
            <a:ext cx="4348716" cy="2446152"/>
          </a:xfrm>
          <a:prstGeom prst="rect">
            <a:avLst/>
          </a:prstGeom>
        </p:spPr>
      </p:pic>
      <p:pic>
        <p:nvPicPr>
          <p:cNvPr id="6" name="Picture 5">
            <a:extLst>
              <a:ext uri="{FF2B5EF4-FFF2-40B4-BE49-F238E27FC236}">
                <a16:creationId xmlns:a16="http://schemas.microsoft.com/office/drawing/2014/main" id="{D7B48AD3-FC9D-4AA1-989A-800C090369A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02610" y="3704968"/>
            <a:ext cx="4348715" cy="2446152"/>
          </a:xfrm>
          <a:prstGeom prst="rect">
            <a:avLst/>
          </a:prstGeom>
        </p:spPr>
      </p:pic>
    </p:spTree>
    <p:extLst>
      <p:ext uri="{BB962C8B-B14F-4D97-AF65-F5344CB8AC3E}">
        <p14:creationId xmlns:p14="http://schemas.microsoft.com/office/powerpoint/2010/main" val="8597897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53FA7-60BA-C921-0390-9E67FF5FDC98}"/>
              </a:ext>
            </a:extLst>
          </p:cNvPr>
          <p:cNvSpPr>
            <a:spLocks noGrp="1"/>
          </p:cNvSpPr>
          <p:nvPr>
            <p:ph type="title"/>
          </p:nvPr>
        </p:nvSpPr>
        <p:spPr/>
        <p:txBody>
          <a:bodyPr/>
          <a:lstStyle/>
          <a:p>
            <a:r>
              <a:rPr lang="en-US">
                <a:latin typeface="Calibri"/>
                <a:ea typeface="Calibri"/>
                <a:cs typeface="Calibri"/>
              </a:rPr>
              <a:t>Safeguarding</a:t>
            </a:r>
            <a:endParaRPr lang="en-US"/>
          </a:p>
        </p:txBody>
      </p:sp>
      <p:sp>
        <p:nvSpPr>
          <p:cNvPr id="3" name="TextBox 2">
            <a:extLst>
              <a:ext uri="{FF2B5EF4-FFF2-40B4-BE49-F238E27FC236}">
                <a16:creationId xmlns:a16="http://schemas.microsoft.com/office/drawing/2014/main" id="{BB6DF293-E92C-97D0-0D0B-64110EC016D8}"/>
              </a:ext>
            </a:extLst>
          </p:cNvPr>
          <p:cNvSpPr txBox="1"/>
          <p:nvPr/>
        </p:nvSpPr>
        <p:spPr>
          <a:xfrm>
            <a:off x="370702" y="1390135"/>
            <a:ext cx="10987216" cy="31085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571500" indent="-571500">
              <a:buFont typeface="Arial"/>
              <a:buChar char="•"/>
            </a:pPr>
            <a:r>
              <a:rPr lang="en-US" sz="2800" dirty="0">
                <a:latin typeface="Calibri"/>
                <a:ea typeface="Calibri"/>
                <a:cs typeface="Times New Roman"/>
              </a:rPr>
              <a:t>Mrs C Ourabi- Senior Deputy Head and DSL</a:t>
            </a:r>
            <a:endParaRPr lang="en-US" sz="2800" dirty="0">
              <a:cs typeface="Times New Roman"/>
            </a:endParaRPr>
          </a:p>
          <a:p>
            <a:pPr marL="571500" indent="-571500">
              <a:buFont typeface="Arial"/>
              <a:buChar char="•"/>
            </a:pPr>
            <a:r>
              <a:rPr lang="en-US" sz="2800" dirty="0">
                <a:latin typeface="Calibri"/>
                <a:ea typeface="Calibri"/>
                <a:cs typeface="Times New Roman"/>
              </a:rPr>
              <a:t>Three Deputy DSL's; Mr Quail, Mr Duncker-Brown, Mrs Weller</a:t>
            </a:r>
          </a:p>
          <a:p>
            <a:pPr marL="571500" indent="-571500">
              <a:buFont typeface="Arial"/>
              <a:buChar char="•"/>
            </a:pPr>
            <a:r>
              <a:rPr lang="en-US" sz="2800" dirty="0">
                <a:latin typeface="Calibri"/>
                <a:ea typeface="Calibri"/>
                <a:cs typeface="Times New Roman"/>
              </a:rPr>
              <a:t>Have a statutory duty to implement and follow KCSIE 2025</a:t>
            </a:r>
          </a:p>
          <a:p>
            <a:pPr marL="571500" indent="-571500">
              <a:buFont typeface="Arial"/>
              <a:buChar char="•"/>
            </a:pPr>
            <a:r>
              <a:rPr lang="en-US" sz="2800" dirty="0">
                <a:latin typeface="Calibri"/>
                <a:ea typeface="Calibri"/>
                <a:cs typeface="Times New Roman"/>
              </a:rPr>
              <a:t>Situations happen school are on hand to support; we are not here to pry</a:t>
            </a:r>
          </a:p>
          <a:p>
            <a:pPr marL="571500" indent="-571500">
              <a:buFont typeface="Arial"/>
              <a:buChar char="•"/>
            </a:pPr>
            <a:r>
              <a:rPr lang="en-US" sz="2800" dirty="0">
                <a:latin typeface="Calibri"/>
                <a:ea typeface="Calibri"/>
                <a:cs typeface="Times New Roman"/>
              </a:rPr>
              <a:t>Work closely with external agencies</a:t>
            </a:r>
          </a:p>
          <a:p>
            <a:pPr marL="571500" indent="-571500">
              <a:buFont typeface="Arial"/>
              <a:buChar char="•"/>
            </a:pPr>
            <a:r>
              <a:rPr lang="en-US" sz="2800" dirty="0">
                <a:latin typeface="Calibri"/>
                <a:ea typeface="Calibri"/>
                <a:cs typeface="Times New Roman"/>
              </a:rPr>
              <a:t>Receive DV notifications within 24 hours</a:t>
            </a:r>
          </a:p>
        </p:txBody>
      </p:sp>
      <p:pic>
        <p:nvPicPr>
          <p:cNvPr id="4" name="Picture 3" descr="A person with red lipstick and a lanyard&#10;&#10;AI-generated content may be incorrect.">
            <a:extLst>
              <a:ext uri="{FF2B5EF4-FFF2-40B4-BE49-F238E27FC236}">
                <a16:creationId xmlns:a16="http://schemas.microsoft.com/office/drawing/2014/main" id="{7973D0CF-C93B-4366-98BC-CC1F8633A2B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4083" y="4588303"/>
            <a:ext cx="1329765" cy="1858906"/>
          </a:xfrm>
          <a:prstGeom prst="rect">
            <a:avLst/>
          </a:prstGeom>
        </p:spPr>
      </p:pic>
      <p:pic>
        <p:nvPicPr>
          <p:cNvPr id="5" name="Picture 4" descr="A person wearing a blue jacket&#10;&#10;AI-generated content may be incorrect.">
            <a:extLst>
              <a:ext uri="{FF2B5EF4-FFF2-40B4-BE49-F238E27FC236}">
                <a16:creationId xmlns:a16="http://schemas.microsoft.com/office/drawing/2014/main" id="{2AFF8C09-8CDD-48CE-842D-77A3CC23969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56791" y="4548038"/>
            <a:ext cx="1442782" cy="1893295"/>
          </a:xfrm>
          <a:prstGeom prst="rect">
            <a:avLst/>
          </a:prstGeom>
        </p:spPr>
      </p:pic>
      <p:pic>
        <p:nvPicPr>
          <p:cNvPr id="6" name="Picture 5" descr="A person in a suit and tie&#10;&#10;AI-generated content may be incorrect.">
            <a:extLst>
              <a:ext uri="{FF2B5EF4-FFF2-40B4-BE49-F238E27FC236}">
                <a16:creationId xmlns:a16="http://schemas.microsoft.com/office/drawing/2014/main" id="{B88745E8-E9AF-47BA-B353-FFF751EFAFB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80000">
            <a:off x="5846735" y="4314327"/>
            <a:ext cx="1705106" cy="2138511"/>
          </a:xfrm>
          <a:prstGeom prst="rect">
            <a:avLst/>
          </a:prstGeom>
        </p:spPr>
      </p:pic>
      <p:pic>
        <p:nvPicPr>
          <p:cNvPr id="7" name="Picture 6" descr="A person with long blonde hair&#10;&#10;AI-generated content may be incorrect.">
            <a:extLst>
              <a:ext uri="{FF2B5EF4-FFF2-40B4-BE49-F238E27FC236}">
                <a16:creationId xmlns:a16="http://schemas.microsoft.com/office/drawing/2014/main" id="{E2819958-25A5-4BB5-86C6-FE72C15F4A3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180000">
            <a:off x="8796127" y="4401720"/>
            <a:ext cx="1657066" cy="2132290"/>
          </a:xfrm>
          <a:prstGeom prst="rect">
            <a:avLst/>
          </a:prstGeom>
        </p:spPr>
      </p:pic>
    </p:spTree>
    <p:extLst>
      <p:ext uri="{BB962C8B-B14F-4D97-AF65-F5344CB8AC3E}">
        <p14:creationId xmlns:p14="http://schemas.microsoft.com/office/powerpoint/2010/main" val="21277239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549DF-101A-4A08-8CAA-E5883B0E97C8}"/>
              </a:ext>
            </a:extLst>
          </p:cNvPr>
          <p:cNvSpPr>
            <a:spLocks noGrp="1"/>
          </p:cNvSpPr>
          <p:nvPr>
            <p:ph type="title"/>
          </p:nvPr>
        </p:nvSpPr>
        <p:spPr/>
        <p:txBody>
          <a:bodyPr/>
          <a:lstStyle/>
          <a:p>
            <a:endParaRPr lang="en-GB"/>
          </a:p>
        </p:txBody>
      </p:sp>
      <p:pic>
        <p:nvPicPr>
          <p:cNvPr id="7" name="Content Placeholder 6">
            <a:extLst>
              <a:ext uri="{FF2B5EF4-FFF2-40B4-BE49-F238E27FC236}">
                <a16:creationId xmlns:a16="http://schemas.microsoft.com/office/drawing/2014/main" id="{416651D5-BBD0-4B8D-8479-D11AFE221C88}"/>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rcRect/>
          <a:stretch/>
        </p:blipFill>
        <p:spPr>
          <a:xfrm>
            <a:off x="-1" y="0"/>
            <a:ext cx="12192001" cy="6858000"/>
          </a:xfrm>
        </p:spPr>
      </p:pic>
      <p:sp>
        <p:nvSpPr>
          <p:cNvPr id="8" name="Rectangle 7">
            <a:extLst>
              <a:ext uri="{FF2B5EF4-FFF2-40B4-BE49-F238E27FC236}">
                <a16:creationId xmlns:a16="http://schemas.microsoft.com/office/drawing/2014/main" id="{03C3E8CD-D6E2-475E-AEB8-A48B7A0746DD}"/>
              </a:ext>
            </a:extLst>
          </p:cNvPr>
          <p:cNvSpPr/>
          <p:nvPr/>
        </p:nvSpPr>
        <p:spPr bwMode="auto">
          <a:xfrm>
            <a:off x="0" y="2349500"/>
            <a:ext cx="12192001" cy="4508500"/>
          </a:xfrm>
          <a:prstGeom prst="rect">
            <a:avLst/>
          </a:prstGeom>
          <a:gradFill>
            <a:gsLst>
              <a:gs pos="0">
                <a:schemeClr val="tx1">
                  <a:alpha val="0"/>
                </a:schemeClr>
              </a:gs>
              <a:gs pos="93000">
                <a:schemeClr val="tx1"/>
              </a:gs>
            </a:gsLst>
            <a:lin ang="5400000" scaled="1"/>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ndParaRPr>
          </a:p>
        </p:txBody>
      </p:sp>
      <p:sp>
        <p:nvSpPr>
          <p:cNvPr id="5" name="TextBox 4">
            <a:extLst>
              <a:ext uri="{FF2B5EF4-FFF2-40B4-BE49-F238E27FC236}">
                <a16:creationId xmlns:a16="http://schemas.microsoft.com/office/drawing/2014/main" id="{6E140FDB-9653-441F-BAF5-7E682B2F2428}"/>
              </a:ext>
            </a:extLst>
          </p:cNvPr>
          <p:cNvSpPr txBox="1"/>
          <p:nvPr/>
        </p:nvSpPr>
        <p:spPr>
          <a:xfrm>
            <a:off x="1706880" y="5443620"/>
            <a:ext cx="10066020" cy="954107"/>
          </a:xfrm>
          <a:prstGeom prst="rect">
            <a:avLst/>
          </a:prstGeom>
          <a:noFill/>
        </p:spPr>
        <p:txBody>
          <a:bodyPr wrap="square">
            <a:spAutoFit/>
          </a:bodyPr>
          <a:lstStyle/>
          <a:p>
            <a:pPr algn="r"/>
            <a:r>
              <a:rPr lang="en-GB" sz="2800" i="1">
                <a:solidFill>
                  <a:schemeClr val="bg1"/>
                </a:solidFill>
                <a:latin typeface="Arial" panose="020B0604020202020204" pitchFamily="34" charset="0"/>
                <a:ea typeface="Roboto Light" panose="02000000000000000000" pitchFamily="2" charset="0"/>
                <a:cs typeface="Arial" panose="020B0604020202020204" pitchFamily="34" charset="0"/>
              </a:rPr>
              <a:t>A broad and balanced curriculum that develops the knowledge and skills pupils need to thrive now and for a fulfilling future</a:t>
            </a:r>
          </a:p>
        </p:txBody>
      </p:sp>
    </p:spTree>
    <p:extLst>
      <p:ext uri="{BB962C8B-B14F-4D97-AF65-F5344CB8AC3E}">
        <p14:creationId xmlns:p14="http://schemas.microsoft.com/office/powerpoint/2010/main" val="2559238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C0FC8-BD8B-4C85-8557-6299F77FC760}"/>
              </a:ext>
            </a:extLst>
          </p:cNvPr>
          <p:cNvSpPr>
            <a:spLocks noGrp="1"/>
          </p:cNvSpPr>
          <p:nvPr>
            <p:ph type="title"/>
          </p:nvPr>
        </p:nvSpPr>
        <p:spPr>
          <a:xfrm>
            <a:off x="4723860" y="171897"/>
            <a:ext cx="7310603" cy="634082"/>
          </a:xfrm>
        </p:spPr>
        <p:txBody>
          <a:bodyPr/>
          <a:lstStyle/>
          <a:p>
            <a:r>
              <a:rPr lang="en-GB"/>
              <a:t>Attendance</a:t>
            </a:r>
          </a:p>
        </p:txBody>
      </p:sp>
      <p:pic>
        <p:nvPicPr>
          <p:cNvPr id="8194" name="Picture 2" descr="See the source image">
            <a:extLst>
              <a:ext uri="{FF2B5EF4-FFF2-40B4-BE49-F238E27FC236}">
                <a16:creationId xmlns:a16="http://schemas.microsoft.com/office/drawing/2014/main" id="{4F5CCBFB-02CC-457C-8C2A-961214DF18AE}"/>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553275" y="1063149"/>
            <a:ext cx="7208147" cy="540076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9693D5B2-3C46-4CAC-96DC-6399FC640DA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063149"/>
            <a:ext cx="12192000" cy="4500370"/>
          </a:xfrm>
          <a:prstGeom prst="rect">
            <a:avLst/>
          </a:prstGeom>
        </p:spPr>
      </p:pic>
      <p:pic>
        <p:nvPicPr>
          <p:cNvPr id="7" name="Picture 6">
            <a:extLst>
              <a:ext uri="{FF2B5EF4-FFF2-40B4-BE49-F238E27FC236}">
                <a16:creationId xmlns:a16="http://schemas.microsoft.com/office/drawing/2014/main" id="{2926B761-E045-47AC-AD2B-48FCAA338DE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8136" y="1652530"/>
            <a:ext cx="12259221" cy="3073706"/>
          </a:xfrm>
          <a:prstGeom prst="rect">
            <a:avLst/>
          </a:prstGeom>
        </p:spPr>
      </p:pic>
    </p:spTree>
    <p:extLst>
      <p:ext uri="{BB962C8B-B14F-4D97-AF65-F5344CB8AC3E}">
        <p14:creationId xmlns:p14="http://schemas.microsoft.com/office/powerpoint/2010/main" val="2273490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30594" y="140712"/>
            <a:ext cx="9820699" cy="773688"/>
          </a:xfrm>
        </p:spPr>
        <p:txBody>
          <a:bodyPr>
            <a:normAutofit/>
          </a:bodyPr>
          <a:lstStyle/>
          <a:p>
            <a:r>
              <a:rPr lang="en-US"/>
              <a:t>Our Attendance Process</a:t>
            </a:r>
          </a:p>
        </p:txBody>
      </p:sp>
      <p:sp>
        <p:nvSpPr>
          <p:cNvPr id="3" name="Subtitle 2"/>
          <p:cNvSpPr>
            <a:spLocks noGrp="1"/>
          </p:cNvSpPr>
          <p:nvPr>
            <p:ph type="subTitle" idx="1"/>
          </p:nvPr>
        </p:nvSpPr>
        <p:spPr>
          <a:xfrm>
            <a:off x="221467" y="1286563"/>
            <a:ext cx="7890438" cy="5221454"/>
          </a:xfrm>
        </p:spPr>
        <p:txBody>
          <a:bodyPr vert="horz" lIns="91440" tIns="45720" rIns="91440" bIns="45720" rtlCol="0" anchor="t">
            <a:normAutofit/>
          </a:bodyPr>
          <a:lstStyle/>
          <a:p>
            <a:pPr marL="285750" indent="-285750" algn="l">
              <a:buChar char="•"/>
            </a:pPr>
            <a:r>
              <a:rPr lang="en-US" dirty="0">
                <a:latin typeface="Calibri"/>
                <a:ea typeface="Calibri"/>
                <a:cs typeface="Calibri"/>
              </a:rPr>
              <a:t>Set high expectations for attendance</a:t>
            </a:r>
          </a:p>
          <a:p>
            <a:pPr marL="285750" indent="-285750" algn="l">
              <a:buChar char="•"/>
            </a:pPr>
            <a:r>
              <a:rPr lang="en-US" dirty="0">
                <a:latin typeface="Calibri"/>
                <a:ea typeface="Calibri"/>
                <a:cs typeface="Calibri"/>
              </a:rPr>
              <a:t>Monitor data looking for patterns of absence for students and sub-groups</a:t>
            </a:r>
          </a:p>
          <a:p>
            <a:pPr marL="285750" indent="-285750" algn="l">
              <a:buChar char="•"/>
            </a:pPr>
            <a:r>
              <a:rPr lang="en-US" dirty="0">
                <a:latin typeface="Calibri"/>
                <a:ea typeface="Calibri"/>
                <a:cs typeface="Calibri"/>
              </a:rPr>
              <a:t>Maintain contact with families and follow statutory guidance' Working together to improve school attendance 2024’.</a:t>
            </a:r>
          </a:p>
          <a:p>
            <a:pPr marL="285750" indent="-285750" algn="l">
              <a:buChar char="•"/>
            </a:pPr>
            <a:r>
              <a:rPr lang="en-US" dirty="0">
                <a:latin typeface="Calibri"/>
                <a:ea typeface="Calibri"/>
                <a:cs typeface="Calibri"/>
              </a:rPr>
              <a:t>Listen and understand where problems emerge</a:t>
            </a:r>
          </a:p>
          <a:p>
            <a:pPr marL="285750" indent="-285750" algn="l">
              <a:buChar char="•"/>
            </a:pPr>
            <a:r>
              <a:rPr lang="en-US" dirty="0">
                <a:latin typeface="Calibri"/>
                <a:ea typeface="Calibri"/>
                <a:cs typeface="Calibri"/>
              </a:rPr>
              <a:t>Facilitate and </a:t>
            </a:r>
            <a:r>
              <a:rPr lang="en-US" dirty="0" err="1">
                <a:latin typeface="Calibri"/>
                <a:ea typeface="Calibri"/>
                <a:cs typeface="Calibri"/>
              </a:rPr>
              <a:t>formalise</a:t>
            </a:r>
            <a:r>
              <a:rPr lang="en-US" dirty="0">
                <a:latin typeface="Calibri"/>
                <a:ea typeface="Calibri"/>
                <a:cs typeface="Calibri"/>
              </a:rPr>
              <a:t> support to improve attendance</a:t>
            </a:r>
          </a:p>
          <a:p>
            <a:pPr marL="285750" indent="-285750" algn="l">
              <a:buChar char="•"/>
            </a:pPr>
            <a:r>
              <a:rPr lang="en-US" dirty="0">
                <a:latin typeface="Calibri"/>
                <a:ea typeface="Calibri"/>
                <a:cs typeface="Calibri"/>
              </a:rPr>
              <a:t>Liaise with the local authority</a:t>
            </a:r>
          </a:p>
          <a:p>
            <a:pPr marL="285750" indent="-285750" algn="l">
              <a:buChar char="•"/>
            </a:pPr>
            <a:endParaRPr lang="en-US" sz="3200" dirty="0"/>
          </a:p>
          <a:p>
            <a:pPr marL="285750" indent="-285750">
              <a:buChar char="•"/>
            </a:pPr>
            <a:endParaRPr lang="en-US" sz="3200" dirty="0"/>
          </a:p>
        </p:txBody>
      </p:sp>
      <p:pic>
        <p:nvPicPr>
          <p:cNvPr id="4" name="Picture 3" descr="A logo of a company&#10;&#10;Description automatically generated">
            <a:extLst>
              <a:ext uri="{FF2B5EF4-FFF2-40B4-BE49-F238E27FC236}">
                <a16:creationId xmlns:a16="http://schemas.microsoft.com/office/drawing/2014/main" id="{4A46288C-693A-C602-D374-86A060EC3FF6}"/>
              </a:ext>
            </a:extLst>
          </p:cNvPr>
          <p:cNvPicPr>
            <a:picLocks noChangeAspect="1"/>
          </p:cNvPicPr>
          <p:nvPr/>
        </p:nvPicPr>
        <p:blipFill>
          <a:blip r:embed="rId2"/>
          <a:stretch>
            <a:fillRect/>
          </a:stretch>
        </p:blipFill>
        <p:spPr>
          <a:xfrm>
            <a:off x="10898201" y="5328590"/>
            <a:ext cx="733425" cy="1104900"/>
          </a:xfrm>
          <a:prstGeom prst="rect">
            <a:avLst/>
          </a:prstGeom>
        </p:spPr>
      </p:pic>
      <p:pic>
        <p:nvPicPr>
          <p:cNvPr id="5" name="Picture 4">
            <a:extLst>
              <a:ext uri="{FF2B5EF4-FFF2-40B4-BE49-F238E27FC236}">
                <a16:creationId xmlns:a16="http://schemas.microsoft.com/office/drawing/2014/main" id="{E1E4B38F-14F0-490C-A871-2E49EC36EA4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492152" y="1639442"/>
            <a:ext cx="3600222" cy="3579115"/>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482181" y="0"/>
            <a:ext cx="3312368" cy="843558"/>
          </a:xfrm>
          <a:prstGeom prst="rect">
            <a:avLst/>
          </a:prstGeom>
        </p:spPr>
      </p:pic>
      <p:sp>
        <p:nvSpPr>
          <p:cNvPr id="4" name="Title 3">
            <a:extLst>
              <a:ext uri="{FF2B5EF4-FFF2-40B4-BE49-F238E27FC236}">
                <a16:creationId xmlns:a16="http://schemas.microsoft.com/office/drawing/2014/main" id="{057B6671-83E0-4A47-AE7E-28D3EE7953C2}"/>
              </a:ext>
            </a:extLst>
          </p:cNvPr>
          <p:cNvSpPr>
            <a:spLocks noGrp="1"/>
          </p:cNvSpPr>
          <p:nvPr>
            <p:ph type="ctrTitle"/>
          </p:nvPr>
        </p:nvSpPr>
        <p:spPr>
          <a:xfrm>
            <a:off x="914400" y="1099866"/>
            <a:ext cx="10363200" cy="1470025"/>
          </a:xfrm>
        </p:spPr>
        <p:txBody>
          <a:bodyPr/>
          <a:lstStyle/>
          <a:p>
            <a:r>
              <a:rPr lang="en-GB" sz="8000" b="1">
                <a:latin typeface="Calibri" panose="020F0502020204030204" pitchFamily="34" charset="0"/>
                <a:cs typeface="Calibri" panose="020F0502020204030204" pitchFamily="34" charset="0"/>
              </a:rPr>
              <a:t>Personal Development </a:t>
            </a:r>
          </a:p>
        </p:txBody>
      </p:sp>
      <p:sp>
        <p:nvSpPr>
          <p:cNvPr id="5" name="Rectangle: Rounded Corners 4">
            <a:extLst>
              <a:ext uri="{FF2B5EF4-FFF2-40B4-BE49-F238E27FC236}">
                <a16:creationId xmlns:a16="http://schemas.microsoft.com/office/drawing/2014/main" id="{CC122B98-589A-4D70-9D2D-1EE180F78DD7}"/>
              </a:ext>
            </a:extLst>
          </p:cNvPr>
          <p:cNvSpPr/>
          <p:nvPr/>
        </p:nvSpPr>
        <p:spPr>
          <a:xfrm>
            <a:off x="446075" y="2678775"/>
            <a:ext cx="3443020" cy="1470025"/>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a:latin typeface="Calibri" panose="020F0502020204030204" pitchFamily="34" charset="0"/>
                <a:cs typeface="Calibri" panose="020F0502020204030204" pitchFamily="34" charset="0"/>
              </a:rPr>
              <a:t>PDC curriculum</a:t>
            </a:r>
          </a:p>
        </p:txBody>
      </p:sp>
      <p:sp>
        <p:nvSpPr>
          <p:cNvPr id="6" name="Rectangle: Rounded Corners 5">
            <a:extLst>
              <a:ext uri="{FF2B5EF4-FFF2-40B4-BE49-F238E27FC236}">
                <a16:creationId xmlns:a16="http://schemas.microsoft.com/office/drawing/2014/main" id="{1D9DDC25-A1D3-4C68-A59F-B77B3F007877}"/>
              </a:ext>
            </a:extLst>
          </p:cNvPr>
          <p:cNvSpPr/>
          <p:nvPr/>
        </p:nvSpPr>
        <p:spPr>
          <a:xfrm>
            <a:off x="446074" y="4597803"/>
            <a:ext cx="3443021" cy="1389340"/>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a:latin typeface="Calibri" panose="020F0502020204030204" pitchFamily="34" charset="0"/>
                <a:cs typeface="Calibri" panose="020F0502020204030204" pitchFamily="34" charset="0"/>
              </a:rPr>
              <a:t>Assemblies </a:t>
            </a:r>
          </a:p>
        </p:txBody>
      </p:sp>
      <p:sp>
        <p:nvSpPr>
          <p:cNvPr id="7" name="Rectangle: Rounded Corners 6">
            <a:extLst>
              <a:ext uri="{FF2B5EF4-FFF2-40B4-BE49-F238E27FC236}">
                <a16:creationId xmlns:a16="http://schemas.microsoft.com/office/drawing/2014/main" id="{33892ADA-3B85-4DA1-8FAC-8FB69DA503EC}"/>
              </a:ext>
            </a:extLst>
          </p:cNvPr>
          <p:cNvSpPr/>
          <p:nvPr/>
        </p:nvSpPr>
        <p:spPr>
          <a:xfrm>
            <a:off x="4536754" y="2678776"/>
            <a:ext cx="3443021" cy="1470024"/>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a:latin typeface="Calibri" panose="020F0502020204030204" pitchFamily="34" charset="0"/>
                <a:cs typeface="Calibri" panose="020F0502020204030204" pitchFamily="34" charset="0"/>
              </a:rPr>
              <a:t>Leadership opportunities </a:t>
            </a:r>
          </a:p>
        </p:txBody>
      </p:sp>
      <p:sp>
        <p:nvSpPr>
          <p:cNvPr id="8" name="Rectangle: Rounded Corners 7">
            <a:extLst>
              <a:ext uri="{FF2B5EF4-FFF2-40B4-BE49-F238E27FC236}">
                <a16:creationId xmlns:a16="http://schemas.microsoft.com/office/drawing/2014/main" id="{1E6580DB-B5C1-4178-B488-9C8C99CACB75}"/>
              </a:ext>
            </a:extLst>
          </p:cNvPr>
          <p:cNvSpPr/>
          <p:nvPr/>
        </p:nvSpPr>
        <p:spPr>
          <a:xfrm>
            <a:off x="4536754" y="4597803"/>
            <a:ext cx="3443021" cy="1389340"/>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a:latin typeface="Calibri" panose="020F0502020204030204" pitchFamily="34" charset="0"/>
                <a:cs typeface="Calibri" panose="020F0502020204030204" pitchFamily="34" charset="0"/>
              </a:rPr>
              <a:t>Pastoral support</a:t>
            </a:r>
          </a:p>
        </p:txBody>
      </p:sp>
      <p:sp>
        <p:nvSpPr>
          <p:cNvPr id="9" name="Rectangle: Rounded Corners 8">
            <a:extLst>
              <a:ext uri="{FF2B5EF4-FFF2-40B4-BE49-F238E27FC236}">
                <a16:creationId xmlns:a16="http://schemas.microsoft.com/office/drawing/2014/main" id="{8F9B2876-CE31-4081-99D3-6CDDECBA5992}"/>
              </a:ext>
            </a:extLst>
          </p:cNvPr>
          <p:cNvSpPr/>
          <p:nvPr/>
        </p:nvSpPr>
        <p:spPr>
          <a:xfrm>
            <a:off x="8620761" y="2569892"/>
            <a:ext cx="2951544" cy="1564558"/>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a:latin typeface="Calibri" panose="020F0502020204030204" pitchFamily="34" charset="0"/>
                <a:cs typeface="Calibri" panose="020F0502020204030204" pitchFamily="34" charset="0"/>
              </a:rPr>
              <a:t>Wider curriculum</a:t>
            </a:r>
          </a:p>
        </p:txBody>
      </p:sp>
      <p:sp>
        <p:nvSpPr>
          <p:cNvPr id="10" name="Rectangle: Rounded Corners 9">
            <a:extLst>
              <a:ext uri="{FF2B5EF4-FFF2-40B4-BE49-F238E27FC236}">
                <a16:creationId xmlns:a16="http://schemas.microsoft.com/office/drawing/2014/main" id="{7AE57EC5-962F-421F-9DED-AFA847062B1C}"/>
              </a:ext>
            </a:extLst>
          </p:cNvPr>
          <p:cNvSpPr/>
          <p:nvPr/>
        </p:nvSpPr>
        <p:spPr>
          <a:xfrm>
            <a:off x="8620761" y="4597803"/>
            <a:ext cx="2951544" cy="1389340"/>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a:latin typeface="Calibri" panose="020F0502020204030204" pitchFamily="34" charset="0"/>
                <a:cs typeface="Calibri" panose="020F0502020204030204" pitchFamily="34" charset="0"/>
              </a:rPr>
              <a:t>Our VALUES</a:t>
            </a:r>
          </a:p>
        </p:txBody>
      </p:sp>
    </p:spTree>
    <p:extLst>
      <p:ext uri="{BB962C8B-B14F-4D97-AF65-F5344CB8AC3E}">
        <p14:creationId xmlns:p14="http://schemas.microsoft.com/office/powerpoint/2010/main" val="24913466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Academic Support with work</a:t>
            </a:r>
          </a:p>
        </p:txBody>
      </p:sp>
      <p:sp>
        <p:nvSpPr>
          <p:cNvPr id="3" name="Content Placeholder 2"/>
          <p:cNvSpPr>
            <a:spLocks noGrp="1"/>
          </p:cNvSpPr>
          <p:nvPr>
            <p:ph idx="1"/>
          </p:nvPr>
        </p:nvSpPr>
        <p:spPr>
          <a:xfrm>
            <a:off x="308077" y="1190847"/>
            <a:ext cx="7772667" cy="4748679"/>
          </a:xfrm>
        </p:spPr>
        <p:txBody>
          <a:bodyPr/>
          <a:lstStyle/>
          <a:p>
            <a:r>
              <a:rPr lang="en-GB" sz="2800" dirty="0"/>
              <a:t>Students should talk to their subject staff.</a:t>
            </a:r>
          </a:p>
          <a:p>
            <a:r>
              <a:rPr lang="en-GB" sz="2800" dirty="0"/>
              <a:t>Talk to Upper School Office; i.e. their Head of Year or one of the wider team or their form tutor.</a:t>
            </a:r>
          </a:p>
          <a:p>
            <a:r>
              <a:rPr lang="en-GB" sz="2800" dirty="0"/>
              <a:t>The library is available at lunchtimes and after school until 4.45pm.</a:t>
            </a:r>
          </a:p>
          <a:p>
            <a:r>
              <a:rPr lang="en-GB" sz="2800" dirty="0"/>
              <a:t>We will also identify students throughout the year and offer them some subject specific tutoring.</a:t>
            </a:r>
          </a:p>
          <a:p>
            <a:r>
              <a:rPr lang="en-GB" sz="2800" dirty="0"/>
              <a:t>We can also arrange for mentors.</a:t>
            </a:r>
          </a:p>
          <a:p>
            <a:r>
              <a:rPr lang="en-GB" sz="2800" dirty="0"/>
              <a:t>Revision sessions are offered by a range of subjects as exams get closer.</a:t>
            </a:r>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148725" y="4772416"/>
            <a:ext cx="1629915" cy="1764937"/>
          </a:xfrm>
          <a:prstGeom prst="rect">
            <a:avLst/>
          </a:prstGeom>
        </p:spPr>
      </p:pic>
      <p:pic>
        <p:nvPicPr>
          <p:cNvPr id="5" name="Picture 4">
            <a:extLst>
              <a:ext uri="{FF2B5EF4-FFF2-40B4-BE49-F238E27FC236}">
                <a16:creationId xmlns:a16="http://schemas.microsoft.com/office/drawing/2014/main" id="{8A1F1395-4B59-4E3A-8160-908CD4FADAD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177746" y="1265275"/>
            <a:ext cx="3911473" cy="4051005"/>
          </a:xfrm>
          <a:prstGeom prst="rect">
            <a:avLst/>
          </a:prstGeom>
        </p:spPr>
      </p:pic>
    </p:spTree>
    <p:extLst>
      <p:ext uri="{BB962C8B-B14F-4D97-AF65-F5344CB8AC3E}">
        <p14:creationId xmlns:p14="http://schemas.microsoft.com/office/powerpoint/2010/main" val="29465247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5C9D595-F123-4BFF-A1E6-5C1F9A44DBD8}"/>
              </a:ext>
            </a:extLst>
          </p:cNvPr>
          <p:cNvSpPr txBox="1"/>
          <p:nvPr/>
        </p:nvSpPr>
        <p:spPr>
          <a:xfrm>
            <a:off x="458801" y="1484514"/>
            <a:ext cx="6433412" cy="2677656"/>
          </a:xfrm>
          <a:prstGeom prst="rect">
            <a:avLst/>
          </a:prstGeom>
          <a:solidFill>
            <a:schemeClr val="bg1"/>
          </a:solidFill>
        </p:spPr>
        <p:txBody>
          <a:bodyPr wrap="square" lIns="91440" tIns="45720" rIns="91440" bIns="45720" rtlCol="0" anchor="t">
            <a:spAutoFit/>
          </a:bodyPr>
          <a:lstStyle/>
          <a:p>
            <a:pPr marL="571500" indent="-571500">
              <a:buFont typeface="Arial" panose="020B0604020202020204" pitchFamily="34" charset="0"/>
              <a:buChar char="•"/>
            </a:pPr>
            <a:r>
              <a:rPr lang="en-GB" sz="2800" dirty="0">
                <a:latin typeface="Calibri"/>
                <a:ea typeface="Calibri"/>
                <a:cs typeface="Calibri"/>
              </a:rPr>
              <a:t>Mrs Ourabi- Trained as a Senior Mental Health Lead.</a:t>
            </a:r>
          </a:p>
          <a:p>
            <a:pPr marL="571500" indent="-571500">
              <a:buFont typeface="Arial" panose="020B0604020202020204" pitchFamily="34" charset="0"/>
              <a:buChar char="•"/>
            </a:pPr>
            <a:r>
              <a:rPr lang="en-GB" sz="2800" dirty="0">
                <a:latin typeface="Calibri"/>
                <a:ea typeface="Calibri"/>
                <a:cs typeface="Calibri"/>
              </a:rPr>
              <a:t>Most of Pastoral team is MHFA trained</a:t>
            </a:r>
          </a:p>
          <a:p>
            <a:pPr marL="571500" indent="-571500">
              <a:buFont typeface="Arial" panose="020B0604020202020204" pitchFamily="34" charset="0"/>
              <a:buChar char="•"/>
            </a:pPr>
            <a:r>
              <a:rPr lang="en-GB" sz="2800" dirty="0">
                <a:latin typeface="Calibri"/>
                <a:ea typeface="Calibri"/>
                <a:cs typeface="Calibri"/>
              </a:rPr>
              <a:t>2 Pastoral workers – Attendance and School nurse</a:t>
            </a:r>
          </a:p>
          <a:p>
            <a:pPr marL="571500" indent="-571500">
              <a:buFont typeface="Arial" panose="020B0604020202020204" pitchFamily="34" charset="0"/>
              <a:buChar char="•"/>
            </a:pPr>
            <a:r>
              <a:rPr lang="en-GB" sz="2800" dirty="0">
                <a:latin typeface="Calibri"/>
                <a:ea typeface="Calibri"/>
                <a:cs typeface="Calibri"/>
              </a:rPr>
              <a:t>Not experts</a:t>
            </a:r>
          </a:p>
        </p:txBody>
      </p:sp>
      <p:sp>
        <p:nvSpPr>
          <p:cNvPr id="3" name="Title 2">
            <a:extLst>
              <a:ext uri="{FF2B5EF4-FFF2-40B4-BE49-F238E27FC236}">
                <a16:creationId xmlns:a16="http://schemas.microsoft.com/office/drawing/2014/main" id="{8B6716B6-2263-4B89-B8AF-6714874BFAF8}"/>
              </a:ext>
            </a:extLst>
          </p:cNvPr>
          <p:cNvSpPr>
            <a:spLocks noGrp="1"/>
          </p:cNvSpPr>
          <p:nvPr>
            <p:ph type="title"/>
          </p:nvPr>
        </p:nvSpPr>
        <p:spPr/>
        <p:txBody>
          <a:bodyPr/>
          <a:lstStyle/>
          <a:p>
            <a:r>
              <a:rPr lang="en-GB"/>
              <a:t>Mental Health Team</a:t>
            </a:r>
          </a:p>
        </p:txBody>
      </p:sp>
      <p:pic>
        <p:nvPicPr>
          <p:cNvPr id="9" name="Picture 8" descr=" looking after your mental health">
            <a:extLst>
              <a:ext uri="{FF2B5EF4-FFF2-40B4-BE49-F238E27FC236}">
                <a16:creationId xmlns:a16="http://schemas.microsoft.com/office/drawing/2014/main" id="{3BB8256D-D579-4739-9F3C-492172BC3F1B}"/>
              </a:ext>
            </a:extLst>
          </p:cNvPr>
          <p:cNvPicPr/>
          <p:nvPr/>
        </p:nvPicPr>
        <p:blipFill>
          <a:blip r:embed="rId2">
            <a:extLst>
              <a:ext uri="{28A0092B-C50C-407E-A947-70E740481C1C}">
                <a14:useLocalDpi xmlns:a14="http://schemas.microsoft.com/office/drawing/2010/main"/>
              </a:ext>
            </a:extLst>
          </a:blip>
          <a:srcRect/>
          <a:stretch>
            <a:fillRect/>
          </a:stretch>
        </p:blipFill>
        <p:spPr bwMode="auto">
          <a:xfrm>
            <a:off x="7061672" y="2110888"/>
            <a:ext cx="4671527" cy="3521475"/>
          </a:xfrm>
          <a:prstGeom prst="rect">
            <a:avLst/>
          </a:prstGeom>
          <a:noFill/>
          <a:ln>
            <a:noFill/>
          </a:ln>
        </p:spPr>
      </p:pic>
      <p:pic>
        <p:nvPicPr>
          <p:cNvPr id="10" name="Picture 2" descr="Image result for mental health first aid england">
            <a:hlinkClick r:id="rId3"/>
            <a:extLst>
              <a:ext uri="{FF2B5EF4-FFF2-40B4-BE49-F238E27FC236}">
                <a16:creationId xmlns:a16="http://schemas.microsoft.com/office/drawing/2014/main" id="{0FB7F354-3117-4D9A-B018-B69707FBA495}"/>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495925" y="5052156"/>
            <a:ext cx="1200150" cy="119062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Meditation, Sitting, Vipassana, Yoga, Reflection">
            <a:extLst>
              <a:ext uri="{FF2B5EF4-FFF2-40B4-BE49-F238E27FC236}">
                <a16:creationId xmlns:a16="http://schemas.microsoft.com/office/drawing/2014/main" id="{BF064115-98EF-44AE-A446-4374E6FB7C4D}"/>
              </a:ext>
            </a:extLst>
          </p:cNvPr>
          <p:cNvPicPr/>
          <p:nvPr/>
        </p:nvPicPr>
        <p:blipFill>
          <a:blip r:embed="rId5" cstate="screen">
            <a:extLst>
              <a:ext uri="{28A0092B-C50C-407E-A947-70E740481C1C}">
                <a14:useLocalDpi xmlns:a14="http://schemas.microsoft.com/office/drawing/2010/main"/>
              </a:ext>
            </a:extLst>
          </a:blip>
          <a:srcRect/>
          <a:stretch>
            <a:fillRect/>
          </a:stretch>
        </p:blipFill>
        <p:spPr bwMode="auto">
          <a:xfrm>
            <a:off x="1478976" y="4277247"/>
            <a:ext cx="2962890" cy="2067570"/>
          </a:xfrm>
          <a:prstGeom prst="rect">
            <a:avLst/>
          </a:prstGeom>
          <a:noFill/>
          <a:ln>
            <a:solidFill>
              <a:schemeClr val="tx1"/>
            </a:solidFill>
          </a:ln>
        </p:spPr>
      </p:pic>
    </p:spTree>
    <p:extLst>
      <p:ext uri="{BB962C8B-B14F-4D97-AF65-F5344CB8AC3E}">
        <p14:creationId xmlns:p14="http://schemas.microsoft.com/office/powerpoint/2010/main" val="41660479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08E5A305-1ED9-4FA1-931E-09563C702C45}"/>
              </a:ext>
            </a:extLst>
          </p:cNvPr>
          <p:cNvSpPr/>
          <p:nvPr/>
        </p:nvSpPr>
        <p:spPr>
          <a:xfrm>
            <a:off x="324091" y="1250067"/>
            <a:ext cx="4164509" cy="1112614"/>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a:latin typeface="Calibri" panose="020F0502020204030204" pitchFamily="34" charset="0"/>
                <a:cs typeface="Calibri" panose="020F0502020204030204" pitchFamily="34" charset="0"/>
              </a:rPr>
              <a:t>Pastoral Support</a:t>
            </a:r>
          </a:p>
        </p:txBody>
      </p:sp>
      <p:pic>
        <p:nvPicPr>
          <p:cNvPr id="7" name="Picture 6">
            <a:extLst>
              <a:ext uri="{FF2B5EF4-FFF2-40B4-BE49-F238E27FC236}">
                <a16:creationId xmlns:a16="http://schemas.microsoft.com/office/drawing/2014/main" id="{D7CBDBA0-2811-4389-B0AB-B3C1F264139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698380" y="1250067"/>
            <a:ext cx="7493620" cy="4092497"/>
          </a:xfrm>
          <a:prstGeom prst="rect">
            <a:avLst/>
          </a:prstGeom>
        </p:spPr>
      </p:pic>
      <p:pic>
        <p:nvPicPr>
          <p:cNvPr id="9" name="Picture 8">
            <a:extLst>
              <a:ext uri="{FF2B5EF4-FFF2-40B4-BE49-F238E27FC236}">
                <a16:creationId xmlns:a16="http://schemas.microsoft.com/office/drawing/2014/main" id="{FCB3F94A-8F35-4115-ABCB-C22659310C8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79944" y="2740285"/>
            <a:ext cx="3652802" cy="2602279"/>
          </a:xfrm>
          <a:prstGeom prst="rect">
            <a:avLst/>
          </a:prstGeom>
        </p:spPr>
      </p:pic>
    </p:spTree>
    <p:extLst>
      <p:ext uri="{BB962C8B-B14F-4D97-AF65-F5344CB8AC3E}">
        <p14:creationId xmlns:p14="http://schemas.microsoft.com/office/powerpoint/2010/main" val="18767720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5770" y="38688"/>
            <a:ext cx="10849511" cy="852883"/>
          </a:xfrm>
          <a:noFill/>
        </p:spPr>
        <p:txBody>
          <a:bodyPr>
            <a:normAutofit/>
          </a:bodyPr>
          <a:lstStyle/>
          <a:p>
            <a:r>
              <a:rPr lang="en-GB">
                <a:solidFill>
                  <a:srgbClr val="C00000"/>
                </a:solidFill>
                <a:latin typeface="Calibri" panose="020F0502020204030204" pitchFamily="34" charset="0"/>
                <a:cs typeface="Calibri" panose="020F0502020204030204" pitchFamily="34" charset="0"/>
              </a:rPr>
              <a:t>Resources</a:t>
            </a:r>
          </a:p>
        </p:txBody>
      </p:sp>
      <p:sp>
        <p:nvSpPr>
          <p:cNvPr id="4" name="Text Placeholder 3"/>
          <p:cNvSpPr>
            <a:spLocks noGrp="1"/>
          </p:cNvSpPr>
          <p:nvPr>
            <p:ph type="body" sz="half" idx="2"/>
          </p:nvPr>
        </p:nvSpPr>
        <p:spPr>
          <a:xfrm>
            <a:off x="167512" y="1405139"/>
            <a:ext cx="8219256" cy="4525963"/>
          </a:xfrm>
        </p:spPr>
        <p:txBody>
          <a:bodyPr/>
          <a:lstStyle/>
          <a:p>
            <a:r>
              <a:rPr lang="en-GB" b="1">
                <a:solidFill>
                  <a:srgbClr val="00B050"/>
                </a:solidFill>
                <a:latin typeface="Calibri" panose="020F0502020204030204" pitchFamily="34" charset="0"/>
                <a:cs typeface="Calibri" panose="020F0502020204030204" pitchFamily="34" charset="0"/>
              </a:rPr>
              <a:t>Ask for HELP!</a:t>
            </a:r>
            <a:r>
              <a:rPr lang="en-GB">
                <a:solidFill>
                  <a:srgbClr val="00B050"/>
                </a:solidFill>
                <a:latin typeface="Calibri" panose="020F0502020204030204" pitchFamily="34" charset="0"/>
                <a:cs typeface="Calibri" panose="020F0502020204030204" pitchFamily="34" charset="0"/>
              </a:rPr>
              <a:t> </a:t>
            </a:r>
          </a:p>
          <a:p>
            <a:endParaRPr lang="en-GB">
              <a:latin typeface="Calibri" panose="020F0502020204030204" pitchFamily="34" charset="0"/>
              <a:cs typeface="Calibri" panose="020F0502020204030204" pitchFamily="34" charset="0"/>
            </a:endParaRPr>
          </a:p>
        </p:txBody>
      </p:sp>
      <p:pic>
        <p:nvPicPr>
          <p:cNvPr id="5" name="Picture 2" descr="Image result for mental health first aid england">
            <a:hlinkClick r:id="rId2"/>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978895" y="4997259"/>
            <a:ext cx="1200150" cy="11906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https://www.dronfield.derbyshire.sch.uk/images/mental-health/camhs.png">
            <a:hlinkClick r:id="rId4" tgtFrame="&quot;_blank&quot;" tooltip="&quot;Visit the CAMHS website&quot;"/>
          </p:cNvPr>
          <p:cNvPicPr/>
          <p:nvPr/>
        </p:nvPicPr>
        <p:blipFill>
          <a:blip r:embed="rId5">
            <a:extLst>
              <a:ext uri="{28A0092B-C50C-407E-A947-70E740481C1C}">
                <a14:useLocalDpi xmlns:a14="http://schemas.microsoft.com/office/drawing/2010/main"/>
              </a:ext>
            </a:extLst>
          </a:blip>
          <a:srcRect/>
          <a:stretch>
            <a:fillRect/>
          </a:stretch>
        </p:blipFill>
        <p:spPr bwMode="auto">
          <a:xfrm>
            <a:off x="8410943" y="1450937"/>
            <a:ext cx="1143000" cy="1143000"/>
          </a:xfrm>
          <a:prstGeom prst="rect">
            <a:avLst/>
          </a:prstGeom>
          <a:noFill/>
          <a:ln>
            <a:noFill/>
          </a:ln>
        </p:spPr>
      </p:pic>
      <p:pic>
        <p:nvPicPr>
          <p:cNvPr id="7" name="Picture 6" descr="https://www.dronfield.derbyshire.sch.uk/images/mental-health/sad.png">
            <a:hlinkClick r:id="rId6" tgtFrame="&quot;_blank&quot;" tooltip="&quot;Visit the Students Against Depression website&quot;"/>
          </p:cNvPr>
          <p:cNvPicPr/>
          <p:nvPr/>
        </p:nvPicPr>
        <p:blipFill>
          <a:blip r:embed="rId7">
            <a:extLst>
              <a:ext uri="{28A0092B-C50C-407E-A947-70E740481C1C}">
                <a14:useLocalDpi xmlns:a14="http://schemas.microsoft.com/office/drawing/2010/main"/>
              </a:ext>
            </a:extLst>
          </a:blip>
          <a:srcRect/>
          <a:stretch>
            <a:fillRect/>
          </a:stretch>
        </p:blipFill>
        <p:spPr bwMode="auto">
          <a:xfrm>
            <a:off x="1062987" y="3654536"/>
            <a:ext cx="1143000" cy="1143000"/>
          </a:xfrm>
          <a:prstGeom prst="rect">
            <a:avLst/>
          </a:prstGeom>
          <a:noFill/>
          <a:ln>
            <a:noFill/>
          </a:ln>
        </p:spPr>
      </p:pic>
      <p:pic>
        <p:nvPicPr>
          <p:cNvPr id="8" name="Picture 7" descr="https://www.dronfield.derbyshire.sch.uk/images/mental-health/young-minds.png">
            <a:hlinkClick r:id="rId8" tgtFrame="&quot;_blank&quot;" tooltip="&quot;Visit the Young Minds website&quot;"/>
          </p:cNvPr>
          <p:cNvPicPr/>
          <p:nvPr/>
        </p:nvPicPr>
        <p:blipFill>
          <a:blip r:embed="rId9">
            <a:extLst>
              <a:ext uri="{28A0092B-C50C-407E-A947-70E740481C1C}">
                <a14:useLocalDpi xmlns:a14="http://schemas.microsoft.com/office/drawing/2010/main"/>
              </a:ext>
            </a:extLst>
          </a:blip>
          <a:srcRect/>
          <a:stretch>
            <a:fillRect/>
          </a:stretch>
        </p:blipFill>
        <p:spPr bwMode="auto">
          <a:xfrm>
            <a:off x="8103489" y="3179129"/>
            <a:ext cx="1143000" cy="1143000"/>
          </a:xfrm>
          <a:prstGeom prst="rect">
            <a:avLst/>
          </a:prstGeom>
          <a:noFill/>
          <a:ln>
            <a:noFill/>
          </a:ln>
        </p:spPr>
      </p:pic>
      <p:pic>
        <p:nvPicPr>
          <p:cNvPr id="9" name="Picture 8" descr="https://www.dronfield.derbyshire.sch.uk/images/mental-health/mind.png">
            <a:hlinkClick r:id="rId10" tgtFrame="&quot;_blank&quot;" tooltip="&quot;Visit the Mind website&quot;"/>
          </p:cNvPr>
          <p:cNvPicPr/>
          <p:nvPr/>
        </p:nvPicPr>
        <p:blipFill>
          <a:blip r:embed="rId11">
            <a:extLst>
              <a:ext uri="{28A0092B-C50C-407E-A947-70E740481C1C}">
                <a14:useLocalDpi xmlns:a14="http://schemas.microsoft.com/office/drawing/2010/main"/>
              </a:ext>
            </a:extLst>
          </a:blip>
          <a:srcRect/>
          <a:stretch>
            <a:fillRect/>
          </a:stretch>
        </p:blipFill>
        <p:spPr bwMode="auto">
          <a:xfrm>
            <a:off x="2726086" y="4907321"/>
            <a:ext cx="1143000" cy="1143000"/>
          </a:xfrm>
          <a:prstGeom prst="rect">
            <a:avLst/>
          </a:prstGeom>
          <a:noFill/>
          <a:ln>
            <a:noFill/>
          </a:ln>
        </p:spPr>
      </p:pic>
      <p:pic>
        <p:nvPicPr>
          <p:cNvPr id="10" name="Picture 9" descr="https://www.dronfield.derbyshire.sch.uk/images/mental-health/the-mix.png">
            <a:hlinkClick r:id="rId12" tgtFrame="&quot;_blank&quot;" tooltip="&quot;Visit the The Mix website&quot;"/>
          </p:cNvPr>
          <p:cNvPicPr/>
          <p:nvPr/>
        </p:nvPicPr>
        <p:blipFill>
          <a:blip r:embed="rId13">
            <a:extLst>
              <a:ext uri="{28A0092B-C50C-407E-A947-70E740481C1C}">
                <a14:useLocalDpi xmlns:a14="http://schemas.microsoft.com/office/drawing/2010/main"/>
              </a:ext>
            </a:extLst>
          </a:blip>
          <a:srcRect/>
          <a:stretch>
            <a:fillRect/>
          </a:stretch>
        </p:blipFill>
        <p:spPr bwMode="auto">
          <a:xfrm>
            <a:off x="6464120" y="1810977"/>
            <a:ext cx="1143000" cy="1143000"/>
          </a:xfrm>
          <a:prstGeom prst="rect">
            <a:avLst/>
          </a:prstGeom>
          <a:noFill/>
          <a:ln>
            <a:noFill/>
          </a:ln>
        </p:spPr>
      </p:pic>
      <p:pic>
        <p:nvPicPr>
          <p:cNvPr id="11" name="Picture 10" descr="https://www.dronfield.derbyshire.sch.uk/images/mental-health/moodjuice.png">
            <a:hlinkClick r:id="rId14" tgtFrame="&quot;_blank&quot;" tooltip="&quot;Visit the Moodjuice website&quot;"/>
          </p:cNvPr>
          <p:cNvPicPr/>
          <p:nvPr/>
        </p:nvPicPr>
        <p:blipFill>
          <a:blip r:embed="rId15">
            <a:extLst>
              <a:ext uri="{28A0092B-C50C-407E-A947-70E740481C1C}">
                <a14:useLocalDpi xmlns:a14="http://schemas.microsoft.com/office/drawing/2010/main"/>
              </a:ext>
            </a:extLst>
          </a:blip>
          <a:srcRect/>
          <a:stretch>
            <a:fillRect/>
          </a:stretch>
        </p:blipFill>
        <p:spPr bwMode="auto">
          <a:xfrm>
            <a:off x="4522511" y="2382477"/>
            <a:ext cx="1296144" cy="1285644"/>
          </a:xfrm>
          <a:prstGeom prst="rect">
            <a:avLst/>
          </a:prstGeom>
          <a:noFill/>
          <a:ln>
            <a:noFill/>
          </a:ln>
        </p:spPr>
      </p:pic>
      <p:pic>
        <p:nvPicPr>
          <p:cNvPr id="12" name="Picture 11" descr="https://www.dronfield.derbyshire.sch.uk/images/mental-health/stopbreathethink.png">
            <a:hlinkClick r:id="rId16" tgtFrame="&quot;_blank&quot;" tooltip="&quot;Visit the Stop, Breathe &amp; Think website&quot;"/>
          </p:cNvPr>
          <p:cNvPicPr/>
          <p:nvPr/>
        </p:nvPicPr>
        <p:blipFill>
          <a:blip r:embed="rId17">
            <a:extLst>
              <a:ext uri="{28A0092B-C50C-407E-A947-70E740481C1C}">
                <a14:useLocalDpi xmlns:a14="http://schemas.microsoft.com/office/drawing/2010/main"/>
              </a:ext>
            </a:extLst>
          </a:blip>
          <a:srcRect/>
          <a:stretch>
            <a:fillRect/>
          </a:stretch>
        </p:blipFill>
        <p:spPr bwMode="auto">
          <a:xfrm>
            <a:off x="991411" y="4907321"/>
            <a:ext cx="1143000" cy="1143000"/>
          </a:xfrm>
          <a:prstGeom prst="rect">
            <a:avLst/>
          </a:prstGeom>
          <a:noFill/>
          <a:ln>
            <a:noFill/>
          </a:ln>
        </p:spPr>
      </p:pic>
      <p:pic>
        <p:nvPicPr>
          <p:cNvPr id="13" name="Picture 2" descr="Image result for headspace">
            <a:hlinkClick r:id="rId18"/>
          </p:cNvPr>
          <p:cNvPicPr>
            <a:picLocks noChangeAspect="1" noChangeArrowheads="1"/>
          </p:cNvPicPr>
          <p:nvPr/>
        </p:nvPicPr>
        <p:blipFill>
          <a:blip r:embed="rId19" cstate="screen">
            <a:extLst>
              <a:ext uri="{28A0092B-C50C-407E-A947-70E740481C1C}">
                <a14:useLocalDpi xmlns:a14="http://schemas.microsoft.com/office/drawing/2010/main"/>
              </a:ext>
            </a:extLst>
          </a:blip>
          <a:srcRect/>
          <a:stretch>
            <a:fillRect/>
          </a:stretch>
        </p:blipFill>
        <p:spPr bwMode="auto">
          <a:xfrm>
            <a:off x="4594519" y="4970201"/>
            <a:ext cx="2214716" cy="1080120"/>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Image result for calm">
            <a:hlinkClick r:id="rId20"/>
          </p:cNvPr>
          <p:cNvPicPr>
            <a:picLocks noChangeAspect="1" noChangeArrowheads="1"/>
          </p:cNvPicPr>
          <p:nvPr/>
        </p:nvPicPr>
        <p:blipFill>
          <a:blip r:embed="rId21" cstate="screen">
            <a:extLst>
              <a:ext uri="{28A0092B-C50C-407E-A947-70E740481C1C}">
                <a14:useLocalDpi xmlns:a14="http://schemas.microsoft.com/office/drawing/2010/main"/>
              </a:ext>
            </a:extLst>
          </a:blip>
          <a:srcRect/>
          <a:stretch>
            <a:fillRect/>
          </a:stretch>
        </p:blipFill>
        <p:spPr bwMode="auto">
          <a:xfrm>
            <a:off x="2494208" y="2593937"/>
            <a:ext cx="1649190" cy="164919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Image result for youth health talk">
            <a:hlinkClick r:id="rId22"/>
          </p:cNvPr>
          <p:cNvPicPr>
            <a:picLocks noChangeAspect="1" noChangeArrowheads="1"/>
          </p:cNvPicPr>
          <p:nvPr/>
        </p:nvPicPr>
        <p:blipFill>
          <a:blip r:embed="rId23" cstate="screen">
            <a:extLst>
              <a:ext uri="{28A0092B-C50C-407E-A947-70E740481C1C}">
                <a14:useLocalDpi xmlns:a14="http://schemas.microsoft.com/office/drawing/2010/main"/>
              </a:ext>
            </a:extLst>
          </a:blip>
          <a:srcRect/>
          <a:stretch>
            <a:fillRect/>
          </a:stretch>
        </p:blipFill>
        <p:spPr bwMode="auto">
          <a:xfrm>
            <a:off x="6078044" y="3432817"/>
            <a:ext cx="1529076" cy="152907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8A2BD690-C257-42AF-8CD4-B88E57BE4701}"/>
              </a:ext>
            </a:extLst>
          </p:cNvPr>
          <p:cNvPicPr>
            <a:picLocks noChangeAspect="1"/>
          </p:cNvPicPr>
          <p:nvPr/>
        </p:nvPicPr>
        <p:blipFill>
          <a:blip r:embed="rId24"/>
          <a:stretch>
            <a:fillRect/>
          </a:stretch>
        </p:blipFill>
        <p:spPr>
          <a:xfrm>
            <a:off x="1027701" y="2091713"/>
            <a:ext cx="1079089" cy="1361124"/>
          </a:xfrm>
          <a:prstGeom prst="rect">
            <a:avLst/>
          </a:prstGeom>
        </p:spPr>
      </p:pic>
      <p:pic>
        <p:nvPicPr>
          <p:cNvPr id="16" name="Picture 15">
            <a:extLst>
              <a:ext uri="{FF2B5EF4-FFF2-40B4-BE49-F238E27FC236}">
                <a16:creationId xmlns:a16="http://schemas.microsoft.com/office/drawing/2014/main" id="{29AF87C5-153A-484E-A99D-993C85F41A24}"/>
              </a:ext>
            </a:extLst>
          </p:cNvPr>
          <p:cNvPicPr>
            <a:picLocks noChangeAspect="1"/>
          </p:cNvPicPr>
          <p:nvPr/>
        </p:nvPicPr>
        <p:blipFill>
          <a:blip r:embed="rId25"/>
          <a:stretch>
            <a:fillRect/>
          </a:stretch>
        </p:blipFill>
        <p:spPr>
          <a:xfrm>
            <a:off x="9513314" y="2674607"/>
            <a:ext cx="2499420" cy="1285644"/>
          </a:xfrm>
          <a:prstGeom prst="rect">
            <a:avLst/>
          </a:prstGeom>
        </p:spPr>
      </p:pic>
      <p:pic>
        <p:nvPicPr>
          <p:cNvPr id="17" name="Picture 16">
            <a:extLst>
              <a:ext uri="{FF2B5EF4-FFF2-40B4-BE49-F238E27FC236}">
                <a16:creationId xmlns:a16="http://schemas.microsoft.com/office/drawing/2014/main" id="{8601DA4E-942D-4178-9909-B88BA493D21F}"/>
              </a:ext>
            </a:extLst>
          </p:cNvPr>
          <p:cNvPicPr>
            <a:picLocks noChangeAspect="1"/>
          </p:cNvPicPr>
          <p:nvPr/>
        </p:nvPicPr>
        <p:blipFill rotWithShape="1">
          <a:blip r:embed="rId26" cstate="screen">
            <a:extLst>
              <a:ext uri="{28A0092B-C50C-407E-A947-70E740481C1C}">
                <a14:useLocalDpi xmlns:a14="http://schemas.microsoft.com/office/drawing/2010/main"/>
              </a:ext>
            </a:extLst>
          </a:blip>
          <a:srcRect/>
          <a:stretch/>
        </p:blipFill>
        <p:spPr>
          <a:xfrm>
            <a:off x="9410672" y="4533994"/>
            <a:ext cx="2469873" cy="855799"/>
          </a:xfrm>
          <a:prstGeom prst="rect">
            <a:avLst/>
          </a:prstGeom>
        </p:spPr>
      </p:pic>
    </p:spTree>
    <p:extLst>
      <p:ext uri="{BB962C8B-B14F-4D97-AF65-F5344CB8AC3E}">
        <p14:creationId xmlns:p14="http://schemas.microsoft.com/office/powerpoint/2010/main" val="12942648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887" y="2996375"/>
            <a:ext cx="7772400" cy="1470025"/>
          </a:xfrm>
        </p:spPr>
        <p:txBody>
          <a:bodyPr>
            <a:noAutofit/>
          </a:bodyPr>
          <a:lstStyle/>
          <a:p>
            <a:r>
              <a:rPr lang="en-US" sz="5400" dirty="0">
                <a:solidFill>
                  <a:srgbClr val="7030A0"/>
                </a:solidFill>
              </a:rPr>
              <a:t>Revision Advice </a:t>
            </a:r>
            <a:br>
              <a:rPr lang="en-US" sz="5400" dirty="0">
                <a:solidFill>
                  <a:srgbClr val="7030A0"/>
                </a:solidFill>
              </a:rPr>
            </a:br>
            <a:r>
              <a:rPr lang="en-US" dirty="0">
                <a:solidFill>
                  <a:srgbClr val="7030A0"/>
                </a:solidFill>
              </a:rPr>
              <a:t>for Parents and </a:t>
            </a:r>
            <a:r>
              <a:rPr lang="en-US" dirty="0" err="1">
                <a:solidFill>
                  <a:srgbClr val="7030A0"/>
                </a:solidFill>
              </a:rPr>
              <a:t>Carers</a:t>
            </a:r>
            <a:endParaRPr lang="en-GB" sz="5400" dirty="0">
              <a:solidFill>
                <a:srgbClr val="7030A0"/>
              </a:solidFill>
            </a:endParaRPr>
          </a:p>
        </p:txBody>
      </p:sp>
      <p:pic>
        <p:nvPicPr>
          <p:cNvPr id="5" name="Picture 4">
            <a:extLst>
              <a:ext uri="{FF2B5EF4-FFF2-40B4-BE49-F238E27FC236}">
                <a16:creationId xmlns:a16="http://schemas.microsoft.com/office/drawing/2014/main" id="{D0B977D1-9DE1-4109-9E98-C4B873862CC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980730" y="1775942"/>
            <a:ext cx="4672984" cy="4368224"/>
          </a:xfrm>
          <a:prstGeom prst="rect">
            <a:avLst/>
          </a:prstGeom>
        </p:spPr>
      </p:pic>
      <p:sp>
        <p:nvSpPr>
          <p:cNvPr id="6" name="TextBox 5">
            <a:extLst>
              <a:ext uri="{FF2B5EF4-FFF2-40B4-BE49-F238E27FC236}">
                <a16:creationId xmlns:a16="http://schemas.microsoft.com/office/drawing/2014/main" id="{507EA8DC-F328-4FE7-9BEE-E864E25D30B4}"/>
              </a:ext>
            </a:extLst>
          </p:cNvPr>
          <p:cNvSpPr txBox="1"/>
          <p:nvPr/>
        </p:nvSpPr>
        <p:spPr>
          <a:xfrm>
            <a:off x="8634743" y="1118619"/>
            <a:ext cx="3822825" cy="369332"/>
          </a:xfrm>
          <a:prstGeom prst="rect">
            <a:avLst/>
          </a:prstGeom>
          <a:noFill/>
        </p:spPr>
        <p:txBody>
          <a:bodyPr wrap="square">
            <a:spAutoFit/>
          </a:bodyPr>
          <a:lstStyle/>
          <a:p>
            <a:r>
              <a:rPr lang="en-GB">
                <a:hlinkClick r:id="rId3"/>
              </a:rPr>
              <a:t>Key Stage 4 | Ecclesbourne School</a:t>
            </a:r>
            <a:endParaRPr lang="en-GB"/>
          </a:p>
        </p:txBody>
      </p:sp>
    </p:spTree>
    <p:extLst>
      <p:ext uri="{BB962C8B-B14F-4D97-AF65-F5344CB8AC3E}">
        <p14:creationId xmlns:p14="http://schemas.microsoft.com/office/powerpoint/2010/main" val="29470327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CA6A4-894F-4F46-8B35-EF9F7AA39817}"/>
              </a:ext>
            </a:extLst>
          </p:cNvPr>
          <p:cNvSpPr>
            <a:spLocks noGrp="1"/>
          </p:cNvSpPr>
          <p:nvPr>
            <p:ph type="title"/>
          </p:nvPr>
        </p:nvSpPr>
        <p:spPr>
          <a:xfrm>
            <a:off x="2767643" y="-225088"/>
            <a:ext cx="8920717" cy="1325563"/>
          </a:xfrm>
        </p:spPr>
        <p:txBody>
          <a:bodyPr>
            <a:normAutofit/>
          </a:bodyPr>
          <a:lstStyle/>
          <a:p>
            <a:r>
              <a:rPr lang="en-GB" sz="4400" b="1"/>
              <a:t>START EARLY</a:t>
            </a:r>
          </a:p>
        </p:txBody>
      </p:sp>
      <p:sp>
        <p:nvSpPr>
          <p:cNvPr id="6" name="Rectangle: Rounded Corners 5">
            <a:extLst>
              <a:ext uri="{FF2B5EF4-FFF2-40B4-BE49-F238E27FC236}">
                <a16:creationId xmlns:a16="http://schemas.microsoft.com/office/drawing/2014/main" id="{637178DD-1BA8-4795-A745-06A6B6AB24BA}"/>
              </a:ext>
            </a:extLst>
          </p:cNvPr>
          <p:cNvSpPr/>
          <p:nvPr/>
        </p:nvSpPr>
        <p:spPr>
          <a:xfrm>
            <a:off x="967873" y="1100475"/>
            <a:ext cx="6015054" cy="5319831"/>
          </a:xfrm>
          <a:prstGeom prst="roundRect">
            <a:avLst/>
          </a:prstGeom>
          <a:solidFill>
            <a:schemeClr val="bg1">
              <a:lumMod val="95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a:solidFill>
                  <a:schemeClr val="tx1"/>
                </a:solidFill>
                <a:latin typeface="Calibri" panose="020F0502020204030204" pitchFamily="34" charset="0"/>
              </a:rPr>
              <a:t>The more time your child gives themselves to revise, the more opportunity they have to cover each subject without needing to cram. They will be have more time to practise what they need to learn and consolidate it into their memory.</a:t>
            </a:r>
          </a:p>
        </p:txBody>
      </p:sp>
      <p:pic>
        <p:nvPicPr>
          <p:cNvPr id="1026" name="Picture 2" descr="Quote - The early bird catches the worm.">
            <a:extLst>
              <a:ext uri="{FF2B5EF4-FFF2-40B4-BE49-F238E27FC236}">
                <a16:creationId xmlns:a16="http://schemas.microsoft.com/office/drawing/2014/main" id="{6F48320A-8C60-4D2C-B4D7-8A873F359284}"/>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7870044" y="1844825"/>
            <a:ext cx="2592288" cy="41323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6023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637178DD-1BA8-4795-A745-06A6B6AB24BA}"/>
              </a:ext>
            </a:extLst>
          </p:cNvPr>
          <p:cNvSpPr/>
          <p:nvPr/>
        </p:nvSpPr>
        <p:spPr>
          <a:xfrm>
            <a:off x="4557487" y="2276872"/>
            <a:ext cx="6894284" cy="3659471"/>
          </a:xfrm>
          <a:prstGeom prst="roundRect">
            <a:avLst/>
          </a:prstGeom>
          <a:solidFill>
            <a:schemeClr val="bg1">
              <a:lumMod val="95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a:solidFill>
                  <a:schemeClr val="tx1"/>
                </a:solidFill>
                <a:latin typeface="Calibri" panose="020F0502020204030204" pitchFamily="34" charset="0"/>
              </a:rPr>
              <a:t>You can ensure that your child devises a realistic revision programme for themselves. You can factor in events that might be happening.</a:t>
            </a:r>
          </a:p>
        </p:txBody>
      </p:sp>
      <p:pic>
        <p:nvPicPr>
          <p:cNvPr id="7" name="Picture 6">
            <a:extLst>
              <a:ext uri="{FF2B5EF4-FFF2-40B4-BE49-F238E27FC236}">
                <a16:creationId xmlns:a16="http://schemas.microsoft.com/office/drawing/2014/main" id="{914427CD-45A0-4294-AB58-A1C9789D818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81585" y="2926072"/>
            <a:ext cx="3456384" cy="2464187"/>
          </a:xfrm>
          <a:prstGeom prst="rect">
            <a:avLst/>
          </a:prstGeom>
        </p:spPr>
      </p:pic>
      <p:sp>
        <p:nvSpPr>
          <p:cNvPr id="8" name="Title 1">
            <a:extLst>
              <a:ext uri="{FF2B5EF4-FFF2-40B4-BE49-F238E27FC236}">
                <a16:creationId xmlns:a16="http://schemas.microsoft.com/office/drawing/2014/main" id="{AF7B1E32-1AF6-4BA9-A45E-DB343F0C5827}"/>
              </a:ext>
            </a:extLst>
          </p:cNvPr>
          <p:cNvSpPr>
            <a:spLocks noGrp="1"/>
          </p:cNvSpPr>
          <p:nvPr>
            <p:ph type="title"/>
          </p:nvPr>
        </p:nvSpPr>
        <p:spPr>
          <a:xfrm>
            <a:off x="2531054" y="373931"/>
            <a:ext cx="8920717" cy="1325563"/>
          </a:xfrm>
        </p:spPr>
        <p:txBody>
          <a:bodyPr>
            <a:normAutofit fontScale="90000"/>
          </a:bodyPr>
          <a:lstStyle/>
          <a:p>
            <a:r>
              <a:rPr lang="en-GB" sz="7200" b="1"/>
              <a:t>HELP THEM MAKE A REVISION TIMETABLE</a:t>
            </a:r>
          </a:p>
        </p:txBody>
      </p:sp>
    </p:spTree>
    <p:extLst>
      <p:ext uri="{BB962C8B-B14F-4D97-AF65-F5344CB8AC3E}">
        <p14:creationId xmlns:p14="http://schemas.microsoft.com/office/powerpoint/2010/main" val="31706375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B75EC-DED5-4CBB-B7B1-AA9E453F344F}"/>
              </a:ext>
            </a:extLst>
          </p:cNvPr>
          <p:cNvSpPr>
            <a:spLocks noGrp="1"/>
          </p:cNvSpPr>
          <p:nvPr>
            <p:ph type="title"/>
          </p:nvPr>
        </p:nvSpPr>
        <p:spPr/>
        <p:txBody>
          <a:bodyPr/>
          <a:lstStyle/>
          <a:p>
            <a:endParaRPr lang="en-GB"/>
          </a:p>
        </p:txBody>
      </p:sp>
      <p:pic>
        <p:nvPicPr>
          <p:cNvPr id="9" name="Content Placeholder 8">
            <a:extLst>
              <a:ext uri="{FF2B5EF4-FFF2-40B4-BE49-F238E27FC236}">
                <a16:creationId xmlns:a16="http://schemas.microsoft.com/office/drawing/2014/main" id="{C3606B6E-4017-4A5C-9F67-E61CEA837533}"/>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rcRect/>
          <a:stretch/>
        </p:blipFill>
        <p:spPr>
          <a:xfrm>
            <a:off x="-292099" y="0"/>
            <a:ext cx="12484100" cy="6858000"/>
          </a:xfrm>
        </p:spPr>
      </p:pic>
      <p:sp>
        <p:nvSpPr>
          <p:cNvPr id="12" name="Rectangle 11">
            <a:extLst>
              <a:ext uri="{FF2B5EF4-FFF2-40B4-BE49-F238E27FC236}">
                <a16:creationId xmlns:a16="http://schemas.microsoft.com/office/drawing/2014/main" id="{304AC218-33F8-456B-A5C7-E05BEBF857A7}"/>
              </a:ext>
            </a:extLst>
          </p:cNvPr>
          <p:cNvSpPr/>
          <p:nvPr/>
        </p:nvSpPr>
        <p:spPr bwMode="auto">
          <a:xfrm>
            <a:off x="-1" y="3225800"/>
            <a:ext cx="12192001" cy="3632200"/>
          </a:xfrm>
          <a:prstGeom prst="rect">
            <a:avLst/>
          </a:prstGeom>
          <a:gradFill>
            <a:gsLst>
              <a:gs pos="0">
                <a:schemeClr val="tx1">
                  <a:alpha val="0"/>
                </a:schemeClr>
              </a:gs>
              <a:gs pos="93000">
                <a:schemeClr val="tx1"/>
              </a:gs>
            </a:gsLst>
            <a:lin ang="5400000" scaled="1"/>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ndParaRPr>
          </a:p>
        </p:txBody>
      </p:sp>
      <p:sp>
        <p:nvSpPr>
          <p:cNvPr id="13" name="TextBox 12">
            <a:extLst>
              <a:ext uri="{FF2B5EF4-FFF2-40B4-BE49-F238E27FC236}">
                <a16:creationId xmlns:a16="http://schemas.microsoft.com/office/drawing/2014/main" id="{7D69422D-6F5E-4D73-BE0E-D4B319EA7871}"/>
              </a:ext>
            </a:extLst>
          </p:cNvPr>
          <p:cNvSpPr txBox="1"/>
          <p:nvPr/>
        </p:nvSpPr>
        <p:spPr>
          <a:xfrm>
            <a:off x="3060700" y="5443620"/>
            <a:ext cx="8661400" cy="954107"/>
          </a:xfrm>
          <a:prstGeom prst="rect">
            <a:avLst/>
          </a:prstGeom>
          <a:noFill/>
        </p:spPr>
        <p:txBody>
          <a:bodyPr wrap="square">
            <a:spAutoFit/>
          </a:bodyPr>
          <a:lstStyle/>
          <a:p>
            <a:pPr algn="r"/>
            <a:r>
              <a:rPr lang="en-GB" sz="2800" i="1">
                <a:solidFill>
                  <a:schemeClr val="bg1"/>
                </a:solidFill>
                <a:latin typeface="Arial" panose="020B0604020202020204" pitchFamily="34" charset="0"/>
                <a:ea typeface="Roboto Light" panose="02000000000000000000" pitchFamily="2" charset="0"/>
                <a:cs typeface="Arial" panose="020B0604020202020204" pitchFamily="34" charset="0"/>
              </a:rPr>
              <a:t>Develop pupils’ resilience and confidence in themselves and their capacity for growth</a:t>
            </a:r>
          </a:p>
        </p:txBody>
      </p:sp>
    </p:spTree>
    <p:extLst>
      <p:ext uri="{BB962C8B-B14F-4D97-AF65-F5344CB8AC3E}">
        <p14:creationId xmlns:p14="http://schemas.microsoft.com/office/powerpoint/2010/main" val="2741193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637178DD-1BA8-4795-A745-06A6B6AB24BA}"/>
              </a:ext>
            </a:extLst>
          </p:cNvPr>
          <p:cNvSpPr/>
          <p:nvPr/>
        </p:nvSpPr>
        <p:spPr>
          <a:xfrm>
            <a:off x="337480" y="1353121"/>
            <a:ext cx="4989263" cy="4597735"/>
          </a:xfrm>
          <a:prstGeom prst="roundRect">
            <a:avLst/>
          </a:prstGeom>
          <a:solidFill>
            <a:schemeClr val="bg1">
              <a:lumMod val="95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a:solidFill>
                  <a:schemeClr val="tx1"/>
                </a:solidFill>
                <a:latin typeface="Calibri" panose="020F0502020204030204" pitchFamily="34" charset="0"/>
              </a:rPr>
              <a:t>Students know that they need to mix up the style of revision that they do. Having a range of different stationery will help them with that.</a:t>
            </a:r>
          </a:p>
        </p:txBody>
      </p:sp>
      <p:sp>
        <p:nvSpPr>
          <p:cNvPr id="4" name="Title 1">
            <a:extLst>
              <a:ext uri="{FF2B5EF4-FFF2-40B4-BE49-F238E27FC236}">
                <a16:creationId xmlns:a16="http://schemas.microsoft.com/office/drawing/2014/main" id="{F9EFDD9D-2912-4338-B346-523174522103}"/>
              </a:ext>
            </a:extLst>
          </p:cNvPr>
          <p:cNvSpPr>
            <a:spLocks noGrp="1"/>
          </p:cNvSpPr>
          <p:nvPr>
            <p:ph type="title"/>
          </p:nvPr>
        </p:nvSpPr>
        <p:spPr>
          <a:xfrm>
            <a:off x="2832111" y="363657"/>
            <a:ext cx="8920717" cy="1325563"/>
          </a:xfrm>
        </p:spPr>
        <p:txBody>
          <a:bodyPr>
            <a:normAutofit fontScale="90000"/>
          </a:bodyPr>
          <a:lstStyle/>
          <a:p>
            <a:r>
              <a:rPr lang="en-GB" sz="7200" b="1"/>
              <a:t>GO SHOPPING FOR STATIONERY</a:t>
            </a:r>
          </a:p>
        </p:txBody>
      </p:sp>
      <p:pic>
        <p:nvPicPr>
          <p:cNvPr id="7" name="Picture 6" descr="... , frugal files , school supplies No comments: Links to this post">
            <a:extLst>
              <a:ext uri="{FF2B5EF4-FFF2-40B4-BE49-F238E27FC236}">
                <a16:creationId xmlns:a16="http://schemas.microsoft.com/office/drawing/2014/main" id="{9F0EA78B-9AF3-4535-9F62-AE06C7531E9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141494" y="2037455"/>
            <a:ext cx="4189035" cy="2783090"/>
          </a:xfrm>
          <a:prstGeom prst="rect">
            <a:avLst/>
          </a:prstGeom>
        </p:spPr>
      </p:pic>
      <p:pic>
        <p:nvPicPr>
          <p:cNvPr id="5" name="Picture 2" descr="Image result for revision cards">
            <a:extLst>
              <a:ext uri="{FF2B5EF4-FFF2-40B4-BE49-F238E27FC236}">
                <a16:creationId xmlns:a16="http://schemas.microsoft.com/office/drawing/2014/main" id="{151B1EB9-5298-4EE8-80C9-9B8489A266C5}"/>
              </a:ext>
            </a:extLst>
          </p:cNvPr>
          <p:cNvPicPr>
            <a:picLocks noChangeAspect="1" noChangeArrowheads="1"/>
          </p:cNvPicPr>
          <p:nvPr/>
        </p:nvPicPr>
        <p:blipFill>
          <a:blip r:embed="rId3" cstate="screen">
            <a:extLst>
              <a:ext uri="{BEBA8EAE-BF5A-486C-A8C5-ECC9F3942E4B}">
                <a14:imgProps xmlns:a14="http://schemas.microsoft.com/office/drawing/2010/main">
                  <a14:imgLayer r:embed="rId4">
                    <a14:imgEffect>
                      <a14:backgroundRemoval t="4800" b="93100" l="8500" r="90000">
                        <a14:foregroundMark x1="79700" y1="49900" x2="61200" y2="10800"/>
                        <a14:foregroundMark x1="61700" y1="10800" x2="36600" y2="28400"/>
                        <a14:foregroundMark x1="36600" y1="28400" x2="51300" y2="18900"/>
                        <a14:foregroundMark x1="51300" y1="18900" x2="61700" y2="4800"/>
                        <a14:foregroundMark x1="61700" y1="4800" x2="61700" y2="4800"/>
                        <a14:foregroundMark x1="35600" y1="43400" x2="16800" y2="64400"/>
                        <a14:foregroundMark x1="16800" y1="64400" x2="8500" y2="66000"/>
                        <a14:foregroundMark x1="9500" y1="65500" x2="25000" y2="79000"/>
                        <a14:foregroundMark x1="25000" y1="79000" x2="47400" y2="89400"/>
                        <a14:foregroundMark x1="47400" y1="89400" x2="48100" y2="93100"/>
                      </a14:backgroundRemoval>
                    </a14:imgEffect>
                  </a14:imgLayer>
                </a14:imgProps>
              </a:ext>
              <a:ext uri="{28A0092B-C50C-407E-A947-70E740481C1C}">
                <a14:useLocalDpi xmlns:a14="http://schemas.microsoft.com/office/drawing/2010/main"/>
              </a:ext>
            </a:extLst>
          </a:blip>
          <a:srcRect/>
          <a:stretch>
            <a:fillRect/>
          </a:stretch>
        </p:blipFill>
        <p:spPr bwMode="auto">
          <a:xfrm>
            <a:off x="8884068" y="3374084"/>
            <a:ext cx="2892921" cy="28929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59290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637178DD-1BA8-4795-A745-06A6B6AB24BA}"/>
              </a:ext>
            </a:extLst>
          </p:cNvPr>
          <p:cNvSpPr/>
          <p:nvPr/>
        </p:nvSpPr>
        <p:spPr>
          <a:xfrm>
            <a:off x="424077" y="1146279"/>
            <a:ext cx="5400600" cy="5055765"/>
          </a:xfrm>
          <a:prstGeom prst="roundRect">
            <a:avLst/>
          </a:prstGeom>
          <a:solidFill>
            <a:schemeClr val="bg1">
              <a:lumMod val="95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a:solidFill>
                  <a:schemeClr val="tx1"/>
                </a:solidFill>
                <a:latin typeface="Calibri" panose="020F0502020204030204" pitchFamily="34" charset="0"/>
              </a:rPr>
              <a:t>It is definitely your child’s responsibility to revise! But now and again maybe you could test them on their flashcards. Ask them to explain their mind maps or PowerPoints.</a:t>
            </a:r>
          </a:p>
        </p:txBody>
      </p:sp>
      <p:sp>
        <p:nvSpPr>
          <p:cNvPr id="4" name="Title 1">
            <a:extLst>
              <a:ext uri="{FF2B5EF4-FFF2-40B4-BE49-F238E27FC236}">
                <a16:creationId xmlns:a16="http://schemas.microsoft.com/office/drawing/2014/main" id="{F9EFDD9D-2912-4338-B346-523174522103}"/>
              </a:ext>
            </a:extLst>
          </p:cNvPr>
          <p:cNvSpPr>
            <a:spLocks noGrp="1"/>
          </p:cNvSpPr>
          <p:nvPr>
            <p:ph type="title"/>
          </p:nvPr>
        </p:nvSpPr>
        <p:spPr>
          <a:xfrm>
            <a:off x="3189515" y="-179284"/>
            <a:ext cx="8920717" cy="1325563"/>
          </a:xfrm>
        </p:spPr>
        <p:txBody>
          <a:bodyPr>
            <a:normAutofit/>
          </a:bodyPr>
          <a:lstStyle/>
          <a:p>
            <a:r>
              <a:rPr lang="en-GB" sz="7200"/>
              <a:t>GET INVOLVED</a:t>
            </a:r>
          </a:p>
        </p:txBody>
      </p:sp>
      <p:pic>
        <p:nvPicPr>
          <p:cNvPr id="4098" name="Picture 2" descr="See the source image">
            <a:extLst>
              <a:ext uri="{FF2B5EF4-FFF2-40B4-BE49-F238E27FC236}">
                <a16:creationId xmlns:a16="http://schemas.microsoft.com/office/drawing/2014/main" id="{A459324F-28A8-4239-961A-326CC1D5C1F6}"/>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639910" y="1348445"/>
            <a:ext cx="5470322" cy="36544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76388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637178DD-1BA8-4795-A745-06A6B6AB24BA}"/>
              </a:ext>
            </a:extLst>
          </p:cNvPr>
          <p:cNvSpPr/>
          <p:nvPr/>
        </p:nvSpPr>
        <p:spPr>
          <a:xfrm>
            <a:off x="2135559" y="1844994"/>
            <a:ext cx="8187426" cy="1738638"/>
          </a:xfrm>
          <a:prstGeom prst="roundRect">
            <a:avLst/>
          </a:prstGeom>
          <a:solidFill>
            <a:schemeClr val="bg1">
              <a:lumMod val="95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a:solidFill>
                  <a:schemeClr val="tx1"/>
                </a:solidFill>
                <a:latin typeface="Calibri" panose="020F0502020204030204" pitchFamily="34" charset="0"/>
              </a:rPr>
              <a:t>We encourage the students to set themselves a small number of mini goals to achieve at the end of each day. </a:t>
            </a:r>
          </a:p>
        </p:txBody>
      </p:sp>
      <p:pic>
        <p:nvPicPr>
          <p:cNvPr id="1026" name="Picture 2">
            <a:extLst>
              <a:ext uri="{FF2B5EF4-FFF2-40B4-BE49-F238E27FC236}">
                <a16:creationId xmlns:a16="http://schemas.microsoft.com/office/drawing/2014/main" id="{41E08CA4-2158-4117-919B-39E61092EB81}"/>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395696" y="3746980"/>
            <a:ext cx="5667153" cy="2479379"/>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D1F8D848-E841-460E-9698-628A189670AC}"/>
              </a:ext>
            </a:extLst>
          </p:cNvPr>
          <p:cNvSpPr>
            <a:spLocks noGrp="1"/>
          </p:cNvSpPr>
          <p:nvPr>
            <p:ph type="title"/>
          </p:nvPr>
        </p:nvSpPr>
        <p:spPr>
          <a:xfrm>
            <a:off x="4536936" y="283125"/>
            <a:ext cx="7532915" cy="1325563"/>
          </a:xfrm>
        </p:spPr>
        <p:txBody>
          <a:bodyPr>
            <a:noAutofit/>
          </a:bodyPr>
          <a:lstStyle/>
          <a:p>
            <a:r>
              <a:rPr lang="en-GB" sz="4800"/>
              <a:t>BE ENCOURAGING AND CELEBRATE MINI GOALS</a:t>
            </a:r>
          </a:p>
        </p:txBody>
      </p:sp>
    </p:spTree>
    <p:extLst>
      <p:ext uri="{BB962C8B-B14F-4D97-AF65-F5344CB8AC3E}">
        <p14:creationId xmlns:p14="http://schemas.microsoft.com/office/powerpoint/2010/main" val="38364310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637178DD-1BA8-4795-A745-06A6B6AB24BA}"/>
              </a:ext>
            </a:extLst>
          </p:cNvPr>
          <p:cNvSpPr/>
          <p:nvPr/>
        </p:nvSpPr>
        <p:spPr>
          <a:xfrm>
            <a:off x="5098085" y="1117599"/>
            <a:ext cx="6594991" cy="5190030"/>
          </a:xfrm>
          <a:prstGeom prst="roundRect">
            <a:avLst/>
          </a:prstGeom>
          <a:solidFill>
            <a:schemeClr val="bg1">
              <a:lumMod val="95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a:solidFill>
                  <a:schemeClr val="tx1"/>
                </a:solidFill>
                <a:latin typeface="Calibri" panose="020F0502020204030204" pitchFamily="34" charset="0"/>
              </a:rPr>
              <a:t>What distracts your child? Their phone? YouTube? Talk with them to decide the best strategies for avoiding distractions, e.g. phone in a different room, 10 internet rewards for 40 minutes revision.</a:t>
            </a:r>
          </a:p>
        </p:txBody>
      </p:sp>
      <p:sp>
        <p:nvSpPr>
          <p:cNvPr id="4" name="Title 1">
            <a:extLst>
              <a:ext uri="{FF2B5EF4-FFF2-40B4-BE49-F238E27FC236}">
                <a16:creationId xmlns:a16="http://schemas.microsoft.com/office/drawing/2014/main" id="{D1F8D848-E841-460E-9698-628A189670AC}"/>
              </a:ext>
            </a:extLst>
          </p:cNvPr>
          <p:cNvSpPr>
            <a:spLocks noGrp="1"/>
          </p:cNvSpPr>
          <p:nvPr>
            <p:ph type="title"/>
          </p:nvPr>
        </p:nvSpPr>
        <p:spPr>
          <a:xfrm>
            <a:off x="505479" y="368660"/>
            <a:ext cx="4126833" cy="4392488"/>
          </a:xfrm>
        </p:spPr>
        <p:txBody>
          <a:bodyPr>
            <a:normAutofit fontScale="90000"/>
          </a:bodyPr>
          <a:lstStyle/>
          <a:p>
            <a:r>
              <a:rPr lang="en-GB" sz="6600" b="1"/>
              <a:t>HELP THEM TO NOT GET DISTRACTED</a:t>
            </a:r>
          </a:p>
        </p:txBody>
      </p:sp>
      <p:pic>
        <p:nvPicPr>
          <p:cNvPr id="2050" name="Picture 2" descr="3 Simple tips to stop getting distracted by your smartphone % %s ep%% % %s  itename%%">
            <a:extLst>
              <a:ext uri="{FF2B5EF4-FFF2-40B4-BE49-F238E27FC236}">
                <a16:creationId xmlns:a16="http://schemas.microsoft.com/office/drawing/2014/main" id="{9849864C-9DD3-45C7-A2F3-7B5EF1990FA5}"/>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971252" y="4060867"/>
            <a:ext cx="3634286" cy="1872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0411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637178DD-1BA8-4795-A745-06A6B6AB24BA}"/>
              </a:ext>
            </a:extLst>
          </p:cNvPr>
          <p:cNvSpPr/>
          <p:nvPr/>
        </p:nvSpPr>
        <p:spPr>
          <a:xfrm>
            <a:off x="932566" y="1609778"/>
            <a:ext cx="4346391" cy="4176464"/>
          </a:xfrm>
          <a:prstGeom prst="roundRect">
            <a:avLst/>
          </a:prstGeom>
          <a:solidFill>
            <a:schemeClr val="bg1">
              <a:lumMod val="95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a:solidFill>
                  <a:schemeClr val="tx1"/>
                </a:solidFill>
                <a:latin typeface="Calibri" panose="020F0502020204030204" pitchFamily="34" charset="0"/>
              </a:rPr>
              <a:t>Plenty of sleep</a:t>
            </a:r>
          </a:p>
          <a:p>
            <a:pPr algn="ctr"/>
            <a:endParaRPr lang="en-GB" sz="3600">
              <a:solidFill>
                <a:schemeClr val="tx1"/>
              </a:solidFill>
              <a:latin typeface="Calibri" panose="020F0502020204030204" pitchFamily="34" charset="0"/>
            </a:endParaRPr>
          </a:p>
          <a:p>
            <a:pPr algn="ctr"/>
            <a:r>
              <a:rPr lang="en-GB" sz="3600">
                <a:solidFill>
                  <a:schemeClr val="tx1"/>
                </a:solidFill>
                <a:latin typeface="Calibri" panose="020F0502020204030204" pitchFamily="34" charset="0"/>
              </a:rPr>
              <a:t>Healthy snacks</a:t>
            </a:r>
          </a:p>
          <a:p>
            <a:pPr algn="ctr"/>
            <a:endParaRPr lang="en-GB" sz="3600">
              <a:solidFill>
                <a:schemeClr val="tx1"/>
              </a:solidFill>
              <a:latin typeface="Calibri" panose="020F0502020204030204" pitchFamily="34" charset="0"/>
            </a:endParaRPr>
          </a:p>
          <a:p>
            <a:pPr algn="ctr"/>
            <a:r>
              <a:rPr lang="en-GB" sz="3600">
                <a:solidFill>
                  <a:schemeClr val="tx1"/>
                </a:solidFill>
                <a:latin typeface="Calibri" panose="020F0502020204030204" pitchFamily="34" charset="0"/>
              </a:rPr>
              <a:t>Going for walks</a:t>
            </a:r>
          </a:p>
          <a:p>
            <a:pPr algn="ctr"/>
            <a:endParaRPr lang="en-GB" sz="3600">
              <a:solidFill>
                <a:schemeClr val="tx1"/>
              </a:solidFill>
              <a:latin typeface="Calibri" panose="020F0502020204030204" pitchFamily="34" charset="0"/>
            </a:endParaRPr>
          </a:p>
          <a:p>
            <a:pPr algn="ctr"/>
            <a:r>
              <a:rPr lang="en-GB" sz="3600">
                <a:solidFill>
                  <a:schemeClr val="tx1"/>
                </a:solidFill>
                <a:latin typeface="Calibri" panose="020F0502020204030204" pitchFamily="34" charset="0"/>
              </a:rPr>
              <a:t>Exercise</a:t>
            </a:r>
          </a:p>
        </p:txBody>
      </p:sp>
      <p:sp>
        <p:nvSpPr>
          <p:cNvPr id="4" name="Title 1">
            <a:extLst>
              <a:ext uri="{FF2B5EF4-FFF2-40B4-BE49-F238E27FC236}">
                <a16:creationId xmlns:a16="http://schemas.microsoft.com/office/drawing/2014/main" id="{F9EFDD9D-2912-4338-B346-523174522103}"/>
              </a:ext>
            </a:extLst>
          </p:cNvPr>
          <p:cNvSpPr>
            <a:spLocks noGrp="1"/>
          </p:cNvSpPr>
          <p:nvPr>
            <p:ph type="title"/>
          </p:nvPr>
        </p:nvSpPr>
        <p:spPr>
          <a:xfrm>
            <a:off x="2784221" y="-186110"/>
            <a:ext cx="8920717" cy="1325563"/>
          </a:xfrm>
        </p:spPr>
        <p:txBody>
          <a:bodyPr>
            <a:normAutofit/>
          </a:bodyPr>
          <a:lstStyle/>
          <a:p>
            <a:r>
              <a:rPr lang="en-GB" sz="4800" b="1"/>
              <a:t>GET A GOOD BALANCE</a:t>
            </a:r>
          </a:p>
        </p:txBody>
      </p:sp>
      <p:pic>
        <p:nvPicPr>
          <p:cNvPr id="3" name="Picture 2">
            <a:extLst>
              <a:ext uri="{FF2B5EF4-FFF2-40B4-BE49-F238E27FC236}">
                <a16:creationId xmlns:a16="http://schemas.microsoft.com/office/drawing/2014/main" id="{E1B0373F-A56C-42D8-937B-FC9143C7541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648047" y="2023931"/>
            <a:ext cx="4860295" cy="2613073"/>
          </a:xfrm>
          <a:prstGeom prst="rect">
            <a:avLst/>
          </a:prstGeom>
        </p:spPr>
      </p:pic>
    </p:spTree>
    <p:extLst>
      <p:ext uri="{BB962C8B-B14F-4D97-AF65-F5344CB8AC3E}">
        <p14:creationId xmlns:p14="http://schemas.microsoft.com/office/powerpoint/2010/main" val="214440580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CA6A4-894F-4F46-8B35-EF9F7AA39817}"/>
              </a:ext>
            </a:extLst>
          </p:cNvPr>
          <p:cNvSpPr>
            <a:spLocks noGrp="1"/>
          </p:cNvSpPr>
          <p:nvPr>
            <p:ph type="title"/>
          </p:nvPr>
        </p:nvSpPr>
        <p:spPr>
          <a:xfrm>
            <a:off x="3075868" y="191497"/>
            <a:ext cx="8920717" cy="724010"/>
          </a:xfrm>
        </p:spPr>
        <p:txBody>
          <a:bodyPr>
            <a:normAutofit fontScale="90000"/>
          </a:bodyPr>
          <a:lstStyle/>
          <a:p>
            <a:r>
              <a:rPr lang="en-GB" sz="4800" b="1"/>
              <a:t>USE HELPFUL APPS</a:t>
            </a:r>
          </a:p>
        </p:txBody>
      </p:sp>
      <p:sp>
        <p:nvSpPr>
          <p:cNvPr id="6" name="Rectangle: Rounded Corners 5">
            <a:extLst>
              <a:ext uri="{FF2B5EF4-FFF2-40B4-BE49-F238E27FC236}">
                <a16:creationId xmlns:a16="http://schemas.microsoft.com/office/drawing/2014/main" id="{637178DD-1BA8-4795-A745-06A6B6AB24BA}"/>
              </a:ext>
            </a:extLst>
          </p:cNvPr>
          <p:cNvSpPr/>
          <p:nvPr/>
        </p:nvSpPr>
        <p:spPr>
          <a:xfrm>
            <a:off x="1572512" y="1510915"/>
            <a:ext cx="4386596" cy="1559993"/>
          </a:xfrm>
          <a:prstGeom prst="roundRect">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err="1">
                <a:solidFill>
                  <a:schemeClr val="tx1"/>
                </a:solidFill>
                <a:latin typeface="Calibri" panose="020F0502020204030204" pitchFamily="34" charset="0"/>
              </a:rPr>
              <a:t>Flipd</a:t>
            </a:r>
            <a:r>
              <a:rPr lang="en-GB" sz="2800">
                <a:solidFill>
                  <a:schemeClr val="tx1"/>
                </a:solidFill>
                <a:latin typeface="Calibri" panose="020F0502020204030204" pitchFamily="34" charset="0"/>
              </a:rPr>
              <a:t> is an app that stops you procrastinating and keeps you motivated. </a:t>
            </a:r>
          </a:p>
        </p:txBody>
      </p:sp>
      <p:sp>
        <p:nvSpPr>
          <p:cNvPr id="7" name="TextBox 6">
            <a:extLst>
              <a:ext uri="{FF2B5EF4-FFF2-40B4-BE49-F238E27FC236}">
                <a16:creationId xmlns:a16="http://schemas.microsoft.com/office/drawing/2014/main" id="{3C69ED23-C505-4F5E-A4C2-0B79D449BB58}"/>
              </a:ext>
            </a:extLst>
          </p:cNvPr>
          <p:cNvSpPr txBox="1"/>
          <p:nvPr/>
        </p:nvSpPr>
        <p:spPr>
          <a:xfrm>
            <a:off x="1604077" y="3037102"/>
            <a:ext cx="4572000" cy="369332"/>
          </a:xfrm>
          <a:prstGeom prst="rect">
            <a:avLst/>
          </a:prstGeom>
          <a:noFill/>
        </p:spPr>
        <p:txBody>
          <a:bodyPr wrap="square">
            <a:spAutoFit/>
          </a:bodyPr>
          <a:lstStyle/>
          <a:p>
            <a:r>
              <a:rPr lang="en-US">
                <a:latin typeface="Calibri" panose="020F0502020204030204" pitchFamily="34" charset="0"/>
                <a:hlinkClick r:id="rId2"/>
              </a:rPr>
              <a:t>How to use </a:t>
            </a:r>
            <a:r>
              <a:rPr lang="en-US" err="1">
                <a:latin typeface="Calibri" panose="020F0502020204030204" pitchFamily="34" charset="0"/>
                <a:hlinkClick r:id="rId2"/>
              </a:rPr>
              <a:t>Flipd</a:t>
            </a:r>
            <a:r>
              <a:rPr lang="en-US">
                <a:latin typeface="Calibri" panose="020F0502020204030204" pitchFamily="34" charset="0"/>
                <a:hlinkClick r:id="rId2"/>
              </a:rPr>
              <a:t> - YouTube</a:t>
            </a:r>
            <a:endParaRPr lang="en-GB">
              <a:latin typeface="Calibri" panose="020F0502020204030204" pitchFamily="34" charset="0"/>
            </a:endParaRPr>
          </a:p>
        </p:txBody>
      </p:sp>
      <p:sp>
        <p:nvSpPr>
          <p:cNvPr id="8" name="TextBox 7">
            <a:extLst>
              <a:ext uri="{FF2B5EF4-FFF2-40B4-BE49-F238E27FC236}">
                <a16:creationId xmlns:a16="http://schemas.microsoft.com/office/drawing/2014/main" id="{DCA7D593-881D-4C57-AF71-C1205917B32A}"/>
              </a:ext>
            </a:extLst>
          </p:cNvPr>
          <p:cNvSpPr txBox="1"/>
          <p:nvPr/>
        </p:nvSpPr>
        <p:spPr>
          <a:xfrm>
            <a:off x="1524000" y="5492623"/>
            <a:ext cx="4572000" cy="646331"/>
          </a:xfrm>
          <a:prstGeom prst="rect">
            <a:avLst/>
          </a:prstGeom>
          <a:noFill/>
        </p:spPr>
        <p:txBody>
          <a:bodyPr wrap="square">
            <a:spAutoFit/>
          </a:bodyPr>
          <a:lstStyle/>
          <a:p>
            <a:r>
              <a:rPr lang="en-US">
                <a:latin typeface="Calibri" panose="020F0502020204030204" pitchFamily="34" charset="0"/>
                <a:hlinkClick r:id="rId3"/>
              </a:rPr>
              <a:t>Adapt - free Revision Timetable App for A-level &amp; GCSE (getadapt.co.uk)</a:t>
            </a:r>
            <a:endParaRPr lang="en-GB">
              <a:latin typeface="Calibri" panose="020F0502020204030204" pitchFamily="34" charset="0"/>
            </a:endParaRPr>
          </a:p>
        </p:txBody>
      </p:sp>
      <p:sp>
        <p:nvSpPr>
          <p:cNvPr id="9" name="Rectangle: Rounded Corners 8">
            <a:extLst>
              <a:ext uri="{FF2B5EF4-FFF2-40B4-BE49-F238E27FC236}">
                <a16:creationId xmlns:a16="http://schemas.microsoft.com/office/drawing/2014/main" id="{37FC4119-97D3-4A6E-9EA8-6DFB3230E8F2}"/>
              </a:ext>
            </a:extLst>
          </p:cNvPr>
          <p:cNvSpPr/>
          <p:nvPr/>
        </p:nvSpPr>
        <p:spPr>
          <a:xfrm>
            <a:off x="1572512" y="3777647"/>
            <a:ext cx="4386596" cy="1520594"/>
          </a:xfrm>
          <a:prstGeom prst="roundRect">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a:solidFill>
                  <a:schemeClr val="tx1"/>
                </a:solidFill>
                <a:latin typeface="Calibri" panose="020F0502020204030204" pitchFamily="34" charset="0"/>
              </a:rPr>
              <a:t>Adapt</a:t>
            </a:r>
            <a:r>
              <a:rPr lang="en-GB" sz="2800">
                <a:solidFill>
                  <a:schemeClr val="tx1"/>
                </a:solidFill>
                <a:latin typeface="Calibri" panose="020F0502020204030204" pitchFamily="34" charset="0"/>
              </a:rPr>
              <a:t> helps you to create your own revision timetable. </a:t>
            </a:r>
          </a:p>
        </p:txBody>
      </p:sp>
      <p:sp>
        <p:nvSpPr>
          <p:cNvPr id="11" name="TextBox 10">
            <a:extLst>
              <a:ext uri="{FF2B5EF4-FFF2-40B4-BE49-F238E27FC236}">
                <a16:creationId xmlns:a16="http://schemas.microsoft.com/office/drawing/2014/main" id="{D4BE1110-8013-411F-A648-58FC96FC02D8}"/>
              </a:ext>
            </a:extLst>
          </p:cNvPr>
          <p:cNvSpPr txBox="1"/>
          <p:nvPr/>
        </p:nvSpPr>
        <p:spPr>
          <a:xfrm>
            <a:off x="6281404" y="3083269"/>
            <a:ext cx="4705910" cy="369332"/>
          </a:xfrm>
          <a:prstGeom prst="rect">
            <a:avLst/>
          </a:prstGeom>
          <a:noFill/>
        </p:spPr>
        <p:txBody>
          <a:bodyPr wrap="square">
            <a:spAutoFit/>
          </a:bodyPr>
          <a:lstStyle/>
          <a:p>
            <a:r>
              <a:rPr lang="en-US">
                <a:latin typeface="Calibri" panose="020F0502020204030204" pitchFamily="34" charset="0"/>
                <a:hlinkClick r:id="rId4"/>
              </a:rPr>
              <a:t>Learning tools and flashcards - for free! | Quizlet</a:t>
            </a:r>
            <a:endParaRPr lang="en-GB">
              <a:latin typeface="Calibri" panose="020F0502020204030204" pitchFamily="34" charset="0"/>
            </a:endParaRPr>
          </a:p>
        </p:txBody>
      </p:sp>
      <p:sp>
        <p:nvSpPr>
          <p:cNvPr id="12" name="Rectangle: Rounded Corners 11">
            <a:extLst>
              <a:ext uri="{FF2B5EF4-FFF2-40B4-BE49-F238E27FC236}">
                <a16:creationId xmlns:a16="http://schemas.microsoft.com/office/drawing/2014/main" id="{C7C7874D-3CD5-42E1-9CC2-70614DD465DD}"/>
              </a:ext>
            </a:extLst>
          </p:cNvPr>
          <p:cNvSpPr/>
          <p:nvPr/>
        </p:nvSpPr>
        <p:spPr>
          <a:xfrm>
            <a:off x="6169762" y="1510915"/>
            <a:ext cx="4386596" cy="1559993"/>
          </a:xfrm>
          <a:prstGeom prst="roundRect">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a:solidFill>
                  <a:schemeClr val="tx1"/>
                </a:solidFill>
                <a:latin typeface="Calibri" panose="020F0502020204030204" pitchFamily="34" charset="0"/>
              </a:rPr>
              <a:t>Quizlet</a:t>
            </a:r>
            <a:r>
              <a:rPr lang="en-GB" sz="2800">
                <a:solidFill>
                  <a:schemeClr val="tx1"/>
                </a:solidFill>
                <a:latin typeface="Calibri" panose="020F0502020204030204" pitchFamily="34" charset="0"/>
              </a:rPr>
              <a:t> is a way of creating key word flashcards</a:t>
            </a:r>
          </a:p>
        </p:txBody>
      </p:sp>
      <p:sp>
        <p:nvSpPr>
          <p:cNvPr id="14" name="TextBox 13">
            <a:extLst>
              <a:ext uri="{FF2B5EF4-FFF2-40B4-BE49-F238E27FC236}">
                <a16:creationId xmlns:a16="http://schemas.microsoft.com/office/drawing/2014/main" id="{D7133E5A-91E7-4197-8CBE-DD618523DB8A}"/>
              </a:ext>
            </a:extLst>
          </p:cNvPr>
          <p:cNvSpPr txBox="1"/>
          <p:nvPr/>
        </p:nvSpPr>
        <p:spPr>
          <a:xfrm>
            <a:off x="6281403" y="5492623"/>
            <a:ext cx="3922139" cy="646331"/>
          </a:xfrm>
          <a:prstGeom prst="rect">
            <a:avLst/>
          </a:prstGeom>
          <a:noFill/>
        </p:spPr>
        <p:txBody>
          <a:bodyPr wrap="square">
            <a:spAutoFit/>
          </a:bodyPr>
          <a:lstStyle/>
          <a:p>
            <a:r>
              <a:rPr lang="en-US">
                <a:latin typeface="Calibri" panose="020F0502020204030204" pitchFamily="34" charset="0"/>
                <a:hlinkClick r:id="rId5"/>
              </a:rPr>
              <a:t>Free Homework &amp; Revision for A Level, GCSE, KS3 &amp; KS2 (senecalearning.com)</a:t>
            </a:r>
            <a:endParaRPr lang="en-GB">
              <a:latin typeface="Calibri" panose="020F0502020204030204" pitchFamily="34" charset="0"/>
            </a:endParaRPr>
          </a:p>
        </p:txBody>
      </p:sp>
      <p:sp>
        <p:nvSpPr>
          <p:cNvPr id="15" name="Rectangle: Rounded Corners 14">
            <a:extLst>
              <a:ext uri="{FF2B5EF4-FFF2-40B4-BE49-F238E27FC236}">
                <a16:creationId xmlns:a16="http://schemas.microsoft.com/office/drawing/2014/main" id="{78620665-E031-414A-B94A-19AF9633AC4E}"/>
              </a:ext>
            </a:extLst>
          </p:cNvPr>
          <p:cNvSpPr/>
          <p:nvPr/>
        </p:nvSpPr>
        <p:spPr>
          <a:xfrm>
            <a:off x="6169762" y="3765226"/>
            <a:ext cx="4386596" cy="1559993"/>
          </a:xfrm>
          <a:prstGeom prst="roundRect">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a:solidFill>
                  <a:schemeClr val="tx1"/>
                </a:solidFill>
                <a:latin typeface="Calibri" panose="020F0502020204030204" pitchFamily="34" charset="0"/>
              </a:rPr>
              <a:t>Seneca</a:t>
            </a:r>
            <a:r>
              <a:rPr lang="en-GB" sz="2800">
                <a:solidFill>
                  <a:schemeClr val="tx1"/>
                </a:solidFill>
                <a:latin typeface="Calibri" panose="020F0502020204030204" pitchFamily="34" charset="0"/>
              </a:rPr>
              <a:t> has hundreds of tasks linked to specific exam courses</a:t>
            </a:r>
          </a:p>
        </p:txBody>
      </p:sp>
    </p:spTree>
    <p:extLst>
      <p:ext uri="{BB962C8B-B14F-4D97-AF65-F5344CB8AC3E}">
        <p14:creationId xmlns:p14="http://schemas.microsoft.com/office/powerpoint/2010/main" val="33666983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494DA-BCC5-4F24-94BF-2D76CFDC9DA9}"/>
              </a:ext>
            </a:extLst>
          </p:cNvPr>
          <p:cNvSpPr>
            <a:spLocks noGrp="1"/>
          </p:cNvSpPr>
          <p:nvPr>
            <p:ph type="title"/>
          </p:nvPr>
        </p:nvSpPr>
        <p:spPr/>
        <p:txBody>
          <a:bodyPr/>
          <a:lstStyle/>
          <a:p>
            <a:endParaRPr lang="en-GB"/>
          </a:p>
        </p:txBody>
      </p:sp>
      <p:pic>
        <p:nvPicPr>
          <p:cNvPr id="9" name="Content Placeholder 8">
            <a:extLst>
              <a:ext uri="{FF2B5EF4-FFF2-40B4-BE49-F238E27FC236}">
                <a16:creationId xmlns:a16="http://schemas.microsoft.com/office/drawing/2014/main" id="{E9CC439B-FDBF-457C-BEBD-D01093BF7B68}"/>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rcRect/>
          <a:stretch/>
        </p:blipFill>
        <p:spPr>
          <a:xfrm>
            <a:off x="-1" y="0"/>
            <a:ext cx="12280901" cy="6858000"/>
          </a:xfrm>
        </p:spPr>
      </p:pic>
      <p:sp>
        <p:nvSpPr>
          <p:cNvPr id="10" name="Rectangle 9">
            <a:extLst>
              <a:ext uri="{FF2B5EF4-FFF2-40B4-BE49-F238E27FC236}">
                <a16:creationId xmlns:a16="http://schemas.microsoft.com/office/drawing/2014/main" id="{588F1272-D279-415C-808A-AA6EFADF60EE}"/>
              </a:ext>
            </a:extLst>
          </p:cNvPr>
          <p:cNvSpPr/>
          <p:nvPr/>
        </p:nvSpPr>
        <p:spPr bwMode="auto">
          <a:xfrm>
            <a:off x="-1" y="3225800"/>
            <a:ext cx="12280902" cy="3632200"/>
          </a:xfrm>
          <a:prstGeom prst="rect">
            <a:avLst/>
          </a:prstGeom>
          <a:gradFill>
            <a:gsLst>
              <a:gs pos="0">
                <a:schemeClr val="tx1">
                  <a:alpha val="0"/>
                </a:schemeClr>
              </a:gs>
              <a:gs pos="93000">
                <a:schemeClr val="tx1"/>
              </a:gs>
            </a:gsLst>
            <a:lin ang="5400000" scaled="1"/>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ndParaRPr>
          </a:p>
        </p:txBody>
      </p:sp>
      <p:sp>
        <p:nvSpPr>
          <p:cNvPr id="11" name="TextBox 10">
            <a:extLst>
              <a:ext uri="{FF2B5EF4-FFF2-40B4-BE49-F238E27FC236}">
                <a16:creationId xmlns:a16="http://schemas.microsoft.com/office/drawing/2014/main" id="{2F291B45-7A21-4736-A995-9B046941AD7E}"/>
              </a:ext>
            </a:extLst>
          </p:cNvPr>
          <p:cNvSpPr txBox="1"/>
          <p:nvPr/>
        </p:nvSpPr>
        <p:spPr>
          <a:xfrm>
            <a:off x="2323215" y="5443620"/>
            <a:ext cx="9398885" cy="954107"/>
          </a:xfrm>
          <a:prstGeom prst="rect">
            <a:avLst/>
          </a:prstGeom>
          <a:noFill/>
        </p:spPr>
        <p:txBody>
          <a:bodyPr wrap="square">
            <a:spAutoFit/>
          </a:bodyPr>
          <a:lstStyle/>
          <a:p>
            <a:pPr algn="r"/>
            <a:r>
              <a:rPr lang="en-GB" sz="2800" i="1">
                <a:solidFill>
                  <a:schemeClr val="bg1"/>
                </a:solidFill>
                <a:latin typeface="Arial" panose="020B0604020202020204" pitchFamily="34" charset="0"/>
                <a:ea typeface="Roboto Light" panose="02000000000000000000" pitchFamily="2" charset="0"/>
                <a:cs typeface="Arial" panose="020B0604020202020204" pitchFamily="34" charset="0"/>
              </a:rPr>
              <a:t>Ensure pupils feel valued, value others and learn to work together to make a positive contribution</a:t>
            </a:r>
          </a:p>
        </p:txBody>
      </p:sp>
    </p:spTree>
    <p:extLst>
      <p:ext uri="{BB962C8B-B14F-4D97-AF65-F5344CB8AC3E}">
        <p14:creationId xmlns:p14="http://schemas.microsoft.com/office/powerpoint/2010/main" val="3001185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28ACD-7AA6-4747-96A6-2B5D6DC666B0}"/>
              </a:ext>
            </a:extLst>
          </p:cNvPr>
          <p:cNvSpPr>
            <a:spLocks noGrp="1"/>
          </p:cNvSpPr>
          <p:nvPr>
            <p:ph type="title"/>
          </p:nvPr>
        </p:nvSpPr>
        <p:spPr/>
        <p:txBody>
          <a:bodyPr/>
          <a:lstStyle/>
          <a:p>
            <a:endParaRPr lang="en-GB"/>
          </a:p>
        </p:txBody>
      </p:sp>
      <p:pic>
        <p:nvPicPr>
          <p:cNvPr id="5" name="Content Placeholder 4">
            <a:extLst>
              <a:ext uri="{FF2B5EF4-FFF2-40B4-BE49-F238E27FC236}">
                <a16:creationId xmlns:a16="http://schemas.microsoft.com/office/drawing/2014/main" id="{94853694-78DE-4EDE-A06A-A60E6C45D240}"/>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rcRect/>
          <a:stretch/>
        </p:blipFill>
        <p:spPr>
          <a:xfrm>
            <a:off x="0" y="0"/>
            <a:ext cx="12192000" cy="6858000"/>
          </a:xfrm>
        </p:spPr>
      </p:pic>
      <p:sp>
        <p:nvSpPr>
          <p:cNvPr id="6" name="Rectangle 5">
            <a:extLst>
              <a:ext uri="{FF2B5EF4-FFF2-40B4-BE49-F238E27FC236}">
                <a16:creationId xmlns:a16="http://schemas.microsoft.com/office/drawing/2014/main" id="{3B8D27D3-4746-42DE-BA5F-3958B6276BEF}"/>
              </a:ext>
            </a:extLst>
          </p:cNvPr>
          <p:cNvSpPr/>
          <p:nvPr/>
        </p:nvSpPr>
        <p:spPr bwMode="auto">
          <a:xfrm>
            <a:off x="-1" y="3225800"/>
            <a:ext cx="12192001" cy="3632200"/>
          </a:xfrm>
          <a:prstGeom prst="rect">
            <a:avLst/>
          </a:prstGeom>
          <a:gradFill>
            <a:gsLst>
              <a:gs pos="0">
                <a:schemeClr val="tx1">
                  <a:alpha val="0"/>
                </a:schemeClr>
              </a:gs>
              <a:gs pos="93000">
                <a:schemeClr val="tx1"/>
              </a:gs>
            </a:gsLst>
            <a:lin ang="5400000" scaled="1"/>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ndParaRPr>
          </a:p>
        </p:txBody>
      </p:sp>
      <p:sp>
        <p:nvSpPr>
          <p:cNvPr id="7" name="TextBox 6">
            <a:extLst>
              <a:ext uri="{FF2B5EF4-FFF2-40B4-BE49-F238E27FC236}">
                <a16:creationId xmlns:a16="http://schemas.microsoft.com/office/drawing/2014/main" id="{7DD29CCF-E6B3-46D6-B1D7-43DBD775966E}"/>
              </a:ext>
            </a:extLst>
          </p:cNvPr>
          <p:cNvSpPr txBox="1"/>
          <p:nvPr/>
        </p:nvSpPr>
        <p:spPr>
          <a:xfrm>
            <a:off x="2272415" y="5735720"/>
            <a:ext cx="9398885" cy="523220"/>
          </a:xfrm>
          <a:prstGeom prst="rect">
            <a:avLst/>
          </a:prstGeom>
          <a:noFill/>
        </p:spPr>
        <p:txBody>
          <a:bodyPr wrap="square">
            <a:spAutoFit/>
          </a:bodyPr>
          <a:lstStyle/>
          <a:p>
            <a:pPr algn="r"/>
            <a:r>
              <a:rPr lang="en-GB" sz="2800" i="1">
                <a:solidFill>
                  <a:schemeClr val="bg1"/>
                </a:solidFill>
                <a:latin typeface="Arial" panose="020B0604020202020204" pitchFamily="34" charset="0"/>
                <a:ea typeface="Roboto Light" panose="02000000000000000000" pitchFamily="2" charset="0"/>
                <a:cs typeface="Arial" panose="020B0604020202020204" pitchFamily="34" charset="0"/>
              </a:rPr>
              <a:t>Ensure pupils stay safe and healthy in mind and body</a:t>
            </a:r>
          </a:p>
        </p:txBody>
      </p:sp>
    </p:spTree>
    <p:extLst>
      <p:ext uri="{BB962C8B-B14F-4D97-AF65-F5344CB8AC3E}">
        <p14:creationId xmlns:p14="http://schemas.microsoft.com/office/powerpoint/2010/main" val="3816543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34419-71F6-4F66-A52E-3619BBF41D4C}"/>
              </a:ext>
            </a:extLst>
          </p:cNvPr>
          <p:cNvSpPr>
            <a:spLocks noGrp="1"/>
          </p:cNvSpPr>
          <p:nvPr>
            <p:ph type="title"/>
          </p:nvPr>
        </p:nvSpPr>
        <p:spPr/>
        <p:txBody>
          <a:bodyPr/>
          <a:lstStyle/>
          <a:p>
            <a:endParaRPr lang="en-GB"/>
          </a:p>
        </p:txBody>
      </p:sp>
      <p:pic>
        <p:nvPicPr>
          <p:cNvPr id="5" name="Content Placeholder 4">
            <a:extLst>
              <a:ext uri="{FF2B5EF4-FFF2-40B4-BE49-F238E27FC236}">
                <a16:creationId xmlns:a16="http://schemas.microsoft.com/office/drawing/2014/main" id="{32793604-CE7D-4666-B0BF-420963439FEA}"/>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rcRect/>
          <a:stretch/>
        </p:blipFill>
        <p:spPr>
          <a:xfrm>
            <a:off x="0" y="0"/>
            <a:ext cx="12192000" cy="6858000"/>
          </a:xfrm>
        </p:spPr>
      </p:pic>
      <p:sp>
        <p:nvSpPr>
          <p:cNvPr id="3" name="Rectangle 2">
            <a:extLst>
              <a:ext uri="{FF2B5EF4-FFF2-40B4-BE49-F238E27FC236}">
                <a16:creationId xmlns:a16="http://schemas.microsoft.com/office/drawing/2014/main" id="{EF5A2259-5BFE-06CD-8BA2-1DECB04B748E}"/>
              </a:ext>
            </a:extLst>
          </p:cNvPr>
          <p:cNvSpPr/>
          <p:nvPr/>
        </p:nvSpPr>
        <p:spPr bwMode="auto">
          <a:xfrm>
            <a:off x="-1025769" y="3225800"/>
            <a:ext cx="13217770" cy="3632200"/>
          </a:xfrm>
          <a:prstGeom prst="rect">
            <a:avLst/>
          </a:prstGeom>
          <a:gradFill>
            <a:gsLst>
              <a:gs pos="0">
                <a:schemeClr val="tx1">
                  <a:alpha val="0"/>
                </a:schemeClr>
              </a:gs>
              <a:gs pos="93000">
                <a:schemeClr val="tx1"/>
              </a:gs>
            </a:gsLst>
            <a:lin ang="5400000" scaled="1"/>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ndParaRPr>
          </a:p>
        </p:txBody>
      </p:sp>
      <p:sp>
        <p:nvSpPr>
          <p:cNvPr id="6" name="TextBox 5">
            <a:extLst>
              <a:ext uri="{FF2B5EF4-FFF2-40B4-BE49-F238E27FC236}">
                <a16:creationId xmlns:a16="http://schemas.microsoft.com/office/drawing/2014/main" id="{9984B32E-1032-4DBB-92E9-D35C35033A23}"/>
              </a:ext>
            </a:extLst>
          </p:cNvPr>
          <p:cNvSpPr txBox="1"/>
          <p:nvPr/>
        </p:nvSpPr>
        <p:spPr>
          <a:xfrm>
            <a:off x="2272415" y="5634120"/>
            <a:ext cx="9398885" cy="523220"/>
          </a:xfrm>
          <a:prstGeom prst="rect">
            <a:avLst/>
          </a:prstGeom>
          <a:noFill/>
        </p:spPr>
        <p:txBody>
          <a:bodyPr wrap="square">
            <a:spAutoFit/>
          </a:bodyPr>
          <a:lstStyle/>
          <a:p>
            <a:pPr algn="r"/>
            <a:r>
              <a:rPr lang="en-GB" sz="2800" i="1">
                <a:solidFill>
                  <a:schemeClr val="bg1"/>
                </a:solidFill>
                <a:latin typeface="Arial" panose="020B0604020202020204" pitchFamily="34" charset="0"/>
                <a:ea typeface="Roboto Light" panose="02000000000000000000" pitchFamily="2" charset="0"/>
                <a:cs typeface="Arial" panose="020B0604020202020204" pitchFamily="34" charset="0"/>
              </a:rPr>
              <a:t>Develop creativity in an innovative learning environment</a:t>
            </a:r>
          </a:p>
        </p:txBody>
      </p:sp>
    </p:spTree>
    <p:extLst>
      <p:ext uri="{BB962C8B-B14F-4D97-AF65-F5344CB8AC3E}">
        <p14:creationId xmlns:p14="http://schemas.microsoft.com/office/powerpoint/2010/main" val="92834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9B305-F268-4358-8527-76101B94C9AD}"/>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1A1560C7-32C4-459B-95ED-8850A7C95A34}"/>
              </a:ext>
            </a:extLst>
          </p:cNvPr>
          <p:cNvSpPr>
            <a:spLocks noGrp="1"/>
          </p:cNvSpPr>
          <p:nvPr>
            <p:ph idx="1"/>
          </p:nvPr>
        </p:nvSpPr>
        <p:spPr/>
        <p:txBody>
          <a:bodyPr/>
          <a:lstStyle/>
          <a:p>
            <a:endParaRPr lang="en-GB"/>
          </a:p>
        </p:txBody>
      </p:sp>
      <p:pic>
        <p:nvPicPr>
          <p:cNvPr id="4" name="Picture 3" descr="A group of people in graduation gowns&#10;&#10;Description automatically generated with low confidence">
            <a:extLst>
              <a:ext uri="{FF2B5EF4-FFF2-40B4-BE49-F238E27FC236}">
                <a16:creationId xmlns:a16="http://schemas.microsoft.com/office/drawing/2014/main" id="{8C9C606F-6BA8-4428-9054-227BA7E89D3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E18B921C-B14C-452A-AF87-AD8243EC4A9D}"/>
              </a:ext>
            </a:extLst>
          </p:cNvPr>
          <p:cNvSpPr/>
          <p:nvPr/>
        </p:nvSpPr>
        <p:spPr bwMode="auto">
          <a:xfrm>
            <a:off x="-1025769" y="3225800"/>
            <a:ext cx="13217770" cy="3632200"/>
          </a:xfrm>
          <a:prstGeom prst="rect">
            <a:avLst/>
          </a:prstGeom>
          <a:gradFill>
            <a:gsLst>
              <a:gs pos="0">
                <a:schemeClr val="tx1">
                  <a:alpha val="0"/>
                </a:schemeClr>
              </a:gs>
              <a:gs pos="93000">
                <a:schemeClr val="tx1"/>
              </a:gs>
            </a:gsLst>
            <a:lin ang="5400000" scaled="1"/>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ndParaRPr>
          </a:p>
        </p:txBody>
      </p:sp>
      <p:sp>
        <p:nvSpPr>
          <p:cNvPr id="6" name="TextBox 5">
            <a:extLst>
              <a:ext uri="{FF2B5EF4-FFF2-40B4-BE49-F238E27FC236}">
                <a16:creationId xmlns:a16="http://schemas.microsoft.com/office/drawing/2014/main" id="{6923D7AC-52A2-4FF0-8272-38A2BBF4FCAC}"/>
              </a:ext>
            </a:extLst>
          </p:cNvPr>
          <p:cNvSpPr txBox="1"/>
          <p:nvPr/>
        </p:nvSpPr>
        <p:spPr>
          <a:xfrm>
            <a:off x="2211726" y="5291220"/>
            <a:ext cx="9398885" cy="954107"/>
          </a:xfrm>
          <a:prstGeom prst="rect">
            <a:avLst/>
          </a:prstGeom>
          <a:noFill/>
        </p:spPr>
        <p:txBody>
          <a:bodyPr wrap="square">
            <a:spAutoFit/>
          </a:bodyPr>
          <a:lstStyle/>
          <a:p>
            <a:pPr algn="r"/>
            <a:r>
              <a:rPr lang="en-GB" sz="2800" i="1">
                <a:solidFill>
                  <a:schemeClr val="bg1"/>
                </a:solidFill>
                <a:latin typeface="Arial" panose="020B0604020202020204" pitchFamily="34" charset="0"/>
                <a:ea typeface="Roboto Light" panose="02000000000000000000" pitchFamily="2" charset="0"/>
                <a:cs typeface="Arial" panose="020B0604020202020204" pitchFamily="34" charset="0"/>
              </a:rPr>
              <a:t>Appreciate the spiritual, moral, social and cultural richness of the world at large</a:t>
            </a:r>
          </a:p>
        </p:txBody>
      </p:sp>
    </p:spTree>
    <p:extLst>
      <p:ext uri="{BB962C8B-B14F-4D97-AF65-F5344CB8AC3E}">
        <p14:creationId xmlns:p14="http://schemas.microsoft.com/office/powerpoint/2010/main" val="51772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D6EBDD9-22A5-4FD7-A46F-557A09E162B8}"/>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517900" y="2790342"/>
            <a:ext cx="1270000" cy="1937989"/>
          </a:xfrm>
          <a:prstGeom prst="rect">
            <a:avLst/>
          </a:prstGeom>
        </p:spPr>
      </p:pic>
      <p:sp>
        <p:nvSpPr>
          <p:cNvPr id="7" name="Text Box 10">
            <a:extLst>
              <a:ext uri="{FF2B5EF4-FFF2-40B4-BE49-F238E27FC236}">
                <a16:creationId xmlns:a16="http://schemas.microsoft.com/office/drawing/2014/main" id="{49AC595E-5AFD-4E98-9D37-BAA365FCC37C}"/>
              </a:ext>
            </a:extLst>
          </p:cNvPr>
          <p:cNvSpPr txBox="1">
            <a:spLocks noChangeArrowheads="1"/>
          </p:cNvSpPr>
          <p:nvPr/>
        </p:nvSpPr>
        <p:spPr bwMode="auto">
          <a:xfrm>
            <a:off x="7192481" y="1772863"/>
            <a:ext cx="4130258"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eaLnBrk="1" hangingPunct="1">
              <a:spcBef>
                <a:spcPct val="50000"/>
              </a:spcBef>
            </a:pPr>
            <a:r>
              <a:rPr lang="en-GB" sz="3200">
                <a:latin typeface="Calibri" panose="020F0502020204030204" pitchFamily="34" charset="0"/>
              </a:rPr>
              <a:t>The Ecclesbourne School strives to be a </a:t>
            </a:r>
            <a:r>
              <a:rPr lang="en-GB" sz="3200" u="sng">
                <a:solidFill>
                  <a:srgbClr val="FF0000"/>
                </a:solidFill>
                <a:latin typeface="Calibri" panose="020F0502020204030204" pitchFamily="34" charset="0"/>
              </a:rPr>
              <a:t>successful</a:t>
            </a:r>
            <a:r>
              <a:rPr lang="en-GB" sz="3200">
                <a:latin typeface="Calibri" panose="020F0502020204030204" pitchFamily="34" charset="0"/>
              </a:rPr>
              <a:t> and </a:t>
            </a:r>
            <a:r>
              <a:rPr lang="en-GB" sz="3200" u="sng">
                <a:solidFill>
                  <a:srgbClr val="FF0000"/>
                </a:solidFill>
                <a:latin typeface="Calibri" panose="020F0502020204030204" pitchFamily="34" charset="0"/>
              </a:rPr>
              <a:t>caring</a:t>
            </a:r>
            <a:r>
              <a:rPr lang="en-GB" sz="3200">
                <a:latin typeface="Calibri" panose="020F0502020204030204" pitchFamily="34" charset="0"/>
              </a:rPr>
              <a:t> </a:t>
            </a:r>
            <a:r>
              <a:rPr lang="en-GB" sz="3200" u="sng">
                <a:solidFill>
                  <a:srgbClr val="FF0000"/>
                </a:solidFill>
                <a:latin typeface="Calibri" panose="020F0502020204030204" pitchFamily="34" charset="0"/>
              </a:rPr>
              <a:t>learning</a:t>
            </a:r>
            <a:r>
              <a:rPr lang="en-GB" sz="3200">
                <a:latin typeface="Calibri" panose="020F0502020204030204" pitchFamily="34" charset="0"/>
              </a:rPr>
              <a:t> </a:t>
            </a:r>
            <a:r>
              <a:rPr lang="en-GB" sz="3200" u="sng">
                <a:solidFill>
                  <a:srgbClr val="FF0000"/>
                </a:solidFill>
                <a:latin typeface="Calibri" panose="020F0502020204030204" pitchFamily="34" charset="0"/>
              </a:rPr>
              <a:t>community</a:t>
            </a:r>
            <a:r>
              <a:rPr lang="en-GB" sz="3200">
                <a:latin typeface="Calibri" panose="020F0502020204030204" pitchFamily="34" charset="0"/>
              </a:rPr>
              <a:t> that </a:t>
            </a:r>
            <a:r>
              <a:rPr lang="en-GB" sz="3200" u="sng">
                <a:solidFill>
                  <a:srgbClr val="FF0000"/>
                </a:solidFill>
                <a:latin typeface="Calibri" panose="020F0502020204030204" pitchFamily="34" charset="0"/>
              </a:rPr>
              <a:t>inspires</a:t>
            </a:r>
            <a:r>
              <a:rPr lang="en-GB" sz="3200">
                <a:latin typeface="Calibri" panose="020F0502020204030204" pitchFamily="34" charset="0"/>
              </a:rPr>
              <a:t> </a:t>
            </a:r>
            <a:r>
              <a:rPr lang="en-GB" sz="3200" u="sng">
                <a:solidFill>
                  <a:srgbClr val="FF0000"/>
                </a:solidFill>
                <a:latin typeface="Calibri" panose="020F0502020204030204" pitchFamily="34" charset="0"/>
              </a:rPr>
              <a:t>individuals</a:t>
            </a:r>
            <a:r>
              <a:rPr lang="en-GB" sz="3200">
                <a:latin typeface="Calibri" panose="020F0502020204030204" pitchFamily="34" charset="0"/>
              </a:rPr>
              <a:t> to meet the </a:t>
            </a:r>
            <a:r>
              <a:rPr lang="en-GB" sz="3200" u="sng">
                <a:solidFill>
                  <a:srgbClr val="FF0000"/>
                </a:solidFill>
                <a:latin typeface="Calibri" panose="020F0502020204030204" pitchFamily="34" charset="0"/>
              </a:rPr>
              <a:t>challenges</a:t>
            </a:r>
            <a:r>
              <a:rPr lang="en-GB" sz="3200">
                <a:latin typeface="Calibri" panose="020F0502020204030204" pitchFamily="34" charset="0"/>
              </a:rPr>
              <a:t> of the </a:t>
            </a:r>
            <a:r>
              <a:rPr lang="en-GB" sz="3200" u="sng">
                <a:solidFill>
                  <a:srgbClr val="FF0000"/>
                </a:solidFill>
                <a:latin typeface="Calibri" panose="020F0502020204030204" pitchFamily="34" charset="0"/>
              </a:rPr>
              <a:t>future</a:t>
            </a:r>
            <a:endParaRPr lang="en-GB" sz="3200">
              <a:latin typeface="Calibri" panose="020F0502020204030204" pitchFamily="34" charset="0"/>
            </a:endParaRPr>
          </a:p>
        </p:txBody>
      </p:sp>
      <p:graphicFrame>
        <p:nvGraphicFramePr>
          <p:cNvPr id="10" name="Chart 9">
            <a:extLst>
              <a:ext uri="{FF2B5EF4-FFF2-40B4-BE49-F238E27FC236}">
                <a16:creationId xmlns:a16="http://schemas.microsoft.com/office/drawing/2014/main" id="{E91EED31-EA5B-491C-AA77-224674AC2827}"/>
              </a:ext>
            </a:extLst>
          </p:cNvPr>
          <p:cNvGraphicFramePr/>
          <p:nvPr/>
        </p:nvGraphicFramePr>
        <p:xfrm>
          <a:off x="88900" y="1151466"/>
          <a:ext cx="8128000" cy="54186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982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par>
                          <p:cTn id="11" fill="hold">
                            <p:stCondLst>
                              <p:cond delay="1000"/>
                            </p:stCondLst>
                            <p:childTnLst>
                              <p:par>
                                <p:cTn id="12" presetID="53" presetClass="entr" presetSubtype="16" fill="hold" grpId="0" nodeType="afterEffect">
                                  <p:stCondLst>
                                    <p:cond delay="0"/>
                                  </p:stCondLst>
                                  <p:childTnLst>
                                    <p:set>
                                      <p:cBhvr>
                                        <p:cTn id="13" dur="1" fill="hold">
                                          <p:stCondLst>
                                            <p:cond delay="0"/>
                                          </p:stCondLst>
                                        </p:cTn>
                                        <p:tgtEl>
                                          <p:spTgt spid="10">
                                            <p:graphicEl>
                                              <a:chart seriesIdx="-3" categoryIdx="-3" bldStep="gridLegend"/>
                                            </p:graphicEl>
                                          </p:spTgt>
                                        </p:tgtEl>
                                        <p:attrNameLst>
                                          <p:attrName>style.visibility</p:attrName>
                                        </p:attrNameLst>
                                      </p:cBhvr>
                                      <p:to>
                                        <p:strVal val="visible"/>
                                      </p:to>
                                    </p:set>
                                    <p:anim calcmode="lin" valueType="num">
                                      <p:cBhvr>
                                        <p:cTn id="14" dur="500" fill="hold"/>
                                        <p:tgtEl>
                                          <p:spTgt spid="10">
                                            <p:graphicEl>
                                              <a:chart seriesIdx="-3" categoryIdx="-3" bldStep="gridLegend"/>
                                            </p:graphicEl>
                                          </p:spTgt>
                                        </p:tgtEl>
                                        <p:attrNameLst>
                                          <p:attrName>ppt_w</p:attrName>
                                        </p:attrNameLst>
                                      </p:cBhvr>
                                      <p:tavLst>
                                        <p:tav tm="0">
                                          <p:val>
                                            <p:fltVal val="0"/>
                                          </p:val>
                                        </p:tav>
                                        <p:tav tm="100000">
                                          <p:val>
                                            <p:strVal val="#ppt_w"/>
                                          </p:val>
                                        </p:tav>
                                      </p:tavLst>
                                    </p:anim>
                                    <p:anim calcmode="lin" valueType="num">
                                      <p:cBhvr>
                                        <p:cTn id="15" dur="500" fill="hold"/>
                                        <p:tgtEl>
                                          <p:spTgt spid="10">
                                            <p:graphicEl>
                                              <a:chart seriesIdx="-3" categoryIdx="-3" bldStep="gridLegend"/>
                                            </p:graphicEl>
                                          </p:spTgt>
                                        </p:tgtEl>
                                        <p:attrNameLst>
                                          <p:attrName>ppt_h</p:attrName>
                                        </p:attrNameLst>
                                      </p:cBhvr>
                                      <p:tavLst>
                                        <p:tav tm="0">
                                          <p:val>
                                            <p:fltVal val="0"/>
                                          </p:val>
                                        </p:tav>
                                        <p:tav tm="100000">
                                          <p:val>
                                            <p:strVal val="#ppt_h"/>
                                          </p:val>
                                        </p:tav>
                                      </p:tavLst>
                                    </p:anim>
                                    <p:animEffect transition="in" filter="fade">
                                      <p:cBhvr>
                                        <p:cTn id="16" dur="500"/>
                                        <p:tgtEl>
                                          <p:spTgt spid="10">
                                            <p:graphicEl>
                                              <a:chart seriesIdx="-3" categoryIdx="-3" bldStep="gridLegend"/>
                                            </p:graphicEl>
                                          </p:spTgt>
                                        </p:tgtEl>
                                      </p:cBhvr>
                                    </p:animEffect>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10">
                                            <p:graphicEl>
                                              <a:chart seriesIdx="-4" categoryIdx="0" bldStep="category"/>
                                            </p:graphicEl>
                                          </p:spTgt>
                                        </p:tgtEl>
                                        <p:attrNameLst>
                                          <p:attrName>style.visibility</p:attrName>
                                        </p:attrNameLst>
                                      </p:cBhvr>
                                      <p:to>
                                        <p:strVal val="visible"/>
                                      </p:to>
                                    </p:set>
                                    <p:anim calcmode="lin" valueType="num">
                                      <p:cBhvr>
                                        <p:cTn id="20" dur="500" fill="hold"/>
                                        <p:tgtEl>
                                          <p:spTgt spid="10">
                                            <p:graphicEl>
                                              <a:chart seriesIdx="-4" categoryIdx="0" bldStep="category"/>
                                            </p:graphicEl>
                                          </p:spTgt>
                                        </p:tgtEl>
                                        <p:attrNameLst>
                                          <p:attrName>ppt_w</p:attrName>
                                        </p:attrNameLst>
                                      </p:cBhvr>
                                      <p:tavLst>
                                        <p:tav tm="0">
                                          <p:val>
                                            <p:fltVal val="0"/>
                                          </p:val>
                                        </p:tav>
                                        <p:tav tm="100000">
                                          <p:val>
                                            <p:strVal val="#ppt_w"/>
                                          </p:val>
                                        </p:tav>
                                      </p:tavLst>
                                    </p:anim>
                                    <p:anim calcmode="lin" valueType="num">
                                      <p:cBhvr>
                                        <p:cTn id="21" dur="500" fill="hold"/>
                                        <p:tgtEl>
                                          <p:spTgt spid="10">
                                            <p:graphicEl>
                                              <a:chart seriesIdx="-4" categoryIdx="0" bldStep="category"/>
                                            </p:graphicEl>
                                          </p:spTgt>
                                        </p:tgtEl>
                                        <p:attrNameLst>
                                          <p:attrName>ppt_h</p:attrName>
                                        </p:attrNameLst>
                                      </p:cBhvr>
                                      <p:tavLst>
                                        <p:tav tm="0">
                                          <p:val>
                                            <p:fltVal val="0"/>
                                          </p:val>
                                        </p:tav>
                                        <p:tav tm="100000">
                                          <p:val>
                                            <p:strVal val="#ppt_h"/>
                                          </p:val>
                                        </p:tav>
                                      </p:tavLst>
                                    </p:anim>
                                    <p:animEffect transition="in" filter="fade">
                                      <p:cBhvr>
                                        <p:cTn id="22" dur="500"/>
                                        <p:tgtEl>
                                          <p:spTgt spid="10">
                                            <p:graphicEl>
                                              <a:chart seriesIdx="-4" categoryIdx="0" bldStep="category"/>
                                            </p:graphicEl>
                                          </p:spTgt>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0">
                                            <p:graphicEl>
                                              <a:chart seriesIdx="-4" categoryIdx="1" bldStep="category"/>
                                            </p:graphicEl>
                                          </p:spTgt>
                                        </p:tgtEl>
                                        <p:attrNameLst>
                                          <p:attrName>style.visibility</p:attrName>
                                        </p:attrNameLst>
                                      </p:cBhvr>
                                      <p:to>
                                        <p:strVal val="visible"/>
                                      </p:to>
                                    </p:set>
                                    <p:anim calcmode="lin" valueType="num">
                                      <p:cBhvr>
                                        <p:cTn id="26" dur="500" fill="hold"/>
                                        <p:tgtEl>
                                          <p:spTgt spid="10">
                                            <p:graphicEl>
                                              <a:chart seriesIdx="-4" categoryIdx="1" bldStep="category"/>
                                            </p:graphicEl>
                                          </p:spTgt>
                                        </p:tgtEl>
                                        <p:attrNameLst>
                                          <p:attrName>ppt_w</p:attrName>
                                        </p:attrNameLst>
                                      </p:cBhvr>
                                      <p:tavLst>
                                        <p:tav tm="0">
                                          <p:val>
                                            <p:fltVal val="0"/>
                                          </p:val>
                                        </p:tav>
                                        <p:tav tm="100000">
                                          <p:val>
                                            <p:strVal val="#ppt_w"/>
                                          </p:val>
                                        </p:tav>
                                      </p:tavLst>
                                    </p:anim>
                                    <p:anim calcmode="lin" valueType="num">
                                      <p:cBhvr>
                                        <p:cTn id="27" dur="500" fill="hold"/>
                                        <p:tgtEl>
                                          <p:spTgt spid="10">
                                            <p:graphicEl>
                                              <a:chart seriesIdx="-4" categoryIdx="1" bldStep="category"/>
                                            </p:graphicEl>
                                          </p:spTgt>
                                        </p:tgtEl>
                                        <p:attrNameLst>
                                          <p:attrName>ppt_h</p:attrName>
                                        </p:attrNameLst>
                                      </p:cBhvr>
                                      <p:tavLst>
                                        <p:tav tm="0">
                                          <p:val>
                                            <p:fltVal val="0"/>
                                          </p:val>
                                        </p:tav>
                                        <p:tav tm="100000">
                                          <p:val>
                                            <p:strVal val="#ppt_h"/>
                                          </p:val>
                                        </p:tav>
                                      </p:tavLst>
                                    </p:anim>
                                    <p:animEffect transition="in" filter="fade">
                                      <p:cBhvr>
                                        <p:cTn id="28" dur="500"/>
                                        <p:tgtEl>
                                          <p:spTgt spid="10">
                                            <p:graphicEl>
                                              <a:chart seriesIdx="-4" categoryIdx="1" bldStep="category"/>
                                            </p:graphicEl>
                                          </p:spTgt>
                                        </p:tgtEl>
                                      </p:cBhvr>
                                    </p:animEffect>
                                  </p:childTnLst>
                                </p:cTn>
                              </p:par>
                            </p:childTnLst>
                          </p:cTn>
                        </p:par>
                        <p:par>
                          <p:cTn id="29" fill="hold">
                            <p:stCondLst>
                              <p:cond delay="2500"/>
                            </p:stCondLst>
                            <p:childTnLst>
                              <p:par>
                                <p:cTn id="30" presetID="53" presetClass="entr" presetSubtype="16" fill="hold" grpId="0" nodeType="afterEffect">
                                  <p:stCondLst>
                                    <p:cond delay="0"/>
                                  </p:stCondLst>
                                  <p:childTnLst>
                                    <p:set>
                                      <p:cBhvr>
                                        <p:cTn id="31" dur="1" fill="hold">
                                          <p:stCondLst>
                                            <p:cond delay="0"/>
                                          </p:stCondLst>
                                        </p:cTn>
                                        <p:tgtEl>
                                          <p:spTgt spid="10">
                                            <p:graphicEl>
                                              <a:chart seriesIdx="-4" categoryIdx="2" bldStep="category"/>
                                            </p:graphicEl>
                                          </p:spTgt>
                                        </p:tgtEl>
                                        <p:attrNameLst>
                                          <p:attrName>style.visibility</p:attrName>
                                        </p:attrNameLst>
                                      </p:cBhvr>
                                      <p:to>
                                        <p:strVal val="visible"/>
                                      </p:to>
                                    </p:set>
                                    <p:anim calcmode="lin" valueType="num">
                                      <p:cBhvr>
                                        <p:cTn id="32" dur="500" fill="hold"/>
                                        <p:tgtEl>
                                          <p:spTgt spid="10">
                                            <p:graphicEl>
                                              <a:chart seriesIdx="-4" categoryIdx="2" bldStep="category"/>
                                            </p:graphicEl>
                                          </p:spTgt>
                                        </p:tgtEl>
                                        <p:attrNameLst>
                                          <p:attrName>ppt_w</p:attrName>
                                        </p:attrNameLst>
                                      </p:cBhvr>
                                      <p:tavLst>
                                        <p:tav tm="0">
                                          <p:val>
                                            <p:fltVal val="0"/>
                                          </p:val>
                                        </p:tav>
                                        <p:tav tm="100000">
                                          <p:val>
                                            <p:strVal val="#ppt_w"/>
                                          </p:val>
                                        </p:tav>
                                      </p:tavLst>
                                    </p:anim>
                                    <p:anim calcmode="lin" valueType="num">
                                      <p:cBhvr>
                                        <p:cTn id="33" dur="500" fill="hold"/>
                                        <p:tgtEl>
                                          <p:spTgt spid="10">
                                            <p:graphicEl>
                                              <a:chart seriesIdx="-4" categoryIdx="2" bldStep="category"/>
                                            </p:graphicEl>
                                          </p:spTgt>
                                        </p:tgtEl>
                                        <p:attrNameLst>
                                          <p:attrName>ppt_h</p:attrName>
                                        </p:attrNameLst>
                                      </p:cBhvr>
                                      <p:tavLst>
                                        <p:tav tm="0">
                                          <p:val>
                                            <p:fltVal val="0"/>
                                          </p:val>
                                        </p:tav>
                                        <p:tav tm="100000">
                                          <p:val>
                                            <p:strVal val="#ppt_h"/>
                                          </p:val>
                                        </p:tav>
                                      </p:tavLst>
                                    </p:anim>
                                    <p:animEffect transition="in" filter="fade">
                                      <p:cBhvr>
                                        <p:cTn id="34" dur="500"/>
                                        <p:tgtEl>
                                          <p:spTgt spid="10">
                                            <p:graphicEl>
                                              <a:chart seriesIdx="-4" categoryIdx="2" bldStep="category"/>
                                            </p:graphicEl>
                                          </p:spTgt>
                                        </p:tgtEl>
                                      </p:cBhvr>
                                    </p:animEffect>
                                  </p:childTnLst>
                                </p:cTn>
                              </p:par>
                            </p:childTnLst>
                          </p:cTn>
                        </p:par>
                        <p:par>
                          <p:cTn id="35" fill="hold">
                            <p:stCondLst>
                              <p:cond delay="3000"/>
                            </p:stCondLst>
                            <p:childTnLst>
                              <p:par>
                                <p:cTn id="36" presetID="53" presetClass="entr" presetSubtype="16" fill="hold" grpId="0" nodeType="afterEffect">
                                  <p:stCondLst>
                                    <p:cond delay="0"/>
                                  </p:stCondLst>
                                  <p:childTnLst>
                                    <p:set>
                                      <p:cBhvr>
                                        <p:cTn id="37" dur="1" fill="hold">
                                          <p:stCondLst>
                                            <p:cond delay="0"/>
                                          </p:stCondLst>
                                        </p:cTn>
                                        <p:tgtEl>
                                          <p:spTgt spid="10">
                                            <p:graphicEl>
                                              <a:chart seriesIdx="-4" categoryIdx="3" bldStep="category"/>
                                            </p:graphicEl>
                                          </p:spTgt>
                                        </p:tgtEl>
                                        <p:attrNameLst>
                                          <p:attrName>style.visibility</p:attrName>
                                        </p:attrNameLst>
                                      </p:cBhvr>
                                      <p:to>
                                        <p:strVal val="visible"/>
                                      </p:to>
                                    </p:set>
                                    <p:anim calcmode="lin" valueType="num">
                                      <p:cBhvr>
                                        <p:cTn id="38" dur="500" fill="hold"/>
                                        <p:tgtEl>
                                          <p:spTgt spid="10">
                                            <p:graphicEl>
                                              <a:chart seriesIdx="-4" categoryIdx="3" bldStep="category"/>
                                            </p:graphicEl>
                                          </p:spTgt>
                                        </p:tgtEl>
                                        <p:attrNameLst>
                                          <p:attrName>ppt_w</p:attrName>
                                        </p:attrNameLst>
                                      </p:cBhvr>
                                      <p:tavLst>
                                        <p:tav tm="0">
                                          <p:val>
                                            <p:fltVal val="0"/>
                                          </p:val>
                                        </p:tav>
                                        <p:tav tm="100000">
                                          <p:val>
                                            <p:strVal val="#ppt_w"/>
                                          </p:val>
                                        </p:tav>
                                      </p:tavLst>
                                    </p:anim>
                                    <p:anim calcmode="lin" valueType="num">
                                      <p:cBhvr>
                                        <p:cTn id="39" dur="500" fill="hold"/>
                                        <p:tgtEl>
                                          <p:spTgt spid="10">
                                            <p:graphicEl>
                                              <a:chart seriesIdx="-4" categoryIdx="3" bldStep="category"/>
                                            </p:graphicEl>
                                          </p:spTgt>
                                        </p:tgtEl>
                                        <p:attrNameLst>
                                          <p:attrName>ppt_h</p:attrName>
                                        </p:attrNameLst>
                                      </p:cBhvr>
                                      <p:tavLst>
                                        <p:tav tm="0">
                                          <p:val>
                                            <p:fltVal val="0"/>
                                          </p:val>
                                        </p:tav>
                                        <p:tav tm="100000">
                                          <p:val>
                                            <p:strVal val="#ppt_h"/>
                                          </p:val>
                                        </p:tav>
                                      </p:tavLst>
                                    </p:anim>
                                    <p:animEffect transition="in" filter="fade">
                                      <p:cBhvr>
                                        <p:cTn id="40" dur="500"/>
                                        <p:tgtEl>
                                          <p:spTgt spid="10">
                                            <p:graphicEl>
                                              <a:chart seriesIdx="-4" categoryIdx="3" bldStep="category"/>
                                            </p:graphicEl>
                                          </p:spTgt>
                                        </p:tgtEl>
                                      </p:cBhvr>
                                    </p:animEffect>
                                  </p:childTnLst>
                                </p:cTn>
                              </p:par>
                            </p:childTnLst>
                          </p:cTn>
                        </p:par>
                        <p:par>
                          <p:cTn id="41" fill="hold">
                            <p:stCondLst>
                              <p:cond delay="3500"/>
                            </p:stCondLst>
                            <p:childTnLst>
                              <p:par>
                                <p:cTn id="42" presetID="53" presetClass="entr" presetSubtype="16" fill="hold" grpId="0" nodeType="afterEffect">
                                  <p:stCondLst>
                                    <p:cond delay="0"/>
                                  </p:stCondLst>
                                  <p:childTnLst>
                                    <p:set>
                                      <p:cBhvr>
                                        <p:cTn id="43" dur="1" fill="hold">
                                          <p:stCondLst>
                                            <p:cond delay="0"/>
                                          </p:stCondLst>
                                        </p:cTn>
                                        <p:tgtEl>
                                          <p:spTgt spid="10">
                                            <p:graphicEl>
                                              <a:chart seriesIdx="-4" categoryIdx="4" bldStep="category"/>
                                            </p:graphicEl>
                                          </p:spTgt>
                                        </p:tgtEl>
                                        <p:attrNameLst>
                                          <p:attrName>style.visibility</p:attrName>
                                        </p:attrNameLst>
                                      </p:cBhvr>
                                      <p:to>
                                        <p:strVal val="visible"/>
                                      </p:to>
                                    </p:set>
                                    <p:anim calcmode="lin" valueType="num">
                                      <p:cBhvr>
                                        <p:cTn id="44" dur="500" fill="hold"/>
                                        <p:tgtEl>
                                          <p:spTgt spid="10">
                                            <p:graphicEl>
                                              <a:chart seriesIdx="-4" categoryIdx="4" bldStep="category"/>
                                            </p:graphicEl>
                                          </p:spTgt>
                                        </p:tgtEl>
                                        <p:attrNameLst>
                                          <p:attrName>ppt_w</p:attrName>
                                        </p:attrNameLst>
                                      </p:cBhvr>
                                      <p:tavLst>
                                        <p:tav tm="0">
                                          <p:val>
                                            <p:fltVal val="0"/>
                                          </p:val>
                                        </p:tav>
                                        <p:tav tm="100000">
                                          <p:val>
                                            <p:strVal val="#ppt_w"/>
                                          </p:val>
                                        </p:tav>
                                      </p:tavLst>
                                    </p:anim>
                                    <p:anim calcmode="lin" valueType="num">
                                      <p:cBhvr>
                                        <p:cTn id="45" dur="500" fill="hold"/>
                                        <p:tgtEl>
                                          <p:spTgt spid="10">
                                            <p:graphicEl>
                                              <a:chart seriesIdx="-4" categoryIdx="4" bldStep="category"/>
                                            </p:graphicEl>
                                          </p:spTgt>
                                        </p:tgtEl>
                                        <p:attrNameLst>
                                          <p:attrName>ppt_h</p:attrName>
                                        </p:attrNameLst>
                                      </p:cBhvr>
                                      <p:tavLst>
                                        <p:tav tm="0">
                                          <p:val>
                                            <p:fltVal val="0"/>
                                          </p:val>
                                        </p:tav>
                                        <p:tav tm="100000">
                                          <p:val>
                                            <p:strVal val="#ppt_h"/>
                                          </p:val>
                                        </p:tav>
                                      </p:tavLst>
                                    </p:anim>
                                    <p:animEffect transition="in" filter="fade">
                                      <p:cBhvr>
                                        <p:cTn id="46" dur="500"/>
                                        <p:tgtEl>
                                          <p:spTgt spid="10">
                                            <p:graphicEl>
                                              <a:chart seriesIdx="-4" categoryIdx="4" bldStep="category"/>
                                            </p:graphicEl>
                                          </p:spTgt>
                                        </p:tgtEl>
                                      </p:cBhvr>
                                    </p:animEffect>
                                  </p:childTnLst>
                                </p:cTn>
                              </p:par>
                            </p:childTnLst>
                          </p:cTn>
                        </p:par>
                        <p:par>
                          <p:cTn id="47" fill="hold">
                            <p:stCondLst>
                              <p:cond delay="4000"/>
                            </p:stCondLst>
                            <p:childTnLst>
                              <p:par>
                                <p:cTn id="48" presetID="53" presetClass="entr" presetSubtype="16" fill="hold" grpId="0" nodeType="afterEffect">
                                  <p:stCondLst>
                                    <p:cond delay="0"/>
                                  </p:stCondLst>
                                  <p:childTnLst>
                                    <p:set>
                                      <p:cBhvr>
                                        <p:cTn id="49" dur="1" fill="hold">
                                          <p:stCondLst>
                                            <p:cond delay="0"/>
                                          </p:stCondLst>
                                        </p:cTn>
                                        <p:tgtEl>
                                          <p:spTgt spid="10">
                                            <p:graphicEl>
                                              <a:chart seriesIdx="-4" categoryIdx="5" bldStep="category"/>
                                            </p:graphicEl>
                                          </p:spTgt>
                                        </p:tgtEl>
                                        <p:attrNameLst>
                                          <p:attrName>style.visibility</p:attrName>
                                        </p:attrNameLst>
                                      </p:cBhvr>
                                      <p:to>
                                        <p:strVal val="visible"/>
                                      </p:to>
                                    </p:set>
                                    <p:anim calcmode="lin" valueType="num">
                                      <p:cBhvr>
                                        <p:cTn id="50" dur="500" fill="hold"/>
                                        <p:tgtEl>
                                          <p:spTgt spid="10">
                                            <p:graphicEl>
                                              <a:chart seriesIdx="-4" categoryIdx="5" bldStep="category"/>
                                            </p:graphicEl>
                                          </p:spTgt>
                                        </p:tgtEl>
                                        <p:attrNameLst>
                                          <p:attrName>ppt_w</p:attrName>
                                        </p:attrNameLst>
                                      </p:cBhvr>
                                      <p:tavLst>
                                        <p:tav tm="0">
                                          <p:val>
                                            <p:fltVal val="0"/>
                                          </p:val>
                                        </p:tav>
                                        <p:tav tm="100000">
                                          <p:val>
                                            <p:strVal val="#ppt_w"/>
                                          </p:val>
                                        </p:tav>
                                      </p:tavLst>
                                    </p:anim>
                                    <p:anim calcmode="lin" valueType="num">
                                      <p:cBhvr>
                                        <p:cTn id="51" dur="500" fill="hold"/>
                                        <p:tgtEl>
                                          <p:spTgt spid="10">
                                            <p:graphicEl>
                                              <a:chart seriesIdx="-4" categoryIdx="5" bldStep="category"/>
                                            </p:graphicEl>
                                          </p:spTgt>
                                        </p:tgtEl>
                                        <p:attrNameLst>
                                          <p:attrName>ppt_h</p:attrName>
                                        </p:attrNameLst>
                                      </p:cBhvr>
                                      <p:tavLst>
                                        <p:tav tm="0">
                                          <p:val>
                                            <p:fltVal val="0"/>
                                          </p:val>
                                        </p:tav>
                                        <p:tav tm="100000">
                                          <p:val>
                                            <p:strVal val="#ppt_h"/>
                                          </p:val>
                                        </p:tav>
                                      </p:tavLst>
                                    </p:anim>
                                    <p:animEffect transition="in" filter="fade">
                                      <p:cBhvr>
                                        <p:cTn id="52" dur="500"/>
                                        <p:tgtEl>
                                          <p:spTgt spid="10">
                                            <p:graphicEl>
                                              <a:chart seriesIdx="-4" categoryIdx="5" bldStep="category"/>
                                            </p:graphicEl>
                                          </p:spTgt>
                                        </p:tgtEl>
                                      </p:cBhvr>
                                    </p:animEffect>
                                  </p:childTnLst>
                                </p:cTn>
                              </p:par>
                            </p:childTnLst>
                          </p:cTn>
                        </p:par>
                        <p:par>
                          <p:cTn id="53" fill="hold">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10">
                                            <p:graphicEl>
                                              <a:chart seriesIdx="-4" categoryIdx="6" bldStep="category"/>
                                            </p:graphicEl>
                                          </p:spTgt>
                                        </p:tgtEl>
                                        <p:attrNameLst>
                                          <p:attrName>style.visibility</p:attrName>
                                        </p:attrNameLst>
                                      </p:cBhvr>
                                      <p:to>
                                        <p:strVal val="visible"/>
                                      </p:to>
                                    </p:set>
                                    <p:anim calcmode="lin" valueType="num">
                                      <p:cBhvr>
                                        <p:cTn id="56" dur="500" fill="hold"/>
                                        <p:tgtEl>
                                          <p:spTgt spid="10">
                                            <p:graphicEl>
                                              <a:chart seriesIdx="-4" categoryIdx="6" bldStep="category"/>
                                            </p:graphicEl>
                                          </p:spTgt>
                                        </p:tgtEl>
                                        <p:attrNameLst>
                                          <p:attrName>ppt_w</p:attrName>
                                        </p:attrNameLst>
                                      </p:cBhvr>
                                      <p:tavLst>
                                        <p:tav tm="0">
                                          <p:val>
                                            <p:fltVal val="0"/>
                                          </p:val>
                                        </p:tav>
                                        <p:tav tm="100000">
                                          <p:val>
                                            <p:strVal val="#ppt_w"/>
                                          </p:val>
                                        </p:tav>
                                      </p:tavLst>
                                    </p:anim>
                                    <p:anim calcmode="lin" valueType="num">
                                      <p:cBhvr>
                                        <p:cTn id="57" dur="500" fill="hold"/>
                                        <p:tgtEl>
                                          <p:spTgt spid="10">
                                            <p:graphicEl>
                                              <a:chart seriesIdx="-4" categoryIdx="6" bldStep="category"/>
                                            </p:graphicEl>
                                          </p:spTgt>
                                        </p:tgtEl>
                                        <p:attrNameLst>
                                          <p:attrName>ppt_h</p:attrName>
                                        </p:attrNameLst>
                                      </p:cBhvr>
                                      <p:tavLst>
                                        <p:tav tm="0">
                                          <p:val>
                                            <p:fltVal val="0"/>
                                          </p:val>
                                        </p:tav>
                                        <p:tav tm="100000">
                                          <p:val>
                                            <p:strVal val="#ppt_h"/>
                                          </p:val>
                                        </p:tav>
                                      </p:tavLst>
                                    </p:anim>
                                    <p:animEffect transition="in" filter="fade">
                                      <p:cBhvr>
                                        <p:cTn id="58" dur="500"/>
                                        <p:tgtEl>
                                          <p:spTgt spid="10">
                                            <p:graphicEl>
                                              <a:chart seriesIdx="-4" categoryIdx="6" bldStep="category"/>
                                            </p:graphicEl>
                                          </p:spTgt>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0">
                                            <p:graphicEl>
                                              <a:chart seriesIdx="-4" categoryIdx="7" bldStep="category"/>
                                            </p:graphicEl>
                                          </p:spTgt>
                                        </p:tgtEl>
                                        <p:attrNameLst>
                                          <p:attrName>style.visibility</p:attrName>
                                        </p:attrNameLst>
                                      </p:cBhvr>
                                      <p:to>
                                        <p:strVal val="visible"/>
                                      </p:to>
                                    </p:set>
                                    <p:anim calcmode="lin" valueType="num">
                                      <p:cBhvr>
                                        <p:cTn id="62" dur="500" fill="hold"/>
                                        <p:tgtEl>
                                          <p:spTgt spid="10">
                                            <p:graphicEl>
                                              <a:chart seriesIdx="-4" categoryIdx="7" bldStep="category"/>
                                            </p:graphicEl>
                                          </p:spTgt>
                                        </p:tgtEl>
                                        <p:attrNameLst>
                                          <p:attrName>ppt_w</p:attrName>
                                        </p:attrNameLst>
                                      </p:cBhvr>
                                      <p:tavLst>
                                        <p:tav tm="0">
                                          <p:val>
                                            <p:fltVal val="0"/>
                                          </p:val>
                                        </p:tav>
                                        <p:tav tm="100000">
                                          <p:val>
                                            <p:strVal val="#ppt_w"/>
                                          </p:val>
                                        </p:tav>
                                      </p:tavLst>
                                    </p:anim>
                                    <p:anim calcmode="lin" valueType="num">
                                      <p:cBhvr>
                                        <p:cTn id="63" dur="500" fill="hold"/>
                                        <p:tgtEl>
                                          <p:spTgt spid="10">
                                            <p:graphicEl>
                                              <a:chart seriesIdx="-4" categoryIdx="7" bldStep="category"/>
                                            </p:graphicEl>
                                          </p:spTgt>
                                        </p:tgtEl>
                                        <p:attrNameLst>
                                          <p:attrName>ppt_h</p:attrName>
                                        </p:attrNameLst>
                                      </p:cBhvr>
                                      <p:tavLst>
                                        <p:tav tm="0">
                                          <p:val>
                                            <p:fltVal val="0"/>
                                          </p:val>
                                        </p:tav>
                                        <p:tav tm="100000">
                                          <p:val>
                                            <p:strVal val="#ppt_h"/>
                                          </p:val>
                                        </p:tav>
                                      </p:tavLst>
                                    </p:anim>
                                    <p:animEffect transition="in" filter="fade">
                                      <p:cBhvr>
                                        <p:cTn id="64" dur="500"/>
                                        <p:tgtEl>
                                          <p:spTgt spid="10">
                                            <p:graphicEl>
                                              <a:chart seriesIdx="-4" categoryIdx="7" bldStep="category"/>
                                            </p:graphicEl>
                                          </p:spTgt>
                                        </p:tgtEl>
                                      </p:cBhvr>
                                    </p:animEffect>
                                  </p:childTnLst>
                                </p:cTn>
                              </p:par>
                            </p:childTnLst>
                          </p:cTn>
                        </p:par>
                        <p:par>
                          <p:cTn id="65" fill="hold">
                            <p:stCondLst>
                              <p:cond delay="5500"/>
                            </p:stCondLst>
                            <p:childTnLst>
                              <p:par>
                                <p:cTn id="66" presetID="1" presetClass="entr" presetSubtype="0"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Graphic spid="10" grpId="0" uiExpand="1">
        <p:bldSub>
          <a:bldChart bld="category"/>
        </p:bldSub>
      </p:bldGraphic>
    </p:bldLst>
  </p:timing>
</p:sld>
</file>

<file path=ppt/theme/theme1.xml><?xml version="1.0" encoding="utf-8"?>
<a:theme xmlns:a="http://schemas.openxmlformats.org/drawingml/2006/main" name="Ecc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EccTheme" id="{8A9A81B5-B678-4481-A111-7F238E6D1140}" vid="{7F00C14A-6F59-4581-85CD-82DF022EBD0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36BA5E4E-7B44-4DCF-AB61-B425EE95A5AA}" vid="{F6E91F3F-5BBE-4FBC-9C30-79B4BC93A9C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495368C25FB354DA9C67CC785DE3551" ma:contentTypeVersion="18" ma:contentTypeDescription="Create a new document." ma:contentTypeScope="" ma:versionID="7306587b408c256fdf442ad33c44c231">
  <xsd:schema xmlns:xsd="http://www.w3.org/2001/XMLSchema" xmlns:xs="http://www.w3.org/2001/XMLSchema" xmlns:p="http://schemas.microsoft.com/office/2006/metadata/properties" xmlns:ns3="ee7128a3-f48b-49c8-b002-dfe0d1559ca9" xmlns:ns4="645713fe-a77c-48b9-b267-72202188a7f1" targetNamespace="http://schemas.microsoft.com/office/2006/metadata/properties" ma:root="true" ma:fieldsID="5176f0ba26e1669b6541ea9a2817e380" ns3:_="" ns4:_="">
    <xsd:import namespace="ee7128a3-f48b-49c8-b002-dfe0d1559ca9"/>
    <xsd:import namespace="645713fe-a77c-48b9-b267-72202188a7f1"/>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DateTaken" minOccurs="0"/>
                <xsd:element ref="ns3:MediaServiceLocation" minOccurs="0"/>
                <xsd:element ref="ns3:MediaServiceOCR" minOccurs="0"/>
                <xsd:element ref="ns3:MediaLengthInSeconds" minOccurs="0"/>
                <xsd:element ref="ns3:MediaServiceSearchProperties" minOccurs="0"/>
                <xsd:element ref="ns3:_activity" minOccurs="0"/>
                <xsd:element ref="ns3:MediaServiceObjectDetectorVersions"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7128a3-f48b-49c8-b002-dfe0d1559ca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_activity" ma:index="23" nillable="true" ma:displayName="_activity" ma:hidden="true" ma:internalName="_activity">
      <xsd:simpleType>
        <xsd:restriction base="dms:Note"/>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ystemTags" ma:index="25"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45713fe-a77c-48b9-b267-72202188a7f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ee7128a3-f48b-49c8-b002-dfe0d1559ca9"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42A887F-8F16-4D74-ACC2-BFD682BA0479}">
  <ds:schemaRefs>
    <ds:schemaRef ds:uri="645713fe-a77c-48b9-b267-72202188a7f1"/>
    <ds:schemaRef ds:uri="ee7128a3-f48b-49c8-b002-dfe0d1559ca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12A7C87A-318D-4910-BEE9-68E9099B85F9}">
  <ds:schemaRef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ee7128a3-f48b-49c8-b002-dfe0d1559ca9"/>
    <ds:schemaRef ds:uri="http://schemas.microsoft.com/office/2006/documentManagement/types"/>
    <ds:schemaRef ds:uri="645713fe-a77c-48b9-b267-72202188a7f1"/>
    <ds:schemaRef ds:uri="http://www.w3.org/XML/1998/namespace"/>
    <ds:schemaRef ds:uri="http://purl.org/dc/dcmitype/"/>
  </ds:schemaRefs>
</ds:datastoreItem>
</file>

<file path=customXml/itemProps3.xml><?xml version="1.0" encoding="utf-8"?>
<ds:datastoreItem xmlns:ds="http://schemas.openxmlformats.org/officeDocument/2006/customXml" ds:itemID="{C8C4542D-04A4-40A1-A14A-F41A6C73DF7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EccTheme</Template>
  <TotalTime>5334</TotalTime>
  <Words>2026</Words>
  <Application>Microsoft Office PowerPoint</Application>
  <PresentationFormat>Widescreen</PresentationFormat>
  <Paragraphs>261</Paragraphs>
  <Slides>45</Slides>
  <Notes>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45</vt:i4>
      </vt:variant>
    </vt:vector>
  </HeadingPairs>
  <TitlesOfParts>
    <vt:vector size="51" baseType="lpstr">
      <vt:lpstr>Arial</vt:lpstr>
      <vt:lpstr>Calibri</vt:lpstr>
      <vt:lpstr>Century Gothic</vt:lpstr>
      <vt:lpstr>Times New Roman</vt:lpstr>
      <vt:lpstr>EccTheme</vt:lpstr>
      <vt:lpstr>Office Theme</vt:lpstr>
      <vt:lpstr>Year 10 Information Evening</vt:lpstr>
      <vt:lpstr>This evening: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Academic  Performance</vt:lpstr>
      <vt:lpstr>GCSE Performance</vt:lpstr>
      <vt:lpstr>GCSE Grading</vt:lpstr>
      <vt:lpstr>BTEC Grading</vt:lpstr>
      <vt:lpstr>A-Level Performance</vt:lpstr>
      <vt:lpstr>Pastoral Team</vt:lpstr>
      <vt:lpstr>Pastoral Support Team</vt:lpstr>
      <vt:lpstr>Year 10 Tutors</vt:lpstr>
      <vt:lpstr>Key dates (Please note these can be subject to change)</vt:lpstr>
      <vt:lpstr>Upper School Overview</vt:lpstr>
      <vt:lpstr>PowerPoint Presentation</vt:lpstr>
      <vt:lpstr>Our Values</vt:lpstr>
      <vt:lpstr>Sanctions</vt:lpstr>
      <vt:lpstr>Strategic Leadership Team Involvement</vt:lpstr>
      <vt:lpstr>The Detention System</vt:lpstr>
      <vt:lpstr>Supporting your Children with Behaviour</vt:lpstr>
      <vt:lpstr>Rewards</vt:lpstr>
      <vt:lpstr>Merits &amp; Rewards </vt:lpstr>
      <vt:lpstr>Extracurricular Activities</vt:lpstr>
      <vt:lpstr>Safeguarding</vt:lpstr>
      <vt:lpstr>Attendance</vt:lpstr>
      <vt:lpstr>Our Attendance Process</vt:lpstr>
      <vt:lpstr>Personal Development </vt:lpstr>
      <vt:lpstr>Academic Support with work</vt:lpstr>
      <vt:lpstr>Mental Health Team</vt:lpstr>
      <vt:lpstr>PowerPoint Presentation</vt:lpstr>
      <vt:lpstr>Resources</vt:lpstr>
      <vt:lpstr>Revision Advice  for Parents and Carers</vt:lpstr>
      <vt:lpstr>START EARLY</vt:lpstr>
      <vt:lpstr>HELP THEM MAKE A REVISION TIMETABLE</vt:lpstr>
      <vt:lpstr>GO SHOPPING FOR STATIONERY</vt:lpstr>
      <vt:lpstr>GET INVOLVED</vt:lpstr>
      <vt:lpstr>BE ENCOURAGING AND CELEBRATE MINI GOALS</vt:lpstr>
      <vt:lpstr>HELP THEM TO NOT GET DISTRACTED</vt:lpstr>
      <vt:lpstr>GET A GOOD BALANCE</vt:lpstr>
      <vt:lpstr>USE HELPFUL APPS</vt:lpstr>
    </vt:vector>
  </TitlesOfParts>
  <Company>The Ecclesbourne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Duncker-Brown (DDB)</dc:creator>
  <cp:lastModifiedBy>Paul Cobham (PCC) - ICT Services</cp:lastModifiedBy>
  <cp:revision>5</cp:revision>
  <cp:lastPrinted>2017-09-11T14:20:40Z</cp:lastPrinted>
  <dcterms:created xsi:type="dcterms:W3CDTF">2016-09-14T11:05:16Z</dcterms:created>
  <dcterms:modified xsi:type="dcterms:W3CDTF">2025-09-12T14:42:35Z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0x010100E495368C25FB354DA9C67CC785DE3551</vt:lpwstr>
  </property>
  <property fmtid="{D5CDD505-2E9C-101B-9397-08002B2CF9AE}" pid="3" name="Order">
    <vt:r8>39400</vt:r8>
  </property>
</Properties>
</file>