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7" r:id="rId5"/>
    <p:sldId id="268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DE"/>
    <a:srgbClr val="64A859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693"/>
  </p:normalViewPr>
  <p:slideViewPr>
    <p:cSldViewPr>
      <p:cViewPr varScale="1">
        <p:scale>
          <a:sx n="101" d="100"/>
          <a:sy n="101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A2793-A519-4C96-958F-928F9C068BD0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F165C-F227-4421-A839-53E8D42E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8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42C7-0F72-4B0C-9BDF-FFE5E7D6C60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0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B1E36406-A5F2-4197-A70B-5C21712E8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7" t="30416"/>
          <a:stretch/>
        </p:blipFill>
        <p:spPr>
          <a:xfrm rot="16200000">
            <a:off x="1142998" y="-1143003"/>
            <a:ext cx="6858004" cy="9143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577B0-71B2-DE4C-8A9D-1C926B9C485D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2288" r="5556" b="13815"/>
          <a:stretch/>
        </p:blipFill>
        <p:spPr bwMode="auto">
          <a:xfrm>
            <a:off x="2741556" y="5587237"/>
            <a:ext cx="1974460" cy="86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2D5E3-6A28-AA4B-A273-DBD663CA50FF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8" y="5801988"/>
            <a:ext cx="2071680" cy="592293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3730C86-8547-1D4C-9FAA-5EFD747AE86B}"/>
              </a:ext>
            </a:extLst>
          </p:cNvPr>
          <p:cNvSpPr txBox="1"/>
          <p:nvPr userDrawn="1"/>
        </p:nvSpPr>
        <p:spPr>
          <a:xfrm>
            <a:off x="209843" y="6445308"/>
            <a:ext cx="5082237" cy="70072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service is funded by Derbyshire County Council and provided by Derbyshire Community Health Services NHS Foundation Trust. 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750" dirty="0">
                <a:effectLst/>
                <a:latin typeface="Century Schoolbook" panose="02040604050505020304" pitchFamily="18" charset="0"/>
                <a:ea typeface="Century Schoolbook" panose="020406040505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entury Schoolbook" panose="02040604050505020304" pitchFamily="18" charset="0"/>
              <a:ea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71F0E4-22BD-064B-BF21-6EB082E86EA3}"/>
              </a:ext>
            </a:extLst>
          </p:cNvPr>
          <p:cNvCxnSpPr>
            <a:cxnSpLocks/>
          </p:cNvCxnSpPr>
          <p:nvPr userDrawn="1"/>
        </p:nvCxnSpPr>
        <p:spPr>
          <a:xfrm>
            <a:off x="2699792" y="5712673"/>
            <a:ext cx="0" cy="7406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3E76D719-F78F-9544-9B5F-84670F1C7925}"/>
              </a:ext>
            </a:extLst>
          </p:cNvPr>
          <p:cNvSpPr/>
          <p:nvPr userDrawn="1"/>
        </p:nvSpPr>
        <p:spPr>
          <a:xfrm rot="5229157">
            <a:off x="5673823" y="-1008242"/>
            <a:ext cx="3403071" cy="2884072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9F8329-6AB4-6D4B-9A85-2682110887C2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1965955" cy="142048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E4E8FF7-5908-8649-8630-ADC7B3A2B063}"/>
              </a:ext>
            </a:extLst>
          </p:cNvPr>
          <p:cNvSpPr/>
          <p:nvPr userDrawn="1"/>
        </p:nvSpPr>
        <p:spPr>
          <a:xfrm>
            <a:off x="-499547" y="-515152"/>
            <a:ext cx="6347745" cy="6172402"/>
          </a:xfrm>
          <a:prstGeom prst="ellipse">
            <a:avLst/>
          </a:prstGeom>
          <a:solidFill>
            <a:schemeClr val="bg1"/>
          </a:solidFill>
          <a:ln w="28575">
            <a:solidFill>
              <a:srgbClr val="64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3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Sw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866AF9E-A612-BE63-5433-678CF72ADE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99420"/>
            <a:ext cx="2843808" cy="23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AF072-9DB4-8A4A-816D-4DBB95FCB2B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1965955" cy="14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8E11C1-4BE5-CE47-A23B-C71FCA2ACC6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1965955" cy="14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4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EA1907-6AB5-1444-BAED-A35B908E99A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1965955" cy="14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2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1" r:id="rId3"/>
    <p:sldLayoutId id="2147483660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derbyshireteenhealth.nhs.uk/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9AA1C1D-7E0B-093C-C293-041EDD28C3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1304750-67FF-5284-CF29-6A51BBFAB4B1}"/>
              </a:ext>
            </a:extLst>
          </p:cNvPr>
          <p:cNvGrpSpPr/>
          <p:nvPr/>
        </p:nvGrpSpPr>
        <p:grpSpPr>
          <a:xfrm>
            <a:off x="0" y="1772816"/>
            <a:ext cx="5724636" cy="1499928"/>
            <a:chOff x="1257" y="330041"/>
            <a:chExt cx="5724636" cy="14999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84FE1A-3F2F-DC6D-DCE7-BE38D5679030}"/>
                </a:ext>
              </a:extLst>
            </p:cNvPr>
            <p:cNvSpPr txBox="1"/>
            <p:nvPr/>
          </p:nvSpPr>
          <p:spPr>
            <a:xfrm>
              <a:off x="1257" y="330041"/>
              <a:ext cx="57246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64A8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5-19 Public Health Nursing Team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CFAEB0-BC2C-A1F5-2307-7447DD19DC1B}"/>
                </a:ext>
              </a:extLst>
            </p:cNvPr>
            <p:cNvSpPr txBox="1"/>
            <p:nvPr/>
          </p:nvSpPr>
          <p:spPr>
            <a:xfrm>
              <a:off x="1257" y="1429859"/>
              <a:ext cx="5724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Amber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10126"/>
      </p:ext>
    </p:extLst>
  </p:cSld>
  <p:clrMapOvr>
    <a:masterClrMapping/>
  </p:clrMapOvr>
  <p:transition spd="slow" advTm="1766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AE79A9-6FBE-8CB9-F9B8-576AED51E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090" y="950244"/>
            <a:ext cx="1774090" cy="2895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5DB0D-12ED-AD31-FA82-504C685BD7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632"/>
          <a:stretch/>
        </p:blipFill>
        <p:spPr>
          <a:xfrm>
            <a:off x="7182017" y="2041663"/>
            <a:ext cx="1749704" cy="29141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01AFEA-C712-2D46-AE2E-AC138A7D7587}"/>
              </a:ext>
            </a:extLst>
          </p:cNvPr>
          <p:cNvSpPr txBox="1"/>
          <p:nvPr/>
        </p:nvSpPr>
        <p:spPr>
          <a:xfrm>
            <a:off x="-1102906" y="14753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4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Team is here to support you…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A6BFA-D108-8F45-9692-3DDFD4C45FD8}"/>
              </a:ext>
            </a:extLst>
          </p:cNvPr>
          <p:cNvSpPr txBox="1"/>
          <p:nvPr/>
        </p:nvSpPr>
        <p:spPr>
          <a:xfrm>
            <a:off x="539552" y="58772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7DAB7-4D10-EC15-1416-B36820B7324A}"/>
              </a:ext>
            </a:extLst>
          </p:cNvPr>
          <p:cNvSpPr txBox="1"/>
          <p:nvPr/>
        </p:nvSpPr>
        <p:spPr>
          <a:xfrm>
            <a:off x="2463949" y="433868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769BF-8678-10DD-AC91-00FC5E4856BC}"/>
              </a:ext>
            </a:extLst>
          </p:cNvPr>
          <p:cNvSpPr txBox="1"/>
          <p:nvPr/>
        </p:nvSpPr>
        <p:spPr>
          <a:xfrm>
            <a:off x="4770286" y="442775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EED4D-8B3F-8004-B908-47584F72BF67}"/>
              </a:ext>
            </a:extLst>
          </p:cNvPr>
          <p:cNvSpPr txBox="1"/>
          <p:nvPr/>
        </p:nvSpPr>
        <p:spPr>
          <a:xfrm>
            <a:off x="7596336" y="416940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C6B9D-4D26-A49C-8921-4160521F921A}"/>
              </a:ext>
            </a:extLst>
          </p:cNvPr>
          <p:cNvSpPr txBox="1"/>
          <p:nvPr/>
        </p:nvSpPr>
        <p:spPr>
          <a:xfrm>
            <a:off x="5580112" y="616666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udio 23">
            <a:hlinkClick r:id="" action="ppaction://media"/>
            <a:extLst>
              <a:ext uri="{FF2B5EF4-FFF2-40B4-BE49-F238E27FC236}">
                <a16:creationId xmlns:a16="http://schemas.microsoft.com/office/drawing/2014/main" id="{B6D5A3A6-DB6A-DF14-E27F-52E30D16D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86537" t="-86537" r="-86537" b="-86537"/>
          <a:stretch>
            <a:fillRect/>
          </a:stretch>
        </p:blipFill>
        <p:spPr>
          <a:xfrm>
            <a:off x="7936271" y="5561220"/>
            <a:ext cx="1109772" cy="1109772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377850-FA08-D982-CA9D-B47C445B8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980728"/>
            <a:ext cx="1774090" cy="2834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263633-78ED-F28C-B5D1-83A956A0B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240" y="952154"/>
            <a:ext cx="1767993" cy="2895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51322C-65A4-68F5-5ACC-35077B71B1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917" y="3705063"/>
            <a:ext cx="1774090" cy="2901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66B701-641D-94CD-3866-2922456749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0035" y="3705063"/>
            <a:ext cx="1804572" cy="28958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05F470D-2E16-E660-9601-0424F372EB2F}"/>
              </a:ext>
            </a:extLst>
          </p:cNvPr>
          <p:cNvSpPr txBox="1"/>
          <p:nvPr/>
        </p:nvSpPr>
        <p:spPr>
          <a:xfrm>
            <a:off x="539552" y="30689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Tammy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AE63B-D3C1-66E0-74B8-FA742BC37655}"/>
              </a:ext>
            </a:extLst>
          </p:cNvPr>
          <p:cNvSpPr txBox="1"/>
          <p:nvPr/>
        </p:nvSpPr>
        <p:spPr>
          <a:xfrm>
            <a:off x="2889097" y="3068960"/>
            <a:ext cx="89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Laura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656C62-6177-5C90-5A32-AFDE364DB8E0}"/>
              </a:ext>
            </a:extLst>
          </p:cNvPr>
          <p:cNvSpPr txBox="1"/>
          <p:nvPr/>
        </p:nvSpPr>
        <p:spPr>
          <a:xfrm>
            <a:off x="4769749" y="3068960"/>
            <a:ext cx="117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Charlotte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E741A1-02F4-6C44-E3A2-C284F1E3F10A}"/>
              </a:ext>
            </a:extLst>
          </p:cNvPr>
          <p:cNvSpPr txBox="1"/>
          <p:nvPr/>
        </p:nvSpPr>
        <p:spPr>
          <a:xfrm>
            <a:off x="683568" y="58772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54C2ED-8C0E-C9F2-E9F4-EC44CBF392B6}"/>
              </a:ext>
            </a:extLst>
          </p:cNvPr>
          <p:cNvSpPr txBox="1"/>
          <p:nvPr/>
        </p:nvSpPr>
        <p:spPr>
          <a:xfrm>
            <a:off x="2888813" y="58772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Sarah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433805-32F3-593A-6A95-F0316366B5A0}"/>
              </a:ext>
            </a:extLst>
          </p:cNvPr>
          <p:cNvSpPr txBox="1"/>
          <p:nvPr/>
        </p:nvSpPr>
        <p:spPr>
          <a:xfrm>
            <a:off x="4860032" y="58449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Sarah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87A4D8-DAB6-BA03-D41F-B9A82B7F0991}"/>
              </a:ext>
            </a:extLst>
          </p:cNvPr>
          <p:cNvSpPr txBox="1"/>
          <p:nvPr/>
        </p:nvSpPr>
        <p:spPr>
          <a:xfrm>
            <a:off x="6300192" y="5844935"/>
            <a:ext cx="163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Catherine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69BF3-E971-96E5-A1FB-3486E08508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6749" y="3705063"/>
            <a:ext cx="1855851" cy="2923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C79AD7-DDAC-1DB8-7633-3E84D59B25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1897" y="3742018"/>
            <a:ext cx="1224136" cy="1786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9318166"/>
      </p:ext>
    </p:extLst>
  </p:cSld>
  <p:clrMapOvr>
    <a:masterClrMapping/>
  </p:clrMapOvr>
  <p:transition spd="slow" advTm="238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4685DE-4EF1-7142-B8F2-D419462B8171}"/>
              </a:ext>
            </a:extLst>
          </p:cNvPr>
          <p:cNvSpPr txBox="1"/>
          <p:nvPr/>
        </p:nvSpPr>
        <p:spPr>
          <a:xfrm>
            <a:off x="2519772" y="319886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do we do?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803665-43C0-1D85-D76A-8B69111B1E2A}"/>
              </a:ext>
            </a:extLst>
          </p:cNvPr>
          <p:cNvGrpSpPr/>
          <p:nvPr/>
        </p:nvGrpSpPr>
        <p:grpSpPr>
          <a:xfrm>
            <a:off x="2845344" y="4278133"/>
            <a:ext cx="2703296" cy="810974"/>
            <a:chOff x="2286133" y="1610242"/>
            <a:chExt cx="1781811" cy="830998"/>
          </a:xfrm>
        </p:grpSpPr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386512EC-1B8C-2BC6-ACEC-9E6414A03EE4}"/>
                </a:ext>
              </a:extLst>
            </p:cNvPr>
            <p:cNvSpPr/>
            <p:nvPr/>
          </p:nvSpPr>
          <p:spPr>
            <a:xfrm>
              <a:off x="2286133" y="1610242"/>
              <a:ext cx="1781811" cy="830998"/>
            </a:xfrm>
            <a:prstGeom prst="wedgeRectCallout">
              <a:avLst>
                <a:gd name="adj1" fmla="val -6155"/>
                <a:gd name="adj2" fmla="val -84807"/>
              </a:avLst>
            </a:prstGeom>
            <a:noFill/>
            <a:ln w="76200">
              <a:solidFill>
                <a:srgbClr val="EBEC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C279EC-0CE9-44A1-9CF3-BC165D896272}"/>
                </a:ext>
              </a:extLst>
            </p:cNvPr>
            <p:cNvSpPr txBox="1"/>
            <p:nvPr/>
          </p:nvSpPr>
          <p:spPr>
            <a:xfrm>
              <a:off x="2358141" y="1610242"/>
              <a:ext cx="1677469" cy="812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health &amp; anxiety</a:t>
              </a:r>
              <a:endParaRPr lang="en-GB" sz="24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DC11DF-55AD-CE95-FA7C-896FCDB55194}"/>
              </a:ext>
            </a:extLst>
          </p:cNvPr>
          <p:cNvSpPr txBox="1"/>
          <p:nvPr/>
        </p:nvSpPr>
        <p:spPr>
          <a:xfrm>
            <a:off x="652771" y="2581671"/>
            <a:ext cx="114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6A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  <a:endParaRPr lang="en-GB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04E3CD-35FA-37A3-6A36-94E26F879095}"/>
              </a:ext>
            </a:extLst>
          </p:cNvPr>
          <p:cNvGrpSpPr/>
          <p:nvPr/>
        </p:nvGrpSpPr>
        <p:grpSpPr>
          <a:xfrm>
            <a:off x="4788024" y="1445549"/>
            <a:ext cx="1594176" cy="947044"/>
            <a:chOff x="4609251" y="609748"/>
            <a:chExt cx="1594176" cy="947044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A195C749-5E65-2235-C3BB-B255B463D05A}"/>
                </a:ext>
              </a:extLst>
            </p:cNvPr>
            <p:cNvSpPr/>
            <p:nvPr/>
          </p:nvSpPr>
          <p:spPr>
            <a:xfrm>
              <a:off x="4609251" y="609748"/>
              <a:ext cx="1594176" cy="947044"/>
            </a:xfrm>
            <a:prstGeom prst="wedgeRectCallout">
              <a:avLst>
                <a:gd name="adj1" fmla="val 7711"/>
                <a:gd name="adj2" fmla="val 92321"/>
              </a:avLst>
            </a:prstGeom>
            <a:noFill/>
            <a:ln w="76200">
              <a:solidFill>
                <a:srgbClr val="64A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F76193-7274-4CD9-CB84-96D036B97973}"/>
                </a:ext>
              </a:extLst>
            </p:cNvPr>
            <p:cNvSpPr txBox="1"/>
            <p:nvPr/>
          </p:nvSpPr>
          <p:spPr>
            <a:xfrm>
              <a:off x="4676042" y="667771"/>
              <a:ext cx="14605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Drugs &amp; alcohol</a:t>
              </a:r>
              <a:endParaRPr lang="en-GB" sz="24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ABC2FC-155C-B72E-F07B-3D54AD2AF3C4}"/>
              </a:ext>
            </a:extLst>
          </p:cNvPr>
          <p:cNvGrpSpPr/>
          <p:nvPr/>
        </p:nvGrpSpPr>
        <p:grpSpPr>
          <a:xfrm>
            <a:off x="3151588" y="1589282"/>
            <a:ext cx="1152128" cy="936104"/>
            <a:chOff x="3151588" y="1589282"/>
            <a:chExt cx="1152128" cy="936104"/>
          </a:xfrm>
        </p:grpSpPr>
        <p:sp>
          <p:nvSpPr>
            <p:cNvPr id="11" name="Speech Bubble: Rectangle 10">
              <a:extLst>
                <a:ext uri="{FF2B5EF4-FFF2-40B4-BE49-F238E27FC236}">
                  <a16:creationId xmlns:a16="http://schemas.microsoft.com/office/drawing/2014/main" id="{4108EF81-6829-2C7C-2CD8-B57F4CAD219A}"/>
                </a:ext>
              </a:extLst>
            </p:cNvPr>
            <p:cNvSpPr/>
            <p:nvPr/>
          </p:nvSpPr>
          <p:spPr>
            <a:xfrm>
              <a:off x="3151588" y="1589282"/>
              <a:ext cx="1152128" cy="936104"/>
            </a:xfrm>
            <a:prstGeom prst="wedgeRectCallout">
              <a:avLst>
                <a:gd name="adj1" fmla="val 19261"/>
                <a:gd name="adj2" fmla="val 102185"/>
              </a:avLst>
            </a:prstGeom>
            <a:noFill/>
            <a:ln w="76200">
              <a:solidFill>
                <a:srgbClr val="EBEC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C943E-F6CF-13C3-0282-1048877C22D7}"/>
                </a:ext>
              </a:extLst>
            </p:cNvPr>
            <p:cNvSpPr txBox="1"/>
            <p:nvPr/>
          </p:nvSpPr>
          <p:spPr>
            <a:xfrm>
              <a:off x="3197668" y="1641835"/>
              <a:ext cx="1066789" cy="830997"/>
            </a:xfrm>
            <a:prstGeom prst="rect">
              <a:avLst/>
            </a:prstGeom>
            <a:noFill/>
            <a:ln>
              <a:solidFill>
                <a:srgbClr val="EBECD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Body image</a:t>
              </a:r>
              <a:endParaRPr lang="en-GB" sz="2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EC3E78-F0A4-D1E6-7B69-5D66AA1C0137}"/>
              </a:ext>
            </a:extLst>
          </p:cNvPr>
          <p:cNvGrpSpPr/>
          <p:nvPr/>
        </p:nvGrpSpPr>
        <p:grpSpPr>
          <a:xfrm>
            <a:off x="5698209" y="5186547"/>
            <a:ext cx="2265353" cy="936104"/>
            <a:chOff x="3098735" y="5440589"/>
            <a:chExt cx="2265353" cy="936104"/>
          </a:xfrm>
        </p:grpSpPr>
        <p:sp>
          <p:nvSpPr>
            <p:cNvPr id="15" name="Speech Bubble: Rectangle 14">
              <a:extLst>
                <a:ext uri="{FF2B5EF4-FFF2-40B4-BE49-F238E27FC236}">
                  <a16:creationId xmlns:a16="http://schemas.microsoft.com/office/drawing/2014/main" id="{2C388967-3A83-9F18-8952-A76EC47639A3}"/>
                </a:ext>
              </a:extLst>
            </p:cNvPr>
            <p:cNvSpPr/>
            <p:nvPr/>
          </p:nvSpPr>
          <p:spPr>
            <a:xfrm>
              <a:off x="3098735" y="5440589"/>
              <a:ext cx="2265353" cy="936104"/>
            </a:xfrm>
            <a:prstGeom prst="wedgeRectCallout">
              <a:avLst>
                <a:gd name="adj1" fmla="val -44059"/>
                <a:gd name="adj2" fmla="val -147896"/>
              </a:avLst>
            </a:prstGeom>
            <a:noFill/>
            <a:ln w="76200">
              <a:solidFill>
                <a:srgbClr val="00A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C50FBF-A76F-A069-38EB-915216DE3DFD}"/>
                </a:ext>
              </a:extLst>
            </p:cNvPr>
            <p:cNvSpPr txBox="1"/>
            <p:nvPr/>
          </p:nvSpPr>
          <p:spPr>
            <a:xfrm>
              <a:off x="3104821" y="5448256"/>
              <a:ext cx="2187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Relationships &amp; friendships</a:t>
              </a:r>
              <a:endParaRPr lang="en-GB" sz="24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FF81F4-9574-0079-5CAD-14BFD64F73E8}"/>
              </a:ext>
            </a:extLst>
          </p:cNvPr>
          <p:cNvGrpSpPr/>
          <p:nvPr/>
        </p:nvGrpSpPr>
        <p:grpSpPr>
          <a:xfrm>
            <a:off x="7281725" y="3921248"/>
            <a:ext cx="1512500" cy="936104"/>
            <a:chOff x="7098474" y="5723533"/>
            <a:chExt cx="1512500" cy="936104"/>
          </a:xfrm>
        </p:grpSpPr>
        <p:sp>
          <p:nvSpPr>
            <p:cNvPr id="18" name="Speech Bubble: Rectangle 17">
              <a:extLst>
                <a:ext uri="{FF2B5EF4-FFF2-40B4-BE49-F238E27FC236}">
                  <a16:creationId xmlns:a16="http://schemas.microsoft.com/office/drawing/2014/main" id="{DF0A70AE-343F-8E62-2F4B-8C814A415AAD}"/>
                </a:ext>
              </a:extLst>
            </p:cNvPr>
            <p:cNvSpPr/>
            <p:nvPr/>
          </p:nvSpPr>
          <p:spPr>
            <a:xfrm>
              <a:off x="7098474" y="5723533"/>
              <a:ext cx="1512500" cy="936104"/>
            </a:xfrm>
            <a:prstGeom prst="wedgeRectCallout">
              <a:avLst>
                <a:gd name="adj1" fmla="val -67018"/>
                <a:gd name="adj2" fmla="val -82956"/>
              </a:avLst>
            </a:prstGeom>
            <a:noFill/>
            <a:ln w="76200">
              <a:solidFill>
                <a:srgbClr val="64A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132C5C-E628-457E-F58B-82ED6AF9D36D}"/>
                </a:ext>
              </a:extLst>
            </p:cNvPr>
            <p:cNvSpPr txBox="1"/>
            <p:nvPr/>
          </p:nvSpPr>
          <p:spPr>
            <a:xfrm>
              <a:off x="7221444" y="5776086"/>
              <a:ext cx="1389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 health</a:t>
              </a:r>
              <a:endParaRPr lang="en-GB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09657B-EB0C-97AD-6138-0DA543C2C731}"/>
              </a:ext>
            </a:extLst>
          </p:cNvPr>
          <p:cNvGrpSpPr/>
          <p:nvPr/>
        </p:nvGrpSpPr>
        <p:grpSpPr>
          <a:xfrm>
            <a:off x="755576" y="3576166"/>
            <a:ext cx="1420760" cy="476998"/>
            <a:chOff x="518755" y="3832483"/>
            <a:chExt cx="1420760" cy="476998"/>
          </a:xfrm>
        </p:grpSpPr>
        <p:sp>
          <p:nvSpPr>
            <p:cNvPr id="13" name="Speech Bubble: Rectangle 12">
              <a:extLst>
                <a:ext uri="{FF2B5EF4-FFF2-40B4-BE49-F238E27FC236}">
                  <a16:creationId xmlns:a16="http://schemas.microsoft.com/office/drawing/2014/main" id="{E4DF5F69-ED57-B682-847D-26CED94AB5AE}"/>
                </a:ext>
              </a:extLst>
            </p:cNvPr>
            <p:cNvSpPr/>
            <p:nvPr/>
          </p:nvSpPr>
          <p:spPr>
            <a:xfrm>
              <a:off x="518755" y="3832483"/>
              <a:ext cx="1393040" cy="476998"/>
            </a:xfrm>
            <a:prstGeom prst="wedgeRectCallout">
              <a:avLst>
                <a:gd name="adj1" fmla="val 68554"/>
                <a:gd name="adj2" fmla="val -35867"/>
              </a:avLst>
            </a:prstGeom>
            <a:noFill/>
            <a:ln w="76200">
              <a:solidFill>
                <a:srgbClr val="EBEC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724706-8906-6C11-3E63-0FC56E0136D3}"/>
                </a:ext>
              </a:extLst>
            </p:cNvPr>
            <p:cNvSpPr txBox="1"/>
            <p:nvPr/>
          </p:nvSpPr>
          <p:spPr>
            <a:xfrm>
              <a:off x="581749" y="3832484"/>
              <a:ext cx="1357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Puberty</a:t>
              </a:r>
              <a:endParaRPr lang="en-GB" sz="24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9A160D-F83B-DB0D-C31C-0100448D1348}"/>
              </a:ext>
            </a:extLst>
          </p:cNvPr>
          <p:cNvGrpSpPr/>
          <p:nvPr/>
        </p:nvGrpSpPr>
        <p:grpSpPr>
          <a:xfrm>
            <a:off x="6791055" y="2462140"/>
            <a:ext cx="1580098" cy="900901"/>
            <a:chOff x="6791055" y="2462140"/>
            <a:chExt cx="1580098" cy="900901"/>
          </a:xfrm>
        </p:grpSpPr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6786344C-E857-955D-A2E2-D527993B49BF}"/>
                </a:ext>
              </a:extLst>
            </p:cNvPr>
            <p:cNvSpPr/>
            <p:nvPr/>
          </p:nvSpPr>
          <p:spPr>
            <a:xfrm>
              <a:off x="6791055" y="2462140"/>
              <a:ext cx="1580098" cy="900901"/>
            </a:xfrm>
            <a:prstGeom prst="wedgeRectCallout">
              <a:avLst>
                <a:gd name="adj1" fmla="val -71203"/>
                <a:gd name="adj2" fmla="val -7057"/>
              </a:avLst>
            </a:prstGeom>
            <a:noFill/>
            <a:ln w="76200">
              <a:solidFill>
                <a:srgbClr val="EBEC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31161E-B290-6359-A90A-57ABE3AED597}"/>
                </a:ext>
              </a:extLst>
            </p:cNvPr>
            <p:cNvSpPr txBox="1"/>
            <p:nvPr/>
          </p:nvSpPr>
          <p:spPr>
            <a:xfrm>
              <a:off x="6830886" y="2497091"/>
              <a:ext cx="1500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Smoking &amp; vaping</a:t>
              </a:r>
              <a:endParaRPr lang="en-GB" sz="2400" dirty="0"/>
            </a:p>
          </p:txBody>
        </p:sp>
      </p:grp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706C0C33-F14E-B950-F8D0-50969FF7ED92}"/>
              </a:ext>
            </a:extLst>
          </p:cNvPr>
          <p:cNvSpPr/>
          <p:nvPr/>
        </p:nvSpPr>
        <p:spPr>
          <a:xfrm>
            <a:off x="652771" y="2581671"/>
            <a:ext cx="1038909" cy="446332"/>
          </a:xfrm>
          <a:prstGeom prst="wedgeRectCallout">
            <a:avLst>
              <a:gd name="adj1" fmla="val 85221"/>
              <a:gd name="adj2" fmla="val 48263"/>
            </a:avLst>
          </a:prstGeom>
          <a:noFill/>
          <a:ln w="76200">
            <a:solidFill>
              <a:srgbClr val="64A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800CDB-918F-2D11-DD20-EDFAB1070700}"/>
              </a:ext>
            </a:extLst>
          </p:cNvPr>
          <p:cNvGrpSpPr/>
          <p:nvPr/>
        </p:nvGrpSpPr>
        <p:grpSpPr>
          <a:xfrm>
            <a:off x="394435" y="4843944"/>
            <a:ext cx="2206035" cy="757570"/>
            <a:chOff x="3592564" y="4267785"/>
            <a:chExt cx="2206035" cy="757570"/>
          </a:xfrm>
        </p:grpSpPr>
        <p:sp>
          <p:nvSpPr>
            <p:cNvPr id="30" name="Speech Bubble: Rectangle 29">
              <a:extLst>
                <a:ext uri="{FF2B5EF4-FFF2-40B4-BE49-F238E27FC236}">
                  <a16:creationId xmlns:a16="http://schemas.microsoft.com/office/drawing/2014/main" id="{489E8FE8-70E8-DD43-5C48-4E4A2521FF8A}"/>
                </a:ext>
              </a:extLst>
            </p:cNvPr>
            <p:cNvSpPr/>
            <p:nvPr/>
          </p:nvSpPr>
          <p:spPr>
            <a:xfrm>
              <a:off x="3592564" y="4267785"/>
              <a:ext cx="2206035" cy="757570"/>
            </a:xfrm>
            <a:prstGeom prst="wedgeRectCallout">
              <a:avLst>
                <a:gd name="adj1" fmla="val 42626"/>
                <a:gd name="adj2" fmla="val -117898"/>
              </a:avLst>
            </a:prstGeom>
            <a:noFill/>
            <a:ln w="76200">
              <a:solidFill>
                <a:srgbClr val="64A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D9D757-9593-EBA7-DF50-83CB135FC78A}"/>
                </a:ext>
              </a:extLst>
            </p:cNvPr>
            <p:cNvSpPr txBox="1"/>
            <p:nvPr/>
          </p:nvSpPr>
          <p:spPr>
            <a:xfrm>
              <a:off x="3624752" y="4395687"/>
              <a:ext cx="2141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Young carers</a:t>
              </a:r>
              <a:endParaRPr lang="en-GB" sz="24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417471-4BD7-4F12-4CD5-BAB47EBB428F}"/>
              </a:ext>
            </a:extLst>
          </p:cNvPr>
          <p:cNvGrpSpPr/>
          <p:nvPr/>
        </p:nvGrpSpPr>
        <p:grpSpPr>
          <a:xfrm>
            <a:off x="1075225" y="1405927"/>
            <a:ext cx="1594177" cy="830998"/>
            <a:chOff x="206874" y="410382"/>
            <a:chExt cx="1594177" cy="830998"/>
          </a:xfrm>
        </p:grpSpPr>
        <p:sp>
          <p:nvSpPr>
            <p:cNvPr id="32" name="Speech Bubble: Rectangle 31">
              <a:extLst>
                <a:ext uri="{FF2B5EF4-FFF2-40B4-BE49-F238E27FC236}">
                  <a16:creationId xmlns:a16="http://schemas.microsoft.com/office/drawing/2014/main" id="{BD387992-5CC7-C13E-D52E-5E9755B70614}"/>
                </a:ext>
              </a:extLst>
            </p:cNvPr>
            <p:cNvSpPr/>
            <p:nvPr/>
          </p:nvSpPr>
          <p:spPr>
            <a:xfrm>
              <a:off x="206875" y="410382"/>
              <a:ext cx="1594176" cy="830997"/>
            </a:xfrm>
            <a:prstGeom prst="wedgeRectCallout">
              <a:avLst>
                <a:gd name="adj1" fmla="val 43721"/>
                <a:gd name="adj2" fmla="val 97949"/>
              </a:avLst>
            </a:prstGeom>
            <a:noFill/>
            <a:ln w="76200">
              <a:solidFill>
                <a:srgbClr val="00A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A099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05ECA1-11E3-F3D9-EE56-3963C403C03A}"/>
                </a:ext>
              </a:extLst>
            </p:cNvPr>
            <p:cNvSpPr txBox="1"/>
            <p:nvPr/>
          </p:nvSpPr>
          <p:spPr>
            <a:xfrm>
              <a:off x="206874" y="410383"/>
              <a:ext cx="159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6A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Gender &amp; sexuality</a:t>
              </a:r>
              <a:endParaRPr lang="en-GB" sz="2400" dirty="0"/>
            </a:p>
          </p:txBody>
        </p:sp>
      </p:grpSp>
      <p:pic>
        <p:nvPicPr>
          <p:cNvPr id="42" name="Audio 41">
            <a:hlinkClick r:id="" action="ppaction://media"/>
            <a:extLst>
              <a:ext uri="{FF2B5EF4-FFF2-40B4-BE49-F238E27FC236}">
                <a16:creationId xmlns:a16="http://schemas.microsoft.com/office/drawing/2014/main" id="{0FD9D3A6-767B-C1EC-533E-A39805CAA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79450" t="-79450" r="-79450" b="-79450"/>
          <a:stretch>
            <a:fillRect/>
          </a:stretch>
        </p:blipFill>
        <p:spPr>
          <a:xfrm>
            <a:off x="8037975" y="1589282"/>
            <a:ext cx="1052171" cy="10521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63977448"/>
      </p:ext>
    </p:extLst>
  </p:cSld>
  <p:clrMapOvr>
    <a:masterClrMapping/>
  </p:clrMapOvr>
  <p:transition spd="slow" advTm="2105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0DD21-5ECF-6EBF-4AD5-E6D7D9DFC808}"/>
              </a:ext>
            </a:extLst>
          </p:cNvPr>
          <p:cNvSpPr txBox="1"/>
          <p:nvPr/>
        </p:nvSpPr>
        <p:spPr>
          <a:xfrm>
            <a:off x="3419871" y="1785753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We are a </a:t>
            </a:r>
          </a:p>
        </p:txBody>
      </p:sp>
      <p:pic>
        <p:nvPicPr>
          <p:cNvPr id="1028" name="Picture 4" descr="Two Man Talk Silhouette and Line Icon. People Face Head in Profile Speak  Pictogram. Person Conversation Speech Icon. Communication Discussion.  Editable Stroke. Isolated Vector Illustration. 12698211 Vector Art at  Vecteezy">
            <a:extLst>
              <a:ext uri="{FF2B5EF4-FFF2-40B4-BE49-F238E27FC236}">
                <a16:creationId xmlns:a16="http://schemas.microsoft.com/office/drawing/2014/main" id="{7BFD534B-D675-1685-2534-BCC3D8280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508"/>
          <a:stretch/>
        </p:blipFill>
        <p:spPr bwMode="auto">
          <a:xfrm>
            <a:off x="3244601" y="5013176"/>
            <a:ext cx="2654796" cy="1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fidentiality Vector Clipart EPS Images. 2,333 Confidentiality clip art  vector illustrations available to search from thousands of royalty free  illustration producers.">
            <a:extLst>
              <a:ext uri="{FF2B5EF4-FFF2-40B4-BE49-F238E27FC236}">
                <a16:creationId xmlns:a16="http://schemas.microsoft.com/office/drawing/2014/main" id="{9378C1D7-452F-CB7F-4C5B-1098F931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8135" r="3846" b="21925"/>
          <a:stretch/>
        </p:blipFill>
        <p:spPr bwMode="auto">
          <a:xfrm rot="184343">
            <a:off x="2044514" y="2610136"/>
            <a:ext cx="5122332" cy="16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4B7E5-6B39-CF74-6F22-6BE6EF13C770}"/>
              </a:ext>
            </a:extLst>
          </p:cNvPr>
          <p:cNvSpPr txBox="1"/>
          <p:nvPr/>
        </p:nvSpPr>
        <p:spPr>
          <a:xfrm>
            <a:off x="3543299" y="430529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C3A3BA9-BB99-FB39-E6BB-BF0BC19B2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7884368" y="1972415"/>
            <a:ext cx="1042448" cy="10424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2952958"/>
      </p:ext>
    </p:extLst>
  </p:cSld>
  <p:clrMapOvr>
    <a:masterClrMapping/>
  </p:clrMapOvr>
  <p:transition spd="slow" advTm="1964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CC560-D9B7-55EF-3B9E-3EC71C6AAB28}"/>
              </a:ext>
            </a:extLst>
          </p:cNvPr>
          <p:cNvSpPr txBox="1"/>
          <p:nvPr/>
        </p:nvSpPr>
        <p:spPr>
          <a:xfrm>
            <a:off x="423588" y="403725"/>
            <a:ext cx="583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connect with us…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D9800-AA3B-9ACB-A238-5049C6381D45}"/>
              </a:ext>
            </a:extLst>
          </p:cNvPr>
          <p:cNvSpPr txBox="1"/>
          <p:nvPr/>
        </p:nvSpPr>
        <p:spPr>
          <a:xfrm>
            <a:off x="440018" y="1196752"/>
            <a:ext cx="81291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>
              <a:solidFill>
                <a:srgbClr val="64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64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ChatHealth: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07507 330025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Monday to Friday 9am – 4.30pm (except bank holidays)</a:t>
            </a: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64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2600" b="1" dirty="0">
                <a:solidFill>
                  <a:srgbClr val="64A85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derbyshireteenhealth.nhs.uk</a:t>
            </a:r>
            <a:endParaRPr lang="en-US" sz="2600" b="1" dirty="0">
              <a:solidFill>
                <a:srgbClr val="64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64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Instagram: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@DerbysTeenHealth</a:t>
            </a:r>
          </a:p>
          <a:p>
            <a:endParaRPr lang="en-US" sz="2600" b="1" dirty="0">
              <a:solidFill>
                <a:srgbClr val="64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64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Telephone: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01246 515100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Monday to Friday 9am – 4.30pm (except bank holidays)</a:t>
            </a:r>
          </a:p>
          <a:p>
            <a:endParaRPr lang="en-US" sz="2600" b="1" dirty="0">
              <a:solidFill>
                <a:srgbClr val="64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64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school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7CC79ADD-CC3C-1581-497C-0960F9D02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  <p:pic>
        <p:nvPicPr>
          <p:cNvPr id="5" name="nhs">
            <a:hlinkClick r:id="" action="ppaction://media"/>
            <a:extLst>
              <a:ext uri="{FF2B5EF4-FFF2-40B4-BE49-F238E27FC236}">
                <a16:creationId xmlns:a16="http://schemas.microsoft.com/office/drawing/2014/main" id="{0A8D50D7-1525-2DED-B54B-DA05F7E5C9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5442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99817"/>
      </p:ext>
    </p:extLst>
  </p:cSld>
  <p:clrMapOvr>
    <a:masterClrMapping/>
  </p:clrMapOvr>
  <p:transition spd="slow" advTm="427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CE7D5FC45B674890599F87E0A43939" ma:contentTypeVersion="16" ma:contentTypeDescription="Create a new document." ma:contentTypeScope="" ma:versionID="506a571cf200a04f32cdc92d82f2e29c">
  <xsd:schema xmlns:xsd="http://www.w3.org/2001/XMLSchema" xmlns:xs="http://www.w3.org/2001/XMLSchema" xmlns:p="http://schemas.microsoft.com/office/2006/metadata/properties" xmlns:ns1="http://schemas.microsoft.com/sharepoint/v3" xmlns:ns2="be00b3d2-61fa-4a02-9561-2cfbaee503d8" xmlns:ns3="a1dbaac0-a90e-4507-bb8f-5303a5d33e07" targetNamespace="http://schemas.microsoft.com/office/2006/metadata/properties" ma:root="true" ma:fieldsID="1b1e7118db2809b428e28b7a216eede1" ns1:_="" ns2:_="" ns3:_="">
    <xsd:import namespace="http://schemas.microsoft.com/sharepoint/v3"/>
    <xsd:import namespace="be00b3d2-61fa-4a02-9561-2cfbaee503d8"/>
    <xsd:import namespace="a1dbaac0-a90e-4507-bb8f-5303a5d33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00b3d2-61fa-4a02-9561-2cfbaee503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baac0-a90e-4507-bb8f-5303a5d33e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09fdcd4-f5b1-4638-8195-1bb53b88e6b5}" ma:internalName="TaxCatchAll" ma:showField="CatchAllData" ma:web="a1dbaac0-a90e-4507-bb8f-5303a5d33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dbaac0-a90e-4507-bb8f-5303a5d33e07" xsi:nil="true"/>
    <_ip_UnifiedCompliancePolicyUIAction xmlns="http://schemas.microsoft.com/sharepoint/v3" xsi:nil="true"/>
    <lcf76f155ced4ddcb4097134ff3c332f xmlns="be00b3d2-61fa-4a02-9561-2cfbaee503d8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DD554C-BDA0-4099-AF03-EE27261BFF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9DC5D9-651A-402C-BD05-C257D01A5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00b3d2-61fa-4a02-9561-2cfbaee503d8"/>
    <ds:schemaRef ds:uri="a1dbaac0-a90e-4507-bb8f-5303a5d33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D31711-DBB1-40DB-A2F6-C5783DB8194E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a1dbaac0-a90e-4507-bb8f-5303a5d33e07"/>
    <ds:schemaRef ds:uri="be00b3d2-61fa-4a02-9561-2cfbaee503d8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109</Words>
  <Application>Microsoft Office PowerPoint</Application>
  <PresentationFormat>On-screen Show (4:3)</PresentationFormat>
  <Paragraphs>38</Paragraphs>
  <Slides>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Schoolbook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lizzie_barrett</dc:creator>
  <cp:lastModifiedBy>Paul Cobham (PCC) - ICT Services</cp:lastModifiedBy>
  <cp:revision>48</cp:revision>
  <dcterms:created xsi:type="dcterms:W3CDTF">2016-02-09T19:26:58Z</dcterms:created>
  <dcterms:modified xsi:type="dcterms:W3CDTF">2024-11-20T10:10:04Z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0x01010080CE7D5FC45B674890599F87E0A43939</vt:lpwstr>
  </property>
  <property fmtid="{D5CDD505-2E9C-101B-9397-08002B2CF9AE}" pid="3" name="MediaServiceImageTags">
    <vt:lpwstr/>
  </property>
</Properties>
</file>