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4" r:id="rId5"/>
    <p:sldMasterId id="2147483706" r:id="rId6"/>
    <p:sldMasterId id="2147483718" r:id="rId7"/>
    <p:sldMasterId id="2147483736" r:id="rId8"/>
  </p:sldMasterIdLst>
  <p:notesMasterIdLst>
    <p:notesMasterId r:id="rId42"/>
  </p:notesMasterIdLst>
  <p:sldIdLst>
    <p:sldId id="282" r:id="rId9"/>
    <p:sldId id="1209" r:id="rId10"/>
    <p:sldId id="489" r:id="rId11"/>
    <p:sldId id="814" r:id="rId12"/>
    <p:sldId id="811" r:id="rId13"/>
    <p:sldId id="1201" r:id="rId14"/>
    <p:sldId id="258" r:id="rId15"/>
    <p:sldId id="267" r:id="rId16"/>
    <p:sldId id="490" r:id="rId17"/>
    <p:sldId id="1211" r:id="rId18"/>
    <p:sldId id="341" r:id="rId19"/>
    <p:sldId id="1229" r:id="rId20"/>
    <p:sldId id="1206" r:id="rId21"/>
    <p:sldId id="1207" r:id="rId22"/>
    <p:sldId id="256" r:id="rId23"/>
    <p:sldId id="1204" r:id="rId24"/>
    <p:sldId id="1212" r:id="rId25"/>
    <p:sldId id="1220" r:id="rId26"/>
    <p:sldId id="1221" r:id="rId27"/>
    <p:sldId id="1222" r:id="rId28"/>
    <p:sldId id="1219" r:id="rId29"/>
    <p:sldId id="1215" r:id="rId30"/>
    <p:sldId id="275" r:id="rId31"/>
    <p:sldId id="344" r:id="rId32"/>
    <p:sldId id="291" r:id="rId33"/>
    <p:sldId id="263" r:id="rId34"/>
    <p:sldId id="271" r:id="rId35"/>
    <p:sldId id="345" r:id="rId36"/>
    <p:sldId id="1214" r:id="rId37"/>
    <p:sldId id="280" r:id="rId38"/>
    <p:sldId id="1208" r:id="rId39"/>
    <p:sldId id="1205" r:id="rId40"/>
    <p:sldId id="1218"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102" d="100"/>
          <a:sy n="102" d="100"/>
        </p:scale>
        <p:origin x="7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2079232283465"/>
          <c:y val="7.1874872547067384E-2"/>
          <c:w val="0.54895853838582676"/>
          <c:h val="0.82343775692435062"/>
        </c:manualLayout>
      </c:layout>
      <c:doughnutChart>
        <c:varyColors val="1"/>
        <c:ser>
          <c:idx val="0"/>
          <c:order val="0"/>
          <c:tx>
            <c:strRef>
              <c:f>Sheet1!$B$1</c:f>
              <c:strCache>
                <c:ptCount val="1"/>
                <c:pt idx="0">
                  <c:v>Sales</c:v>
                </c:pt>
              </c:strCache>
            </c:strRef>
          </c:tx>
          <c:spPr>
            <a:solidFill>
              <a:srgbClr val="85171E"/>
            </a:solidFill>
            <a:ln w="41275">
              <a:solidFill>
                <a:srgbClr val="25AEE7"/>
              </a:solidFill>
            </a:ln>
            <a:effectLst>
              <a:outerShdw blurRad="50800" dist="38100" dir="2700000" algn="tl" rotWithShape="0">
                <a:prstClr val="black">
                  <a:alpha val="40000"/>
                </a:prstClr>
              </a:outerShdw>
            </a:effectLst>
          </c:spPr>
          <c:dPt>
            <c:idx val="0"/>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A45-4067-A6ED-D8C9C5D57742}"/>
              </c:ext>
            </c:extLst>
          </c:dPt>
          <c:dPt>
            <c:idx val="1"/>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A45-4067-A6ED-D8C9C5D57742}"/>
              </c:ext>
            </c:extLst>
          </c:dPt>
          <c:dPt>
            <c:idx val="2"/>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621-4B8C-A522-8CF41A7887E5}"/>
              </c:ext>
            </c:extLst>
          </c:dPt>
          <c:dPt>
            <c:idx val="3"/>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621-4B8C-A522-8CF41A7887E5}"/>
              </c:ext>
            </c:extLst>
          </c:dPt>
          <c:dPt>
            <c:idx val="4"/>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621-4B8C-A522-8CF41A7887E5}"/>
              </c:ext>
            </c:extLst>
          </c:dPt>
          <c:dPt>
            <c:idx val="5"/>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621-4B8C-A522-8CF41A7887E5}"/>
              </c:ext>
            </c:extLst>
          </c:dPt>
          <c:dPt>
            <c:idx val="6"/>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621-4B8C-A522-8CF41A7887E5}"/>
              </c:ext>
            </c:extLst>
          </c:dPt>
          <c:dPt>
            <c:idx val="7"/>
            <c:bubble3D val="0"/>
            <c:spPr>
              <a:solidFill>
                <a:srgbClr val="85171E"/>
              </a:solidFill>
              <a:ln w="41275">
                <a:solidFill>
                  <a:srgbClr val="25AEE7"/>
                </a:solidFill>
              </a:ln>
              <a:effectLst>
                <a:outerShdw blurRad="50800" dist="38100" dir="2700000" algn="tl" rotWithShape="0">
                  <a:prstClr val="black">
                    <a:alpha val="40000"/>
                  </a:prstClr>
                </a:outerShdw>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621-4B8C-A522-8CF41A7887E5}"/>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Successful</c:v>
                </c:pt>
                <c:pt idx="1">
                  <c:v>Caring</c:v>
                </c:pt>
                <c:pt idx="2">
                  <c:v>Learning</c:v>
                </c:pt>
                <c:pt idx="3">
                  <c:v>Community</c:v>
                </c:pt>
                <c:pt idx="4">
                  <c:v>Inspires</c:v>
                </c:pt>
                <c:pt idx="5">
                  <c:v>Individual</c:v>
                </c:pt>
                <c:pt idx="6">
                  <c:v>Challenges</c:v>
                </c:pt>
                <c:pt idx="7">
                  <c:v>Future</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A45-4067-A6ED-D8C9C5D57742}"/>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AF998-04F8-4010-9D26-94FE4B9D74AE}" type="doc">
      <dgm:prSet loTypeId="urn:microsoft.com/office/officeart/2005/8/layout/cycle8" loCatId="cycle" qsTypeId="urn:microsoft.com/office/officeart/2005/8/quickstyle/simple5" qsCatId="simple" csTypeId="urn:microsoft.com/office/officeart/2005/8/colors/accent1_2" csCatId="accent1" phldr="1"/>
      <dgm:spPr/>
    </dgm:pt>
    <dgm:pt modelId="{10AF0A3B-8496-4C85-80BE-B4D977D2B2CE}">
      <dgm:prSet phldrT="[Text]" custT="1"/>
      <dgm:spPr>
        <a:gradFill flip="none" rotWithShape="1">
          <a:gsLst>
            <a:gs pos="0">
              <a:srgbClr val="640021"/>
            </a:gs>
            <a:gs pos="100000">
              <a:srgbClr val="990033"/>
            </a:gs>
          </a:gsLst>
          <a:lin ang="18900000" scaled="1"/>
          <a:tileRect/>
        </a:gradFill>
      </dgm:spPr>
      <dgm:t>
        <a:bodyPr/>
        <a:lstStyle/>
        <a:p>
          <a:r>
            <a:rPr lang="en-GB" sz="1200" b="1">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gm:t>
    </dgm:pt>
    <dgm:pt modelId="{65B6E182-9243-41BE-B8FA-D838D483C0C2}" type="par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BF50E922-459B-4BAC-93C2-8E43299F366E}" type="sibTrans" cxnId="{954DD638-6352-492A-A893-AF821A56CA9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DFF61E5B-E83E-4DBC-A2BF-F890FBC6EB1E}">
      <dgm:prSet phldrT="[Text]" custT="1"/>
      <dgm:spPr>
        <a:gradFill flip="none" rotWithShape="1">
          <a:gsLst>
            <a:gs pos="0">
              <a:srgbClr val="640021"/>
            </a:gs>
            <a:gs pos="100000">
              <a:srgbClr val="990033"/>
            </a:gs>
          </a:gsLst>
          <a:lin ang="2700000" scaled="1"/>
          <a:tileRect/>
        </a:gradFill>
      </dgm:spPr>
      <dgm:t>
        <a:bodyPr/>
        <a:lstStyle/>
        <a:p>
          <a:endParaRPr lang="en-GB" sz="100" b="1">
            <a:latin typeface="Calibri" panose="020F0502020204030204" pitchFamily="34" charset="0"/>
            <a:ea typeface="Calibri" panose="020F0502020204030204" pitchFamily="34" charset="0"/>
            <a:cs typeface="Calibri" panose="020F0502020204030204" pitchFamily="34" charset="0"/>
          </a:endParaRPr>
        </a:p>
        <a:p>
          <a:endParaRPr lang="en-GB" sz="100" b="1">
            <a:latin typeface="Calibri" panose="020F0502020204030204" pitchFamily="34" charset="0"/>
            <a:ea typeface="Calibri" panose="020F0502020204030204" pitchFamily="34" charset="0"/>
            <a:cs typeface="Calibri" panose="020F0502020204030204" pitchFamily="34" charset="0"/>
          </a:endParaRPr>
        </a:p>
        <a:p>
          <a:endParaRPr lang="en-GB" sz="100" b="1">
            <a:latin typeface="Calibri" panose="020F0502020204030204" pitchFamily="34" charset="0"/>
            <a:ea typeface="Calibri" panose="020F0502020204030204" pitchFamily="34" charset="0"/>
            <a:cs typeface="Calibri" panose="020F0502020204030204" pitchFamily="34" charset="0"/>
          </a:endParaRPr>
        </a:p>
        <a:p>
          <a:r>
            <a:rPr lang="en-GB" sz="1200" b="1">
              <a:latin typeface="Calibri" panose="020F0502020204030204" pitchFamily="34" charset="0"/>
              <a:ea typeface="Calibri" panose="020F0502020204030204" pitchFamily="34" charset="0"/>
              <a:cs typeface="Calibri" panose="020F0502020204030204" pitchFamily="34" charset="0"/>
            </a:rPr>
            <a:t>Always try your hardest and do your best.</a:t>
          </a:r>
        </a:p>
      </dgm:t>
    </dgm:pt>
    <dgm:pt modelId="{6B6CD245-34D8-493D-B8B7-7A7BD3D25BBC}" type="par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663EB766-20A3-4C7F-9006-24A5ECE1404E}" type="sibTrans" cxnId="{16833ACE-B6B0-416F-9C5C-F48C26A9C49F}">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CD197504-CDEF-4015-B760-86A9D4A8D7E0}">
      <dgm:prSet phldrT="[Text]" custT="1"/>
      <dgm:spPr>
        <a:gradFill flip="none" rotWithShape="1">
          <a:gsLst>
            <a:gs pos="0">
              <a:srgbClr val="640021"/>
            </a:gs>
            <a:gs pos="100000">
              <a:srgbClr val="990033"/>
            </a:gs>
          </a:gsLst>
          <a:lin ang="13500000" scaled="1"/>
          <a:tileRect/>
        </a:gradFill>
      </dgm:spPr>
      <dgm:t>
        <a:bodyPr/>
        <a:lstStyle/>
        <a:p>
          <a:r>
            <a:rPr lang="en-GB" sz="1200" b="1">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gm:t>
    </dgm:pt>
    <dgm:pt modelId="{173CEFB1-109D-4B45-8C2F-C135B4286AD2}" type="par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9350EE28-5204-417E-A3E2-974B7E8D8DE0}" type="sibTrans" cxnId="{A63DFEE6-7016-4D12-A9E2-83137D1361A2}">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EB4C0A8-7083-43F8-8728-D95D40DAD577}">
      <dgm:prSet phldrT="[Text]" custT="1"/>
      <dgm:spPr>
        <a:gradFill flip="none" rotWithShape="1">
          <a:gsLst>
            <a:gs pos="0">
              <a:srgbClr val="640021"/>
            </a:gs>
            <a:gs pos="100000">
              <a:srgbClr val="990033"/>
            </a:gs>
          </a:gsLst>
          <a:lin ang="8100000" scaled="1"/>
          <a:tileRect/>
        </a:gradFill>
      </dgm:spPr>
      <dgm:t>
        <a:bodyPr/>
        <a:lstStyle/>
        <a:p>
          <a:endParaRPr lang="en-US" sz="1800" b="1">
            <a:latin typeface="Calibri" panose="020F0502020204030204" pitchFamily="34" charset="0"/>
            <a:ea typeface="Calibri" panose="020F0502020204030204" pitchFamily="34" charset="0"/>
            <a:cs typeface="Calibri" panose="020F0502020204030204" pitchFamily="34" charset="0"/>
          </a:endParaRPr>
        </a:p>
        <a:p>
          <a:r>
            <a:rPr lang="en-GB" sz="1200" b="1">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gm:t>
    </dgm:pt>
    <dgm:pt modelId="{AF907277-B420-42DB-A3A4-88F34950EA62}" type="sib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20FA85A6-6C5E-466F-A6A4-425E5D8151A4}" type="parTrans" cxnId="{7300D504-0D8A-4433-9616-9509763E15B3}">
      <dgm:prSet/>
      <dgm:spPr/>
      <dgm:t>
        <a:bodyPr/>
        <a:lstStyle/>
        <a:p>
          <a:endParaRPr lang="en-GB" sz="1050">
            <a:latin typeface="Calibri" panose="020F0502020204030204" pitchFamily="34" charset="0"/>
            <a:ea typeface="Calibri" panose="020F0502020204030204" pitchFamily="34" charset="0"/>
            <a:cs typeface="Calibri" panose="020F0502020204030204" pitchFamily="34" charset="0"/>
          </a:endParaRPr>
        </a:p>
      </dgm:t>
    </dgm:pt>
    <dgm:pt modelId="{A8848E7F-4131-41B9-9195-19C7CB1C78C8}" type="pres">
      <dgm:prSet presAssocID="{AC7AF998-04F8-4010-9D26-94FE4B9D74AE}" presName="compositeShape" presStyleCnt="0">
        <dgm:presLayoutVars>
          <dgm:chMax val="7"/>
          <dgm:dir/>
          <dgm:resizeHandles val="exact"/>
        </dgm:presLayoutVars>
      </dgm:prSet>
      <dgm:spPr/>
    </dgm:pt>
    <dgm:pt modelId="{3DF146D7-77F2-4D74-B2B6-8078298FD116}" type="pres">
      <dgm:prSet presAssocID="{AC7AF998-04F8-4010-9D26-94FE4B9D74AE}" presName="wedge1" presStyleLbl="node1" presStyleIdx="0" presStyleCnt="4"/>
      <dgm:spPr/>
    </dgm:pt>
    <dgm:pt modelId="{FE1ECE8A-197B-4571-B0ED-CE92F36DD0A4}" type="pres">
      <dgm:prSet presAssocID="{AC7AF998-04F8-4010-9D26-94FE4B9D74AE}" presName="dummy1a" presStyleCnt="0"/>
      <dgm:spPr/>
    </dgm:pt>
    <dgm:pt modelId="{994E8CA6-8BB0-4F6B-B4F3-0F000F3F7C9E}" type="pres">
      <dgm:prSet presAssocID="{AC7AF998-04F8-4010-9D26-94FE4B9D74AE}" presName="dummy1b" presStyleCnt="0"/>
      <dgm:spPr/>
    </dgm:pt>
    <dgm:pt modelId="{FB4BCD50-E3E6-42CC-B66D-0ECA22002EF9}" type="pres">
      <dgm:prSet presAssocID="{AC7AF998-04F8-4010-9D26-94FE4B9D74AE}" presName="wedge1Tx" presStyleLbl="node1" presStyleIdx="0" presStyleCnt="4">
        <dgm:presLayoutVars>
          <dgm:chMax val="0"/>
          <dgm:chPref val="0"/>
          <dgm:bulletEnabled val="1"/>
        </dgm:presLayoutVars>
      </dgm:prSet>
      <dgm:spPr/>
    </dgm:pt>
    <dgm:pt modelId="{4DD04440-755C-44BA-AFAD-0D5D93B52B9C}" type="pres">
      <dgm:prSet presAssocID="{AC7AF998-04F8-4010-9D26-94FE4B9D74AE}" presName="wedge2" presStyleLbl="node1" presStyleIdx="1" presStyleCnt="4"/>
      <dgm:spPr/>
    </dgm:pt>
    <dgm:pt modelId="{37108E6E-E03C-4931-B4BA-2A4684F44C2D}" type="pres">
      <dgm:prSet presAssocID="{AC7AF998-04F8-4010-9D26-94FE4B9D74AE}" presName="dummy2a" presStyleCnt="0"/>
      <dgm:spPr/>
    </dgm:pt>
    <dgm:pt modelId="{0C3C8273-0A8C-48A8-AC41-86269E21ABFC}" type="pres">
      <dgm:prSet presAssocID="{AC7AF998-04F8-4010-9D26-94FE4B9D74AE}" presName="dummy2b" presStyleCnt="0"/>
      <dgm:spPr/>
    </dgm:pt>
    <dgm:pt modelId="{B13FB729-57B3-462E-942A-1FE21A1FF180}" type="pres">
      <dgm:prSet presAssocID="{AC7AF998-04F8-4010-9D26-94FE4B9D74AE}" presName="wedge2Tx" presStyleLbl="node1" presStyleIdx="1" presStyleCnt="4">
        <dgm:presLayoutVars>
          <dgm:chMax val="0"/>
          <dgm:chPref val="0"/>
          <dgm:bulletEnabled val="1"/>
        </dgm:presLayoutVars>
      </dgm:prSet>
      <dgm:spPr/>
    </dgm:pt>
    <dgm:pt modelId="{59C645D6-785D-45AC-B714-1A2D049DC529}" type="pres">
      <dgm:prSet presAssocID="{AC7AF998-04F8-4010-9D26-94FE4B9D74AE}" presName="wedge3" presStyleLbl="node1" presStyleIdx="2" presStyleCnt="4"/>
      <dgm:spPr/>
    </dgm:pt>
    <dgm:pt modelId="{38B223F6-4785-4ED9-9953-11F22116A061}" type="pres">
      <dgm:prSet presAssocID="{AC7AF998-04F8-4010-9D26-94FE4B9D74AE}" presName="dummy3a" presStyleCnt="0"/>
      <dgm:spPr/>
    </dgm:pt>
    <dgm:pt modelId="{459B1BE5-6C2A-4924-B5D3-FD40B525247E}" type="pres">
      <dgm:prSet presAssocID="{AC7AF998-04F8-4010-9D26-94FE4B9D74AE}" presName="dummy3b" presStyleCnt="0"/>
      <dgm:spPr/>
    </dgm:pt>
    <dgm:pt modelId="{F27093A6-B997-4F98-8403-BA61B158245E}" type="pres">
      <dgm:prSet presAssocID="{AC7AF998-04F8-4010-9D26-94FE4B9D74AE}" presName="wedge3Tx" presStyleLbl="node1" presStyleIdx="2" presStyleCnt="4">
        <dgm:presLayoutVars>
          <dgm:chMax val="0"/>
          <dgm:chPref val="0"/>
          <dgm:bulletEnabled val="1"/>
        </dgm:presLayoutVars>
      </dgm:prSet>
      <dgm:spPr/>
    </dgm:pt>
    <dgm:pt modelId="{39016D94-B87F-4807-8AC7-913A569CCE7F}" type="pres">
      <dgm:prSet presAssocID="{AC7AF998-04F8-4010-9D26-94FE4B9D74AE}" presName="wedge4" presStyleLbl="node1" presStyleIdx="3" presStyleCnt="4"/>
      <dgm:spPr/>
    </dgm:pt>
    <dgm:pt modelId="{A71D39BB-94DB-4A53-B9B3-10C1A66A5C5F}" type="pres">
      <dgm:prSet presAssocID="{AC7AF998-04F8-4010-9D26-94FE4B9D74AE}" presName="dummy4a" presStyleCnt="0"/>
      <dgm:spPr/>
    </dgm:pt>
    <dgm:pt modelId="{36A30669-AC5A-4511-BF59-439C0093499A}" type="pres">
      <dgm:prSet presAssocID="{AC7AF998-04F8-4010-9D26-94FE4B9D74AE}" presName="dummy4b" presStyleCnt="0"/>
      <dgm:spPr/>
    </dgm:pt>
    <dgm:pt modelId="{9B5B69D6-0E99-45DA-A673-25F65AFE1DE3}" type="pres">
      <dgm:prSet presAssocID="{AC7AF998-04F8-4010-9D26-94FE4B9D74AE}" presName="wedge4Tx" presStyleLbl="node1" presStyleIdx="3" presStyleCnt="4">
        <dgm:presLayoutVars>
          <dgm:chMax val="0"/>
          <dgm:chPref val="0"/>
          <dgm:bulletEnabled val="1"/>
        </dgm:presLayoutVars>
      </dgm:prSet>
      <dgm:spPr/>
    </dgm:pt>
    <dgm:pt modelId="{26A972D6-5876-437E-B3F8-97056765C490}" type="pres">
      <dgm:prSet presAssocID="{BF50E922-459B-4BAC-93C2-8E43299F366E}" presName="arrowWedge1" presStyleLbl="fgSibTrans2D1" presStyleIdx="0" presStyleCnt="4"/>
      <dgm:spPr>
        <a:solidFill>
          <a:srgbClr val="00B0F0"/>
        </a:solidFill>
      </dgm:spPr>
    </dgm:pt>
    <dgm:pt modelId="{554639D3-174C-4FA2-A170-A925B1C195B6}" type="pres">
      <dgm:prSet presAssocID="{663EB766-20A3-4C7F-9006-24A5ECE1404E}" presName="arrowWedge2" presStyleLbl="fgSibTrans2D1" presStyleIdx="1" presStyleCnt="4"/>
      <dgm:spPr>
        <a:solidFill>
          <a:srgbClr val="00B0F0"/>
        </a:solidFill>
      </dgm:spPr>
    </dgm:pt>
    <dgm:pt modelId="{084B12AD-2981-44B1-8ACD-3E38B41E3277}" type="pres">
      <dgm:prSet presAssocID="{AF907277-B420-42DB-A3A4-88F34950EA62}" presName="arrowWedge3" presStyleLbl="fgSibTrans2D1" presStyleIdx="2" presStyleCnt="4"/>
      <dgm:spPr>
        <a:solidFill>
          <a:srgbClr val="00B0F0"/>
        </a:solidFill>
      </dgm:spPr>
    </dgm:pt>
    <dgm:pt modelId="{EE3F43DF-BF43-496F-A898-F5EBEB735DEF}" type="pres">
      <dgm:prSet presAssocID="{9350EE28-5204-417E-A3E2-974B7E8D8DE0}" presName="arrowWedge4" presStyleLbl="fgSibTrans2D1" presStyleIdx="3" presStyleCnt="4"/>
      <dgm:spPr>
        <a:solidFill>
          <a:srgbClr val="00B0F0"/>
        </a:solidFill>
      </dgm:spPr>
    </dgm:pt>
  </dgm:ptLst>
  <dgm:cxnLst>
    <dgm:cxn modelId="{A1A67A03-2AAB-4570-8BE0-6169C3AC5149}" type="presOf" srcId="{CD197504-CDEF-4015-B760-86A9D4A8D7E0}" destId="{9B5B69D6-0E99-45DA-A673-25F65AFE1DE3}" srcOrd="1" destOrd="0" presId="urn:microsoft.com/office/officeart/2005/8/layout/cycle8"/>
    <dgm:cxn modelId="{7300D504-0D8A-4433-9616-9509763E15B3}" srcId="{AC7AF998-04F8-4010-9D26-94FE4B9D74AE}" destId="{2EB4C0A8-7083-43F8-8728-D95D40DAD577}" srcOrd="2" destOrd="0" parTransId="{20FA85A6-6C5E-466F-A6A4-425E5D8151A4}" sibTransId="{AF907277-B420-42DB-A3A4-88F34950EA62}"/>
    <dgm:cxn modelId="{E82B1F10-D687-4325-A38B-61FDD8AD79E3}" type="presOf" srcId="{DFF61E5B-E83E-4DBC-A2BF-F890FBC6EB1E}" destId="{4DD04440-755C-44BA-AFAD-0D5D93B52B9C}" srcOrd="0" destOrd="0" presId="urn:microsoft.com/office/officeart/2005/8/layout/cycle8"/>
    <dgm:cxn modelId="{FEB0262A-CA09-4A0D-91A8-71FE27021EB0}" type="presOf" srcId="{DFF61E5B-E83E-4DBC-A2BF-F890FBC6EB1E}" destId="{B13FB729-57B3-462E-942A-1FE21A1FF180}" srcOrd="1" destOrd="0" presId="urn:microsoft.com/office/officeart/2005/8/layout/cycle8"/>
    <dgm:cxn modelId="{954DD638-6352-492A-A893-AF821A56CA92}" srcId="{AC7AF998-04F8-4010-9D26-94FE4B9D74AE}" destId="{10AF0A3B-8496-4C85-80BE-B4D977D2B2CE}" srcOrd="0" destOrd="0" parTransId="{65B6E182-9243-41BE-B8FA-D838D483C0C2}" sibTransId="{BF50E922-459B-4BAC-93C2-8E43299F366E}"/>
    <dgm:cxn modelId="{CAC5EC61-B06A-4383-9F9F-34C03401CF09}" type="presOf" srcId="{10AF0A3B-8496-4C85-80BE-B4D977D2B2CE}" destId="{FB4BCD50-E3E6-42CC-B66D-0ECA22002EF9}" srcOrd="1" destOrd="0" presId="urn:microsoft.com/office/officeart/2005/8/layout/cycle8"/>
    <dgm:cxn modelId="{EF583E68-6C44-4164-98D4-7C5376440E6A}" type="presOf" srcId="{CD197504-CDEF-4015-B760-86A9D4A8D7E0}" destId="{39016D94-B87F-4807-8AC7-913A569CCE7F}" srcOrd="0" destOrd="0" presId="urn:microsoft.com/office/officeart/2005/8/layout/cycle8"/>
    <dgm:cxn modelId="{535BD97F-9665-43FD-AF24-740FE23B586C}" type="presOf" srcId="{AC7AF998-04F8-4010-9D26-94FE4B9D74AE}" destId="{A8848E7F-4131-41B9-9195-19C7CB1C78C8}" srcOrd="0" destOrd="0" presId="urn:microsoft.com/office/officeart/2005/8/layout/cycle8"/>
    <dgm:cxn modelId="{5AFA2394-1375-48CE-A672-1667DC9A5996}" type="presOf" srcId="{2EB4C0A8-7083-43F8-8728-D95D40DAD577}" destId="{F27093A6-B997-4F98-8403-BA61B158245E}" srcOrd="1" destOrd="0" presId="urn:microsoft.com/office/officeart/2005/8/layout/cycle8"/>
    <dgm:cxn modelId="{16833ACE-B6B0-416F-9C5C-F48C26A9C49F}" srcId="{AC7AF998-04F8-4010-9D26-94FE4B9D74AE}" destId="{DFF61E5B-E83E-4DBC-A2BF-F890FBC6EB1E}" srcOrd="1" destOrd="0" parTransId="{6B6CD245-34D8-493D-B8B7-7A7BD3D25BBC}" sibTransId="{663EB766-20A3-4C7F-9006-24A5ECE1404E}"/>
    <dgm:cxn modelId="{A63DFEE6-7016-4D12-A9E2-83137D1361A2}" srcId="{AC7AF998-04F8-4010-9D26-94FE4B9D74AE}" destId="{CD197504-CDEF-4015-B760-86A9D4A8D7E0}" srcOrd="3" destOrd="0" parTransId="{173CEFB1-109D-4B45-8C2F-C135B4286AD2}" sibTransId="{9350EE28-5204-417E-A3E2-974B7E8D8DE0}"/>
    <dgm:cxn modelId="{588CEFF2-6EBE-445A-9407-F0FD392B8293}" type="presOf" srcId="{2EB4C0A8-7083-43F8-8728-D95D40DAD577}" destId="{59C645D6-785D-45AC-B714-1A2D049DC529}" srcOrd="0" destOrd="0" presId="urn:microsoft.com/office/officeart/2005/8/layout/cycle8"/>
    <dgm:cxn modelId="{6E5938F7-3383-40AA-9A85-3BCD1BC766F1}" type="presOf" srcId="{10AF0A3B-8496-4C85-80BE-B4D977D2B2CE}" destId="{3DF146D7-77F2-4D74-B2B6-8078298FD116}" srcOrd="0" destOrd="0" presId="urn:microsoft.com/office/officeart/2005/8/layout/cycle8"/>
    <dgm:cxn modelId="{4CEF6DDF-9BB0-43E5-B81C-E5F1E318FC6D}" type="presParOf" srcId="{A8848E7F-4131-41B9-9195-19C7CB1C78C8}" destId="{3DF146D7-77F2-4D74-B2B6-8078298FD116}" srcOrd="0" destOrd="0" presId="urn:microsoft.com/office/officeart/2005/8/layout/cycle8"/>
    <dgm:cxn modelId="{967D3DA4-567C-4ACA-812D-34F324E9D124}" type="presParOf" srcId="{A8848E7F-4131-41B9-9195-19C7CB1C78C8}" destId="{FE1ECE8A-197B-4571-B0ED-CE92F36DD0A4}" srcOrd="1" destOrd="0" presId="urn:microsoft.com/office/officeart/2005/8/layout/cycle8"/>
    <dgm:cxn modelId="{C6BA1121-0C2F-41DE-B10D-118CFC15D22F}" type="presParOf" srcId="{A8848E7F-4131-41B9-9195-19C7CB1C78C8}" destId="{994E8CA6-8BB0-4F6B-B4F3-0F000F3F7C9E}" srcOrd="2" destOrd="0" presId="urn:microsoft.com/office/officeart/2005/8/layout/cycle8"/>
    <dgm:cxn modelId="{DD40DCDB-75D1-4491-904E-9FAFF926EA0D}" type="presParOf" srcId="{A8848E7F-4131-41B9-9195-19C7CB1C78C8}" destId="{FB4BCD50-E3E6-42CC-B66D-0ECA22002EF9}" srcOrd="3" destOrd="0" presId="urn:microsoft.com/office/officeart/2005/8/layout/cycle8"/>
    <dgm:cxn modelId="{6C6EA00B-5AA2-4D11-AB82-B2FBA32078E3}" type="presParOf" srcId="{A8848E7F-4131-41B9-9195-19C7CB1C78C8}" destId="{4DD04440-755C-44BA-AFAD-0D5D93B52B9C}" srcOrd="4" destOrd="0" presId="urn:microsoft.com/office/officeart/2005/8/layout/cycle8"/>
    <dgm:cxn modelId="{4D2635B2-1D5A-490C-B721-48EDBD664F56}" type="presParOf" srcId="{A8848E7F-4131-41B9-9195-19C7CB1C78C8}" destId="{37108E6E-E03C-4931-B4BA-2A4684F44C2D}" srcOrd="5" destOrd="0" presId="urn:microsoft.com/office/officeart/2005/8/layout/cycle8"/>
    <dgm:cxn modelId="{E6FCE604-5DDA-4462-8975-4C063787A0F9}" type="presParOf" srcId="{A8848E7F-4131-41B9-9195-19C7CB1C78C8}" destId="{0C3C8273-0A8C-48A8-AC41-86269E21ABFC}" srcOrd="6" destOrd="0" presId="urn:microsoft.com/office/officeart/2005/8/layout/cycle8"/>
    <dgm:cxn modelId="{B82104F0-919F-420C-958C-E31749B9779C}" type="presParOf" srcId="{A8848E7F-4131-41B9-9195-19C7CB1C78C8}" destId="{B13FB729-57B3-462E-942A-1FE21A1FF180}" srcOrd="7" destOrd="0" presId="urn:microsoft.com/office/officeart/2005/8/layout/cycle8"/>
    <dgm:cxn modelId="{13F36D02-AD45-4DE9-89D2-8AB1275383B8}" type="presParOf" srcId="{A8848E7F-4131-41B9-9195-19C7CB1C78C8}" destId="{59C645D6-785D-45AC-B714-1A2D049DC529}" srcOrd="8" destOrd="0" presId="urn:microsoft.com/office/officeart/2005/8/layout/cycle8"/>
    <dgm:cxn modelId="{D80D2833-D06A-4A12-B223-77E9C4B36882}" type="presParOf" srcId="{A8848E7F-4131-41B9-9195-19C7CB1C78C8}" destId="{38B223F6-4785-4ED9-9953-11F22116A061}" srcOrd="9" destOrd="0" presId="urn:microsoft.com/office/officeart/2005/8/layout/cycle8"/>
    <dgm:cxn modelId="{B209C3C3-9116-484A-80AC-5352A67E0710}" type="presParOf" srcId="{A8848E7F-4131-41B9-9195-19C7CB1C78C8}" destId="{459B1BE5-6C2A-4924-B5D3-FD40B525247E}" srcOrd="10" destOrd="0" presId="urn:microsoft.com/office/officeart/2005/8/layout/cycle8"/>
    <dgm:cxn modelId="{C24020D2-C465-4D5E-92D1-A1620D52FF39}" type="presParOf" srcId="{A8848E7F-4131-41B9-9195-19C7CB1C78C8}" destId="{F27093A6-B997-4F98-8403-BA61B158245E}" srcOrd="11" destOrd="0" presId="urn:microsoft.com/office/officeart/2005/8/layout/cycle8"/>
    <dgm:cxn modelId="{60BDBF0D-E062-4C56-8466-CF330399F2E7}" type="presParOf" srcId="{A8848E7F-4131-41B9-9195-19C7CB1C78C8}" destId="{39016D94-B87F-4807-8AC7-913A569CCE7F}" srcOrd="12" destOrd="0" presId="urn:microsoft.com/office/officeart/2005/8/layout/cycle8"/>
    <dgm:cxn modelId="{51E4891B-D253-4EFD-9A88-E49D925C4B6F}" type="presParOf" srcId="{A8848E7F-4131-41B9-9195-19C7CB1C78C8}" destId="{A71D39BB-94DB-4A53-B9B3-10C1A66A5C5F}" srcOrd="13" destOrd="0" presId="urn:microsoft.com/office/officeart/2005/8/layout/cycle8"/>
    <dgm:cxn modelId="{B3E069FA-64DC-4202-B916-A80AE8E751E5}" type="presParOf" srcId="{A8848E7F-4131-41B9-9195-19C7CB1C78C8}" destId="{36A30669-AC5A-4511-BF59-439C0093499A}" srcOrd="14" destOrd="0" presId="urn:microsoft.com/office/officeart/2005/8/layout/cycle8"/>
    <dgm:cxn modelId="{31A732C2-A3F1-4623-80A6-B43421A30098}" type="presParOf" srcId="{A8848E7F-4131-41B9-9195-19C7CB1C78C8}" destId="{9B5B69D6-0E99-45DA-A673-25F65AFE1DE3}" srcOrd="15" destOrd="0" presId="urn:microsoft.com/office/officeart/2005/8/layout/cycle8"/>
    <dgm:cxn modelId="{70B78124-C3F8-4431-BD4C-5EEE8D407FE9}" type="presParOf" srcId="{A8848E7F-4131-41B9-9195-19C7CB1C78C8}" destId="{26A972D6-5876-437E-B3F8-97056765C490}" srcOrd="16" destOrd="0" presId="urn:microsoft.com/office/officeart/2005/8/layout/cycle8"/>
    <dgm:cxn modelId="{AA404A32-CD15-417C-B93B-6497AFC83011}" type="presParOf" srcId="{A8848E7F-4131-41B9-9195-19C7CB1C78C8}" destId="{554639D3-174C-4FA2-A170-A925B1C195B6}" srcOrd="17" destOrd="0" presId="urn:microsoft.com/office/officeart/2005/8/layout/cycle8"/>
    <dgm:cxn modelId="{56CEB4FB-902F-470E-8A29-D9F4DCA48C5B}" type="presParOf" srcId="{A8848E7F-4131-41B9-9195-19C7CB1C78C8}" destId="{084B12AD-2981-44B1-8ACD-3E38B41E3277}" srcOrd="18" destOrd="0" presId="urn:microsoft.com/office/officeart/2005/8/layout/cycle8"/>
    <dgm:cxn modelId="{3332C1DB-73E7-491F-A5B0-B4F9BEBA5CE4}" type="presParOf" srcId="{A8848E7F-4131-41B9-9195-19C7CB1C78C8}" destId="{EE3F43DF-BF43-496F-A898-F5EBEB735D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46D7-77F2-4D74-B2B6-8078298FD116}">
      <dsp:nvSpPr>
        <dsp:cNvPr id="0" name=""/>
        <dsp:cNvSpPr/>
      </dsp:nvSpPr>
      <dsp:spPr>
        <a:xfrm>
          <a:off x="2115341" y="285423"/>
          <a:ext cx="3867612" cy="3867612"/>
        </a:xfrm>
        <a:prstGeom prst="pie">
          <a:avLst>
            <a:gd name="adj1" fmla="val 16200000"/>
            <a:gd name="adj2" fmla="val 0"/>
          </a:avLst>
        </a:prstGeom>
        <a:gradFill flip="none" rotWithShape="1">
          <a:gsLst>
            <a:gs pos="0">
              <a:srgbClr val="640021"/>
            </a:gs>
            <a:gs pos="100000">
              <a:srgbClr val="990033"/>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Be respectful and avoid causing distress to others.</a:t>
          </a:r>
        </a:p>
      </dsp:txBody>
      <dsp:txXfrm>
        <a:off x="4168399" y="1087032"/>
        <a:ext cx="1427333" cy="1058989"/>
      </dsp:txXfrm>
    </dsp:sp>
    <dsp:sp modelId="{4DD04440-755C-44BA-AFAD-0D5D93B52B9C}">
      <dsp:nvSpPr>
        <dsp:cNvPr id="0" name=""/>
        <dsp:cNvSpPr/>
      </dsp:nvSpPr>
      <dsp:spPr>
        <a:xfrm>
          <a:off x="2115341" y="415264"/>
          <a:ext cx="3867612" cy="3867612"/>
        </a:xfrm>
        <a:prstGeom prst="pie">
          <a:avLst>
            <a:gd name="adj1" fmla="val 0"/>
            <a:gd name="adj2" fmla="val 5400000"/>
          </a:avLst>
        </a:prstGeom>
        <a:gradFill flip="none" rotWithShape="1">
          <a:gsLst>
            <a:gs pos="0">
              <a:srgbClr val="640021"/>
            </a:gs>
            <a:gs pos="100000">
              <a:srgbClr val="990033"/>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endParaRPr lang="en-GB" sz="1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4445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Always try your hardest and do your best.</a:t>
          </a:r>
        </a:p>
      </dsp:txBody>
      <dsp:txXfrm>
        <a:off x="4168399" y="2422279"/>
        <a:ext cx="1427333" cy="1058989"/>
      </dsp:txXfrm>
    </dsp:sp>
    <dsp:sp modelId="{59C645D6-785D-45AC-B714-1A2D049DC529}">
      <dsp:nvSpPr>
        <dsp:cNvPr id="0" name=""/>
        <dsp:cNvSpPr/>
      </dsp:nvSpPr>
      <dsp:spPr>
        <a:xfrm>
          <a:off x="1985499" y="415264"/>
          <a:ext cx="3867612" cy="3867612"/>
        </a:xfrm>
        <a:prstGeom prst="pie">
          <a:avLst>
            <a:gd name="adj1" fmla="val 5400000"/>
            <a:gd name="adj2" fmla="val 10800000"/>
          </a:avLst>
        </a:prstGeom>
        <a:gradFill flip="none" rotWithShape="1">
          <a:gsLst>
            <a:gs pos="0">
              <a:srgbClr val="640021"/>
            </a:gs>
            <a:gs pos="100000">
              <a:srgbClr val="990033"/>
            </a:gs>
          </a:gsLst>
          <a:lin ang="81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Work together with others to create a positive and supportive learning environment.</a:t>
          </a:r>
        </a:p>
      </dsp:txBody>
      <dsp:txXfrm>
        <a:off x="2372721" y="2422279"/>
        <a:ext cx="1427333" cy="1058989"/>
      </dsp:txXfrm>
    </dsp:sp>
    <dsp:sp modelId="{39016D94-B87F-4807-8AC7-913A569CCE7F}">
      <dsp:nvSpPr>
        <dsp:cNvPr id="0" name=""/>
        <dsp:cNvSpPr/>
      </dsp:nvSpPr>
      <dsp:spPr>
        <a:xfrm>
          <a:off x="1985499" y="285423"/>
          <a:ext cx="3867612" cy="3867612"/>
        </a:xfrm>
        <a:prstGeom prst="pie">
          <a:avLst>
            <a:gd name="adj1" fmla="val 10800000"/>
            <a:gd name="adj2" fmla="val 16200000"/>
          </a:avLst>
        </a:prstGeom>
        <a:gradFill flip="none" rotWithShape="1">
          <a:gsLst>
            <a:gs pos="0">
              <a:srgbClr val="640021"/>
            </a:gs>
            <a:gs pos="100000">
              <a:srgbClr val="990033"/>
            </a:gs>
          </a:gsLst>
          <a:lin ang="135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Calibri" panose="020F0502020204030204" pitchFamily="34" charset="0"/>
              <a:ea typeface="Calibri" panose="020F0502020204030204" pitchFamily="34" charset="0"/>
              <a:cs typeface="Calibri" panose="020F0502020204030204" pitchFamily="34" charset="0"/>
            </a:rPr>
            <a:t>  Think about how you can give service and help those around you.</a:t>
          </a:r>
        </a:p>
      </dsp:txBody>
      <dsp:txXfrm>
        <a:off x="2372721" y="1087032"/>
        <a:ext cx="1427333" cy="1058989"/>
      </dsp:txXfrm>
    </dsp:sp>
    <dsp:sp modelId="{26A972D6-5876-437E-B3F8-97056765C490}">
      <dsp:nvSpPr>
        <dsp:cNvPr id="0" name=""/>
        <dsp:cNvSpPr/>
      </dsp:nvSpPr>
      <dsp:spPr>
        <a:xfrm>
          <a:off x="1875917" y="45999"/>
          <a:ext cx="4346460" cy="4346460"/>
        </a:xfrm>
        <a:prstGeom prst="circularArrow">
          <a:avLst>
            <a:gd name="adj1" fmla="val 5085"/>
            <a:gd name="adj2" fmla="val 327528"/>
            <a:gd name="adj3" fmla="val 21272472"/>
            <a:gd name="adj4" fmla="val 162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4639D3-174C-4FA2-A170-A925B1C195B6}">
      <dsp:nvSpPr>
        <dsp:cNvPr id="0" name=""/>
        <dsp:cNvSpPr/>
      </dsp:nvSpPr>
      <dsp:spPr>
        <a:xfrm>
          <a:off x="1875917" y="175841"/>
          <a:ext cx="4346460" cy="4346460"/>
        </a:xfrm>
        <a:prstGeom prst="circularArrow">
          <a:avLst>
            <a:gd name="adj1" fmla="val 5085"/>
            <a:gd name="adj2" fmla="val 327528"/>
            <a:gd name="adj3" fmla="val 5072472"/>
            <a:gd name="adj4" fmla="val 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4B12AD-2981-44B1-8ACD-3E38B41E3277}">
      <dsp:nvSpPr>
        <dsp:cNvPr id="0" name=""/>
        <dsp:cNvSpPr/>
      </dsp:nvSpPr>
      <dsp:spPr>
        <a:xfrm>
          <a:off x="1746076" y="175841"/>
          <a:ext cx="4346460" cy="4346460"/>
        </a:xfrm>
        <a:prstGeom prst="circularArrow">
          <a:avLst>
            <a:gd name="adj1" fmla="val 5085"/>
            <a:gd name="adj2" fmla="val 327528"/>
            <a:gd name="adj3" fmla="val 10472472"/>
            <a:gd name="adj4" fmla="val 54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3F43DF-BF43-496F-A898-F5EBEB735DEF}">
      <dsp:nvSpPr>
        <dsp:cNvPr id="0" name=""/>
        <dsp:cNvSpPr/>
      </dsp:nvSpPr>
      <dsp:spPr>
        <a:xfrm>
          <a:off x="1746076" y="45999"/>
          <a:ext cx="4346460" cy="4346460"/>
        </a:xfrm>
        <a:prstGeom prst="circularArrow">
          <a:avLst>
            <a:gd name="adj1" fmla="val 5085"/>
            <a:gd name="adj2" fmla="val 327528"/>
            <a:gd name="adj3" fmla="val 15872472"/>
            <a:gd name="adj4" fmla="val 10800000"/>
            <a:gd name="adj5" fmla="val 5932"/>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4B358C-2791-4A86-979C-2361932BE771}" type="datetimeFigureOut">
              <a:rPr lang="en-US" smtClean="0"/>
              <a:t>9/26/2024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D8167-B09C-46C2-A674-431602ADD7B3}" type="slidenum">
              <a:rPr lang="en-US" smtClean="0"/>
              <a:t>‹#›</a:t>
            </a:fld>
            <a:endParaRPr lang="en-US"/>
          </a:p>
        </p:txBody>
      </p:sp>
    </p:spTree>
    <p:extLst>
      <p:ext uri="{BB962C8B-B14F-4D97-AF65-F5344CB8AC3E}">
        <p14:creationId xmlns:p14="http://schemas.microsoft.com/office/powerpoint/2010/main" val="133795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mbxVmJNq8p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youtube.com/watch?v=EFn6VlI8fHc" TargetMode="External"/><Relationship Id="rId4" Type="http://schemas.openxmlformats.org/officeDocument/2006/relationships/hyperlink" Target="https://www.youtube.com/watch?v=LgEMHlKOQes&amp;feature=emb_imp_woy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to Ecclesbourne and these are our aims</a:t>
            </a:r>
          </a:p>
        </p:txBody>
      </p:sp>
      <p:sp>
        <p:nvSpPr>
          <p:cNvPr id="4" name="Slide Number Placeholder 3"/>
          <p:cNvSpPr>
            <a:spLocks noGrp="1"/>
          </p:cNvSpPr>
          <p:nvPr>
            <p:ph type="sldNum" sz="quarter" idx="5"/>
          </p:nvPr>
        </p:nvSpPr>
        <p:spPr/>
        <p:txBody>
          <a:bodyPr/>
          <a:lstStyle/>
          <a:p>
            <a:fld id="{DB0D8167-B09C-46C2-A674-431602ADD7B3}" type="slidenum">
              <a:rPr lang="en-US" smtClean="0"/>
              <a:t>3</a:t>
            </a:fld>
            <a:endParaRPr lang="en-US"/>
          </a:p>
        </p:txBody>
      </p:sp>
    </p:spTree>
    <p:extLst>
      <p:ext uri="{BB962C8B-B14F-4D97-AF65-F5344CB8AC3E}">
        <p14:creationId xmlns:p14="http://schemas.microsoft.com/office/powerpoint/2010/main" val="218867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Every day there is something to do</a:t>
            </a:r>
          </a:p>
        </p:txBody>
      </p:sp>
      <p:sp>
        <p:nvSpPr>
          <p:cNvPr id="4" name="Slide Number Placeholder 3"/>
          <p:cNvSpPr>
            <a:spLocks noGrp="1"/>
          </p:cNvSpPr>
          <p:nvPr>
            <p:ph type="sldNum" sz="quarter" idx="5"/>
          </p:nvPr>
        </p:nvSpPr>
        <p:spPr/>
        <p:txBody>
          <a:bodyPr/>
          <a:lstStyle/>
          <a:p>
            <a:fld id="{DB0D8167-B09C-46C2-A674-431602ADD7B3}" type="slidenum">
              <a:rPr lang="en-US" smtClean="0"/>
              <a:t>14</a:t>
            </a:fld>
            <a:endParaRPr lang="en-US"/>
          </a:p>
        </p:txBody>
      </p:sp>
    </p:spTree>
    <p:extLst>
      <p:ext uri="{BB962C8B-B14F-4D97-AF65-F5344CB8AC3E}">
        <p14:creationId xmlns:p14="http://schemas.microsoft.com/office/powerpoint/2010/main" val="88875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includes sporting activities</a:t>
            </a:r>
          </a:p>
        </p:txBody>
      </p:sp>
      <p:sp>
        <p:nvSpPr>
          <p:cNvPr id="4" name="Slide Number Placeholder 3"/>
          <p:cNvSpPr>
            <a:spLocks noGrp="1"/>
          </p:cNvSpPr>
          <p:nvPr>
            <p:ph type="sldNum" sz="quarter" idx="5"/>
          </p:nvPr>
        </p:nvSpPr>
        <p:spPr/>
        <p:txBody>
          <a:bodyPr/>
          <a:lstStyle/>
          <a:p>
            <a:fld id="{DB0D8167-B09C-46C2-A674-431602ADD7B3}" type="slidenum">
              <a:rPr lang="en-US" smtClean="0"/>
              <a:t>15</a:t>
            </a:fld>
            <a:endParaRPr lang="en-US"/>
          </a:p>
        </p:txBody>
      </p:sp>
    </p:spTree>
    <p:extLst>
      <p:ext uri="{BB962C8B-B14F-4D97-AF65-F5344CB8AC3E}">
        <p14:creationId xmlns:p14="http://schemas.microsoft.com/office/powerpoint/2010/main" val="43461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16</a:t>
            </a:fld>
            <a:endParaRPr lang="en-US"/>
          </a:p>
        </p:txBody>
      </p:sp>
    </p:spTree>
    <p:extLst>
      <p:ext uri="{BB962C8B-B14F-4D97-AF65-F5344CB8AC3E}">
        <p14:creationId xmlns:p14="http://schemas.microsoft.com/office/powerpoint/2010/main" val="42375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17</a:t>
            </a:fld>
            <a:endParaRPr lang="en-US"/>
          </a:p>
        </p:txBody>
      </p:sp>
    </p:spTree>
    <p:extLst>
      <p:ext uri="{BB962C8B-B14F-4D97-AF65-F5344CB8AC3E}">
        <p14:creationId xmlns:p14="http://schemas.microsoft.com/office/powerpoint/2010/main" val="389767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18</a:t>
            </a:fld>
            <a:endParaRPr lang="en-US"/>
          </a:p>
        </p:txBody>
      </p:sp>
    </p:spTree>
    <p:extLst>
      <p:ext uri="{BB962C8B-B14F-4D97-AF65-F5344CB8AC3E}">
        <p14:creationId xmlns:p14="http://schemas.microsoft.com/office/powerpoint/2010/main" val="269957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19</a:t>
            </a:fld>
            <a:endParaRPr lang="en-US"/>
          </a:p>
        </p:txBody>
      </p:sp>
    </p:spTree>
    <p:extLst>
      <p:ext uri="{BB962C8B-B14F-4D97-AF65-F5344CB8AC3E}">
        <p14:creationId xmlns:p14="http://schemas.microsoft.com/office/powerpoint/2010/main" val="162601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20</a:t>
            </a:fld>
            <a:endParaRPr lang="en-US"/>
          </a:p>
        </p:txBody>
      </p:sp>
    </p:spTree>
    <p:extLst>
      <p:ext uri="{BB962C8B-B14F-4D97-AF65-F5344CB8AC3E}">
        <p14:creationId xmlns:p14="http://schemas.microsoft.com/office/powerpoint/2010/main" val="148623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Including national competitions</a:t>
            </a:r>
          </a:p>
        </p:txBody>
      </p:sp>
      <p:sp>
        <p:nvSpPr>
          <p:cNvPr id="4" name="Slide Number Placeholder 3"/>
          <p:cNvSpPr>
            <a:spLocks noGrp="1"/>
          </p:cNvSpPr>
          <p:nvPr>
            <p:ph type="sldNum" sz="quarter" idx="5"/>
          </p:nvPr>
        </p:nvSpPr>
        <p:spPr/>
        <p:txBody>
          <a:bodyPr/>
          <a:lstStyle/>
          <a:p>
            <a:fld id="{DB0D8167-B09C-46C2-A674-431602ADD7B3}" type="slidenum">
              <a:rPr lang="en-US" smtClean="0"/>
              <a:t>22</a:t>
            </a:fld>
            <a:endParaRPr lang="en-US"/>
          </a:p>
        </p:txBody>
      </p:sp>
    </p:spTree>
    <p:extLst>
      <p:ext uri="{BB962C8B-B14F-4D97-AF65-F5344CB8AC3E}">
        <p14:creationId xmlns:p14="http://schemas.microsoft.com/office/powerpoint/2010/main" val="250595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The sounds of Outward Bound - YouTube</a:t>
            </a:r>
            <a:endParaRPr lang="en-US">
              <a:hlinkClick r:id="" action="ppaction://noaction"/>
            </a:endParaRPr>
          </a:p>
          <a:p>
            <a:r>
              <a:rPr lang="en-US">
                <a:hlinkClick r:id="" action="ppaction://noaction"/>
              </a:rPr>
              <a:t>Outward Bound - More Than You Think </a:t>
            </a:r>
            <a:r>
              <a:rPr lang="en-US">
                <a:hlinkClick r:id="rId4"/>
              </a:rPr>
              <a:t>–</a:t>
            </a:r>
            <a:r>
              <a:rPr lang="en-US">
                <a:hlinkClick r:id="rId5"/>
              </a:rPr>
              <a:t> YouTube</a:t>
            </a:r>
            <a:endParaRPr lang="en-US"/>
          </a:p>
        </p:txBody>
      </p:sp>
      <p:sp>
        <p:nvSpPr>
          <p:cNvPr id="4" name="Slide Number Placeholder 3"/>
          <p:cNvSpPr>
            <a:spLocks noGrp="1"/>
          </p:cNvSpPr>
          <p:nvPr>
            <p:ph type="sldNum" sz="quarter" idx="5"/>
          </p:nvPr>
        </p:nvSpPr>
        <p:spPr/>
        <p:txBody>
          <a:bodyPr/>
          <a:lstStyle/>
          <a:p>
            <a:fld id="{A6B3E15C-355C-40E1-92CF-484586FD1AF2}" type="slidenum">
              <a:rPr lang="en-GB" smtClean="0"/>
              <a:t>23</a:t>
            </a:fld>
            <a:endParaRPr lang="en-GB"/>
          </a:p>
        </p:txBody>
      </p:sp>
    </p:spTree>
    <p:extLst>
      <p:ext uri="{BB962C8B-B14F-4D97-AF65-F5344CB8AC3E}">
        <p14:creationId xmlns:p14="http://schemas.microsoft.com/office/powerpoint/2010/main" val="75606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24</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9181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 do we achieve that. Instilling our values through the Code of Conduct</a:t>
            </a:r>
          </a:p>
        </p:txBody>
      </p:sp>
      <p:sp>
        <p:nvSpPr>
          <p:cNvPr id="4" name="Slide Number Placeholder 3"/>
          <p:cNvSpPr>
            <a:spLocks noGrp="1"/>
          </p:cNvSpPr>
          <p:nvPr>
            <p:ph type="sldNum" sz="quarter" idx="5"/>
          </p:nvPr>
        </p:nvSpPr>
        <p:spPr/>
        <p:txBody>
          <a:bodyPr/>
          <a:lstStyle/>
          <a:p>
            <a:fld id="{DB0D8167-B09C-46C2-A674-431602ADD7B3}" type="slidenum">
              <a:rPr lang="en-US" smtClean="0"/>
              <a:t>4</a:t>
            </a:fld>
            <a:endParaRPr lang="en-US"/>
          </a:p>
        </p:txBody>
      </p:sp>
    </p:spTree>
    <p:extLst>
      <p:ext uri="{BB962C8B-B14F-4D97-AF65-F5344CB8AC3E}">
        <p14:creationId xmlns:p14="http://schemas.microsoft.com/office/powerpoint/2010/main" val="376994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when does all this take place BE MINDFUL TO NOT BOOK HOLIDAYS FOR EXAM WEEK</a:t>
            </a:r>
          </a:p>
        </p:txBody>
      </p:sp>
      <p:sp>
        <p:nvSpPr>
          <p:cNvPr id="4" name="Slide Number Placeholder 3"/>
          <p:cNvSpPr>
            <a:spLocks noGrp="1"/>
          </p:cNvSpPr>
          <p:nvPr>
            <p:ph type="sldNum" sz="quarter" idx="5"/>
          </p:nvPr>
        </p:nvSpPr>
        <p:spPr/>
        <p:txBody>
          <a:bodyPr/>
          <a:lstStyle/>
          <a:p>
            <a:fld id="{DB0D8167-B09C-46C2-A674-431602ADD7B3}" type="slidenum">
              <a:rPr lang="en-US" smtClean="0"/>
              <a:t>25</a:t>
            </a:fld>
            <a:endParaRPr lang="en-US"/>
          </a:p>
        </p:txBody>
      </p:sp>
    </p:spTree>
    <p:extLst>
      <p:ext uri="{BB962C8B-B14F-4D97-AF65-F5344CB8AC3E}">
        <p14:creationId xmlns:p14="http://schemas.microsoft.com/office/powerpoint/2010/main" val="1345212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will lead to rewards </a:t>
            </a:r>
          </a:p>
        </p:txBody>
      </p:sp>
      <p:sp>
        <p:nvSpPr>
          <p:cNvPr id="4" name="Slide Number Placeholder 3"/>
          <p:cNvSpPr>
            <a:spLocks noGrp="1"/>
          </p:cNvSpPr>
          <p:nvPr>
            <p:ph type="sldNum" sz="quarter" idx="5"/>
          </p:nvPr>
        </p:nvSpPr>
        <p:spPr/>
        <p:txBody>
          <a:bodyPr/>
          <a:lstStyle/>
          <a:p>
            <a:fld id="{DB0D8167-B09C-46C2-A674-431602ADD7B3}" type="slidenum">
              <a:rPr lang="en-US" smtClean="0"/>
              <a:t>26</a:t>
            </a:fld>
            <a:endParaRPr lang="en-US"/>
          </a:p>
        </p:txBody>
      </p:sp>
    </p:spTree>
    <p:extLst>
      <p:ext uri="{BB962C8B-B14F-4D97-AF65-F5344CB8AC3E}">
        <p14:creationId xmlns:p14="http://schemas.microsoft.com/office/powerpoint/2010/main" val="332423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 can we support your child to achieve</a:t>
            </a:r>
          </a:p>
        </p:txBody>
      </p:sp>
      <p:sp>
        <p:nvSpPr>
          <p:cNvPr id="4" name="Slide Number Placeholder 3"/>
          <p:cNvSpPr>
            <a:spLocks noGrp="1"/>
          </p:cNvSpPr>
          <p:nvPr>
            <p:ph type="sldNum" sz="quarter" idx="5"/>
          </p:nvPr>
        </p:nvSpPr>
        <p:spPr/>
        <p:txBody>
          <a:bodyPr/>
          <a:lstStyle/>
          <a:p>
            <a:fld id="{DB0D8167-B09C-46C2-A674-431602ADD7B3}" type="slidenum">
              <a:rPr lang="en-US" smtClean="0"/>
              <a:t>27</a:t>
            </a:fld>
            <a:endParaRPr lang="en-US"/>
          </a:p>
        </p:txBody>
      </p:sp>
    </p:spTree>
    <p:extLst>
      <p:ext uri="{BB962C8B-B14F-4D97-AF65-F5344CB8AC3E}">
        <p14:creationId xmlns:p14="http://schemas.microsoft.com/office/powerpoint/2010/main" val="3706996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28</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t>So how can your child ask for help</a:t>
            </a:r>
          </a:p>
        </p:txBody>
      </p:sp>
    </p:spTree>
    <p:extLst>
      <p:ext uri="{BB962C8B-B14F-4D97-AF65-F5344CB8AC3E}">
        <p14:creationId xmlns:p14="http://schemas.microsoft.com/office/powerpoint/2010/main" val="1661183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Youngsters and opportunities have changed so with that in mind we are hoping to offer this programme</a:t>
            </a:r>
          </a:p>
        </p:txBody>
      </p:sp>
      <p:sp>
        <p:nvSpPr>
          <p:cNvPr id="4" name="Slide Number Placeholder 3"/>
          <p:cNvSpPr>
            <a:spLocks noGrp="1"/>
          </p:cNvSpPr>
          <p:nvPr>
            <p:ph type="sldNum" sz="quarter" idx="5"/>
          </p:nvPr>
        </p:nvSpPr>
        <p:spPr/>
        <p:txBody>
          <a:bodyPr/>
          <a:lstStyle/>
          <a:p>
            <a:fld id="{DB0D8167-B09C-46C2-A674-431602ADD7B3}" type="slidenum">
              <a:rPr lang="en-US" smtClean="0"/>
              <a:t>31</a:t>
            </a:fld>
            <a:endParaRPr lang="en-US"/>
          </a:p>
        </p:txBody>
      </p:sp>
    </p:spTree>
    <p:extLst>
      <p:ext uri="{BB962C8B-B14F-4D97-AF65-F5344CB8AC3E}">
        <p14:creationId xmlns:p14="http://schemas.microsoft.com/office/powerpoint/2010/main" val="358459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do we need students to do and parents. These are typical headlines we are seeing in the press</a:t>
            </a:r>
          </a:p>
        </p:txBody>
      </p:sp>
      <p:sp>
        <p:nvSpPr>
          <p:cNvPr id="4" name="Slide Number Placeholder 3"/>
          <p:cNvSpPr>
            <a:spLocks noGrp="1"/>
          </p:cNvSpPr>
          <p:nvPr>
            <p:ph type="sldNum" sz="quarter" idx="5"/>
          </p:nvPr>
        </p:nvSpPr>
        <p:spPr/>
        <p:txBody>
          <a:bodyPr/>
          <a:lstStyle/>
          <a:p>
            <a:fld id="{DB0D8167-B09C-46C2-A674-431602ADD7B3}" type="slidenum">
              <a:rPr lang="en-US" smtClean="0"/>
              <a:t>5</a:t>
            </a:fld>
            <a:endParaRPr lang="en-US"/>
          </a:p>
        </p:txBody>
      </p:sp>
    </p:spTree>
    <p:extLst>
      <p:ext uri="{BB962C8B-B14F-4D97-AF65-F5344CB8AC3E}">
        <p14:creationId xmlns:p14="http://schemas.microsoft.com/office/powerpoint/2010/main" val="407581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work with us to maintain high levels</a:t>
            </a:r>
          </a:p>
        </p:txBody>
      </p:sp>
      <p:sp>
        <p:nvSpPr>
          <p:cNvPr id="4" name="Slide Number Placeholder 3"/>
          <p:cNvSpPr>
            <a:spLocks noGrp="1"/>
          </p:cNvSpPr>
          <p:nvPr>
            <p:ph type="sldNum" sz="quarter" idx="5"/>
          </p:nvPr>
        </p:nvSpPr>
        <p:spPr/>
        <p:txBody>
          <a:bodyPr/>
          <a:lstStyle/>
          <a:p>
            <a:fld id="{DB0D8167-B09C-46C2-A674-431602ADD7B3}" type="slidenum">
              <a:rPr lang="en-US" smtClean="0"/>
              <a:t>6</a:t>
            </a:fld>
            <a:endParaRPr lang="en-US"/>
          </a:p>
        </p:txBody>
      </p:sp>
    </p:spTree>
    <p:extLst>
      <p:ext uri="{BB962C8B-B14F-4D97-AF65-F5344CB8AC3E}">
        <p14:creationId xmlns:p14="http://schemas.microsoft.com/office/powerpoint/2010/main" val="203131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Behaviour should set good role models to younger students </a:t>
            </a:r>
          </a:p>
        </p:txBody>
      </p:sp>
      <p:sp>
        <p:nvSpPr>
          <p:cNvPr id="4" name="Slide Number Placeholder 3"/>
          <p:cNvSpPr>
            <a:spLocks noGrp="1"/>
          </p:cNvSpPr>
          <p:nvPr>
            <p:ph type="sldNum" sz="quarter" idx="5"/>
          </p:nvPr>
        </p:nvSpPr>
        <p:spPr/>
        <p:txBody>
          <a:bodyPr/>
          <a:lstStyle/>
          <a:p>
            <a:fld id="{DB0D8167-B09C-46C2-A674-431602ADD7B3}" type="slidenum">
              <a:rPr lang="en-US" smtClean="0"/>
              <a:t>7</a:t>
            </a:fld>
            <a:endParaRPr lang="en-US"/>
          </a:p>
        </p:txBody>
      </p:sp>
    </p:spTree>
    <p:extLst>
      <p:ext uri="{BB962C8B-B14F-4D97-AF65-F5344CB8AC3E}">
        <p14:creationId xmlns:p14="http://schemas.microsoft.com/office/powerpoint/2010/main" val="131448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who is our community? Explain about structure of school offices and breadth and depth of staff</a:t>
            </a:r>
          </a:p>
        </p:txBody>
      </p:sp>
      <p:sp>
        <p:nvSpPr>
          <p:cNvPr id="4" name="Slide Number Placeholder 3"/>
          <p:cNvSpPr>
            <a:spLocks noGrp="1"/>
          </p:cNvSpPr>
          <p:nvPr>
            <p:ph type="sldNum" sz="quarter" idx="5"/>
          </p:nvPr>
        </p:nvSpPr>
        <p:spPr/>
        <p:txBody>
          <a:bodyPr/>
          <a:lstStyle/>
          <a:p>
            <a:fld id="{DB0D8167-B09C-46C2-A674-431602ADD7B3}" type="slidenum">
              <a:rPr lang="en-US" smtClean="0"/>
              <a:t>8</a:t>
            </a:fld>
            <a:endParaRPr lang="en-US"/>
          </a:p>
        </p:txBody>
      </p:sp>
    </p:spTree>
    <p:extLst>
      <p:ext uri="{BB962C8B-B14F-4D97-AF65-F5344CB8AC3E}">
        <p14:creationId xmlns:p14="http://schemas.microsoft.com/office/powerpoint/2010/main" val="121724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has the journey started . This Journey involves support from lots of people and determination on their part to contribute, show resilience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8CAAB8-8BD7-4175-9FC2-71423E1517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92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algn="ctr" eaLnBrk="0" hangingPunct="0">
              <a:defRPr sz="2400">
                <a:solidFill>
                  <a:schemeClr val="tx1"/>
                </a:solidFill>
                <a:latin typeface="Arial" charset="0"/>
              </a:defRPr>
            </a:lvl1pPr>
            <a:lvl2pPr marL="742950" indent="-285750" algn="ctr" eaLnBrk="0" hangingPunct="0">
              <a:defRPr sz="2400">
                <a:solidFill>
                  <a:schemeClr val="tx1"/>
                </a:solidFill>
                <a:latin typeface="Arial" charset="0"/>
              </a:defRPr>
            </a:lvl2pPr>
            <a:lvl3pPr marL="1143000" indent="-228600" algn="ctr" eaLnBrk="0" hangingPunct="0">
              <a:defRPr sz="2400">
                <a:solidFill>
                  <a:schemeClr val="tx1"/>
                </a:solidFill>
                <a:latin typeface="Arial" charset="0"/>
              </a:defRPr>
            </a:lvl3pPr>
            <a:lvl4pPr marL="1600200" indent="-228600" algn="ctr" eaLnBrk="0" hangingPunct="0">
              <a:defRPr sz="2400">
                <a:solidFill>
                  <a:schemeClr val="tx1"/>
                </a:solidFill>
                <a:latin typeface="Arial" charset="0"/>
              </a:defRPr>
            </a:lvl4pPr>
            <a:lvl5pPr marL="2057400" indent="-228600" algn="ctr"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hangingPunct="1">
              <a:defRPr/>
            </a:pPr>
            <a:fld id="{C21C6354-E037-4864-88BC-A0223C4021A4}" type="slidenum">
              <a:rPr lang="en-US" sz="1200" smtClean="0">
                <a:latin typeface="Times New Roman" pitchFamily="18" charset="0"/>
              </a:rPr>
              <a:pPr algn="r" eaLnBrk="1" hangingPunct="1">
                <a:defRPr/>
              </a:pPr>
              <a:t>11</a:t>
            </a:fld>
            <a:endParaRPr 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t>Year 9 is about developing the students in preparation for their GCSE . Whole person important not just results but a citizen that can function in society So how do we achieve that?</a:t>
            </a:r>
          </a:p>
        </p:txBody>
      </p:sp>
    </p:spTree>
    <p:extLst>
      <p:ext uri="{BB962C8B-B14F-4D97-AF65-F5344CB8AC3E}">
        <p14:creationId xmlns:p14="http://schemas.microsoft.com/office/powerpoint/2010/main" val="276233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wealth of opportunities available and encourage students to participate</a:t>
            </a:r>
          </a:p>
        </p:txBody>
      </p:sp>
      <p:sp>
        <p:nvSpPr>
          <p:cNvPr id="4" name="Slide Number Placeholder 3"/>
          <p:cNvSpPr>
            <a:spLocks noGrp="1"/>
          </p:cNvSpPr>
          <p:nvPr>
            <p:ph type="sldNum" sz="quarter" idx="5"/>
          </p:nvPr>
        </p:nvSpPr>
        <p:spPr/>
        <p:txBody>
          <a:bodyPr/>
          <a:lstStyle/>
          <a:p>
            <a:fld id="{DB0D8167-B09C-46C2-A674-431602ADD7B3}" type="slidenum">
              <a:rPr lang="en-US" smtClean="0"/>
              <a:t>13</a:t>
            </a:fld>
            <a:endParaRPr lang="en-US"/>
          </a:p>
        </p:txBody>
      </p:sp>
    </p:spTree>
    <p:extLst>
      <p:ext uri="{BB962C8B-B14F-4D97-AF65-F5344CB8AC3E}">
        <p14:creationId xmlns:p14="http://schemas.microsoft.com/office/powerpoint/2010/main" val="82673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alibri" panose="020F050202020403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41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99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alibri" panose="020F050202020403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6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alibri" panose="020F050202020403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95123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alibri" panose="020F050202020403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82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910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36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0484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7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94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35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55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945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6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27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974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496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26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66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5987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1CCF44-9B3C-4746-981F-1EBCE1A2305A}"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156144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1CCF44-9B3C-4746-981F-1EBCE1A2305A}"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35194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1CCF44-9B3C-4746-981F-1EBCE1A2305A}"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395943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1CCF44-9B3C-4746-981F-1EBCE1A2305A}"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3606479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1CCF44-9B3C-4746-981F-1EBCE1A2305A}" type="datetimeFigureOut">
              <a:rPr lang="en-GB" smtClean="0"/>
              <a:t>26/09/2024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4049308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1CCF44-9B3C-4746-981F-1EBCE1A2305A}" type="datetimeFigureOut">
              <a:rPr lang="en-GB" smtClean="0"/>
              <a:t>26/09/2024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1340541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CCF44-9B3C-4746-981F-1EBCE1A2305A}" type="datetimeFigureOut">
              <a:rPr lang="en-GB" smtClean="0"/>
              <a:t>26/09/2024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378668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1CCF44-9B3C-4746-981F-1EBCE1A2305A}"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2563666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1CCF44-9B3C-4746-981F-1EBCE1A2305A}" type="datetimeFigureOut">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1676361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1CCF44-9B3C-4746-981F-1EBCE1A2305A}"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98383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alibri" panose="020F0502020204030204" pitchFamily="34" charset="0"/>
              </a:rPr>
              <a:t>Click to edit Master title style</a:t>
            </a:r>
            <a:endParaRPr lang="en-GB" sz="2800" kern="0">
              <a:solidFill>
                <a:srgbClr val="990033"/>
              </a:solidFill>
              <a:latin typeface="Calibri" panose="020F0502020204030204" pitchFamily="34" charset="0"/>
            </a:endParaRPr>
          </a:p>
        </p:txBody>
      </p:sp>
    </p:spTree>
    <p:extLst>
      <p:ext uri="{BB962C8B-B14F-4D97-AF65-F5344CB8AC3E}">
        <p14:creationId xmlns:p14="http://schemas.microsoft.com/office/powerpoint/2010/main" val="3420082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1CCF44-9B3C-4746-981F-1EBCE1A2305A}"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E8B830-6547-4D45-9927-895187DB592A}" type="slidenum">
              <a:rPr lang="en-GB" smtClean="0"/>
              <a:t>‹#›</a:t>
            </a:fld>
            <a:endParaRPr lang="en-GB"/>
          </a:p>
        </p:txBody>
      </p:sp>
    </p:spTree>
    <p:extLst>
      <p:ext uri="{BB962C8B-B14F-4D97-AF65-F5344CB8AC3E}">
        <p14:creationId xmlns:p14="http://schemas.microsoft.com/office/powerpoint/2010/main" val="361445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entury Gothic" panose="020B0502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entury Gothic" panose="020B0502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4488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7312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entury Gothic" panose="020B0502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9890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entury Gothic" panose="020B0502020202020204" pitchFamily="34" charset="0"/>
              </a:rPr>
              <a:t>Click to edit Master title style</a:t>
            </a:r>
            <a:endParaRPr lang="en-GB" sz="2800" kern="0">
              <a:solidFill>
                <a:srgbClr val="990033"/>
              </a:solidFill>
              <a:latin typeface="Century Gothic" panose="020B0502020202020204" pitchFamily="34" charset="0"/>
            </a:endParaRPr>
          </a:p>
        </p:txBody>
      </p:sp>
    </p:spTree>
    <p:extLst>
      <p:ext uri="{BB962C8B-B14F-4D97-AF65-F5344CB8AC3E}">
        <p14:creationId xmlns:p14="http://schemas.microsoft.com/office/powerpoint/2010/main" val="3080591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226094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132397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78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272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978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36669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3579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7506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entury Gothic" panose="020B050202020202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442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entury Gothic" panose="020B050202020202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2253806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entury Gothic" panose="020B050202020202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2315836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9489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6804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3018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A189-8781-4465-90F2-2127AB4DED3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D4AAB41-A7F7-4826-A791-43A97D7D0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8924DA8-B340-4DBC-A5C3-793CFE344DAB}"/>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BBBF746B-D995-48EB-B69D-BCB69DCCD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7C6C9C-A3EA-4F16-B0E2-346D88A1D506}"/>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119352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01FA-61EA-4B0E-B71C-BBB679C549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190D8B-4612-427B-BA84-DA8AEDD3E1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C0A4EFA-82DF-49E3-8F12-2C34BDFE61FB}"/>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0A3056A2-B829-4B06-8D02-99516FC81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56F3D-8ABB-4CC1-824A-1EA751BA221A}"/>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262033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5999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1A74-E699-4B90-9949-A9BC0C7F2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379F4C7-6707-46E6-ACE3-70AF10029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5584E3-8148-4650-A365-47B677174CD6}"/>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C159A6F8-8117-4A47-9DEF-4A50E9617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2BA46-7E84-461A-859C-9F58A10DB457}"/>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1474057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F4B0-CED7-4311-8A72-76A1AA2719B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0779A1-D853-49BF-8C23-DCB190C82C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14448A2-662A-4BD8-AC55-046EC08AD3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6812B42-8D41-40E8-95B2-94772B728F2D}"/>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6" name="Footer Placeholder 5">
            <a:extLst>
              <a:ext uri="{FF2B5EF4-FFF2-40B4-BE49-F238E27FC236}">
                <a16:creationId xmlns:a16="http://schemas.microsoft.com/office/drawing/2014/main" id="{51FCE86B-14AA-413B-B090-6211DBCC5E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93A6E6-86FA-4DBB-9B98-279E369B9093}"/>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4117501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20DC-AFBE-4042-8DD9-1920D84277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A6C30A5-DAF5-4243-9982-B8460C81D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9AD588-ED9B-4317-BC88-E6B6084D18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93F2DB3-D657-4B74-A647-ED2231FAD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92E482-5DAB-4D22-97E8-5CB464827E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BE51852-9402-4C8E-B7CA-D9395A1895DB}"/>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8" name="Footer Placeholder 7">
            <a:extLst>
              <a:ext uri="{FF2B5EF4-FFF2-40B4-BE49-F238E27FC236}">
                <a16:creationId xmlns:a16="http://schemas.microsoft.com/office/drawing/2014/main" id="{9EEC673E-4808-461A-BAFB-2DCB813360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E8B1-84F9-42BA-B9FD-4082D0E0F787}"/>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1076320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AFE8-84CA-488C-914F-D1C2F888145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B683837-B82D-44C2-AF64-940ABDC8FF5B}"/>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4" name="Footer Placeholder 3">
            <a:extLst>
              <a:ext uri="{FF2B5EF4-FFF2-40B4-BE49-F238E27FC236}">
                <a16:creationId xmlns:a16="http://schemas.microsoft.com/office/drawing/2014/main" id="{0A90EFAF-C669-4244-B1C7-F643833F3D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894B7C-1BE3-480F-A91E-360B4164277E}"/>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76283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0E615-39D6-414E-AEAE-2CD1A089BEFF}"/>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3" name="Footer Placeholder 2">
            <a:extLst>
              <a:ext uri="{FF2B5EF4-FFF2-40B4-BE49-F238E27FC236}">
                <a16:creationId xmlns:a16="http://schemas.microsoft.com/office/drawing/2014/main" id="{1B873103-4121-447A-84F3-4C42B35C2F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C69579-A1A9-457E-A319-88EA721A6FD9}"/>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3283149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F864-94B1-45B0-AA3B-50E5C5E82B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18DF8A9-917C-428D-B43B-E7B8A6B25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D932A41-AFF0-43D0-9C6D-3DB9B5D7E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1A7854-6BE6-4DC5-88FA-BC6ADEDEA030}"/>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6" name="Footer Placeholder 5">
            <a:extLst>
              <a:ext uri="{FF2B5EF4-FFF2-40B4-BE49-F238E27FC236}">
                <a16:creationId xmlns:a16="http://schemas.microsoft.com/office/drawing/2014/main" id="{9059460E-FB03-40D6-AF60-3EA12581C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87427-5444-4CD3-B538-362C2208FF52}"/>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317588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7837-4BA3-4450-A3F3-5D07592E02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E486EDE-E18C-4BF8-BFA3-30AADFF94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DED370-45D3-492F-8804-C44F66030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0A9F1D-BE18-4BFA-9371-67DBBF0E8289}"/>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6" name="Footer Placeholder 5">
            <a:extLst>
              <a:ext uri="{FF2B5EF4-FFF2-40B4-BE49-F238E27FC236}">
                <a16:creationId xmlns:a16="http://schemas.microsoft.com/office/drawing/2014/main" id="{0655B713-33B1-4B48-A625-CB3AE42FB0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CD0C7C-1F01-421A-AD3C-4C1C89CA13B6}"/>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3346256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D1F6-6C04-41DF-8236-F9523DFB65E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0C7D69-6E1C-4587-B621-E9E6DD9CE5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A4255F-92D0-4C95-B5F1-7F39549909E6}"/>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1F8DA0E8-14ED-4F5A-9C87-A3DB6B306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6A8760-59DE-4531-A470-9972AB8DED5A}"/>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1866734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334AE-90BE-43D8-A1F6-955FF131BCE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CAAA285-8B55-4EBD-83D3-C4B2FA47D8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21AF9A-2EEB-44F5-ADAC-F8D479DD20C4}"/>
              </a:ext>
            </a:extLst>
          </p:cNvPr>
          <p:cNvSpPr>
            <a:spLocks noGrp="1"/>
          </p:cNvSpPr>
          <p:nvPr>
            <p:ph type="dt" sz="half" idx="10"/>
          </p:nvPr>
        </p:nvSpPr>
        <p:spPr/>
        <p:txBody>
          <a:body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E1422A7F-BC0D-46CB-AC1E-784130684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6A3DB-174B-4303-BE5F-685854464FBA}"/>
              </a:ext>
            </a:extLst>
          </p:cNvPr>
          <p:cNvSpPr>
            <a:spLocks noGrp="1"/>
          </p:cNvSpPr>
          <p:nvPr>
            <p:ph type="sldNum" sz="quarter" idx="12"/>
          </p:nvPr>
        </p:nvSpPr>
        <p:spPr/>
        <p:txBody>
          <a:bodyPr/>
          <a:lstStyle/>
          <a:p>
            <a:fld id="{6D08708A-595B-4E15-8A9B-5AEA155A3A31}" type="slidenum">
              <a:rPr lang="en-GB" smtClean="0"/>
              <a:t>‹#›</a:t>
            </a:fld>
            <a:endParaRPr lang="en-GB"/>
          </a:p>
        </p:txBody>
      </p:sp>
    </p:spTree>
    <p:extLst>
      <p:ext uri="{BB962C8B-B14F-4D97-AF65-F5344CB8AC3E}">
        <p14:creationId xmlns:p14="http://schemas.microsoft.com/office/powerpoint/2010/main" val="379907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276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604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latin typeface="Calibri" panose="020F0502020204030204" pitchFamily="34" charset="0"/>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C0BD4D0-EFC4-46D6-8DE4-F7371A95C233}" type="datetimeFigureOut">
              <a:rPr lang="en-GB" smtClean="0"/>
              <a:pPr/>
              <a:t>26/09/2024</a:t>
            </a:fld>
            <a:endParaRPr lang="en-GB"/>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alibri" panose="020F050202020403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rPr>
              <a:t>`</a:t>
            </a:r>
            <a:endParaRPr lang="en-GB" sz="1800">
              <a:latin typeface="Calibri" panose="020F0502020204030204" pitchFamily="34" charset="0"/>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alibri" panose="020F0502020204030204" pitchFamily="34" charset="0"/>
              </a:rPr>
              <a:t>       </a:t>
            </a:r>
            <a:endParaRPr lang="en-GB" sz="1200" b="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25987074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4893-7C72-4649-A9BE-834F2C0B9150}" type="datetimeFigureOut">
              <a:rPr lang="en-GB" smtClean="0">
                <a:solidFill>
                  <a:prstClr val="black">
                    <a:tint val="75000"/>
                  </a:prstClr>
                </a:solidFill>
              </a:rPr>
              <a:pPr/>
              <a:t>26/09/2024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2075-7AF0-4879-873A-CB000466F29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17426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CCF44-9B3C-4746-981F-1EBCE1A2305A}" type="datetimeFigureOut">
              <a:rPr lang="en-GB" smtClean="0"/>
              <a:t>26/09/2024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8B830-6547-4D45-9927-895187DB592A}" type="slidenum">
              <a:rPr lang="en-GB" smtClean="0"/>
              <a:t>‹#›</a:t>
            </a:fld>
            <a:endParaRPr lang="en-GB"/>
          </a:p>
        </p:txBody>
      </p:sp>
    </p:spTree>
    <p:extLst>
      <p:ext uri="{BB962C8B-B14F-4D97-AF65-F5344CB8AC3E}">
        <p14:creationId xmlns:p14="http://schemas.microsoft.com/office/powerpoint/2010/main" val="17094147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800"/>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Sometimes</a:t>
            </a:r>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94EA5-2EFA-2743-9E8B-CEE323B34A39}" type="slidenum">
              <a:rPr lang="en-US" smtClean="0"/>
              <a:t>‹#›</a:t>
            </a:fld>
            <a:endParaRPr lang="en-US"/>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schemeClr val="bg1">
                    <a:lumMod val="50000"/>
                  </a:schemeClr>
                </a:solidFill>
                <a:latin typeface="Century Gothic" panose="020B050202020202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b="0">
                <a:solidFill>
                  <a:schemeClr val="tx1"/>
                </a:solidFill>
                <a:latin typeface="Century Gothic" panose="020B050202020202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a:t>
            </a:r>
            <a:endParaRPr lang="en-GB" sz="1800"/>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a:t>
            </a:r>
            <a:endParaRPr lang="en-GB" sz="1800"/>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4" name="Picture 23"/>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lgn="l">
              <a:defRPr/>
            </a:pPr>
            <a:r>
              <a:rPr lang="en-GB" sz="1200" b="0" baseline="0">
                <a:solidFill>
                  <a:schemeClr val="tx1"/>
                </a:solidFill>
                <a:latin typeface="Century Gothic" panose="020B0502020202020204" pitchFamily="34" charset="0"/>
              </a:rPr>
              <a:t>       </a:t>
            </a:r>
            <a:endParaRPr lang="en-GB" sz="1200" b="0">
              <a:solidFill>
                <a:schemeClr val="tx1"/>
              </a:solidFill>
              <a:latin typeface="Century Gothic" panose="020B0502020202020204" pitchFamily="34" charset="0"/>
            </a:endParaRPr>
          </a:p>
        </p:txBody>
      </p:sp>
      <p:pic>
        <p:nvPicPr>
          <p:cNvPr id="26" name="Picture 25"/>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41069080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hf sldNum="0" hdr="0" dt="0"/>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C0C05-172A-47E7-AD74-163FA9C51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9B161A7-CBFD-4E8A-B845-F6B2432DF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5300FA-924B-440A-84B4-7912CF96B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BFE1D-34D4-48DC-B64A-3A63995AD8BD}" type="datetimeFigureOut">
              <a:rPr lang="en-GB" smtClean="0"/>
              <a:t>26/09/2024</a:t>
            </a:fld>
            <a:endParaRPr lang="en-GB"/>
          </a:p>
        </p:txBody>
      </p:sp>
      <p:sp>
        <p:nvSpPr>
          <p:cNvPr id="5" name="Footer Placeholder 4">
            <a:extLst>
              <a:ext uri="{FF2B5EF4-FFF2-40B4-BE49-F238E27FC236}">
                <a16:creationId xmlns:a16="http://schemas.microsoft.com/office/drawing/2014/main" id="{C5903E94-399E-44DA-998C-5811771861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960841-7268-43F2-B3FE-2F185AC80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708A-595B-4E15-8A9B-5AEA155A3A31}" type="slidenum">
              <a:rPr lang="en-GB" smtClean="0"/>
              <a:t>‹#›</a:t>
            </a:fld>
            <a:endParaRPr lang="en-GB"/>
          </a:p>
        </p:txBody>
      </p:sp>
    </p:spTree>
    <p:extLst>
      <p:ext uri="{BB962C8B-B14F-4D97-AF65-F5344CB8AC3E}">
        <p14:creationId xmlns:p14="http://schemas.microsoft.com/office/powerpoint/2010/main" val="33677992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image" Target="../media/image51.png"/><Relationship Id="rId18" Type="http://schemas.openxmlformats.org/officeDocument/2006/relationships/hyperlink" Target="https://www.google.co.uk/url?sa=i&amp;rct=j&amp;q=&amp;esrc=s&amp;source=images&amp;cd=&amp;cad=rja&amp;uact=8&amp;ved=2ahUKEwjkytzag4vhAhVQyYUKHRk5C-wQjRx6BAgBEAU&amp;url=https://www.headspace.com/&amp;psig=AOvVaw0-s84YoqYgCLCIcMGbG4QU&amp;ust=1552975762336181" TargetMode="External"/><Relationship Id="rId26" Type="http://schemas.openxmlformats.org/officeDocument/2006/relationships/image" Target="../media/image59.png"/><Relationship Id="rId3" Type="http://schemas.openxmlformats.org/officeDocument/2006/relationships/image" Target="../media/image45.png"/><Relationship Id="rId21" Type="http://schemas.openxmlformats.org/officeDocument/2006/relationships/image" Target="../media/image55.jpeg"/><Relationship Id="rId7" Type="http://schemas.openxmlformats.org/officeDocument/2006/relationships/image" Target="../media/image48.png"/><Relationship Id="rId12" Type="http://schemas.openxmlformats.org/officeDocument/2006/relationships/hyperlink" Target="https://www.themix.org.uk/mental-health" TargetMode="External"/><Relationship Id="rId17" Type="http://schemas.openxmlformats.org/officeDocument/2006/relationships/image" Target="../media/image53.png"/><Relationship Id="rId25" Type="http://schemas.openxmlformats.org/officeDocument/2006/relationships/image" Target="../media/image58.png"/><Relationship Id="rId2" Type="http://schemas.openxmlformats.org/officeDocument/2006/relationships/hyperlink" Target="https://www.google.co.uk/url?sa=i&amp;rct=j&amp;q=&amp;esrc=s&amp;source=images&amp;cd=&amp;cad=rja&amp;uact=8&amp;ved=2ahUKEwjgg8OOgIvhAhUEqxoKHQlzD5wQjRx6BAgBEAU&amp;url=https://www.mentalhealthatwork.org.uk/organisation/mental-health-first-aid-england/&amp;psig=AOvVaw3zBWreNO890mbZVC5jjYLr&amp;ust=1552974793401062" TargetMode="External"/><Relationship Id="rId16" Type="http://schemas.openxmlformats.org/officeDocument/2006/relationships/hyperlink" Target="https://www.stopbreathethink.com/" TargetMode="External"/><Relationship Id="rId20" Type="http://schemas.openxmlformats.org/officeDocument/2006/relationships/hyperlink" Target="https://www.google.co.uk/url?sa=i&amp;rct=j&amp;q=&amp;esrc=s&amp;source=images&amp;cd=&amp;cad=rja&amp;uact=8&amp;ved=2ahUKEwjI4riBhIvhAhVJhRoKHVvcBIEQjRx6BAgBEAU&amp;url=https://twitter.com/power_of_calm&amp;psig=AOvVaw0SBGB6B67KD1MKVfE7RrJz&amp;ust=1552975841965222" TargetMode="External"/><Relationship Id="rId1" Type="http://schemas.openxmlformats.org/officeDocument/2006/relationships/slideLayout" Target="../slideLayouts/slideLayout12.xml"/><Relationship Id="rId6" Type="http://schemas.openxmlformats.org/officeDocument/2006/relationships/hyperlink" Target="https://www.studentsagainstdepression.org/" TargetMode="External"/><Relationship Id="rId11" Type="http://schemas.openxmlformats.org/officeDocument/2006/relationships/image" Target="../media/image50.png"/><Relationship Id="rId24" Type="http://schemas.openxmlformats.org/officeDocument/2006/relationships/image" Target="../media/image57.png"/><Relationship Id="rId5" Type="http://schemas.openxmlformats.org/officeDocument/2006/relationships/image" Target="../media/image47.png"/><Relationship Id="rId15" Type="http://schemas.openxmlformats.org/officeDocument/2006/relationships/image" Target="../media/image52.png"/><Relationship Id="rId23" Type="http://schemas.openxmlformats.org/officeDocument/2006/relationships/image" Target="../media/image56.jpeg"/><Relationship Id="rId10" Type="http://schemas.openxmlformats.org/officeDocument/2006/relationships/hyperlink" Target="https://www.mind.org.uk/information-support/" TargetMode="External"/><Relationship Id="rId19" Type="http://schemas.openxmlformats.org/officeDocument/2006/relationships/image" Target="../media/image54.jpeg"/><Relationship Id="rId4" Type="http://schemas.openxmlformats.org/officeDocument/2006/relationships/hyperlink" Target="https://www.nhs.uk/using-the-nhs/nhs-services/mental-health-services/child-and-adolescent-mental-health-services-camhs/" TargetMode="External"/><Relationship Id="rId9" Type="http://schemas.openxmlformats.org/officeDocument/2006/relationships/image" Target="../media/image49.png"/><Relationship Id="rId14" Type="http://schemas.openxmlformats.org/officeDocument/2006/relationships/hyperlink" Target="https://www.moodjuice.scot.nhs.uk/professional/index.asp" TargetMode="External"/><Relationship Id="rId22" Type="http://schemas.openxmlformats.org/officeDocument/2006/relationships/hyperlink" Target="https://www.google.co.uk/url?sa=i&amp;rct=j&amp;q=&amp;esrc=s&amp;source=images&amp;cd=&amp;cad=rja&amp;uact=8&amp;ved=2ahUKEwj0vYHLhIvhAhUBKBoKHXX8CTUQjRx6BAgBEAU&amp;url=https://twitter.com/youthhealthtalk&amp;psig=AOvVaw0pByWVVP-L0-O9kPUNtZca&amp;ust=155297600303189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484" y="2152459"/>
            <a:ext cx="4494882" cy="1470025"/>
          </a:xfrm>
        </p:spPr>
        <p:txBody>
          <a:bodyPr/>
          <a:lstStyle/>
          <a:p>
            <a:r>
              <a:rPr lang="en-GB" dirty="0"/>
              <a:t>Year 9 Information Evening</a:t>
            </a:r>
          </a:p>
        </p:txBody>
      </p:sp>
      <p:sp>
        <p:nvSpPr>
          <p:cNvPr id="4" name="Rectangle 3">
            <a:extLst>
              <a:ext uri="{FF2B5EF4-FFF2-40B4-BE49-F238E27FC236}">
                <a16:creationId xmlns:a16="http://schemas.microsoft.com/office/drawing/2014/main" id="{B64B024C-D04D-4A0B-676C-0BA25FD020B4}"/>
              </a:ext>
            </a:extLst>
          </p:cNvPr>
          <p:cNvSpPr/>
          <p:nvPr/>
        </p:nvSpPr>
        <p:spPr bwMode="auto">
          <a:xfrm>
            <a:off x="6014301" y="441434"/>
            <a:ext cx="6177699" cy="6180083"/>
          </a:xfrm>
          <a:prstGeom prst="rect">
            <a:avLst/>
          </a:prstGeom>
          <a:gradFill flip="none" rotWithShape="1">
            <a:gsLst>
              <a:gs pos="0">
                <a:schemeClr val="bg1"/>
              </a:gs>
              <a:gs pos="85000">
                <a:schemeClr val="bg1"/>
              </a:gs>
              <a:gs pos="100000">
                <a:schemeClr val="bg1">
                  <a:alpha val="0"/>
                </a:schemeClr>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FCE1834B-3750-4260-A7FF-AE825A9DF0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5020" y="605239"/>
            <a:ext cx="5143500" cy="5761822"/>
          </a:xfrm>
          <a:prstGeom prst="rect">
            <a:avLst/>
          </a:prstGeom>
        </p:spPr>
      </p:pic>
    </p:spTree>
    <p:extLst>
      <p:ext uri="{BB962C8B-B14F-4D97-AF65-F5344CB8AC3E}">
        <p14:creationId xmlns:p14="http://schemas.microsoft.com/office/powerpoint/2010/main" val="418034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Year 9 Vision </a:t>
            </a:r>
          </a:p>
        </p:txBody>
      </p:sp>
      <p:sp>
        <p:nvSpPr>
          <p:cNvPr id="3" name="Content Placeholder 2"/>
          <p:cNvSpPr>
            <a:spLocks noGrp="1"/>
          </p:cNvSpPr>
          <p:nvPr>
            <p:ph idx="1"/>
          </p:nvPr>
        </p:nvSpPr>
        <p:spPr>
          <a:xfrm>
            <a:off x="198783" y="1556793"/>
            <a:ext cx="8112704" cy="4525963"/>
          </a:xfrm>
        </p:spPr>
        <p:txBody>
          <a:bodyPr/>
          <a:lstStyle/>
          <a:p>
            <a:pPr marL="0" indent="0">
              <a:buNone/>
            </a:pPr>
            <a:endParaRPr lang="en-GB" sz="2800"/>
          </a:p>
          <a:p>
            <a:pPr marL="0" indent="0">
              <a:buNone/>
            </a:pPr>
            <a:r>
              <a:rPr lang="en-GB" sz="4000"/>
              <a:t>A story of kindness, friendship, courage and hope.</a:t>
            </a:r>
          </a:p>
          <a:p>
            <a:pPr marL="0" indent="0">
              <a:buNone/>
            </a:pPr>
            <a:endParaRPr lang="en-GB" sz="4000"/>
          </a:p>
          <a:p>
            <a:pPr marL="0" indent="0">
              <a:buNone/>
            </a:pPr>
            <a:r>
              <a:rPr lang="en-GB" sz="4000"/>
              <a:t>An unlikely group of friends goes on a journey to find home.</a:t>
            </a:r>
          </a:p>
        </p:txBody>
      </p:sp>
      <p:pic>
        <p:nvPicPr>
          <p:cNvPr id="6146" name="Picture 2" descr="The Boy, the Mole, the Fox and the Horse,&quot; by Charlie Mackesy, is the  Barnes &amp; Noble book of the 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5082" y="1056696"/>
            <a:ext cx="3444396" cy="534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5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B6671-83E0-4A47-AE7E-28D3EE7953C2}"/>
              </a:ext>
            </a:extLst>
          </p:cNvPr>
          <p:cNvSpPr>
            <a:spLocks noGrp="1"/>
          </p:cNvSpPr>
          <p:nvPr>
            <p:ph type="ctrTitle"/>
          </p:nvPr>
        </p:nvSpPr>
        <p:spPr>
          <a:xfrm>
            <a:off x="1497205" y="-135816"/>
            <a:ext cx="10363200" cy="1006673"/>
          </a:xfrm>
        </p:spPr>
        <p:txBody>
          <a:bodyPr/>
          <a:lstStyle/>
          <a:p>
            <a:r>
              <a:rPr lang="en-GB" b="1">
                <a:latin typeface="Calibri" panose="020F0502020204030204" pitchFamily="34" charset="0"/>
                <a:cs typeface="Calibri" panose="020F0502020204030204" pitchFamily="34" charset="0"/>
              </a:rPr>
              <a:t>Personal Development </a:t>
            </a:r>
          </a:p>
        </p:txBody>
      </p:sp>
      <p:sp>
        <p:nvSpPr>
          <p:cNvPr id="5" name="Rectangle: Rounded Corners 4">
            <a:extLst>
              <a:ext uri="{FF2B5EF4-FFF2-40B4-BE49-F238E27FC236}">
                <a16:creationId xmlns:a16="http://schemas.microsoft.com/office/drawing/2014/main" id="{CC122B98-589A-4D70-9D2D-1EE180F78DD7}"/>
              </a:ext>
            </a:extLst>
          </p:cNvPr>
          <p:cNvSpPr/>
          <p:nvPr/>
        </p:nvSpPr>
        <p:spPr>
          <a:xfrm>
            <a:off x="446075" y="2678775"/>
            <a:ext cx="3443020" cy="147002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PDC curriculum</a:t>
            </a:r>
          </a:p>
        </p:txBody>
      </p:sp>
      <p:sp>
        <p:nvSpPr>
          <p:cNvPr id="6" name="Rectangle: Rounded Corners 5">
            <a:extLst>
              <a:ext uri="{FF2B5EF4-FFF2-40B4-BE49-F238E27FC236}">
                <a16:creationId xmlns:a16="http://schemas.microsoft.com/office/drawing/2014/main" id="{1D9DDC25-A1D3-4C68-A59F-B77B3F007877}"/>
              </a:ext>
            </a:extLst>
          </p:cNvPr>
          <p:cNvSpPr/>
          <p:nvPr/>
        </p:nvSpPr>
        <p:spPr>
          <a:xfrm>
            <a:off x="44607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Assemblies </a:t>
            </a:r>
          </a:p>
        </p:txBody>
      </p:sp>
      <p:sp>
        <p:nvSpPr>
          <p:cNvPr id="7" name="Rectangle: Rounded Corners 6">
            <a:extLst>
              <a:ext uri="{FF2B5EF4-FFF2-40B4-BE49-F238E27FC236}">
                <a16:creationId xmlns:a16="http://schemas.microsoft.com/office/drawing/2014/main" id="{33892ADA-3B85-4DA1-8FAC-8FB69DA503EC}"/>
              </a:ext>
            </a:extLst>
          </p:cNvPr>
          <p:cNvSpPr/>
          <p:nvPr/>
        </p:nvSpPr>
        <p:spPr>
          <a:xfrm>
            <a:off x="4536754" y="2678776"/>
            <a:ext cx="3443021" cy="147002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Leadership opportunities </a:t>
            </a:r>
          </a:p>
        </p:txBody>
      </p:sp>
      <p:sp>
        <p:nvSpPr>
          <p:cNvPr id="8" name="Rectangle: Rounded Corners 7">
            <a:extLst>
              <a:ext uri="{FF2B5EF4-FFF2-40B4-BE49-F238E27FC236}">
                <a16:creationId xmlns:a16="http://schemas.microsoft.com/office/drawing/2014/main" id="{1E6580DB-B5C1-4178-B488-9C8C99CACB75}"/>
              </a:ext>
            </a:extLst>
          </p:cNvPr>
          <p:cNvSpPr/>
          <p:nvPr/>
        </p:nvSpPr>
        <p:spPr>
          <a:xfrm>
            <a:off x="4536754" y="4597803"/>
            <a:ext cx="3443021"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Pastoral support</a:t>
            </a:r>
          </a:p>
        </p:txBody>
      </p:sp>
      <p:sp>
        <p:nvSpPr>
          <p:cNvPr id="9" name="Rectangle: Rounded Corners 8">
            <a:extLst>
              <a:ext uri="{FF2B5EF4-FFF2-40B4-BE49-F238E27FC236}">
                <a16:creationId xmlns:a16="http://schemas.microsoft.com/office/drawing/2014/main" id="{8F9B2876-CE31-4081-99D3-6CDDECBA5992}"/>
              </a:ext>
            </a:extLst>
          </p:cNvPr>
          <p:cNvSpPr/>
          <p:nvPr/>
        </p:nvSpPr>
        <p:spPr>
          <a:xfrm>
            <a:off x="8620761" y="2569892"/>
            <a:ext cx="2951544" cy="1564558"/>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Wider curriculum</a:t>
            </a:r>
          </a:p>
        </p:txBody>
      </p:sp>
      <p:sp>
        <p:nvSpPr>
          <p:cNvPr id="10" name="Rectangle: Rounded Corners 9">
            <a:extLst>
              <a:ext uri="{FF2B5EF4-FFF2-40B4-BE49-F238E27FC236}">
                <a16:creationId xmlns:a16="http://schemas.microsoft.com/office/drawing/2014/main" id="{7AE57EC5-962F-421F-9DED-AFA847062B1C}"/>
              </a:ext>
            </a:extLst>
          </p:cNvPr>
          <p:cNvSpPr/>
          <p:nvPr/>
        </p:nvSpPr>
        <p:spPr>
          <a:xfrm>
            <a:off x="8620761" y="4597803"/>
            <a:ext cx="2951544" cy="138934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Our VALUES</a:t>
            </a:r>
          </a:p>
        </p:txBody>
      </p:sp>
    </p:spTree>
    <p:extLst>
      <p:ext uri="{BB962C8B-B14F-4D97-AF65-F5344CB8AC3E}">
        <p14:creationId xmlns:p14="http://schemas.microsoft.com/office/powerpoint/2010/main" val="249134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EF33-5DEE-5833-54C2-3804BDA39A14}"/>
              </a:ext>
            </a:extLst>
          </p:cNvPr>
          <p:cNvSpPr>
            <a:spLocks noGrp="1"/>
          </p:cNvSpPr>
          <p:nvPr>
            <p:ph type="title"/>
          </p:nvPr>
        </p:nvSpPr>
        <p:spPr/>
        <p:txBody>
          <a:bodyPr/>
          <a:lstStyle/>
          <a:p>
            <a:pPr algn="ctr"/>
            <a:r>
              <a:rPr lang="en-GB"/>
              <a:t>Personal development </a:t>
            </a:r>
          </a:p>
        </p:txBody>
      </p:sp>
      <p:pic>
        <p:nvPicPr>
          <p:cNvPr id="28" name="Content Placeholder 27">
            <a:extLst>
              <a:ext uri="{FF2B5EF4-FFF2-40B4-BE49-F238E27FC236}">
                <a16:creationId xmlns:a16="http://schemas.microsoft.com/office/drawing/2014/main" id="{EDD42A1D-044D-B8D2-C226-5217935EF5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4110" y="1105319"/>
            <a:ext cx="10631156" cy="5478043"/>
          </a:xfrm>
          <a:prstGeom prst="rect">
            <a:avLst/>
          </a:prstGeom>
        </p:spPr>
      </p:pic>
    </p:spTree>
    <p:extLst>
      <p:ext uri="{BB962C8B-B14F-4D97-AF65-F5344CB8AC3E}">
        <p14:creationId xmlns:p14="http://schemas.microsoft.com/office/powerpoint/2010/main" val="215049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Extra curricular activities</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3200">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92D78F7B-AA7F-0991-4A9E-815DE0B05395}"/>
              </a:ext>
            </a:extLst>
          </p:cNvPr>
          <p:cNvGraphicFramePr>
            <a:graphicFrameLocks noGrp="1"/>
          </p:cNvGraphicFramePr>
          <p:nvPr>
            <p:extLst>
              <p:ext uri="{D42A27DB-BD31-4B8C-83A1-F6EECF244321}">
                <p14:modId xmlns:p14="http://schemas.microsoft.com/office/powerpoint/2010/main" val="1773635232"/>
              </p:ext>
            </p:extLst>
          </p:nvPr>
        </p:nvGraphicFramePr>
        <p:xfrm>
          <a:off x="100484" y="1052737"/>
          <a:ext cx="12091515" cy="5303632"/>
        </p:xfrm>
        <a:graphic>
          <a:graphicData uri="http://schemas.openxmlformats.org/drawingml/2006/table">
            <a:tbl>
              <a:tblPr/>
              <a:tblGrid>
                <a:gridCol w="2471259">
                  <a:extLst>
                    <a:ext uri="{9D8B030D-6E8A-4147-A177-3AD203B41FA5}">
                      <a16:colId xmlns:a16="http://schemas.microsoft.com/office/drawing/2014/main" val="4151040277"/>
                    </a:ext>
                  </a:extLst>
                </a:gridCol>
                <a:gridCol w="3311640">
                  <a:extLst>
                    <a:ext uri="{9D8B030D-6E8A-4147-A177-3AD203B41FA5}">
                      <a16:colId xmlns:a16="http://schemas.microsoft.com/office/drawing/2014/main" val="532446652"/>
                    </a:ext>
                  </a:extLst>
                </a:gridCol>
                <a:gridCol w="3007107">
                  <a:extLst>
                    <a:ext uri="{9D8B030D-6E8A-4147-A177-3AD203B41FA5}">
                      <a16:colId xmlns:a16="http://schemas.microsoft.com/office/drawing/2014/main" val="1433672351"/>
                    </a:ext>
                  </a:extLst>
                </a:gridCol>
                <a:gridCol w="3301509">
                  <a:extLst>
                    <a:ext uri="{9D8B030D-6E8A-4147-A177-3AD203B41FA5}">
                      <a16:colId xmlns:a16="http://schemas.microsoft.com/office/drawing/2014/main" val="2653754987"/>
                    </a:ext>
                  </a:extLst>
                </a:gridCol>
              </a:tblGrid>
              <a:tr h="190143">
                <a:tc>
                  <a:txBody>
                    <a:bodyPr/>
                    <a:lstStyle/>
                    <a:p>
                      <a:pPr algn="l" fontAlgn="b"/>
                      <a:r>
                        <a:rPr lang="en-GB" sz="1800" b="1" i="0" u="none" strike="noStrike">
                          <a:solidFill>
                            <a:srgbClr val="000000"/>
                          </a:solidFill>
                          <a:effectLst/>
                          <a:latin typeface="Calibri" panose="020F0502020204030204" pitchFamily="34" charset="0"/>
                        </a:rPr>
                        <a:t>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a:solidFill>
                            <a:srgbClr val="000000"/>
                          </a:solidFill>
                          <a:effectLst/>
                          <a:latin typeface="Calibri" panose="020F0502020204030204" pitchFamily="34" charset="0"/>
                        </a:rPr>
                        <a:t>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a:solidFill>
                            <a:srgbClr val="000000"/>
                          </a:solidFill>
                          <a:effectLst/>
                          <a:latin typeface="Calibri" panose="020F0502020204030204" pitchFamily="34" charset="0"/>
                        </a:rPr>
                        <a:t>Supervisor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effectLst/>
                          <a:latin typeface="Calibri" panose="020F0502020204030204" pitchFamily="34" charset="0"/>
                        </a:rPr>
                        <a:t>Venue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667243"/>
                  </a:ext>
                </a:extLst>
              </a:tr>
              <a:tr h="190143">
                <a:tc>
                  <a:txBody>
                    <a:bodyPr/>
                    <a:lstStyle/>
                    <a:p>
                      <a:pPr algn="l" fontAlgn="b"/>
                      <a:r>
                        <a:rPr lang="en-GB" sz="1800" b="0" i="0" u="none" strike="noStrike">
                          <a:solidFill>
                            <a:srgbClr val="000000"/>
                          </a:solidFill>
                          <a:effectLst/>
                          <a:latin typeface="Calibri" panose="020F0502020204030204" pitchFamily="34" charset="0"/>
                        </a:rPr>
                        <a:t>Monday before school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Badminton (paid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Donna Kellogg</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Sports Hall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10694730"/>
                  </a:ext>
                </a:extLst>
              </a:tr>
              <a:tr h="190143">
                <a:tc>
                  <a:txBody>
                    <a:bodyPr/>
                    <a:lstStyle/>
                    <a:p>
                      <a:pPr algn="l" fontAlgn="b"/>
                      <a:r>
                        <a:rPr lang="en-GB" sz="1800" b="0" i="0" u="none" strike="noStrike">
                          <a:solidFill>
                            <a:srgbClr val="000000"/>
                          </a:solidFill>
                          <a:effectLst/>
                          <a:latin typeface="Calibri" panose="020F0502020204030204" pitchFamily="34" charset="0"/>
                        </a:rPr>
                        <a:t>Monday after school;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Cheerleading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Miss MacCormick</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Sports Hall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35808508"/>
                  </a:ext>
                </a:extLst>
              </a:tr>
              <a:tr h="190143">
                <a:tc>
                  <a:txBody>
                    <a:bodyPr/>
                    <a:lstStyle/>
                    <a:p>
                      <a:pPr algn="l" fontAlgn="b"/>
                      <a:r>
                        <a:rPr lang="en-GB" sz="1800" b="0" i="0" u="none" strike="noStrike">
                          <a:solidFill>
                            <a:srgbClr val="000000"/>
                          </a:solidFill>
                          <a:effectLst/>
                          <a:latin typeface="Calibri" panose="020F0502020204030204" pitchFamily="34" charset="0"/>
                        </a:rPr>
                        <a:t>Monday after school;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Brass Group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 Knapp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M1</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31829861"/>
                  </a:ext>
                </a:extLst>
              </a:tr>
              <a:tr h="190143">
                <a:tc>
                  <a:txBody>
                    <a:bodyPr/>
                    <a:lstStyle/>
                    <a:p>
                      <a:pPr algn="l" fontAlgn="b"/>
                      <a:r>
                        <a:rPr lang="en-GB" sz="1800" b="0" i="0" u="none" strike="noStrike">
                          <a:solidFill>
                            <a:srgbClr val="000000"/>
                          </a:solidFill>
                          <a:effectLst/>
                          <a:latin typeface="Calibri" panose="020F0502020204030204" pitchFamily="34" charset="0"/>
                        </a:rPr>
                        <a:t>Monday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Maths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Mrs Rafferty</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M3</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09768225"/>
                  </a:ext>
                </a:extLst>
              </a:tr>
              <a:tr h="190143">
                <a:tc>
                  <a:txBody>
                    <a:bodyPr/>
                    <a:lstStyle/>
                    <a:p>
                      <a:pPr algn="l" fontAlgn="b"/>
                      <a:r>
                        <a:rPr lang="en-GB" sz="1800" b="0" i="0" u="none" strike="noStrike">
                          <a:solidFill>
                            <a:srgbClr val="000000"/>
                          </a:solidFill>
                          <a:effectLst/>
                          <a:latin typeface="Calibri" panose="020F0502020204030204" pitchFamily="34" charset="0"/>
                        </a:rPr>
                        <a:t>Monday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String Group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 Knapp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M1</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38736327"/>
                  </a:ext>
                </a:extLst>
              </a:tr>
              <a:tr h="190143">
                <a:tc>
                  <a:txBody>
                    <a:bodyPr/>
                    <a:lstStyle/>
                    <a:p>
                      <a:pPr algn="l" fontAlgn="b"/>
                      <a:r>
                        <a:rPr lang="en-GB" sz="1800" b="0" i="0" u="none" strike="noStrike">
                          <a:solidFill>
                            <a:srgbClr val="000000"/>
                          </a:solidFill>
                          <a:effectLst/>
                          <a:latin typeface="Calibri" panose="020F0502020204030204" pitchFamily="34" charset="0"/>
                        </a:rPr>
                        <a:t>Monday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Music Theory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 Dickson</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M2</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83951216"/>
                  </a:ext>
                </a:extLst>
              </a:tr>
              <a:tr h="190143">
                <a:tc>
                  <a:txBody>
                    <a:bodyPr/>
                    <a:lstStyle/>
                    <a:p>
                      <a:pPr algn="l" fontAlgn="b"/>
                      <a:r>
                        <a:rPr lang="en-GB" sz="1800" b="0" i="0" u="none" strike="noStrike">
                          <a:solidFill>
                            <a:srgbClr val="000000"/>
                          </a:solidFill>
                          <a:effectLst/>
                          <a:latin typeface="Calibri" panose="020F0502020204030204" pitchFamily="34" charset="0"/>
                        </a:rPr>
                        <a:t>Monday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Fitness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 Ourabi</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Fitness Suite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75394052"/>
                  </a:ext>
                </a:extLst>
              </a:tr>
              <a:tr h="190143">
                <a:tc>
                  <a:txBody>
                    <a:bodyPr/>
                    <a:lstStyle/>
                    <a:p>
                      <a:pPr algn="l" fontAlgn="b"/>
                      <a:r>
                        <a:rPr lang="en-GB" sz="1800" b="0" i="0" u="none" strike="noStrike">
                          <a:solidFill>
                            <a:srgbClr val="000000"/>
                          </a:solidFill>
                          <a:effectLst/>
                          <a:latin typeface="Calibri" panose="020F0502020204030204" pitchFamily="34" charset="0"/>
                        </a:rPr>
                        <a:t>Monday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Poetry by Heart ( 14th October)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800" b="0" i="0" u="none" strike="noStrike">
                          <a:solidFill>
                            <a:srgbClr val="000000"/>
                          </a:solidFill>
                          <a:effectLst/>
                          <a:latin typeface="Calibri" panose="020F0502020204030204" pitchFamily="34" charset="0"/>
                        </a:rPr>
                        <a:t>Mrs Bell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E4</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55942221"/>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Calligraphy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Miss Piper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C10</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98745201"/>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Science Homework Club from 1:15pm</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Mrs Naylor &amp; Mrs Yallop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B14</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36422412"/>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Drama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Mrs Taylor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B1</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40021830"/>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IGNITE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 Sutton &amp; Mrs Owen-Moore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L7</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22170466"/>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Girls Football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Mrs Street</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Astro</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561861632"/>
                  </a:ext>
                </a:extLst>
              </a:tr>
              <a:tr h="190143">
                <a:tc>
                  <a:txBody>
                    <a:bodyPr/>
                    <a:lstStyle/>
                    <a:p>
                      <a:pPr algn="l" fontAlgn="b"/>
                      <a:r>
                        <a:rPr lang="en-GB" sz="1800" b="0" i="0" u="none" strike="noStrike">
                          <a:solidFill>
                            <a:srgbClr val="000000"/>
                          </a:solidFill>
                          <a:effectLst/>
                          <a:latin typeface="Calibri" panose="020F0502020204030204" pitchFamily="34" charset="0"/>
                        </a:rPr>
                        <a:t>Tuesday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Boys Trampolining</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 Carnwell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Sports Hall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92954646"/>
                  </a:ext>
                </a:extLst>
              </a:tr>
              <a:tr h="190143">
                <a:tc>
                  <a:txBody>
                    <a:bodyPr/>
                    <a:lstStyle/>
                    <a:p>
                      <a:pPr algn="l" fontAlgn="b"/>
                      <a:r>
                        <a:rPr lang="en-GB" sz="1800" b="0" i="0" u="none" strike="noStrike">
                          <a:solidFill>
                            <a:srgbClr val="000000"/>
                          </a:solidFill>
                          <a:effectLst/>
                          <a:latin typeface="Calibri" panose="020F0502020204030204" pitchFamily="34" charset="0"/>
                        </a:rPr>
                        <a:t>Tuesday afterschool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Chamber Choir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800" b="0" i="0" u="none" strike="noStrike">
                          <a:solidFill>
                            <a:srgbClr val="000000"/>
                          </a:solidFill>
                          <a:effectLst/>
                          <a:latin typeface="Calibri" panose="020F0502020204030204" pitchFamily="34" charset="0"/>
                        </a:rPr>
                        <a:t>Mrs Leonard</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M2</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22015532"/>
                  </a:ext>
                </a:extLst>
              </a:tr>
            </a:tbl>
          </a:graphicData>
        </a:graphic>
      </p:graphicFrame>
    </p:spTree>
    <p:extLst>
      <p:ext uri="{BB962C8B-B14F-4D97-AF65-F5344CB8AC3E}">
        <p14:creationId xmlns:p14="http://schemas.microsoft.com/office/powerpoint/2010/main" val="41413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Extra curricular activities</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3200">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92D78F7B-AA7F-0991-4A9E-815DE0B05395}"/>
              </a:ext>
            </a:extLst>
          </p:cNvPr>
          <p:cNvGraphicFramePr>
            <a:graphicFrameLocks noGrp="1"/>
          </p:cNvGraphicFramePr>
          <p:nvPr>
            <p:extLst>
              <p:ext uri="{D42A27DB-BD31-4B8C-83A1-F6EECF244321}">
                <p14:modId xmlns:p14="http://schemas.microsoft.com/office/powerpoint/2010/main" val="1395899963"/>
              </p:ext>
            </p:extLst>
          </p:nvPr>
        </p:nvGraphicFramePr>
        <p:xfrm>
          <a:off x="321547" y="1601544"/>
          <a:ext cx="11726426" cy="4006292"/>
        </p:xfrm>
        <a:graphic>
          <a:graphicData uri="http://schemas.openxmlformats.org/drawingml/2006/table">
            <a:tbl>
              <a:tblPr/>
              <a:tblGrid>
                <a:gridCol w="2396642">
                  <a:extLst>
                    <a:ext uri="{9D8B030D-6E8A-4147-A177-3AD203B41FA5}">
                      <a16:colId xmlns:a16="http://schemas.microsoft.com/office/drawing/2014/main" val="4151040277"/>
                    </a:ext>
                  </a:extLst>
                </a:gridCol>
                <a:gridCol w="3211649">
                  <a:extLst>
                    <a:ext uri="{9D8B030D-6E8A-4147-A177-3AD203B41FA5}">
                      <a16:colId xmlns:a16="http://schemas.microsoft.com/office/drawing/2014/main" val="532446652"/>
                    </a:ext>
                  </a:extLst>
                </a:gridCol>
                <a:gridCol w="2916311">
                  <a:extLst>
                    <a:ext uri="{9D8B030D-6E8A-4147-A177-3AD203B41FA5}">
                      <a16:colId xmlns:a16="http://schemas.microsoft.com/office/drawing/2014/main" val="1433672351"/>
                    </a:ext>
                  </a:extLst>
                </a:gridCol>
                <a:gridCol w="3201824">
                  <a:extLst>
                    <a:ext uri="{9D8B030D-6E8A-4147-A177-3AD203B41FA5}">
                      <a16:colId xmlns:a16="http://schemas.microsoft.com/office/drawing/2014/main" val="2653754987"/>
                    </a:ext>
                  </a:extLst>
                </a:gridCol>
              </a:tblGrid>
              <a:tr h="190143">
                <a:tc>
                  <a:txBody>
                    <a:bodyPr/>
                    <a:lstStyle/>
                    <a:p>
                      <a:pPr algn="l" fontAlgn="b"/>
                      <a:r>
                        <a:rPr lang="en-GB" sz="1800" b="1" i="0" u="none" strike="noStrike">
                          <a:solidFill>
                            <a:srgbClr val="000000"/>
                          </a:solidFill>
                          <a:effectLst/>
                          <a:latin typeface="Calibri" panose="020F0502020204030204" pitchFamily="34" charset="0"/>
                        </a:rPr>
                        <a:t>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a:solidFill>
                            <a:srgbClr val="000000"/>
                          </a:solidFill>
                          <a:effectLst/>
                          <a:latin typeface="Calibri" panose="020F0502020204030204" pitchFamily="34" charset="0"/>
                        </a:rPr>
                        <a:t>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a:solidFill>
                            <a:srgbClr val="000000"/>
                          </a:solidFill>
                          <a:effectLst/>
                          <a:latin typeface="Calibri" panose="020F0502020204030204" pitchFamily="34" charset="0"/>
                        </a:rPr>
                        <a:t>Supervisor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effectLst/>
                          <a:latin typeface="Calibri" panose="020F0502020204030204" pitchFamily="34" charset="0"/>
                        </a:rPr>
                        <a:t>Venue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667243"/>
                  </a:ext>
                </a:extLst>
              </a:tr>
              <a:tr h="190143">
                <a:tc>
                  <a:txBody>
                    <a:bodyPr/>
                    <a:lstStyle/>
                    <a:p>
                      <a:pPr algn="l" fontAlgn="b"/>
                      <a:r>
                        <a:rPr lang="en-GB" sz="1800" b="0" i="0" u="none" strike="noStrike">
                          <a:solidFill>
                            <a:srgbClr val="000000"/>
                          </a:solidFill>
                          <a:effectLst/>
                          <a:latin typeface="Calibri" panose="020F0502020204030204" pitchFamily="34" charset="0"/>
                        </a:rPr>
                        <a:t>Wednesday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800" b="0" i="0" u="none" strike="noStrike">
                          <a:solidFill>
                            <a:srgbClr val="000000"/>
                          </a:solidFill>
                          <a:effectLst/>
                          <a:latin typeface="Calibri" panose="020F0502020204030204" pitchFamily="34" charset="0"/>
                        </a:rPr>
                        <a:t>Books and Biscuits</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800" b="0" i="0" u="none" strike="noStrike">
                          <a:solidFill>
                            <a:srgbClr val="000000"/>
                          </a:solidFill>
                          <a:effectLst/>
                          <a:latin typeface="Calibri" panose="020F0502020204030204" pitchFamily="34" charset="0"/>
                        </a:rPr>
                        <a:t>Mrs Bell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600" b="0" i="0" u="none" strike="noStrike">
                          <a:solidFill>
                            <a:srgbClr val="000000"/>
                          </a:solidFill>
                          <a:effectLst/>
                          <a:latin typeface="Calibri" panose="020F0502020204030204" pitchFamily="34" charset="0"/>
                        </a:rPr>
                        <a:t>E4</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69777011"/>
                  </a:ext>
                </a:extLst>
              </a:tr>
              <a:tr h="237680">
                <a:tc>
                  <a:txBody>
                    <a:bodyPr/>
                    <a:lstStyle/>
                    <a:p>
                      <a:pPr algn="l" fontAlgn="b"/>
                      <a:r>
                        <a:rPr lang="en-GB" sz="1800" b="0" i="0" u="none" strike="noStrike">
                          <a:solidFill>
                            <a:srgbClr val="000000"/>
                          </a:solidFill>
                          <a:effectLst/>
                          <a:latin typeface="Calibri" panose="020F0502020204030204" pitchFamily="34" charset="0"/>
                        </a:rPr>
                        <a:t>Wednesday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800" b="0" i="0" u="none" strike="noStrike">
                          <a:solidFill>
                            <a:srgbClr val="000000"/>
                          </a:solidFill>
                          <a:effectLst/>
                          <a:latin typeface="Calibri" panose="020F0502020204030204" pitchFamily="34" charset="0"/>
                        </a:rPr>
                        <a:t>Orchestra</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800" b="0" i="0" u="none" strike="noStrike">
                          <a:solidFill>
                            <a:srgbClr val="000000"/>
                          </a:solidFill>
                          <a:effectLst/>
                          <a:latin typeface="Calibri" panose="020F0502020204030204" pitchFamily="34" charset="0"/>
                        </a:rPr>
                        <a:t>Mr Knapp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GB" sz="1600" b="0" i="0" u="none" strike="noStrike">
                          <a:solidFill>
                            <a:srgbClr val="000000"/>
                          </a:solidFill>
                          <a:effectLst/>
                          <a:latin typeface="Calibri" panose="020F0502020204030204" pitchFamily="34" charset="0"/>
                        </a:rPr>
                        <a:t>Theatre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14306981"/>
                  </a:ext>
                </a:extLst>
              </a:tr>
              <a:tr h="190143">
                <a:tc>
                  <a:txBody>
                    <a:bodyPr/>
                    <a:lstStyle/>
                    <a:p>
                      <a:pPr algn="l" fontAlgn="b"/>
                      <a:r>
                        <a:rPr lang="en-GB" sz="1800" b="0" i="0" u="none" strike="noStrike">
                          <a:solidFill>
                            <a:srgbClr val="000000"/>
                          </a:solidFill>
                          <a:effectLst/>
                          <a:latin typeface="Calibri" panose="020F0502020204030204" pitchFamily="34" charset="0"/>
                        </a:rPr>
                        <a:t>Thursday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Media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Mr Young</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E3</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12505515"/>
                  </a:ext>
                </a:extLst>
              </a:tr>
              <a:tr h="190143">
                <a:tc>
                  <a:txBody>
                    <a:bodyPr/>
                    <a:lstStyle/>
                    <a:p>
                      <a:pPr algn="l" fontAlgn="b"/>
                      <a:r>
                        <a:rPr lang="en-GB" sz="1800" b="0" i="0" u="none" strike="noStrike">
                          <a:solidFill>
                            <a:srgbClr val="000000"/>
                          </a:solidFill>
                          <a:effectLst/>
                          <a:latin typeface="Calibri" panose="020F0502020204030204" pitchFamily="34" charset="0"/>
                        </a:rPr>
                        <a:t>Thursday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Textile and fashion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Ms Telford, Mrs Stanley, Mrs Stewart</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B9</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73023397"/>
                  </a:ext>
                </a:extLst>
              </a:tr>
              <a:tr h="190143">
                <a:tc>
                  <a:txBody>
                    <a:bodyPr/>
                    <a:lstStyle/>
                    <a:p>
                      <a:pPr algn="l" fontAlgn="b"/>
                      <a:r>
                        <a:rPr lang="en-GB" sz="1800" b="0" i="0" u="none" strike="noStrike">
                          <a:solidFill>
                            <a:srgbClr val="000000"/>
                          </a:solidFill>
                          <a:effectLst/>
                          <a:latin typeface="Calibri" panose="020F0502020204030204" pitchFamily="34" charset="0"/>
                        </a:rPr>
                        <a:t>Thursday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School Choir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Mrs Leonard</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Theatre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4161078"/>
                  </a:ext>
                </a:extLst>
              </a:tr>
              <a:tr h="190143">
                <a:tc>
                  <a:txBody>
                    <a:bodyPr/>
                    <a:lstStyle/>
                    <a:p>
                      <a:pPr algn="l" fontAlgn="b"/>
                      <a:r>
                        <a:rPr lang="en-GB" sz="1800" b="0" i="0" u="none" strike="noStrike">
                          <a:solidFill>
                            <a:srgbClr val="000000"/>
                          </a:solidFill>
                          <a:effectLst/>
                          <a:latin typeface="Calibri" panose="020F0502020204030204" pitchFamily="34" charset="0"/>
                        </a:rPr>
                        <a:t>Thursday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Boys Football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Mr Weller</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Field</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96328257"/>
                  </a:ext>
                </a:extLst>
              </a:tr>
              <a:tr h="190143">
                <a:tc>
                  <a:txBody>
                    <a:bodyPr/>
                    <a:lstStyle/>
                    <a:p>
                      <a:pPr algn="l" fontAlgn="b"/>
                      <a:r>
                        <a:rPr lang="en-GB" sz="1800" b="0" i="0" u="none" strike="noStrike">
                          <a:solidFill>
                            <a:srgbClr val="000000"/>
                          </a:solidFill>
                          <a:effectLst/>
                          <a:latin typeface="Calibri" panose="020F0502020204030204" pitchFamily="34" charset="0"/>
                        </a:rPr>
                        <a:t>Thursday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Netball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Miss Minto</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Courts</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756336302"/>
                  </a:ext>
                </a:extLst>
              </a:tr>
              <a:tr h="190143">
                <a:tc>
                  <a:txBody>
                    <a:bodyPr/>
                    <a:lstStyle/>
                    <a:p>
                      <a:pPr algn="l" fontAlgn="b"/>
                      <a:r>
                        <a:rPr lang="en-GB" sz="1800" b="0" i="0" u="none" strike="noStrike">
                          <a:solidFill>
                            <a:srgbClr val="000000"/>
                          </a:solidFill>
                          <a:effectLst/>
                          <a:latin typeface="Calibri" panose="020F0502020204030204" pitchFamily="34" charset="0"/>
                        </a:rPr>
                        <a:t>Thursday after school;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Shakespeare Schools Festival</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800" b="0" i="0" u="none" strike="noStrike">
                          <a:solidFill>
                            <a:srgbClr val="000000"/>
                          </a:solidFill>
                          <a:effectLst/>
                          <a:latin typeface="Calibri" panose="020F0502020204030204" pitchFamily="34" charset="0"/>
                        </a:rPr>
                        <a:t>Ms James</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B1</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04523687"/>
                  </a:ext>
                </a:extLst>
              </a:tr>
              <a:tr h="190143">
                <a:tc>
                  <a:txBody>
                    <a:bodyPr/>
                    <a:lstStyle/>
                    <a:p>
                      <a:pPr algn="l" fontAlgn="b"/>
                      <a:r>
                        <a:rPr lang="en-GB" sz="1800" b="0" i="0" u="none" strike="noStrike">
                          <a:solidFill>
                            <a:srgbClr val="000000"/>
                          </a:solidFill>
                          <a:effectLst/>
                          <a:latin typeface="Calibri" panose="020F0502020204030204" pitchFamily="34" charset="0"/>
                        </a:rPr>
                        <a:t>Friday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800" b="0" i="0" u="none" strike="noStrike">
                          <a:solidFill>
                            <a:srgbClr val="000000"/>
                          </a:solidFill>
                          <a:effectLst/>
                          <a:latin typeface="Calibri" panose="020F0502020204030204" pitchFamily="34" charset="0"/>
                        </a:rPr>
                        <a:t>History Film Club</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800" b="0" i="0" u="none" strike="noStrike">
                          <a:solidFill>
                            <a:srgbClr val="000000"/>
                          </a:solidFill>
                          <a:effectLst/>
                          <a:latin typeface="Calibri" panose="020F0502020204030204" pitchFamily="34" charset="0"/>
                        </a:rPr>
                        <a:t>Miss MacCormick</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600" b="0" i="0" u="none" strike="noStrike">
                          <a:solidFill>
                            <a:srgbClr val="000000"/>
                          </a:solidFill>
                          <a:effectLst/>
                          <a:latin typeface="Calibri" panose="020F0502020204030204" pitchFamily="34" charset="0"/>
                        </a:rPr>
                        <a:t>A3</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5676939"/>
                  </a:ext>
                </a:extLst>
              </a:tr>
              <a:tr h="190143">
                <a:tc>
                  <a:txBody>
                    <a:bodyPr/>
                    <a:lstStyle/>
                    <a:p>
                      <a:pPr algn="l" fontAlgn="b"/>
                      <a:r>
                        <a:rPr lang="en-GB" sz="1800" b="0" i="0" u="none" strike="noStrike">
                          <a:solidFill>
                            <a:srgbClr val="000000"/>
                          </a:solidFill>
                          <a:effectLst/>
                          <a:latin typeface="Calibri" panose="020F0502020204030204" pitchFamily="34" charset="0"/>
                        </a:rPr>
                        <a:t>Friday lunchtime;</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800" b="0" i="0" u="none" strike="noStrike">
                          <a:solidFill>
                            <a:srgbClr val="000000"/>
                          </a:solidFill>
                          <a:effectLst/>
                          <a:latin typeface="Calibri" panose="020F0502020204030204" pitchFamily="34" charset="0"/>
                        </a:rPr>
                        <a:t>Swing Band (Brass grade and wind 4+)</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800" b="0" i="0" u="none" strike="noStrike">
                          <a:solidFill>
                            <a:srgbClr val="000000"/>
                          </a:solidFill>
                          <a:effectLst/>
                          <a:latin typeface="Calibri" panose="020F0502020204030204" pitchFamily="34" charset="0"/>
                        </a:rPr>
                        <a:t>Mr Knapp</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600" b="0" i="0" u="none" strike="noStrike">
                          <a:solidFill>
                            <a:srgbClr val="000000"/>
                          </a:solidFill>
                          <a:effectLst/>
                          <a:latin typeface="Calibri" panose="020F0502020204030204" pitchFamily="34" charset="0"/>
                        </a:rPr>
                        <a:t>M1</a:t>
                      </a:r>
                    </a:p>
                  </a:txBody>
                  <a:tcPr marL="5716" marR="5716" marT="5716" marB="3429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25541878"/>
                  </a:ext>
                </a:extLst>
              </a:tr>
            </a:tbl>
          </a:graphicData>
        </a:graphic>
      </p:graphicFrame>
    </p:spTree>
    <p:extLst>
      <p:ext uri="{BB962C8B-B14F-4D97-AF65-F5344CB8AC3E}">
        <p14:creationId xmlns:p14="http://schemas.microsoft.com/office/powerpoint/2010/main" val="262317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3268712132"/>
              </p:ext>
            </p:extLst>
          </p:nvPr>
        </p:nvGraphicFramePr>
        <p:xfrm>
          <a:off x="582805" y="786983"/>
          <a:ext cx="11394831" cy="5933160"/>
        </p:xfrm>
        <a:graphic>
          <a:graphicData uri="http://schemas.openxmlformats.org/drawingml/2006/table">
            <a:tbl>
              <a:tblPr firstRow="1" bandRow="1"/>
              <a:tblGrid>
                <a:gridCol w="1537169">
                  <a:extLst>
                    <a:ext uri="{9D8B030D-6E8A-4147-A177-3AD203B41FA5}">
                      <a16:colId xmlns:a16="http://schemas.microsoft.com/office/drawing/2014/main" val="20000"/>
                    </a:ext>
                  </a:extLst>
                </a:gridCol>
                <a:gridCol w="2009826">
                  <a:extLst>
                    <a:ext uri="{9D8B030D-6E8A-4147-A177-3AD203B41FA5}">
                      <a16:colId xmlns:a16="http://schemas.microsoft.com/office/drawing/2014/main" val="20001"/>
                    </a:ext>
                  </a:extLst>
                </a:gridCol>
                <a:gridCol w="4008530">
                  <a:extLst>
                    <a:ext uri="{9D8B030D-6E8A-4147-A177-3AD203B41FA5}">
                      <a16:colId xmlns:a16="http://schemas.microsoft.com/office/drawing/2014/main" val="20002"/>
                    </a:ext>
                  </a:extLst>
                </a:gridCol>
                <a:gridCol w="3839306">
                  <a:extLst>
                    <a:ext uri="{9D8B030D-6E8A-4147-A177-3AD203B41FA5}">
                      <a16:colId xmlns:a16="http://schemas.microsoft.com/office/drawing/2014/main" val="20003"/>
                    </a:ext>
                  </a:extLst>
                </a:gridCol>
              </a:tblGrid>
              <a:tr h="5451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a:t>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a:t>BEFORE SHOOL:</a:t>
                      </a:r>
                    </a:p>
                    <a:p>
                      <a:pPr algn="ctr"/>
                      <a:r>
                        <a:rPr lang="en-GB" sz="1200"/>
                        <a:t>7:45-8:30am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a:t>LUNCHTIME</a:t>
                      </a:r>
                    </a:p>
                    <a:p>
                      <a:pPr algn="ctr"/>
                      <a:r>
                        <a:rPr lang="en-GB" sz="1200"/>
                        <a:t>12:40 – 1:15pm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a:t>AFTER SHOOL </a:t>
                      </a:r>
                    </a:p>
                    <a:p>
                      <a:pPr algn="ctr"/>
                      <a:r>
                        <a:rPr lang="en-GB" sz="1200"/>
                        <a:t>3:45 – 4:45pm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0042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400"/>
                        <a:t>MONDAY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r>
                        <a:rPr lang="en-GB" sz="1400" b="1"/>
                        <a:t>All Years Badminton, D Kellogg, SH (Paid)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r>
                        <a:rPr lang="en-US" sz="1400"/>
                        <a:t>Year 8 Boys &amp; Girls Fitness (LMO) Fitness suite</a:t>
                      </a:r>
                    </a:p>
                    <a:p>
                      <a:pPr marL="285750" indent="-285750" algn="ctr">
                        <a:buFont typeface="Arial" panose="020B0604020202020204" pitchFamily="34" charset="0"/>
                        <a:buChar char="•"/>
                      </a:pPr>
                      <a:r>
                        <a:rPr lang="en-US" sz="1400"/>
                        <a:t>Year 7 Girls Football (ALS) Astro</a:t>
                      </a:r>
                    </a:p>
                    <a:p>
                      <a:pPr marL="285750" indent="-285750" algn="ctr">
                        <a:buFont typeface="Arial" panose="020B0604020202020204" pitchFamily="34" charset="0"/>
                        <a:buChar char="•"/>
                      </a:pPr>
                      <a:r>
                        <a:rPr lang="en-US" sz="1400"/>
                        <a:t>Year 7 Boys Football (MAS) Field</a:t>
                      </a:r>
                    </a:p>
                    <a:p>
                      <a:pPr marL="285750" indent="-285750" algn="ctr">
                        <a:buFont typeface="Arial" panose="020B0604020202020204" pitchFamily="34" charset="0"/>
                        <a:buChar char="•"/>
                      </a:pPr>
                      <a:r>
                        <a:rPr lang="en-US" sz="1400"/>
                        <a:t>All Years Table Tennis Club (SAC) SH</a:t>
                      </a:r>
                    </a:p>
                    <a:p>
                      <a:pPr marL="285750" indent="-285750" algn="ctr">
                        <a:buFont typeface="Arial" panose="020B0604020202020204" pitchFamily="34" charset="0"/>
                        <a:buChar char="•"/>
                      </a:pPr>
                      <a:r>
                        <a:rPr lang="en-US" sz="1400"/>
                        <a:t>Girls Trampolining Club (OTQ) SH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buFont typeface="Arial" panose="020B0604020202020204" pitchFamily="34" charset="0"/>
                        <a:buNone/>
                      </a:pPr>
                      <a:endParaRPr lang="en-US" sz="1400">
                        <a:solidFill>
                          <a:srgbClr val="FF0000"/>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0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400"/>
                        <a:t>TUESDAY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r>
                        <a:rPr lang="en-US" sz="1400" b="1"/>
                        <a:t>Year 9 Netball (LCB) Astro </a:t>
                      </a:r>
                    </a:p>
                    <a:p>
                      <a:pPr marL="285750" indent="-285750" algn="ctr">
                        <a:buFont typeface="Arial" panose="020B0604020202020204" pitchFamily="34" charset="0"/>
                        <a:buChar char="•"/>
                      </a:pPr>
                      <a:endParaRPr lang="en-GB" sz="140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t>Year 9 Boys &amp; Girls Fitness (LMO) Fitness suite</a:t>
                      </a:r>
                    </a:p>
                    <a:p>
                      <a:pPr marL="285750" indent="-285750" algn="ctr">
                        <a:buFont typeface="Arial" panose="020B0604020202020204" pitchFamily="34" charset="0"/>
                        <a:buChar char="•"/>
                      </a:pPr>
                      <a:r>
                        <a:rPr lang="en-US" sz="1400" b="0">
                          <a:solidFill>
                            <a:schemeClr val="tx1"/>
                          </a:solidFill>
                        </a:rPr>
                        <a:t>Year 10,11 &amp; 6</a:t>
                      </a:r>
                      <a:r>
                        <a:rPr lang="en-US" sz="1400" b="0" baseline="30000">
                          <a:solidFill>
                            <a:schemeClr val="tx1"/>
                          </a:solidFill>
                        </a:rPr>
                        <a:t>th</a:t>
                      </a:r>
                      <a:r>
                        <a:rPr lang="en-US" sz="1400" b="0">
                          <a:solidFill>
                            <a:schemeClr val="tx1"/>
                          </a:solidFill>
                        </a:rPr>
                        <a:t> Form Netball (LCB, LAM) Courts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Year 7 Boys Football (MAS) Field</a:t>
                      </a:r>
                    </a:p>
                    <a:p>
                      <a:pPr marL="285750" indent="-285750" algn="ctr">
                        <a:buFont typeface="Arial" panose="020B0604020202020204" pitchFamily="34" charset="0"/>
                        <a:buChar char="•"/>
                      </a:pPr>
                      <a:r>
                        <a:rPr lang="en-US" sz="1400" b="1">
                          <a:solidFill>
                            <a:schemeClr val="tx1"/>
                          </a:solidFill>
                        </a:rPr>
                        <a:t>Year 8/9 Girls Football (ALS) Astro </a:t>
                      </a:r>
                    </a:p>
                    <a:p>
                      <a:pPr marL="285750" indent="-285750" algn="ctr">
                        <a:buFont typeface="Arial" panose="020B0604020202020204" pitchFamily="34" charset="0"/>
                        <a:buChar char="•"/>
                      </a:pPr>
                      <a:r>
                        <a:rPr lang="en-US" sz="1400" b="1">
                          <a:solidFill>
                            <a:schemeClr val="tx1"/>
                          </a:solidFill>
                        </a:rPr>
                        <a:t>Boys Trampolining Club (SAC) SH </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r>
                        <a:rPr lang="en-GB" sz="1400"/>
                        <a:t>Year 8 Football Matches</a:t>
                      </a:r>
                      <a:r>
                        <a:rPr lang="en-GB" sz="1400" baseline="0"/>
                        <a:t> – See Fixtures Board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Year 11</a:t>
                      </a:r>
                      <a:r>
                        <a:rPr lang="en-GB" sz="1400" baseline="0"/>
                        <a:t> </a:t>
                      </a:r>
                      <a:r>
                        <a:rPr lang="en-GB" sz="1400"/>
                        <a:t>Football Matches</a:t>
                      </a:r>
                      <a:r>
                        <a:rPr lang="en-GB" sz="1400" baseline="0"/>
                        <a:t> – See Fixtures Board</a:t>
                      </a:r>
                      <a:endParaRPr lang="en-GB" sz="140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33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400"/>
                        <a:t>WEDNESDAY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lnSpc>
                          <a:spcPct val="107000"/>
                        </a:lnSpc>
                        <a:spcAft>
                          <a:spcPts val="0"/>
                        </a:spcAft>
                        <a:buFont typeface="Arial" panose="020B0604020202020204" pitchFamily="34" charset="0"/>
                        <a:buChar char="•"/>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Year 11 Boys &amp; Girls Fitness (LMO) Fitness suite</a:t>
                      </a:r>
                    </a:p>
                    <a:p>
                      <a:pPr marL="285750" indent="-285750" algn="ctr">
                        <a:buFont typeface="Arial" panose="020B0604020202020204" pitchFamily="34" charset="0"/>
                        <a:buChar char="•"/>
                      </a:pPr>
                      <a:r>
                        <a:rPr lang="en-GB" sz="1400">
                          <a:solidFill>
                            <a:schemeClr val="tx1"/>
                          </a:solidFill>
                        </a:rPr>
                        <a:t>Year 10 Boys Football (SAC) Field</a:t>
                      </a:r>
                    </a:p>
                    <a:p>
                      <a:pPr marL="285750" indent="-285750" algn="ctr">
                        <a:buFont typeface="Arial" panose="020B0604020202020204" pitchFamily="34" charset="0"/>
                        <a:buChar char="•"/>
                      </a:pPr>
                      <a:r>
                        <a:rPr lang="en-GB" sz="1400">
                          <a:solidFill>
                            <a:schemeClr val="tx1"/>
                          </a:solidFill>
                        </a:rPr>
                        <a:t>Year 7 Netball (LAM &amp; LCB) Astro</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t>All Years Hockey</a:t>
                      </a:r>
                      <a:r>
                        <a:rPr lang="en-US" sz="1400" b="1" baseline="0"/>
                        <a:t> (OTQ) Astro</a:t>
                      </a:r>
                      <a:endParaRPr lang="en-GB" sz="1400" b="1"/>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Year 7 Football Matches</a:t>
                      </a:r>
                      <a:r>
                        <a:rPr lang="en-GB" sz="1400" baseline="0"/>
                        <a:t> – See Fixtures Board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Year 9 Football Matches</a:t>
                      </a:r>
                      <a:r>
                        <a:rPr lang="en-GB" sz="1400" baseline="0"/>
                        <a:t> – See Fixtures Board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42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400"/>
                        <a:t>THURSDAY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lnSpc>
                          <a:spcPct val="107000"/>
                        </a:lnSpc>
                        <a:spcAft>
                          <a:spcPts val="0"/>
                        </a:spcAft>
                        <a:buFont typeface="Arial" panose="020B0604020202020204" pitchFamily="34" charset="0"/>
                        <a:buChar char="•"/>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Year 10 Boys &amp; Girls Fitness (LMO) Fitness suite</a:t>
                      </a:r>
                    </a:p>
                    <a:p>
                      <a:pPr marL="285750" indent="-285750" algn="ctr">
                        <a:buFont typeface="Arial" panose="020B0604020202020204" pitchFamily="34" charset="0"/>
                        <a:buChar char="•"/>
                      </a:pPr>
                      <a:r>
                        <a:rPr lang="en-GB" sz="1400">
                          <a:solidFill>
                            <a:schemeClr val="tx1"/>
                          </a:solidFill>
                        </a:rPr>
                        <a:t>Year 8 Boys Football (JWE) Field</a:t>
                      </a:r>
                    </a:p>
                    <a:p>
                      <a:pPr marL="285750" indent="-285750" algn="ctr">
                        <a:buFont typeface="Arial" panose="020B0604020202020204" pitchFamily="34" charset="0"/>
                        <a:buChar char="•"/>
                      </a:pPr>
                      <a:r>
                        <a:rPr lang="en-GB" sz="1400">
                          <a:solidFill>
                            <a:schemeClr val="tx1"/>
                          </a:solidFill>
                        </a:rPr>
                        <a:t>Year 10/11 Girls Football (ALS) Astro </a:t>
                      </a:r>
                    </a:p>
                    <a:p>
                      <a:pPr marL="285750" indent="-285750" algn="ctr">
                        <a:buFont typeface="Arial" panose="020B0604020202020204" pitchFamily="34" charset="0"/>
                        <a:buChar char="•"/>
                      </a:pPr>
                      <a:r>
                        <a:rPr lang="en-GB" sz="1400">
                          <a:solidFill>
                            <a:schemeClr val="tx1"/>
                          </a:solidFill>
                        </a:rPr>
                        <a:t>Year 8 Netball (LAM) Courts</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Year 10 Football Matches</a:t>
                      </a:r>
                      <a:r>
                        <a:rPr lang="en-GB" sz="1400" baseline="0"/>
                        <a:t> – See Fixtures Board</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60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400"/>
                        <a:t>FRIDAY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endParaRPr lang="en-GB" sz="140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Year 7 Boys &amp; Girls Fitness (LMO) Fitness suite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t>Year 9 Boys Football (ADG) Astro </a:t>
                      </a:r>
                    </a:p>
                    <a:p>
                      <a:pPr marL="285750" indent="-285750" algn="ctr">
                        <a:buFont typeface="Arial" panose="020B0604020202020204" pitchFamily="34" charset="0"/>
                        <a:buChar char="•"/>
                      </a:pPr>
                      <a:r>
                        <a:rPr lang="en-GB" sz="1400">
                          <a:solidFill>
                            <a:schemeClr val="tx1"/>
                          </a:solidFill>
                        </a:rPr>
                        <a:t>Year 11 Boys Football (OTQ) Field</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ctr">
                        <a:buFont typeface="Arial" panose="020B0604020202020204" pitchFamily="34" charset="0"/>
                        <a:buChar char="•"/>
                      </a:pPr>
                      <a:endParaRPr lang="en-GB" sz="140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101535"/>
            <a:ext cx="668925" cy="1031260"/>
          </a:xfrm>
          <a:prstGeom prst="rect">
            <a:avLst/>
          </a:prstGeom>
        </p:spPr>
      </p:pic>
      <p:sp>
        <p:nvSpPr>
          <p:cNvPr id="6" name="Title 1"/>
          <p:cNvSpPr txBox="1">
            <a:spLocks/>
          </p:cNvSpPr>
          <p:nvPr/>
        </p:nvSpPr>
        <p:spPr>
          <a:xfrm>
            <a:off x="1711234" y="154174"/>
            <a:ext cx="9261566" cy="418058"/>
          </a:xfrm>
          <a:prstGeom prst="rect">
            <a:avLst/>
          </a:prstGeom>
          <a:ln>
            <a:solidFill>
              <a:srgbClr val="00B0F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ysClr val="windowText" lastClr="000000"/>
                </a:solidFill>
                <a:effectLst/>
                <a:uLnTx/>
                <a:uFillTx/>
                <a:latin typeface="Calibri"/>
                <a:ea typeface="+mj-ea"/>
                <a:cs typeface="+mj-cs"/>
              </a:rPr>
              <a:t>   </a:t>
            </a:r>
            <a:r>
              <a:rPr kumimoji="0" lang="en-GB" sz="2000" b="0" i="0" u="none" strike="noStrike" kern="1200" cap="none" spc="0" normalizeH="0" baseline="0" noProof="0">
                <a:ln>
                  <a:noFill/>
                </a:ln>
                <a:solidFill>
                  <a:sysClr val="windowText" lastClr="000000"/>
                </a:solidFill>
                <a:effectLst/>
                <a:uLnTx/>
                <a:uFillTx/>
                <a:latin typeface="Calibri"/>
                <a:ea typeface="+mj-ea"/>
                <a:cs typeface="+mj-cs"/>
              </a:rPr>
              <a:t>Ecclesbourne PE Department E</a:t>
            </a:r>
            <a:r>
              <a:rPr kumimoji="0" lang="en-GB" sz="2000" b="0" i="0" u="none" strike="noStrike" kern="1200" cap="none" spc="0" normalizeH="0" baseline="0" noProof="0" err="1">
                <a:ln>
                  <a:noFill/>
                </a:ln>
                <a:solidFill>
                  <a:sysClr val="windowText" lastClr="000000"/>
                </a:solidFill>
                <a:effectLst/>
                <a:uLnTx/>
                <a:uFillTx/>
                <a:latin typeface="Calibri"/>
                <a:ea typeface="+mj-ea"/>
                <a:cs typeface="+mj-cs"/>
              </a:rPr>
              <a:t>xtra</a:t>
            </a:r>
            <a:r>
              <a:rPr kumimoji="0" lang="en-GB" sz="2000" b="0" i="0" u="none" strike="noStrike" kern="1200" cap="none" spc="0" normalizeH="0" baseline="0" noProof="0">
                <a:ln>
                  <a:noFill/>
                </a:ln>
                <a:solidFill>
                  <a:sysClr val="windowText" lastClr="000000"/>
                </a:solidFill>
                <a:effectLst/>
                <a:uLnTx/>
                <a:uFillTx/>
                <a:latin typeface="Calibri"/>
                <a:ea typeface="+mj-ea"/>
                <a:cs typeface="+mj-cs"/>
              </a:rPr>
              <a:t>-curricular Timetable for Half Term One </a:t>
            </a:r>
          </a:p>
        </p:txBody>
      </p:sp>
    </p:spTree>
    <p:extLst>
      <p:ext uri="{BB962C8B-B14F-4D97-AF65-F5344CB8AC3E}">
        <p14:creationId xmlns:p14="http://schemas.microsoft.com/office/powerpoint/2010/main" val="259247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GCHQ competition</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r>
              <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Tuesday lunch we do puzzles that are set by GCHQ</a:t>
            </a:r>
          </a:p>
          <a:p>
            <a:pPr marL="0" indent="0">
              <a:buNone/>
            </a:pPr>
            <a:r>
              <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 yes the national security organisation). </a:t>
            </a:r>
          </a:p>
          <a:p>
            <a:pPr marL="0" indent="0">
              <a:buNone/>
            </a:pPr>
            <a:endPar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endParaRPr>
          </a:p>
          <a:p>
            <a:pPr marL="0" indent="0">
              <a:buNone/>
            </a:pPr>
            <a:r>
              <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We are preparing for a national competition which takes place in November when we have to solve puzzles which focus on decoding. </a:t>
            </a:r>
          </a:p>
          <a:p>
            <a:pPr marL="0" indent="0">
              <a:buNone/>
            </a:pPr>
            <a:endPar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endParaRPr>
          </a:p>
          <a:p>
            <a:pPr marL="0" indent="0">
              <a:buNone/>
            </a:pPr>
            <a:r>
              <a:rPr lang="en-GB" sz="320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All students work in groups of no more than 4</a:t>
            </a:r>
            <a:endParaRPr lang="en-GB" sz="3200">
              <a:latin typeface="Century Gothic" panose="020B0502020202020204" pitchFamily="34" charset="0"/>
            </a:endParaRPr>
          </a:p>
        </p:txBody>
      </p:sp>
    </p:spTree>
    <p:extLst>
      <p:ext uri="{BB962C8B-B14F-4D97-AF65-F5344CB8AC3E}">
        <p14:creationId xmlns:p14="http://schemas.microsoft.com/office/powerpoint/2010/main" val="424001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Chosen school charities</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p>
          <a:p>
            <a:pPr marL="0" indent="0">
              <a:buNone/>
            </a:pPr>
            <a:endParaRPr lang="en-GB" sz="1800">
              <a:solidFill>
                <a:srgbClr val="000000"/>
              </a:solidFill>
              <a:latin typeface="Aptos" panose="020B0004020202020204" pitchFamily="34" charset="0"/>
            </a:endParaRPr>
          </a:p>
          <a:p>
            <a:pPr marL="0" indent="0">
              <a:buNone/>
            </a:pPr>
            <a:endParaRPr lang="en-GB" sz="3200">
              <a:latin typeface="Century Gothic" panose="020B0502020202020204" pitchFamily="34" charset="0"/>
            </a:endParaRPr>
          </a:p>
        </p:txBody>
      </p:sp>
      <p:sp>
        <p:nvSpPr>
          <p:cNvPr id="5" name="TextBox 4">
            <a:extLst>
              <a:ext uri="{FF2B5EF4-FFF2-40B4-BE49-F238E27FC236}">
                <a16:creationId xmlns:a16="http://schemas.microsoft.com/office/drawing/2014/main" id="{162407F6-4AA6-C490-84EA-46036EE345A4}"/>
              </a:ext>
            </a:extLst>
          </p:cNvPr>
          <p:cNvSpPr txBox="1"/>
          <p:nvPr/>
        </p:nvSpPr>
        <p:spPr>
          <a:xfrm>
            <a:off x="4315767" y="2993350"/>
            <a:ext cx="8631534" cy="276999"/>
          </a:xfrm>
          <a:prstGeom prst="rect">
            <a:avLst/>
          </a:prstGeom>
          <a:noFill/>
        </p:spPr>
        <p:txBody>
          <a:bodyPr wrap="square">
            <a:spAutoFit/>
          </a:bodyPr>
          <a:lstStyle/>
          <a:p>
            <a:r>
              <a:rPr lang="en-GB" sz="1200">
                <a:effectLst/>
                <a:latin typeface="Aptos" panose="020B0004020202020204" pitchFamily="34" charset="0"/>
                <a:ea typeface="Times New Roman" panose="02020603050405020304" pitchFamily="18" charset="0"/>
                <a:cs typeface="Aptos" panose="020B0004020202020204" pitchFamily="34" charset="0"/>
              </a:rPr>
              <a:t> </a:t>
            </a:r>
            <a:endParaRPr lang="en-GB" sz="120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23E151B9-BD9B-792A-F49D-F19062D88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924705"/>
            <a:ext cx="5580184" cy="2531249"/>
          </a:xfrm>
          <a:prstGeom prst="rect">
            <a:avLst/>
          </a:prstGeom>
        </p:spPr>
      </p:pic>
      <p:pic>
        <p:nvPicPr>
          <p:cNvPr id="9" name="Picture 8">
            <a:extLst>
              <a:ext uri="{FF2B5EF4-FFF2-40B4-BE49-F238E27FC236}">
                <a16:creationId xmlns:a16="http://schemas.microsoft.com/office/drawing/2014/main" id="{37C2DE74-8AEF-DAD5-9D62-31C9D06401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6" y="3798002"/>
            <a:ext cx="5284081" cy="2500436"/>
          </a:xfrm>
          <a:prstGeom prst="rect">
            <a:avLst/>
          </a:prstGeom>
        </p:spPr>
      </p:pic>
      <p:pic>
        <p:nvPicPr>
          <p:cNvPr id="11" name="Picture 10">
            <a:extLst>
              <a:ext uri="{FF2B5EF4-FFF2-40B4-BE49-F238E27FC236}">
                <a16:creationId xmlns:a16="http://schemas.microsoft.com/office/drawing/2014/main" id="{D8BD83BC-C19E-5767-6130-8BE48B4612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6348" y="1150813"/>
            <a:ext cx="4041434" cy="2446714"/>
          </a:xfrm>
          <a:prstGeom prst="rect">
            <a:avLst/>
          </a:prstGeom>
        </p:spPr>
      </p:pic>
      <p:pic>
        <p:nvPicPr>
          <p:cNvPr id="13" name="Picture 12">
            <a:extLst>
              <a:ext uri="{FF2B5EF4-FFF2-40B4-BE49-F238E27FC236}">
                <a16:creationId xmlns:a16="http://schemas.microsoft.com/office/drawing/2014/main" id="{5E45BEA7-ABFA-41EF-DC5C-A9864A3369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036" y="1073369"/>
            <a:ext cx="4612760" cy="2704002"/>
          </a:xfrm>
          <a:prstGeom prst="rect">
            <a:avLst/>
          </a:prstGeom>
        </p:spPr>
      </p:pic>
      <p:sp>
        <p:nvSpPr>
          <p:cNvPr id="14" name="TextBox 13">
            <a:extLst>
              <a:ext uri="{FF2B5EF4-FFF2-40B4-BE49-F238E27FC236}">
                <a16:creationId xmlns:a16="http://schemas.microsoft.com/office/drawing/2014/main" id="{AFBC7EBE-B5E2-D3EE-9F72-D983012158C9}"/>
              </a:ext>
            </a:extLst>
          </p:cNvPr>
          <p:cNvSpPr txBox="1"/>
          <p:nvPr/>
        </p:nvSpPr>
        <p:spPr>
          <a:xfrm>
            <a:off x="4451419" y="1465858"/>
            <a:ext cx="3464929" cy="2062103"/>
          </a:xfrm>
          <a:prstGeom prst="rect">
            <a:avLst/>
          </a:prstGeom>
          <a:noFill/>
        </p:spPr>
        <p:txBody>
          <a:bodyPr wrap="square" rtlCol="0">
            <a:spAutoFit/>
          </a:bodyPr>
          <a:lstStyle/>
          <a:p>
            <a:pPr marL="457200" indent="-457200">
              <a:buFont typeface="Arial" panose="020B0604020202020204" pitchFamily="34" charset="0"/>
              <a:buChar char="•"/>
            </a:pPr>
            <a:r>
              <a:rPr lang="en-GB" sz="3200">
                <a:latin typeface="Century Gothic" panose="020B0502020202020204" pitchFamily="34" charset="0"/>
              </a:rPr>
              <a:t>Show racism the red card</a:t>
            </a:r>
          </a:p>
          <a:p>
            <a:pPr marL="457200" indent="-457200">
              <a:buFont typeface="Arial" panose="020B0604020202020204" pitchFamily="34" charset="0"/>
              <a:buChar char="•"/>
            </a:pPr>
            <a:r>
              <a:rPr lang="en-GB" sz="3200">
                <a:latin typeface="Century Gothic" panose="020B0502020202020204" pitchFamily="34" charset="0"/>
              </a:rPr>
              <a:t>Padley centre</a:t>
            </a:r>
          </a:p>
          <a:p>
            <a:pPr marL="457200" indent="-457200">
              <a:buFont typeface="Arial" panose="020B0604020202020204" pitchFamily="34" charset="0"/>
              <a:buChar char="•"/>
            </a:pPr>
            <a:r>
              <a:rPr lang="en-GB" sz="3200">
                <a:latin typeface="Century Gothic" panose="020B0502020202020204" pitchFamily="34" charset="0"/>
              </a:rPr>
              <a:t>Belper Shed</a:t>
            </a:r>
          </a:p>
        </p:txBody>
      </p:sp>
    </p:spTree>
    <p:extLst>
      <p:ext uri="{BB962C8B-B14F-4D97-AF65-F5344CB8AC3E}">
        <p14:creationId xmlns:p14="http://schemas.microsoft.com/office/powerpoint/2010/main" val="365682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First news courtesy of the PSFA</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p>
          <a:p>
            <a:pPr marL="0" indent="0">
              <a:buNone/>
            </a:pPr>
            <a:endParaRPr lang="en-GB" sz="1800">
              <a:solidFill>
                <a:srgbClr val="000000"/>
              </a:solidFill>
              <a:latin typeface="Aptos" panose="020B0004020202020204" pitchFamily="34" charset="0"/>
            </a:endParaRPr>
          </a:p>
          <a:p>
            <a:pPr marL="0" indent="0">
              <a:buNone/>
            </a:pPr>
            <a:endParaRPr lang="en-GB" sz="3200">
              <a:latin typeface="Century Gothic" panose="020B0502020202020204" pitchFamily="34" charset="0"/>
            </a:endParaRPr>
          </a:p>
        </p:txBody>
      </p:sp>
      <p:pic>
        <p:nvPicPr>
          <p:cNvPr id="6" name="Picture 5">
            <a:extLst>
              <a:ext uri="{FF2B5EF4-FFF2-40B4-BE49-F238E27FC236}">
                <a16:creationId xmlns:a16="http://schemas.microsoft.com/office/drawing/2014/main" id="{50EF3382-B8C5-44A5-8B64-6ED9564DA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134" y="1314234"/>
            <a:ext cx="4931574" cy="4550432"/>
          </a:xfrm>
          <a:prstGeom prst="rect">
            <a:avLst/>
          </a:prstGeom>
        </p:spPr>
      </p:pic>
      <p:sp>
        <p:nvSpPr>
          <p:cNvPr id="8" name="TextBox 7">
            <a:extLst>
              <a:ext uri="{FF2B5EF4-FFF2-40B4-BE49-F238E27FC236}">
                <a16:creationId xmlns:a16="http://schemas.microsoft.com/office/drawing/2014/main" id="{E6326741-00B2-6EE2-75D1-23E3A64A284C}"/>
              </a:ext>
            </a:extLst>
          </p:cNvPr>
          <p:cNvSpPr txBox="1"/>
          <p:nvPr/>
        </p:nvSpPr>
        <p:spPr>
          <a:xfrm>
            <a:off x="5285433" y="4275038"/>
            <a:ext cx="6827853" cy="2308324"/>
          </a:xfrm>
          <a:prstGeom prst="rect">
            <a:avLst/>
          </a:prstGeom>
          <a:noFill/>
        </p:spPr>
        <p:txBody>
          <a:bodyPr wrap="square">
            <a:spAutoFit/>
          </a:bodyPr>
          <a:lstStyle/>
          <a:p>
            <a:pPr algn="l"/>
            <a:r>
              <a:rPr lang="en-GB" sz="2400" b="0" i="0">
                <a:solidFill>
                  <a:srgbClr val="222222"/>
                </a:solidFill>
                <a:effectLst/>
                <a:latin typeface="filson-pro"/>
              </a:rPr>
              <a:t>Our fundamental belief is that, if the world is to become a better place, the next generation has to be better informed than the last.</a:t>
            </a:r>
          </a:p>
          <a:p>
            <a:pPr algn="l"/>
            <a:r>
              <a:rPr lang="en-GB" sz="2400" b="0" i="0">
                <a:solidFill>
                  <a:srgbClr val="222222"/>
                </a:solidFill>
                <a:effectLst/>
                <a:latin typeface="filson-pro"/>
              </a:rPr>
              <a:t>It’s the whole reason we exist.</a:t>
            </a:r>
          </a:p>
          <a:p>
            <a:pPr algn="l"/>
            <a:r>
              <a:rPr lang="en-GB" sz="2400" b="0" i="0">
                <a:solidFill>
                  <a:srgbClr val="222222"/>
                </a:solidFill>
                <a:effectLst/>
                <a:latin typeface="filson-pro"/>
              </a:rPr>
              <a:t>Every day we remember that children are 27% of the world’s population and 100% of the future.</a:t>
            </a:r>
          </a:p>
        </p:txBody>
      </p:sp>
      <p:pic>
        <p:nvPicPr>
          <p:cNvPr id="10" name="Picture 9">
            <a:extLst>
              <a:ext uri="{FF2B5EF4-FFF2-40B4-BE49-F238E27FC236}">
                <a16:creationId xmlns:a16="http://schemas.microsoft.com/office/drawing/2014/main" id="{5DFB2E65-CA55-49EE-14FE-D2F14B1C8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4239" y="1190058"/>
            <a:ext cx="5326365" cy="3053862"/>
          </a:xfrm>
          <a:prstGeom prst="rect">
            <a:avLst/>
          </a:prstGeom>
        </p:spPr>
      </p:pic>
    </p:spTree>
    <p:extLst>
      <p:ext uri="{BB962C8B-B14F-4D97-AF65-F5344CB8AC3E}">
        <p14:creationId xmlns:p14="http://schemas.microsoft.com/office/powerpoint/2010/main" val="247850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Chelsea’s choice (Courtesy of PSFA)</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p>
          <a:p>
            <a:pPr marL="0" indent="0">
              <a:buNone/>
            </a:pPr>
            <a:endParaRPr lang="en-GB" sz="1800">
              <a:solidFill>
                <a:srgbClr val="000000"/>
              </a:solidFill>
              <a:latin typeface="Aptos" panose="020B0004020202020204" pitchFamily="34" charset="0"/>
            </a:endParaRPr>
          </a:p>
          <a:p>
            <a:pPr marL="0" indent="0">
              <a:buNone/>
            </a:pPr>
            <a:endParaRPr lang="en-GB" sz="3200">
              <a:latin typeface="Century Gothic" panose="020B0502020202020204" pitchFamily="34" charset="0"/>
            </a:endParaRPr>
          </a:p>
        </p:txBody>
      </p:sp>
      <p:sp>
        <p:nvSpPr>
          <p:cNvPr id="6" name="TextBox 5">
            <a:extLst>
              <a:ext uri="{FF2B5EF4-FFF2-40B4-BE49-F238E27FC236}">
                <a16:creationId xmlns:a16="http://schemas.microsoft.com/office/drawing/2014/main" id="{0029674A-75DC-607A-A061-02CB91F33191}"/>
              </a:ext>
            </a:extLst>
          </p:cNvPr>
          <p:cNvSpPr txBox="1"/>
          <p:nvPr/>
        </p:nvSpPr>
        <p:spPr>
          <a:xfrm>
            <a:off x="0" y="1451566"/>
            <a:ext cx="12068070" cy="5262979"/>
          </a:xfrm>
          <a:prstGeom prst="rect">
            <a:avLst/>
          </a:prstGeom>
          <a:noFill/>
        </p:spPr>
        <p:txBody>
          <a:bodyPr wrap="square">
            <a:spAutoFit/>
          </a:bodyPr>
          <a:lstStyle/>
          <a:p>
            <a:pPr algn="l"/>
            <a:r>
              <a:rPr lang="en-GB" sz="2800" b="0" i="0">
                <a:solidFill>
                  <a:srgbClr val="575757"/>
                </a:solidFill>
                <a:effectLst/>
                <a:latin typeface="Open Sans" panose="020B0606030504020204" pitchFamily="34" charset="0"/>
              </a:rPr>
              <a:t>Chelsea’s Choice is an Applied Theatre Production. The play is followed by a question and answer sessions to explore some of the issues raised.</a:t>
            </a:r>
          </a:p>
          <a:p>
            <a:pPr algn="l"/>
            <a:r>
              <a:rPr lang="en-GB" sz="2800" b="0" i="0">
                <a:solidFill>
                  <a:srgbClr val="575757"/>
                </a:solidFill>
                <a:effectLst/>
                <a:latin typeface="Open Sans" panose="020B0606030504020204" pitchFamily="34" charset="0"/>
              </a:rPr>
              <a:t>The play tells the story of a group of three students who discover the diary of a girl called Chelsea. Chelsea was a young girl who, having fallen out with her friends and family, was approached by a man called Gary. Gary was older, owned a car, had a flat and treated her like an adult. Unfortunately Gary was not what he seemed to be – and Chelsea was sexually exploited. Chelsea's story is played out and examined by the three students who, along with their teacher, attempt to understand what happened to Chelsea and how it could have been prevented.</a:t>
            </a:r>
          </a:p>
        </p:txBody>
      </p:sp>
      <p:sp>
        <p:nvSpPr>
          <p:cNvPr id="7" name="TextBox 6">
            <a:extLst>
              <a:ext uri="{FF2B5EF4-FFF2-40B4-BE49-F238E27FC236}">
                <a16:creationId xmlns:a16="http://schemas.microsoft.com/office/drawing/2014/main" id="{6E6190F8-716A-078D-0154-F54FE3633042}"/>
              </a:ext>
            </a:extLst>
          </p:cNvPr>
          <p:cNvSpPr txBox="1"/>
          <p:nvPr/>
        </p:nvSpPr>
        <p:spPr>
          <a:xfrm>
            <a:off x="2071636" y="933921"/>
            <a:ext cx="8651631" cy="646331"/>
          </a:xfrm>
          <a:prstGeom prst="rect">
            <a:avLst/>
          </a:prstGeom>
          <a:noFill/>
        </p:spPr>
        <p:txBody>
          <a:bodyPr wrap="square" rtlCol="0">
            <a:spAutoFit/>
          </a:bodyPr>
          <a:lstStyle/>
          <a:p>
            <a:r>
              <a:rPr lang="en-GB" sz="3600" b="1" u="sng">
                <a:latin typeface="Century Gothic" panose="020B0502020202020204" pitchFamily="34" charset="0"/>
              </a:rPr>
              <a:t>Preventing child sexual abuse </a:t>
            </a:r>
          </a:p>
        </p:txBody>
      </p:sp>
    </p:spTree>
    <p:extLst>
      <p:ext uri="{BB962C8B-B14F-4D97-AF65-F5344CB8AC3E}">
        <p14:creationId xmlns:p14="http://schemas.microsoft.com/office/powerpoint/2010/main" val="79053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355" y="1577591"/>
            <a:ext cx="5910219" cy="2491991"/>
          </a:xfrm>
        </p:spPr>
        <p:txBody>
          <a:bodyPr/>
          <a:lstStyle/>
          <a:p>
            <a:r>
              <a:rPr lang="en-GB"/>
              <a:t>Welcome to the Year 9 Information Evening</a:t>
            </a:r>
          </a:p>
        </p:txBody>
      </p:sp>
      <p:sp>
        <p:nvSpPr>
          <p:cNvPr id="3" name="Subtitle 2"/>
          <p:cNvSpPr>
            <a:spLocks noGrp="1"/>
          </p:cNvSpPr>
          <p:nvPr>
            <p:ph type="subTitle" idx="1"/>
          </p:nvPr>
        </p:nvSpPr>
        <p:spPr>
          <a:xfrm>
            <a:off x="651355" y="4293824"/>
            <a:ext cx="5551141" cy="1752600"/>
          </a:xfrm>
        </p:spPr>
        <p:txBody>
          <a:bodyPr/>
          <a:lstStyle/>
          <a:p>
            <a:r>
              <a:rPr lang="en-GB"/>
              <a:t>Senior Section</a:t>
            </a:r>
          </a:p>
          <a:p>
            <a:r>
              <a:rPr lang="en-GB"/>
              <a:t>The Ecclesbourne School</a:t>
            </a:r>
          </a:p>
          <a:p>
            <a:r>
              <a:rPr lang="en-GB"/>
              <a:t>25th September 2024</a:t>
            </a:r>
          </a:p>
        </p:txBody>
      </p:sp>
      <p:sp>
        <p:nvSpPr>
          <p:cNvPr id="4" name="Rectangle 3">
            <a:extLst>
              <a:ext uri="{FF2B5EF4-FFF2-40B4-BE49-F238E27FC236}">
                <a16:creationId xmlns:a16="http://schemas.microsoft.com/office/drawing/2014/main" id="{B64B024C-D04D-4A0B-676C-0BA25FD020B4}"/>
              </a:ext>
            </a:extLst>
          </p:cNvPr>
          <p:cNvSpPr/>
          <p:nvPr/>
        </p:nvSpPr>
        <p:spPr bwMode="auto">
          <a:xfrm>
            <a:off x="6014301" y="441434"/>
            <a:ext cx="6177699" cy="6180083"/>
          </a:xfrm>
          <a:prstGeom prst="rect">
            <a:avLst/>
          </a:prstGeom>
          <a:gradFill flip="none" rotWithShape="1">
            <a:gsLst>
              <a:gs pos="0">
                <a:schemeClr val="bg1"/>
              </a:gs>
              <a:gs pos="85000">
                <a:schemeClr val="bg1"/>
              </a:gs>
              <a:gs pos="100000">
                <a:schemeClr val="bg1">
                  <a:alpha val="0"/>
                </a:schemeClr>
              </a:gs>
            </a:gsLst>
            <a:lin ang="108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FCE1834B-3750-4260-A7FF-AE825A9DF0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5020" y="605239"/>
            <a:ext cx="5143500" cy="5761822"/>
          </a:xfrm>
          <a:prstGeom prst="rect">
            <a:avLst/>
          </a:prstGeom>
        </p:spPr>
      </p:pic>
    </p:spTree>
    <p:extLst>
      <p:ext uri="{BB962C8B-B14F-4D97-AF65-F5344CB8AC3E}">
        <p14:creationId xmlns:p14="http://schemas.microsoft.com/office/powerpoint/2010/main" val="44499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Community Tea Party</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p>
          <a:p>
            <a:pPr marL="0" indent="0">
              <a:buNone/>
            </a:pPr>
            <a:endParaRPr lang="en-GB" sz="1800">
              <a:solidFill>
                <a:srgbClr val="000000"/>
              </a:solidFill>
              <a:latin typeface="Aptos" panose="020B0004020202020204" pitchFamily="34" charset="0"/>
            </a:endParaRPr>
          </a:p>
          <a:p>
            <a:pPr marL="0" indent="0">
              <a:buNone/>
            </a:pPr>
            <a:endParaRPr lang="en-GB" sz="3200">
              <a:latin typeface="Century Gothic" panose="020B0502020202020204" pitchFamily="34" charset="0"/>
            </a:endParaRPr>
          </a:p>
        </p:txBody>
      </p:sp>
      <p:pic>
        <p:nvPicPr>
          <p:cNvPr id="4" name="Picture 3">
            <a:extLst>
              <a:ext uri="{FF2B5EF4-FFF2-40B4-BE49-F238E27FC236}">
                <a16:creationId xmlns:a16="http://schemas.microsoft.com/office/drawing/2014/main" id="{9D9E3173-2BF3-0B82-F310-275F4F6BFA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8514" y="2697164"/>
            <a:ext cx="5138928" cy="3429000"/>
          </a:xfrm>
          <a:prstGeom prst="rect">
            <a:avLst/>
          </a:prstGeom>
        </p:spPr>
      </p:pic>
      <p:pic>
        <p:nvPicPr>
          <p:cNvPr id="6" name="Picture 5">
            <a:extLst>
              <a:ext uri="{FF2B5EF4-FFF2-40B4-BE49-F238E27FC236}">
                <a16:creationId xmlns:a16="http://schemas.microsoft.com/office/drawing/2014/main" id="{279DA536-CABE-7037-B8BD-01AC3E0444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165515"/>
            <a:ext cx="4682533" cy="3124466"/>
          </a:xfrm>
          <a:prstGeom prst="rect">
            <a:avLst/>
          </a:prstGeom>
        </p:spPr>
      </p:pic>
      <p:pic>
        <p:nvPicPr>
          <p:cNvPr id="7" name="Picture 6">
            <a:extLst>
              <a:ext uri="{FF2B5EF4-FFF2-40B4-BE49-F238E27FC236}">
                <a16:creationId xmlns:a16="http://schemas.microsoft.com/office/drawing/2014/main" id="{0AC428C0-8DD9-8FC1-FAC1-DD0F8439C3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4263" y="923865"/>
            <a:ext cx="4883500" cy="3258563"/>
          </a:xfrm>
          <a:prstGeom prst="rect">
            <a:avLst/>
          </a:prstGeom>
        </p:spPr>
      </p:pic>
    </p:spTree>
    <p:extLst>
      <p:ext uri="{BB962C8B-B14F-4D97-AF65-F5344CB8AC3E}">
        <p14:creationId xmlns:p14="http://schemas.microsoft.com/office/powerpoint/2010/main" val="317050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8">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69B13-3E43-49A4-B544-EF045CFDCAE7}"/>
              </a:ext>
            </a:extLst>
          </p:cNvPr>
          <p:cNvSpPr>
            <a:spLocks noGrp="1"/>
          </p:cNvSpPr>
          <p:nvPr>
            <p:ph type="ctrTitle"/>
          </p:nvPr>
        </p:nvSpPr>
        <p:spPr>
          <a:xfrm>
            <a:off x="4354513" y="841375"/>
            <a:ext cx="3505200" cy="3114698"/>
          </a:xfrm>
        </p:spPr>
        <p:txBody>
          <a:bodyPr>
            <a:noAutofit/>
          </a:bodyPr>
          <a:lstStyle/>
          <a:p>
            <a:r>
              <a:rPr lang="en-GB" sz="4800">
                <a:solidFill>
                  <a:schemeClr val="bg1"/>
                </a:solidFill>
              </a:rPr>
              <a:t>Coram Shakespeare Schools Festival</a:t>
            </a:r>
          </a:p>
        </p:txBody>
      </p:sp>
      <p:sp>
        <p:nvSpPr>
          <p:cNvPr id="3" name="Subtitle 2">
            <a:extLst>
              <a:ext uri="{FF2B5EF4-FFF2-40B4-BE49-F238E27FC236}">
                <a16:creationId xmlns:a16="http://schemas.microsoft.com/office/drawing/2014/main" id="{865575B3-80D7-462D-BE83-E8E872C370B2}"/>
              </a:ext>
            </a:extLst>
          </p:cNvPr>
          <p:cNvSpPr>
            <a:spLocks noGrp="1"/>
          </p:cNvSpPr>
          <p:nvPr>
            <p:ph type="subTitle" idx="1"/>
          </p:nvPr>
        </p:nvSpPr>
        <p:spPr>
          <a:xfrm>
            <a:off x="4354513" y="4337072"/>
            <a:ext cx="3506264" cy="1671616"/>
          </a:xfrm>
        </p:spPr>
        <p:txBody>
          <a:bodyPr>
            <a:normAutofit fontScale="62500" lnSpcReduction="20000"/>
          </a:bodyPr>
          <a:lstStyle/>
          <a:p>
            <a:r>
              <a:rPr lang="en-GB" sz="6600">
                <a:solidFill>
                  <a:srgbClr val="FF0000"/>
                </a:solidFill>
              </a:rPr>
              <a:t>A midsummer nights dream</a:t>
            </a:r>
          </a:p>
          <a:p>
            <a:endParaRPr lang="en-GB">
              <a:solidFill>
                <a:schemeClr val="bg1"/>
              </a:solidFill>
            </a:endParaRPr>
          </a:p>
          <a:p>
            <a:r>
              <a:rPr lang="en-GB">
                <a:solidFill>
                  <a:schemeClr val="bg1"/>
                </a:solidFill>
              </a:rPr>
              <a:t>March 2025</a:t>
            </a:r>
          </a:p>
        </p:txBody>
      </p:sp>
      <p:grpSp>
        <p:nvGrpSpPr>
          <p:cNvPr id="51" name="Group 50">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52" name="Freeform: Shape 51">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descr="A group of people standing in a line&#10;&#10;Description automatically generated">
            <a:extLst>
              <a:ext uri="{FF2B5EF4-FFF2-40B4-BE49-F238E27FC236}">
                <a16:creationId xmlns:a16="http://schemas.microsoft.com/office/drawing/2014/main" id="{23E1A6F8-14A9-49E5-BBEC-EDDA7C933C18}"/>
              </a:ext>
            </a:extLst>
          </p:cNvPr>
          <p:cNvPicPr>
            <a:picLocks noChangeAspect="1"/>
          </p:cNvPicPr>
          <p:nvPr/>
        </p:nvPicPr>
        <p:blipFill>
          <a:blip r:embed="rId2" cstate="email">
            <a:extLst>
              <a:ext uri="{28A0092B-C50C-407E-A947-70E740481C1C}">
                <a14:useLocalDpi xmlns:a14="http://schemas.microsoft.com/office/drawing/2010/main"/>
              </a:ext>
            </a:extLst>
          </a:blip>
          <a:srcRect b="-4"/>
          <a:stretch/>
        </p:blipFill>
        <p:spPr>
          <a:xfrm>
            <a:off x="117986" y="106562"/>
            <a:ext cx="3572915" cy="3227188"/>
          </a:xfrm>
          <a:custGeom>
            <a:avLst/>
            <a:gdLst/>
            <a:ahLst/>
            <a:cxnLst/>
            <a:rect l="l" t="t" r="r" b="b"/>
            <a:pathLst>
              <a:path w="3690902" h="3333750">
                <a:moveTo>
                  <a:pt x="0" y="0"/>
                </a:moveTo>
                <a:lnTo>
                  <a:pt x="2996382" y="0"/>
                </a:lnTo>
                <a:lnTo>
                  <a:pt x="3563333" y="1750276"/>
                </a:lnTo>
                <a:lnTo>
                  <a:pt x="3690902" y="3333750"/>
                </a:lnTo>
                <a:lnTo>
                  <a:pt x="0" y="3333750"/>
                </a:lnTo>
                <a:close/>
              </a:path>
            </a:pathLst>
          </a:custGeom>
        </p:spPr>
      </p:pic>
      <p:pic>
        <p:nvPicPr>
          <p:cNvPr id="15" name="Picture 14" descr="A group of people on a stage&#10;&#10;Description automatically generated">
            <a:extLst>
              <a:ext uri="{FF2B5EF4-FFF2-40B4-BE49-F238E27FC236}">
                <a16:creationId xmlns:a16="http://schemas.microsoft.com/office/drawing/2014/main" id="{304514F0-5919-41BF-81A2-D3C5D70BBFC3}"/>
              </a:ext>
            </a:extLst>
          </p:cNvPr>
          <p:cNvPicPr>
            <a:picLocks noChangeAspect="1"/>
          </p:cNvPicPr>
          <p:nvPr/>
        </p:nvPicPr>
        <p:blipFill>
          <a:blip r:embed="rId3" cstate="email">
            <a:extLst>
              <a:ext uri="{28A0092B-C50C-407E-A947-70E740481C1C}">
                <a14:useLocalDpi xmlns:a14="http://schemas.microsoft.com/office/drawing/2010/main"/>
              </a:ext>
            </a:extLst>
          </a:blip>
          <a:srcRect b="-4"/>
          <a:stretch/>
        </p:blipFill>
        <p:spPr>
          <a:xfrm>
            <a:off x="8199405" y="53282"/>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p:spPr>
      </p:pic>
      <p:pic>
        <p:nvPicPr>
          <p:cNvPr id="11" name="Picture 10" descr="A group of women in black dresses&#10;&#10;Description automatically generated">
            <a:extLst>
              <a:ext uri="{FF2B5EF4-FFF2-40B4-BE49-F238E27FC236}">
                <a16:creationId xmlns:a16="http://schemas.microsoft.com/office/drawing/2014/main" id="{3C225161-A431-4C77-996A-946653B1C6B9}"/>
              </a:ext>
            </a:extLst>
          </p:cNvPr>
          <p:cNvPicPr>
            <a:picLocks noChangeAspect="1"/>
          </p:cNvPicPr>
          <p:nvPr/>
        </p:nvPicPr>
        <p:blipFill>
          <a:blip r:embed="rId4" cstate="email">
            <a:extLst>
              <a:ext uri="{28A0092B-C50C-407E-A947-70E740481C1C}">
                <a14:useLocalDpi xmlns:a14="http://schemas.microsoft.com/office/drawing/2010/main"/>
              </a:ext>
            </a:extLst>
          </a:blip>
          <a:srcRect b="-4"/>
          <a:stretch/>
        </p:blipFill>
        <p:spPr>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p:spPr>
      </p:pic>
      <p:grpSp>
        <p:nvGrpSpPr>
          <p:cNvPr id="55" name="Group 54">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56" name="Freeform: Shape 55">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descr="A group of women in white dresses holding candles&#10;&#10;Description automatically generated">
            <a:extLst>
              <a:ext uri="{FF2B5EF4-FFF2-40B4-BE49-F238E27FC236}">
                <a16:creationId xmlns:a16="http://schemas.microsoft.com/office/drawing/2014/main" id="{94F1BF90-8239-4A15-935D-F5219AE70CE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p:spPr>
      </p:pic>
      <p:grpSp>
        <p:nvGrpSpPr>
          <p:cNvPr id="59" name="Group 58">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60" name="Freeform: Shape 59">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3688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A8D7-3CA4-8796-910D-BE09D5AC4F02}"/>
              </a:ext>
            </a:extLst>
          </p:cNvPr>
          <p:cNvSpPr>
            <a:spLocks noGrp="1"/>
          </p:cNvSpPr>
          <p:nvPr>
            <p:ph type="title"/>
          </p:nvPr>
        </p:nvSpPr>
        <p:spPr/>
        <p:txBody>
          <a:bodyPr/>
          <a:lstStyle/>
          <a:p>
            <a:pPr algn="ctr"/>
            <a:r>
              <a:rPr lang="en-GB"/>
              <a:t>Danish Exchange</a:t>
            </a:r>
          </a:p>
        </p:txBody>
      </p:sp>
      <p:sp>
        <p:nvSpPr>
          <p:cNvPr id="3" name="Content Placeholder 2">
            <a:extLst>
              <a:ext uri="{FF2B5EF4-FFF2-40B4-BE49-F238E27FC236}">
                <a16:creationId xmlns:a16="http://schemas.microsoft.com/office/drawing/2014/main" id="{84308620-7540-0DC2-0826-60F833DCF574}"/>
              </a:ext>
            </a:extLst>
          </p:cNvPr>
          <p:cNvSpPr>
            <a:spLocks noGrp="1"/>
          </p:cNvSpPr>
          <p:nvPr>
            <p:ph sz="half" idx="1"/>
          </p:nvPr>
        </p:nvSpPr>
        <p:spPr>
          <a:xfrm>
            <a:off x="609600" y="1052737"/>
            <a:ext cx="10865618" cy="5073427"/>
          </a:xfrm>
        </p:spPr>
        <p:txBody>
          <a:bodyPr/>
          <a:lstStyle/>
          <a:p>
            <a:pPr marL="0" indent="0">
              <a:buNone/>
            </a:pPr>
            <a:r>
              <a:rPr lang="en-GB"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3200">
              <a:latin typeface="Century Gothic" panose="020B0502020202020204" pitchFamily="34" charset="0"/>
            </a:endParaRPr>
          </a:p>
        </p:txBody>
      </p:sp>
      <p:sp>
        <p:nvSpPr>
          <p:cNvPr id="5" name="TextBox 4">
            <a:extLst>
              <a:ext uri="{FF2B5EF4-FFF2-40B4-BE49-F238E27FC236}">
                <a16:creationId xmlns:a16="http://schemas.microsoft.com/office/drawing/2014/main" id="{23FC87DC-A99A-0CB0-E1AF-36AD110459DE}"/>
              </a:ext>
            </a:extLst>
          </p:cNvPr>
          <p:cNvSpPr txBox="1"/>
          <p:nvPr/>
        </p:nvSpPr>
        <p:spPr>
          <a:xfrm>
            <a:off x="5647174" y="996594"/>
            <a:ext cx="6544826" cy="2677656"/>
          </a:xfrm>
          <a:prstGeom prst="rect">
            <a:avLst/>
          </a:prstGeom>
          <a:noFill/>
        </p:spPr>
        <p:txBody>
          <a:bodyPr wrap="square">
            <a:spAutoFit/>
          </a:bodyPr>
          <a:lstStyle/>
          <a:p>
            <a:r>
              <a:rPr lang="en-US" sz="2800" b="1" u="sng">
                <a:effectLst/>
                <a:latin typeface="Aptos" panose="020B0004020202020204" pitchFamily="34" charset="0"/>
                <a:ea typeface="Aptos" panose="020B0004020202020204" pitchFamily="34" charset="0"/>
                <a:cs typeface="Aptos" panose="020B0004020202020204" pitchFamily="34" charset="0"/>
              </a:rPr>
              <a:t>Denmark UK 2025 Exchange</a:t>
            </a:r>
            <a:endParaRPr lang="en-GB" sz="2800">
              <a:effectLst/>
              <a:latin typeface="Aptos" panose="020B0004020202020204" pitchFamily="34" charset="0"/>
              <a:ea typeface="Aptos" panose="020B0004020202020204" pitchFamily="34" charset="0"/>
              <a:cs typeface="Aptos" panose="020B0004020202020204" pitchFamily="34" charset="0"/>
            </a:endParaRPr>
          </a:p>
          <a:p>
            <a:r>
              <a:rPr lang="en-US" sz="2800">
                <a:effectLst/>
                <a:latin typeface="Aptos" panose="020B0004020202020204" pitchFamily="34" charset="0"/>
                <a:ea typeface="Aptos" panose="020B0004020202020204" pitchFamily="34" charset="0"/>
                <a:cs typeface="Aptos" panose="020B0004020202020204" pitchFamily="34" charset="0"/>
              </a:rPr>
              <a:t> </a:t>
            </a:r>
            <a:endParaRPr lang="en-GB" sz="2800">
              <a:effectLst/>
              <a:latin typeface="Aptos" panose="020B0004020202020204" pitchFamily="34" charset="0"/>
              <a:ea typeface="Aptos" panose="020B0004020202020204" pitchFamily="34" charset="0"/>
              <a:cs typeface="Aptos" panose="020B0004020202020204" pitchFamily="34" charset="0"/>
            </a:endParaRPr>
          </a:p>
          <a:p>
            <a:r>
              <a:rPr lang="en-US" sz="2800">
                <a:effectLst/>
                <a:latin typeface="Aptos" panose="020B0004020202020204" pitchFamily="34" charset="0"/>
                <a:ea typeface="Aptos" panose="020B0004020202020204" pitchFamily="34" charset="0"/>
                <a:cs typeface="Aptos" panose="020B0004020202020204" pitchFamily="34" charset="0"/>
              </a:rPr>
              <a:t>25 students out to Denmark in May 2025 on the 45</a:t>
            </a:r>
            <a:r>
              <a:rPr lang="en-US" sz="2800" baseline="30000">
                <a:effectLst/>
                <a:latin typeface="Aptos" panose="020B0004020202020204" pitchFamily="34" charset="0"/>
                <a:ea typeface="Aptos" panose="020B0004020202020204" pitchFamily="34" charset="0"/>
                <a:cs typeface="Aptos" panose="020B0004020202020204" pitchFamily="34" charset="0"/>
              </a:rPr>
              <a:t>th</a:t>
            </a:r>
            <a:r>
              <a:rPr lang="en-US" sz="2800">
                <a:effectLst/>
                <a:latin typeface="Aptos" panose="020B0004020202020204" pitchFamily="34" charset="0"/>
                <a:ea typeface="Aptos" panose="020B0004020202020204" pitchFamily="34" charset="0"/>
                <a:cs typeface="Aptos" panose="020B0004020202020204" pitchFamily="34" charset="0"/>
              </a:rPr>
              <a:t> exchange.</a:t>
            </a:r>
            <a:endParaRPr lang="en-GB" sz="2800">
              <a:effectLst/>
              <a:latin typeface="Aptos" panose="020B0004020202020204" pitchFamily="34" charset="0"/>
              <a:ea typeface="Aptos" panose="020B0004020202020204" pitchFamily="34" charset="0"/>
              <a:cs typeface="Aptos" panose="020B0004020202020204" pitchFamily="34" charset="0"/>
            </a:endParaRPr>
          </a:p>
          <a:p>
            <a:r>
              <a:rPr lang="en-US" sz="2800">
                <a:effectLst/>
                <a:latin typeface="Aptos" panose="020B0004020202020204" pitchFamily="34" charset="0"/>
                <a:ea typeface="Aptos" panose="020B0004020202020204" pitchFamily="34" charset="0"/>
                <a:cs typeface="Aptos" panose="020B0004020202020204" pitchFamily="34" charset="0"/>
              </a:rPr>
              <a:t> </a:t>
            </a:r>
            <a:r>
              <a:rPr lang="en-US" sz="2800" b="1">
                <a:effectLst/>
                <a:latin typeface="Aptos" panose="020B0004020202020204" pitchFamily="34" charset="0"/>
                <a:ea typeface="Aptos" panose="020B0004020202020204" pitchFamily="34" charset="0"/>
                <a:cs typeface="Aptos" panose="020B0004020202020204" pitchFamily="34" charset="0"/>
              </a:rPr>
              <a:t>DATES: </a:t>
            </a:r>
            <a:r>
              <a:rPr lang="en-GB" sz="2800" b="1">
                <a:effectLst/>
                <a:latin typeface="Calibri" panose="020F0502020204030204" pitchFamily="34" charset="0"/>
                <a:ea typeface="Aptos" panose="020B0004020202020204" pitchFamily="34" charset="0"/>
                <a:cs typeface="Aptos" panose="020B0004020202020204" pitchFamily="34" charset="0"/>
              </a:rPr>
              <a:t>Wednesday 28</a:t>
            </a:r>
            <a:r>
              <a:rPr lang="en-GB" sz="2800" b="1" baseline="30000">
                <a:effectLst/>
                <a:latin typeface="Calibri" panose="020F0502020204030204" pitchFamily="34" charset="0"/>
                <a:ea typeface="Aptos" panose="020B0004020202020204" pitchFamily="34" charset="0"/>
                <a:cs typeface="Aptos" panose="020B0004020202020204" pitchFamily="34" charset="0"/>
              </a:rPr>
              <a:t>th</a:t>
            </a:r>
            <a:r>
              <a:rPr lang="en-GB" sz="2800" b="1">
                <a:effectLst/>
                <a:latin typeface="Calibri" panose="020F0502020204030204" pitchFamily="34" charset="0"/>
                <a:ea typeface="Aptos" panose="020B0004020202020204" pitchFamily="34" charset="0"/>
                <a:cs typeface="Aptos" panose="020B0004020202020204" pitchFamily="34" charset="0"/>
              </a:rPr>
              <a:t> May 2025 – Tuesday 3rd June 2025.</a:t>
            </a:r>
            <a:endParaRPr lang="en-GB" sz="280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B8A81BD4-CD0B-9DC6-AFBA-ECEABFD58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576" y="3674251"/>
            <a:ext cx="4759569" cy="2677656"/>
          </a:xfrm>
          <a:prstGeom prst="rect">
            <a:avLst/>
          </a:prstGeom>
        </p:spPr>
      </p:pic>
      <p:pic>
        <p:nvPicPr>
          <p:cNvPr id="7" name="Picture 6">
            <a:extLst>
              <a:ext uri="{FF2B5EF4-FFF2-40B4-BE49-F238E27FC236}">
                <a16:creationId xmlns:a16="http://schemas.microsoft.com/office/drawing/2014/main" id="{13D7CBA2-C674-204C-4D12-592EE057D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51999"/>
            <a:ext cx="5566787" cy="4175090"/>
          </a:xfrm>
          <a:prstGeom prst="rect">
            <a:avLst/>
          </a:prstGeom>
        </p:spPr>
      </p:pic>
    </p:spTree>
    <p:extLst>
      <p:ext uri="{BB962C8B-B14F-4D97-AF65-F5344CB8AC3E}">
        <p14:creationId xmlns:p14="http://schemas.microsoft.com/office/powerpoint/2010/main" val="139600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844F93-749F-0092-E9B2-2F2033C78600}"/>
              </a:ext>
            </a:extLst>
          </p:cNvPr>
          <p:cNvSpPr/>
          <p:nvPr/>
        </p:nvSpPr>
        <p:spPr>
          <a:xfrm>
            <a:off x="535605" y="1266093"/>
            <a:ext cx="11627272" cy="518495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Ogwen-cottage-400x500">
            <a:extLst>
              <a:ext uri="{FF2B5EF4-FFF2-40B4-BE49-F238E27FC236}">
                <a16:creationId xmlns:a16="http://schemas.microsoft.com/office/drawing/2014/main" id="{17C791D2-F4FA-4E92-8EB5-A010AB92D3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2584" y="1364734"/>
            <a:ext cx="2822490" cy="2975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00x500 Ogwen climb">
            <a:extLst>
              <a:ext uri="{FF2B5EF4-FFF2-40B4-BE49-F238E27FC236}">
                <a16:creationId xmlns:a16="http://schemas.microsoft.com/office/drawing/2014/main" id="{11D7ADFB-7A38-420B-92AA-F4623C7484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3477" y="2593638"/>
            <a:ext cx="3020910" cy="3776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gwen-cottage-rowing-800x600">
            <a:extLst>
              <a:ext uri="{FF2B5EF4-FFF2-40B4-BE49-F238E27FC236}">
                <a16:creationId xmlns:a16="http://schemas.microsoft.com/office/drawing/2014/main" id="{3446F601-1D94-4A6E-A525-3D820743830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45074" y="2191071"/>
            <a:ext cx="5719914" cy="29712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Outward Bound Trust UK - Home | Facebook">
            <a:extLst>
              <a:ext uri="{FF2B5EF4-FFF2-40B4-BE49-F238E27FC236}">
                <a16:creationId xmlns:a16="http://schemas.microsoft.com/office/drawing/2014/main" id="{502839E2-43D1-486E-9B53-0AACCCF64C5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62588" y="1473126"/>
            <a:ext cx="2822490" cy="13385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Ecclesbourne School">
            <a:extLst>
              <a:ext uri="{FF2B5EF4-FFF2-40B4-BE49-F238E27FC236}">
                <a16:creationId xmlns:a16="http://schemas.microsoft.com/office/drawing/2014/main" id="{96064909-D963-4FC7-B01C-BE70A0BD2E4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5485" y="5137643"/>
            <a:ext cx="1352246" cy="1484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A7224E-97AE-4220-8232-C3654A8419BE}"/>
              </a:ext>
            </a:extLst>
          </p:cNvPr>
          <p:cNvSpPr txBox="1"/>
          <p:nvPr/>
        </p:nvSpPr>
        <p:spPr>
          <a:xfrm>
            <a:off x="1434624" y="5517344"/>
            <a:ext cx="6825586" cy="1015663"/>
          </a:xfrm>
          <a:prstGeom prst="rect">
            <a:avLst/>
          </a:prstGeom>
          <a:noFill/>
        </p:spPr>
        <p:txBody>
          <a:bodyPr wrap="none" rtlCol="0">
            <a:spAutoFit/>
          </a:bodyPr>
          <a:lstStyle/>
          <a:p>
            <a:r>
              <a:rPr lang="en-GB" sz="6000"/>
              <a:t>Year 9 residential trip</a:t>
            </a:r>
          </a:p>
        </p:txBody>
      </p:sp>
      <p:pic>
        <p:nvPicPr>
          <p:cNvPr id="2" name="Picture 2" descr="The reason Wales has a great big red dragon on its flag - Wales Online">
            <a:extLst>
              <a:ext uri="{FF2B5EF4-FFF2-40B4-BE49-F238E27FC236}">
                <a16:creationId xmlns:a16="http://schemas.microsoft.com/office/drawing/2014/main" id="{F3408A3D-4BF4-D5AA-BE71-2CD0EB601AC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77692" y="2593638"/>
            <a:ext cx="1467382" cy="821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reason Wales has a great big red dragon on its flag - Wales Online">
            <a:extLst>
              <a:ext uri="{FF2B5EF4-FFF2-40B4-BE49-F238E27FC236}">
                <a16:creationId xmlns:a16="http://schemas.microsoft.com/office/drawing/2014/main" id="{A71493CC-5902-2184-A582-52EC2C63B93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09887" y="4340556"/>
            <a:ext cx="1467382" cy="821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41CDC6-335A-8C0C-FDB0-AACA27E52379}"/>
              </a:ext>
            </a:extLst>
          </p:cNvPr>
          <p:cNvSpPr txBox="1"/>
          <p:nvPr/>
        </p:nvSpPr>
        <p:spPr>
          <a:xfrm>
            <a:off x="3345074" y="130629"/>
            <a:ext cx="6832195" cy="584775"/>
          </a:xfrm>
          <a:prstGeom prst="rect">
            <a:avLst/>
          </a:prstGeom>
          <a:noFill/>
        </p:spPr>
        <p:txBody>
          <a:bodyPr wrap="square" rtlCol="0">
            <a:spAutoFit/>
          </a:bodyPr>
          <a:lstStyle/>
          <a:p>
            <a:r>
              <a:rPr lang="en-GB" sz="3200" b="1" u="sng">
                <a:latin typeface="Century Gothic" panose="020B0502020202020204" pitchFamily="34" charset="0"/>
              </a:rPr>
              <a:t>21</a:t>
            </a:r>
            <a:r>
              <a:rPr lang="en-GB" sz="3200" b="1" u="sng" baseline="30000">
                <a:latin typeface="Century Gothic" panose="020B0502020202020204" pitchFamily="34" charset="0"/>
              </a:rPr>
              <a:t>st</a:t>
            </a:r>
            <a:r>
              <a:rPr lang="en-GB" sz="3200" b="1" u="sng">
                <a:latin typeface="Century Gothic" panose="020B0502020202020204" pitchFamily="34" charset="0"/>
              </a:rPr>
              <a:t> July 2025 Outward bound trip</a:t>
            </a:r>
          </a:p>
        </p:txBody>
      </p:sp>
    </p:spTree>
    <p:extLst>
      <p:ext uri="{BB962C8B-B14F-4D97-AF65-F5344CB8AC3E}">
        <p14:creationId xmlns:p14="http://schemas.microsoft.com/office/powerpoint/2010/main" val="253670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E5A305-1ED9-4FA1-931E-09563C702C45}"/>
              </a:ext>
            </a:extLst>
          </p:cNvPr>
          <p:cNvSpPr/>
          <p:nvPr/>
        </p:nvSpPr>
        <p:spPr>
          <a:xfrm>
            <a:off x="324091" y="1250067"/>
            <a:ext cx="4164509" cy="111261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Leadership Opportunities</a:t>
            </a:r>
          </a:p>
        </p:txBody>
      </p:sp>
      <p:sp>
        <p:nvSpPr>
          <p:cNvPr id="4" name="Content Placeholder 3">
            <a:extLst>
              <a:ext uri="{FF2B5EF4-FFF2-40B4-BE49-F238E27FC236}">
                <a16:creationId xmlns:a16="http://schemas.microsoft.com/office/drawing/2014/main" id="{C76741F1-30CF-4D42-B404-5C77E7FFB9CA}"/>
              </a:ext>
            </a:extLst>
          </p:cNvPr>
          <p:cNvSpPr>
            <a:spLocks noGrp="1"/>
          </p:cNvSpPr>
          <p:nvPr>
            <p:ph idx="1"/>
          </p:nvPr>
        </p:nvSpPr>
        <p:spPr>
          <a:xfrm>
            <a:off x="430917" y="2615879"/>
            <a:ext cx="6155077" cy="3472405"/>
          </a:xfrm>
        </p:spPr>
        <p:txBody>
          <a:bodyPr/>
          <a:lstStyle/>
          <a:p>
            <a:pPr marL="0" indent="0">
              <a:buNone/>
            </a:pPr>
            <a:r>
              <a:rPr lang="en-GB" u="sng">
                <a:latin typeface="Calibri" panose="020F0502020204030204" pitchFamily="34" charset="0"/>
                <a:cs typeface="Calibri" panose="020F0502020204030204" pitchFamily="34" charset="0"/>
              </a:rPr>
              <a:t>To get involved in:</a:t>
            </a:r>
          </a:p>
          <a:p>
            <a:r>
              <a:rPr lang="en-GB">
                <a:latin typeface="Calibri" panose="020F0502020204030204" pitchFamily="34" charset="0"/>
                <a:cs typeface="Calibri" panose="020F0502020204030204" pitchFamily="34" charset="0"/>
              </a:rPr>
              <a:t>Student Council</a:t>
            </a:r>
          </a:p>
          <a:p>
            <a:r>
              <a:rPr lang="en-GB">
                <a:latin typeface="Calibri" panose="020F0502020204030204" pitchFamily="34" charset="0"/>
                <a:cs typeface="Calibri" panose="020F0502020204030204" pitchFamily="34" charset="0"/>
              </a:rPr>
              <a:t>Well-Being Ambassadors*</a:t>
            </a:r>
          </a:p>
          <a:p>
            <a:r>
              <a:rPr lang="en-GB">
                <a:latin typeface="Calibri" panose="020F0502020204030204" pitchFamily="34" charset="0"/>
                <a:cs typeface="Calibri" panose="020F0502020204030204" pitchFamily="34" charset="0"/>
              </a:rPr>
              <a:t>Anti-Bullying Ambassadors*</a:t>
            </a:r>
          </a:p>
          <a:p>
            <a:r>
              <a:rPr lang="en-GB">
                <a:latin typeface="Calibri" panose="020F0502020204030204" pitchFamily="34" charset="0"/>
                <a:cs typeface="Calibri" panose="020F0502020204030204" pitchFamily="34" charset="0"/>
              </a:rPr>
              <a:t>Community Ambassadors</a:t>
            </a:r>
          </a:p>
          <a:p>
            <a:r>
              <a:rPr lang="en-GB">
                <a:latin typeface="Calibri" panose="020F0502020204030204" pitchFamily="34" charset="0"/>
                <a:cs typeface="Calibri" panose="020F0502020204030204" pitchFamily="34" charset="0"/>
              </a:rPr>
              <a:t>Reading Ambassadors</a:t>
            </a:r>
          </a:p>
          <a:p>
            <a:pPr marL="0" indent="0">
              <a:buNone/>
            </a:pPr>
            <a:endParaRPr lang="en-GB">
              <a:latin typeface="Calibri" panose="020F0502020204030204" pitchFamily="34" charset="0"/>
              <a:cs typeface="Calibri" panose="020F0502020204030204" pitchFamily="34" charset="0"/>
            </a:endParaRPr>
          </a:p>
          <a:p>
            <a:pPr marL="0" indent="0">
              <a:buNone/>
            </a:pPr>
            <a:endParaRPr lang="en-GB">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8E57B5EA-CBAA-4FAE-B696-6875DEA3707A}"/>
              </a:ext>
            </a:extLst>
          </p:cNvPr>
          <p:cNvSpPr txBox="1">
            <a:spLocks/>
          </p:cNvSpPr>
          <p:nvPr/>
        </p:nvSpPr>
        <p:spPr>
          <a:xfrm>
            <a:off x="6440485" y="1143828"/>
            <a:ext cx="6155077" cy="347240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Century Gothic" panose="020B0502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entury Gothic" panose="020B0502020202020204" pitchFamily="34" charset="0"/>
              </a:defRPr>
            </a:lvl2pPr>
            <a:lvl3pPr marL="1143000" indent="-228600" algn="l" rtl="0" eaLnBrk="1" fontAlgn="base" hangingPunct="1">
              <a:spcBef>
                <a:spcPct val="20000"/>
              </a:spcBef>
              <a:spcAft>
                <a:spcPct val="0"/>
              </a:spcAft>
              <a:buChar char="•"/>
              <a:defRPr sz="2400">
                <a:solidFill>
                  <a:schemeClr val="tx1"/>
                </a:solidFill>
                <a:latin typeface="Century Gothic" panose="020B0502020202020204" pitchFamily="34" charset="0"/>
              </a:defRPr>
            </a:lvl3pPr>
            <a:lvl4pPr marL="1600200" indent="-228600" algn="l" rtl="0" eaLnBrk="1" fontAlgn="base" hangingPunct="1">
              <a:spcBef>
                <a:spcPct val="20000"/>
              </a:spcBef>
              <a:spcAft>
                <a:spcPct val="0"/>
              </a:spcAft>
              <a:buChar char="–"/>
              <a:defRPr sz="2000">
                <a:solidFill>
                  <a:schemeClr val="tx1"/>
                </a:solidFill>
                <a:latin typeface="Century Gothic" panose="020B0502020202020204" pitchFamily="34" charset="0"/>
              </a:defRPr>
            </a:lvl4pPr>
            <a:lvl5pPr marL="2057400" indent="-228600" algn="l" rtl="0" eaLnBrk="1" fontAlgn="base" hangingPunct="1">
              <a:spcBef>
                <a:spcPct val="20000"/>
              </a:spcBef>
              <a:spcAft>
                <a:spcPct val="0"/>
              </a:spcAft>
              <a:buChar char="»"/>
              <a:defRPr sz="20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GB" u="sng" kern="0">
                <a:latin typeface="Calibri" panose="020F0502020204030204" pitchFamily="34" charset="0"/>
                <a:cs typeface="Calibri" panose="020F0502020204030204" pitchFamily="34" charset="0"/>
              </a:rPr>
              <a:t>To get support* from:</a:t>
            </a:r>
          </a:p>
          <a:p>
            <a:r>
              <a:rPr lang="en-GB" kern="0">
                <a:latin typeface="Calibri" panose="020F0502020204030204" pitchFamily="34" charset="0"/>
                <a:cs typeface="Calibri" panose="020F0502020204030204" pitchFamily="34" charset="0"/>
              </a:rPr>
              <a:t>Peer Mentors</a:t>
            </a:r>
          </a:p>
          <a:p>
            <a:r>
              <a:rPr lang="en-GB" kern="0">
                <a:latin typeface="Calibri" panose="020F0502020204030204" pitchFamily="34" charset="0"/>
                <a:cs typeface="Calibri" panose="020F0502020204030204" pitchFamily="34" charset="0"/>
              </a:rPr>
              <a:t>Buddy Readers</a:t>
            </a:r>
          </a:p>
          <a:p>
            <a:r>
              <a:rPr lang="en-GB" kern="0">
                <a:latin typeface="Calibri" panose="020F0502020204030204" pitchFamily="34" charset="0"/>
                <a:cs typeface="Calibri" panose="020F0502020204030204" pitchFamily="34" charset="0"/>
              </a:rPr>
              <a:t>House Captains</a:t>
            </a:r>
          </a:p>
          <a:p>
            <a:pPr marL="0" indent="0">
              <a:buFontTx/>
              <a:buNone/>
            </a:pPr>
            <a:endParaRPr lang="en-GB" kern="0">
              <a:latin typeface="Calibri" panose="020F0502020204030204" pitchFamily="34" charset="0"/>
              <a:cs typeface="Calibri" panose="020F0502020204030204" pitchFamily="34" charset="0"/>
            </a:endParaRPr>
          </a:p>
          <a:p>
            <a:pPr marL="0" indent="0">
              <a:buFontTx/>
              <a:buNone/>
            </a:pPr>
            <a:endParaRPr lang="en-GB" kern="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0577CAB-5B32-4F6E-9304-262C61B229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485" y="3587396"/>
            <a:ext cx="3777344" cy="2754086"/>
          </a:xfrm>
          <a:prstGeom prst="rect">
            <a:avLst/>
          </a:prstGeom>
        </p:spPr>
      </p:pic>
    </p:spTree>
    <p:extLst>
      <p:ext uri="{BB962C8B-B14F-4D97-AF65-F5344CB8AC3E}">
        <p14:creationId xmlns:p14="http://schemas.microsoft.com/office/powerpoint/2010/main" val="382732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6830-4D07-45AB-9E3E-AAEF4AC00133}"/>
              </a:ext>
            </a:extLst>
          </p:cNvPr>
          <p:cNvSpPr>
            <a:spLocks noGrp="1"/>
          </p:cNvSpPr>
          <p:nvPr>
            <p:ph type="title"/>
          </p:nvPr>
        </p:nvSpPr>
        <p:spPr>
          <a:xfrm>
            <a:off x="1219200" y="185426"/>
            <a:ext cx="10972800" cy="634082"/>
          </a:xfrm>
        </p:spPr>
        <p:txBody>
          <a:bodyPr/>
          <a:lstStyle/>
          <a:p>
            <a:r>
              <a:rPr lang="en-GB"/>
              <a:t>Key dates (Please note these can be subject to change)</a:t>
            </a:r>
          </a:p>
        </p:txBody>
      </p:sp>
      <p:sp>
        <p:nvSpPr>
          <p:cNvPr id="3" name="Content Placeholder 2">
            <a:extLst>
              <a:ext uri="{FF2B5EF4-FFF2-40B4-BE49-F238E27FC236}">
                <a16:creationId xmlns:a16="http://schemas.microsoft.com/office/drawing/2014/main" id="{75CE9CD8-9263-427A-A543-3FF17C3EC6E1}"/>
              </a:ext>
            </a:extLst>
          </p:cNvPr>
          <p:cNvSpPr>
            <a:spLocks noGrp="1"/>
          </p:cNvSpPr>
          <p:nvPr>
            <p:ph sz="half" idx="1"/>
          </p:nvPr>
        </p:nvSpPr>
        <p:spPr>
          <a:xfrm>
            <a:off x="2" y="1105320"/>
            <a:ext cx="5994400" cy="5567254"/>
          </a:xfrm>
        </p:spPr>
        <p:txBody>
          <a:bodyPr/>
          <a:lstStyle/>
          <a:p>
            <a:pPr marL="342900" lvl="0" indent="-342900" fontAlgn="base">
              <a:buSzPts val="1000"/>
              <a:buFont typeface="Symbol" panose="05050102010706020507" pitchFamily="18" charset="2"/>
              <a:buChar char=""/>
              <a:tabLst>
                <a:tab pos="457200" algn="l"/>
              </a:tabLst>
            </a:pPr>
            <a:r>
              <a:rPr lang="en-GB" sz="2000">
                <a:solidFill>
                  <a:srgbClr val="000000"/>
                </a:solidFill>
                <a:ea typeface="Times New Roman" panose="02020603050405020304" pitchFamily="18" charset="0"/>
                <a:cs typeface="Calibri" panose="020F0502020204030204" pitchFamily="34" charset="0"/>
              </a:rPr>
              <a:t>23</a:t>
            </a:r>
            <a:r>
              <a:rPr lang="en-GB" sz="2000" baseline="30000">
                <a:solidFill>
                  <a:srgbClr val="000000"/>
                </a:solidFill>
                <a:ea typeface="Times New Roman" panose="02020603050405020304" pitchFamily="18" charset="0"/>
                <a:cs typeface="Calibri" panose="020F0502020204030204" pitchFamily="34" charset="0"/>
              </a:rPr>
              <a:t>rd</a:t>
            </a:r>
            <a:r>
              <a:rPr lang="en-GB" sz="2000">
                <a:solidFill>
                  <a:srgbClr val="000000"/>
                </a:solidFill>
                <a:ea typeface="Times New Roman" panose="02020603050405020304" pitchFamily="18" charset="0"/>
                <a:cs typeface="Calibri" panose="020F0502020204030204" pitchFamily="34" charset="0"/>
              </a:rPr>
              <a:t>/24</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September Lea Green Team Building activity day</a:t>
            </a:r>
          </a:p>
          <a:p>
            <a:pPr marL="342900" lvl="0" indent="-342900" fontAlgn="base">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25</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September Maths Olympiad Challen</a:t>
            </a:r>
            <a:r>
              <a:rPr lang="en-GB" sz="2000">
                <a:solidFill>
                  <a:srgbClr val="000000"/>
                </a:solidFill>
                <a:ea typeface="Times New Roman" panose="02020603050405020304" pitchFamily="18" charset="0"/>
                <a:cs typeface="Calibri" panose="020F0502020204030204" pitchFamily="34" charset="0"/>
              </a:rPr>
              <a:t>ge (Set 1)</a:t>
            </a:r>
          </a:p>
          <a:p>
            <a:pPr marL="342900" lvl="0" indent="-342900" fontAlgn="base">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25</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September House dance auditions</a:t>
            </a:r>
            <a:endParaRPr lang="en-GB" sz="2000">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27</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September 2024 Prize Day </a:t>
            </a:r>
            <a:r>
              <a:rPr lang="en-GB" sz="2000">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1</a:t>
            </a:r>
            <a:r>
              <a:rPr lang="en-GB" sz="2000" baseline="30000">
                <a:solidFill>
                  <a:srgbClr val="000000"/>
                </a:solidFill>
                <a:effectLst/>
                <a:ea typeface="Times New Roman" panose="02020603050405020304" pitchFamily="18" charset="0"/>
                <a:cs typeface="Calibri" panose="020F0502020204030204" pitchFamily="34" charset="0"/>
              </a:rPr>
              <a:t>st</a:t>
            </a:r>
            <a:r>
              <a:rPr lang="en-GB" sz="2000">
                <a:solidFill>
                  <a:srgbClr val="000000"/>
                </a:solidFill>
                <a:effectLst/>
                <a:ea typeface="Times New Roman" panose="02020603050405020304" pitchFamily="18" charset="0"/>
                <a:cs typeface="Calibri" panose="020F0502020204030204" pitchFamily="34" charset="0"/>
              </a:rPr>
              <a:t> October 2024 WRAT (Wellbeing, Record of Achievement and Target setting) review process </a:t>
            </a: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a typeface="Times New Roman" panose="02020603050405020304" pitchFamily="18" charset="0"/>
                <a:cs typeface="Calibri" panose="020F0502020204030204" pitchFamily="34" charset="0"/>
              </a:rPr>
              <a:t>9</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October Air cadets opportunities</a:t>
            </a: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a typeface="Times New Roman" panose="02020603050405020304" pitchFamily="18" charset="0"/>
                <a:cs typeface="Calibri" panose="020F0502020204030204" pitchFamily="34" charset="0"/>
              </a:rPr>
              <a:t>9</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October Community Tea party</a:t>
            </a:r>
            <a:endParaRPr lang="en-GB" sz="2000">
              <a:solidFill>
                <a:srgbClr val="000000"/>
              </a:solidFill>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a typeface="Times New Roman" panose="02020603050405020304" pitchFamily="18" charset="0"/>
                <a:cs typeface="Calibri" panose="020F0502020204030204" pitchFamily="34" charset="0"/>
              </a:rPr>
              <a:t>23</a:t>
            </a:r>
            <a:r>
              <a:rPr lang="en-GB" sz="2000" baseline="30000">
                <a:solidFill>
                  <a:srgbClr val="000000"/>
                </a:solidFill>
                <a:ea typeface="Times New Roman" panose="02020603050405020304" pitchFamily="18" charset="0"/>
                <a:cs typeface="Calibri" panose="020F0502020204030204" pitchFamily="34" charset="0"/>
              </a:rPr>
              <a:t>rd</a:t>
            </a:r>
            <a:r>
              <a:rPr lang="en-GB" sz="2000">
                <a:solidFill>
                  <a:srgbClr val="000000"/>
                </a:solidFill>
                <a:ea typeface="Times New Roman" panose="02020603050405020304" pitchFamily="18" charset="0"/>
                <a:cs typeface="Calibri" panose="020F0502020204030204" pitchFamily="34" charset="0"/>
              </a:rPr>
              <a:t>/24</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October Army careers day</a:t>
            </a:r>
            <a:endParaRPr lang="en-GB" sz="2000">
              <a:solidFill>
                <a:srgbClr val="000000"/>
              </a:solidFill>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a:effectLst/>
                <a:ea typeface="Times New Roman" panose="02020603050405020304" pitchFamily="18" charset="0"/>
                <a:cs typeface="Calibri" panose="020F0502020204030204" pitchFamily="34" charset="0"/>
              </a:rPr>
              <a:t>4</a:t>
            </a:r>
            <a:r>
              <a:rPr lang="en-GB" sz="2000" baseline="30000">
                <a:effectLst/>
                <a:ea typeface="Times New Roman" panose="02020603050405020304" pitchFamily="18" charset="0"/>
                <a:cs typeface="Calibri" panose="020F0502020204030204" pitchFamily="34" charset="0"/>
              </a:rPr>
              <a:t>th</a:t>
            </a:r>
            <a:r>
              <a:rPr lang="en-GB" sz="2000">
                <a:effectLst/>
                <a:ea typeface="Times New Roman" panose="02020603050405020304" pitchFamily="18" charset="0"/>
                <a:cs typeface="Calibri" panose="020F0502020204030204" pitchFamily="34" charset="0"/>
              </a:rPr>
              <a:t> November 2024 Whole School Closure Day</a:t>
            </a:r>
            <a:endParaRPr lang="en-GB" sz="2000">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a:effectLst/>
                <a:ea typeface="Times New Roman" panose="02020603050405020304" pitchFamily="18" charset="0"/>
                <a:cs typeface="Calibri" panose="020F0502020204030204" pitchFamily="34" charset="0"/>
              </a:rPr>
              <a:t>5</a:t>
            </a:r>
            <a:r>
              <a:rPr lang="en-GB" sz="2000" baseline="30000">
                <a:effectLst/>
                <a:ea typeface="Times New Roman" panose="02020603050405020304" pitchFamily="18" charset="0"/>
                <a:cs typeface="Calibri" panose="020F0502020204030204" pitchFamily="34" charset="0"/>
              </a:rPr>
              <a:t>th</a:t>
            </a:r>
            <a:r>
              <a:rPr lang="en-GB" sz="2000">
                <a:effectLst/>
                <a:ea typeface="Times New Roman" panose="02020603050405020304" pitchFamily="18" charset="0"/>
                <a:cs typeface="Calibri" panose="020F0502020204030204" pitchFamily="34" charset="0"/>
              </a:rPr>
              <a:t>-8</a:t>
            </a:r>
            <a:r>
              <a:rPr lang="en-GB" sz="2000" baseline="30000">
                <a:effectLst/>
                <a:ea typeface="Times New Roman" panose="02020603050405020304" pitchFamily="18" charset="0"/>
                <a:cs typeface="Calibri" panose="020F0502020204030204" pitchFamily="34" charset="0"/>
              </a:rPr>
              <a:t>th</a:t>
            </a:r>
            <a:r>
              <a:rPr lang="en-GB" sz="2000">
                <a:effectLst/>
                <a:ea typeface="Times New Roman" panose="02020603050405020304" pitchFamily="18" charset="0"/>
                <a:cs typeface="Calibri" panose="020F0502020204030204" pitchFamily="34" charset="0"/>
              </a:rPr>
              <a:t> November 2024 Community Week </a:t>
            </a:r>
          </a:p>
          <a:p>
            <a:pPr marL="342900" lvl="0" indent="-342900" fontAlgn="base">
              <a:buSzPts val="1000"/>
              <a:buFont typeface="Symbol" panose="05050102010706020507" pitchFamily="18" charset="2"/>
              <a:buChar char=""/>
              <a:tabLst>
                <a:tab pos="457200" algn="l"/>
                <a:tab pos="914400" algn="l"/>
                <a:tab pos="457200" algn="l"/>
              </a:tabLst>
            </a:pPr>
            <a:r>
              <a:rPr lang="en-GB" sz="2000">
                <a:ea typeface="Times New Roman" panose="02020603050405020304" pitchFamily="18" charset="0"/>
                <a:cs typeface="Calibri" panose="020F0502020204030204" pitchFamily="34" charset="0"/>
              </a:rPr>
              <a:t>Nov GCHQ competition</a:t>
            </a:r>
            <a:endParaRPr lang="en-GB" sz="2000">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28</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November 2024</a:t>
            </a:r>
            <a:r>
              <a:rPr lang="en-GB" sz="2000">
                <a:effectLst/>
                <a:ea typeface="Times New Roman" panose="02020603050405020304" pitchFamily="18" charset="0"/>
                <a:cs typeface="Calibri" panose="020F0502020204030204" pitchFamily="34" charset="0"/>
              </a:rPr>
              <a:t> House Plays evening performance.</a:t>
            </a:r>
            <a:r>
              <a:rPr lang="en-GB" sz="2000">
                <a:solidFill>
                  <a:srgbClr val="000000"/>
                </a:solidFill>
                <a:effectLst/>
                <a:ea typeface="Times New Roman" panose="02020603050405020304" pitchFamily="18" charset="0"/>
                <a:cs typeface="Calibri" panose="020F0502020204030204" pitchFamily="34" charset="0"/>
              </a:rPr>
              <a:t> </a:t>
            </a:r>
            <a:r>
              <a:rPr lang="en-GB" sz="2000">
                <a:effectLst/>
                <a:ea typeface="Times New Roman" panose="02020603050405020304" pitchFamily="18" charset="0"/>
                <a:cs typeface="Calibri" panose="020F0502020204030204" pitchFamily="34" charset="0"/>
              </a:rPr>
              <a:t> </a:t>
            </a:r>
          </a:p>
        </p:txBody>
      </p:sp>
      <p:sp>
        <p:nvSpPr>
          <p:cNvPr id="4" name="Content Placeholder 3">
            <a:extLst>
              <a:ext uri="{FF2B5EF4-FFF2-40B4-BE49-F238E27FC236}">
                <a16:creationId xmlns:a16="http://schemas.microsoft.com/office/drawing/2014/main" id="{3DB66B1F-BCBB-4621-A911-30052D7DF5A6}"/>
              </a:ext>
            </a:extLst>
          </p:cNvPr>
          <p:cNvSpPr>
            <a:spLocks noGrp="1"/>
          </p:cNvSpPr>
          <p:nvPr>
            <p:ph sz="half" idx="2"/>
          </p:nvPr>
        </p:nvSpPr>
        <p:spPr>
          <a:xfrm>
            <a:off x="5657222" y="988916"/>
            <a:ext cx="5848141" cy="4880168"/>
          </a:xfrm>
        </p:spPr>
        <p:txBody>
          <a:bodyPr/>
          <a:lstStyle/>
          <a:p>
            <a:pPr>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Interim reports </a:t>
            </a:r>
            <a:r>
              <a:rPr lang="en-GB" sz="2000">
                <a:effectLst/>
                <a:ea typeface="Times New Roman" panose="02020603050405020304" pitchFamily="18" charset="0"/>
                <a:cs typeface="Calibri" panose="020F0502020204030204" pitchFamily="34" charset="0"/>
              </a:rPr>
              <a:t>issued w/b 9</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December 202</a:t>
            </a:r>
            <a:r>
              <a:rPr lang="en-GB" sz="2000">
                <a:effectLst/>
                <a:ea typeface="Times New Roman" panose="02020603050405020304" pitchFamily="18" charset="0"/>
                <a:cs typeface="Calibri" panose="020F0502020204030204" pitchFamily="34" charset="0"/>
              </a:rPr>
              <a:t>4</a:t>
            </a:r>
          </a:p>
          <a:p>
            <a:pPr>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17</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December 2024 WRAT (Wellbeing, Record of Achievement and Target setting) review</a:t>
            </a:r>
            <a:r>
              <a:rPr lang="en-GB" sz="2000">
                <a:effectLst/>
                <a:ea typeface="Times New Roman" panose="02020603050405020304" pitchFamily="18" charset="0"/>
                <a:cs typeface="Calibri" panose="020F0502020204030204" pitchFamily="34" charset="0"/>
              </a:rPr>
              <a:t>  </a:t>
            </a:r>
          </a:p>
          <a:p>
            <a:pPr>
              <a:buSzPts val="1000"/>
              <a:buFont typeface="Symbol" panose="05050102010706020507" pitchFamily="18" charset="2"/>
              <a:buChar char=""/>
              <a:tabLst>
                <a:tab pos="457200" algn="l"/>
              </a:tabLst>
            </a:pPr>
            <a:r>
              <a:rPr lang="en-GB" sz="2000">
                <a:cs typeface="Calibri" panose="020F0502020204030204" pitchFamily="34" charset="0"/>
              </a:rPr>
              <a:t>8</a:t>
            </a:r>
            <a:r>
              <a:rPr lang="en-GB" sz="2000" baseline="30000">
                <a:cs typeface="Calibri" panose="020F0502020204030204" pitchFamily="34" charset="0"/>
              </a:rPr>
              <a:t>th</a:t>
            </a:r>
            <a:r>
              <a:rPr lang="en-GB" sz="2000">
                <a:cs typeface="Calibri" panose="020F0502020204030204" pitchFamily="34" charset="0"/>
              </a:rPr>
              <a:t> Jan Enterprise day </a:t>
            </a:r>
          </a:p>
          <a:p>
            <a:pPr marL="342900" lvl="0" indent="-342900" fontAlgn="base">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23</a:t>
            </a:r>
            <a:r>
              <a:rPr lang="en-GB" sz="2000" baseline="30000">
                <a:solidFill>
                  <a:srgbClr val="000000"/>
                </a:solidFill>
                <a:effectLst/>
                <a:ea typeface="Times New Roman" panose="02020603050405020304" pitchFamily="18" charset="0"/>
                <a:cs typeface="Calibri" panose="020F0502020204030204" pitchFamily="34" charset="0"/>
              </a:rPr>
              <a:t>rd</a:t>
            </a:r>
            <a:r>
              <a:rPr lang="en-GB" sz="2000">
                <a:solidFill>
                  <a:srgbClr val="000000"/>
                </a:solidFill>
                <a:effectLst/>
                <a:ea typeface="Times New Roman" panose="02020603050405020304" pitchFamily="18" charset="0"/>
                <a:cs typeface="Calibri" panose="020F0502020204030204" pitchFamily="34" charset="0"/>
              </a:rPr>
              <a:t> January Parents evening B,C,L,R</a:t>
            </a:r>
          </a:p>
          <a:p>
            <a:pPr marL="342900" lvl="0" indent="-342900" fontAlgn="base">
              <a:buSzPts val="1000"/>
              <a:buFont typeface="Symbol" panose="05050102010706020507" pitchFamily="18" charset="2"/>
              <a:buChar char=""/>
              <a:tabLst>
                <a:tab pos="457200" algn="l"/>
              </a:tabLst>
            </a:pPr>
            <a:r>
              <a:rPr lang="en-GB" sz="2000">
                <a:solidFill>
                  <a:srgbClr val="000000"/>
                </a:solidFill>
                <a:ea typeface="Times New Roman" panose="02020603050405020304" pitchFamily="18" charset="0"/>
                <a:cs typeface="Calibri" panose="020F0502020204030204" pitchFamily="34" charset="0"/>
              </a:rPr>
              <a:t>24</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January Parents evening E,N,S,U</a:t>
            </a:r>
          </a:p>
          <a:p>
            <a:pPr marL="342900" lvl="0" indent="-342900" fontAlgn="base">
              <a:buSzPts val="1000"/>
              <a:buFont typeface="Symbol" panose="05050102010706020507" pitchFamily="18" charset="2"/>
              <a:buChar char=""/>
              <a:tabLst>
                <a:tab pos="457200" algn="l"/>
              </a:tabLst>
            </a:pPr>
            <a:r>
              <a:rPr lang="en-GB" sz="2000">
                <a:solidFill>
                  <a:srgbClr val="000000"/>
                </a:solidFill>
                <a:ea typeface="Times New Roman" panose="02020603050405020304" pitchFamily="18" charset="0"/>
                <a:cs typeface="Calibri" panose="020F0502020204030204" pitchFamily="34" charset="0"/>
              </a:rPr>
              <a:t>7</a:t>
            </a:r>
            <a:r>
              <a:rPr lang="en-GB" sz="2000" baseline="30000">
                <a:solidFill>
                  <a:srgbClr val="000000"/>
                </a:solidFill>
                <a:ea typeface="Times New Roman" panose="02020603050405020304" pitchFamily="18" charset="0"/>
                <a:cs typeface="Calibri" panose="020F0502020204030204" pitchFamily="34" charset="0"/>
              </a:rPr>
              <a:t>th</a:t>
            </a:r>
            <a:r>
              <a:rPr lang="en-GB" sz="2000">
                <a:solidFill>
                  <a:srgbClr val="000000"/>
                </a:solidFill>
                <a:ea typeface="Times New Roman" panose="02020603050405020304" pitchFamily="18" charset="0"/>
                <a:cs typeface="Calibri" panose="020F0502020204030204" pitchFamily="34" charset="0"/>
              </a:rPr>
              <a:t> February GCSE choices to be made </a:t>
            </a:r>
          </a:p>
          <a:p>
            <a:pPr marL="342900" lvl="0" indent="-342900" fontAlgn="base">
              <a:buSzPts val="1000"/>
              <a:buFont typeface="Symbol" panose="05050102010706020507" pitchFamily="18" charset="2"/>
              <a:buChar char=""/>
              <a:tabLst>
                <a:tab pos="457200" algn="l"/>
              </a:tabLst>
            </a:pPr>
            <a:r>
              <a:rPr lang="en-GB" sz="2000">
                <a:solidFill>
                  <a:srgbClr val="000000"/>
                </a:solidFill>
                <a:effectLst/>
                <a:ea typeface="Times New Roman" panose="02020603050405020304" pitchFamily="18" charset="0"/>
                <a:cs typeface="Calibri" panose="020F0502020204030204" pitchFamily="34" charset="0"/>
              </a:rPr>
              <a:t>12</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February 2025</a:t>
            </a:r>
            <a:r>
              <a:rPr lang="en-GB" sz="2000">
                <a:effectLst/>
                <a:ea typeface="Times New Roman" panose="02020603050405020304" pitchFamily="18" charset="0"/>
                <a:cs typeface="Calibri" panose="020F0502020204030204" pitchFamily="34" charset="0"/>
              </a:rPr>
              <a:t> Stars in Your Eyes.</a:t>
            </a:r>
            <a:r>
              <a:rPr lang="en-GB" sz="2000">
                <a:solidFill>
                  <a:srgbClr val="000000"/>
                </a:solidFill>
                <a:effectLst/>
                <a:ea typeface="Times New Roman" panose="02020603050405020304" pitchFamily="18" charset="0"/>
                <a:cs typeface="Calibri" panose="020F0502020204030204" pitchFamily="34" charset="0"/>
              </a:rPr>
              <a:t> </a:t>
            </a:r>
          </a:p>
          <a:p>
            <a:pPr marL="342900" lvl="0" indent="-342900" fontAlgn="base">
              <a:buSzPts val="1000"/>
              <a:buFont typeface="Symbol" panose="05050102010706020507" pitchFamily="18" charset="2"/>
              <a:buChar char=""/>
              <a:tabLst>
                <a:tab pos="457200" algn="l"/>
              </a:tabLst>
            </a:pPr>
            <a:r>
              <a:rPr lang="en-GB" sz="2000">
                <a:solidFill>
                  <a:srgbClr val="000000"/>
                </a:solidFill>
                <a:ea typeface="Times New Roman" panose="02020603050405020304" pitchFamily="18" charset="0"/>
                <a:cs typeface="Calibri" panose="020F0502020204030204" pitchFamily="34" charset="0"/>
              </a:rPr>
              <a:t>March – Battle of the bands</a:t>
            </a:r>
            <a:endParaRPr lang="en-GB" sz="2000">
              <a:effectLst/>
              <a:ea typeface="Times New Roman" panose="02020603050405020304" pitchFamily="18" charset="0"/>
              <a:cs typeface="Calibri" panose="020F0502020204030204" pitchFamily="34" charset="0"/>
            </a:endParaRP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Interim reports will</a:t>
            </a:r>
            <a:r>
              <a:rPr lang="en-GB" sz="2000">
                <a:effectLst/>
                <a:ea typeface="Times New Roman" panose="02020603050405020304" pitchFamily="18" charset="0"/>
                <a:cs typeface="Calibri" panose="020F0502020204030204" pitchFamily="34" charset="0"/>
              </a:rPr>
              <a:t> be issued in the w/b 21</a:t>
            </a:r>
            <a:r>
              <a:rPr lang="en-GB" sz="2000" baseline="30000">
                <a:effectLst/>
                <a:ea typeface="Times New Roman" panose="02020603050405020304" pitchFamily="18" charset="0"/>
                <a:cs typeface="Calibri" panose="020F0502020204030204" pitchFamily="34" charset="0"/>
              </a:rPr>
              <a:t>st</a:t>
            </a:r>
            <a:r>
              <a:rPr lang="en-GB" sz="2000">
                <a:effectLst/>
                <a:ea typeface="Times New Roman" panose="02020603050405020304" pitchFamily="18" charset="0"/>
                <a:cs typeface="Calibri" panose="020F0502020204030204" pitchFamily="34" charset="0"/>
              </a:rPr>
              <a:t> Mar </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5</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April 2025 Whole School Closure Day</a:t>
            </a:r>
          </a:p>
          <a:p>
            <a:pPr marL="342900" lvl="0" indent="-342900" fontAlgn="base">
              <a:buSzPts val="1000"/>
              <a:buFont typeface="Symbol" panose="05050102010706020507" pitchFamily="18" charset="2"/>
              <a:buChar char=""/>
              <a:tabLst>
                <a:tab pos="457200" algn="l"/>
                <a:tab pos="457200" algn="l"/>
                <a:tab pos="457200" algn="l"/>
                <a:tab pos="457200" algn="l"/>
                <a:tab pos="457200" algn="l"/>
                <a:tab pos="457200" algn="l"/>
                <a:tab pos="914400" algn="l"/>
                <a:tab pos="457200" algn="l"/>
              </a:tabLst>
            </a:pPr>
            <a:r>
              <a:rPr lang="en-GB" sz="2000">
                <a:effectLst/>
                <a:ea typeface="Times New Roman" panose="02020603050405020304" pitchFamily="18" charset="0"/>
                <a:cs typeface="Calibri" panose="020F0502020204030204" pitchFamily="34" charset="0"/>
              </a:rPr>
              <a:t>28</a:t>
            </a:r>
            <a:r>
              <a:rPr lang="en-GB" sz="2000" baseline="30000">
                <a:effectLst/>
                <a:ea typeface="Times New Roman" panose="02020603050405020304" pitchFamily="18" charset="0"/>
                <a:cs typeface="Calibri" panose="020F0502020204030204" pitchFamily="34" charset="0"/>
              </a:rPr>
              <a:t>th</a:t>
            </a:r>
            <a:r>
              <a:rPr lang="en-GB" sz="2000">
                <a:effectLst/>
                <a:ea typeface="Times New Roman" panose="02020603050405020304" pitchFamily="18" charset="0"/>
                <a:cs typeface="Calibri" panose="020F0502020204030204" pitchFamily="34" charset="0"/>
              </a:rPr>
              <a:t> May -3</a:t>
            </a:r>
            <a:r>
              <a:rPr lang="en-GB" sz="2000" baseline="30000">
                <a:effectLst/>
                <a:ea typeface="Times New Roman" panose="02020603050405020304" pitchFamily="18" charset="0"/>
                <a:cs typeface="Calibri" panose="020F0502020204030204" pitchFamily="34" charset="0"/>
              </a:rPr>
              <a:t>rd</a:t>
            </a:r>
            <a:r>
              <a:rPr lang="en-GB" sz="2000">
                <a:effectLst/>
                <a:ea typeface="Times New Roman" panose="02020603050405020304" pitchFamily="18" charset="0"/>
                <a:cs typeface="Calibri" panose="020F0502020204030204" pitchFamily="34" charset="0"/>
              </a:rPr>
              <a:t> June Denmark exchange visit </a:t>
            </a:r>
          </a:p>
          <a:p>
            <a:pPr>
              <a:buSzPts val="1000"/>
              <a:tabLst>
                <a:tab pos="457200" algn="l"/>
                <a:tab pos="457200" algn="l"/>
                <a:tab pos="457200" algn="l"/>
                <a:tab pos="457200" algn="l"/>
                <a:tab pos="457200" algn="l"/>
                <a:tab pos="457200" algn="l"/>
                <a:tab pos="914400" algn="l"/>
                <a:tab pos="457200" algn="l"/>
              </a:tabLst>
            </a:pPr>
            <a:r>
              <a:rPr lang="en-GB" sz="2000">
                <a:solidFill>
                  <a:srgbClr val="000000"/>
                </a:solidFill>
                <a:effectLst/>
                <a:ea typeface="Times New Roman" panose="02020603050405020304" pitchFamily="18" charset="0"/>
                <a:cs typeface="Calibri" panose="020F0502020204030204" pitchFamily="34" charset="0"/>
              </a:rPr>
              <a:t>11</a:t>
            </a:r>
            <a:r>
              <a:rPr lang="en-GB" sz="2000" baseline="30000">
                <a:solidFill>
                  <a:srgbClr val="000000"/>
                </a:solidFill>
                <a:effectLst/>
                <a:ea typeface="Times New Roman" panose="02020603050405020304" pitchFamily="18" charset="0"/>
                <a:cs typeface="Calibri" panose="020F0502020204030204" pitchFamily="34" charset="0"/>
              </a:rPr>
              <a:t>th</a:t>
            </a:r>
            <a:r>
              <a:rPr lang="en-GB" sz="2000">
                <a:solidFill>
                  <a:srgbClr val="000000"/>
                </a:solidFill>
                <a:effectLst/>
                <a:ea typeface="Times New Roman" panose="02020603050405020304" pitchFamily="18" charset="0"/>
                <a:cs typeface="Calibri" panose="020F0502020204030204" pitchFamily="34" charset="0"/>
              </a:rPr>
              <a:t> June 2025 full reports</a:t>
            </a:r>
            <a:r>
              <a:rPr lang="en-GB" sz="2000">
                <a:effectLst/>
                <a:ea typeface="Times New Roman" panose="02020603050405020304" pitchFamily="18" charset="0"/>
                <a:cs typeface="Calibri" panose="020F0502020204030204" pitchFamily="34" charset="0"/>
              </a:rPr>
              <a:t> will be published </a:t>
            </a:r>
          </a:p>
          <a:p>
            <a:r>
              <a:rPr lang="en-GB" sz="2000" b="1" u="sng">
                <a:effectLst/>
                <a:ea typeface="Times New Roman" panose="02020603050405020304" pitchFamily="18" charset="0"/>
                <a:cs typeface="Calibri" panose="020F0502020204030204" pitchFamily="34" charset="0"/>
              </a:rPr>
              <a:t>23</a:t>
            </a:r>
            <a:r>
              <a:rPr lang="en-GB" sz="2000" b="1" u="sng" baseline="30000">
                <a:effectLst/>
                <a:ea typeface="Times New Roman" panose="02020603050405020304" pitchFamily="18" charset="0"/>
                <a:cs typeface="Calibri" panose="020F0502020204030204" pitchFamily="34" charset="0"/>
              </a:rPr>
              <a:t>rd</a:t>
            </a:r>
            <a:r>
              <a:rPr lang="en-GB" sz="2000" b="1" u="sng">
                <a:effectLst/>
                <a:ea typeface="Times New Roman" panose="02020603050405020304" pitchFamily="18" charset="0"/>
                <a:cs typeface="Calibri" panose="020F0502020204030204" pitchFamily="34" charset="0"/>
              </a:rPr>
              <a:t>-27</a:t>
            </a:r>
            <a:r>
              <a:rPr lang="en-GB" sz="2000" b="1" u="sng" baseline="30000">
                <a:effectLst/>
                <a:ea typeface="Times New Roman" panose="02020603050405020304" pitchFamily="18" charset="0"/>
                <a:cs typeface="Calibri" panose="020F0502020204030204" pitchFamily="34" charset="0"/>
              </a:rPr>
              <a:t>th</a:t>
            </a:r>
            <a:r>
              <a:rPr lang="en-GB" sz="2000" b="1" u="sng">
                <a:effectLst/>
                <a:ea typeface="Times New Roman" panose="02020603050405020304" pitchFamily="18" charset="0"/>
                <a:cs typeface="Calibri" panose="020F0502020204030204" pitchFamily="34" charset="0"/>
              </a:rPr>
              <a:t> June End of Year exams</a:t>
            </a:r>
          </a:p>
          <a:p>
            <a:r>
              <a:rPr lang="en-GB" sz="2000">
                <a:ea typeface="Times New Roman" panose="02020603050405020304" pitchFamily="18" charset="0"/>
                <a:cs typeface="Calibri" panose="020F0502020204030204" pitchFamily="34" charset="0"/>
              </a:rPr>
              <a:t>21</a:t>
            </a:r>
            <a:r>
              <a:rPr lang="en-GB" sz="2000" baseline="30000">
                <a:ea typeface="Times New Roman" panose="02020603050405020304" pitchFamily="18" charset="0"/>
                <a:cs typeface="Calibri" panose="020F0502020204030204" pitchFamily="34" charset="0"/>
              </a:rPr>
              <a:t>st</a:t>
            </a:r>
            <a:r>
              <a:rPr lang="en-GB" sz="2000">
                <a:ea typeface="Times New Roman" panose="02020603050405020304" pitchFamily="18" charset="0"/>
                <a:cs typeface="Calibri" panose="020F0502020204030204" pitchFamily="34" charset="0"/>
              </a:rPr>
              <a:t> -25</a:t>
            </a:r>
            <a:r>
              <a:rPr lang="en-GB" sz="2000" baseline="30000">
                <a:ea typeface="Times New Roman" panose="02020603050405020304" pitchFamily="18" charset="0"/>
                <a:cs typeface="Calibri" panose="020F0502020204030204" pitchFamily="34" charset="0"/>
              </a:rPr>
              <a:t>th</a:t>
            </a:r>
            <a:r>
              <a:rPr lang="en-GB" sz="2000">
                <a:ea typeface="Times New Roman" panose="02020603050405020304" pitchFamily="18" charset="0"/>
                <a:cs typeface="Calibri" panose="020F0502020204030204" pitchFamily="34" charset="0"/>
              </a:rPr>
              <a:t> July Outward Bound trip </a:t>
            </a:r>
            <a:endParaRPr lang="en-GB" sz="2000">
              <a:effectLst/>
              <a:ea typeface="Times New Roman" panose="02020603050405020304" pitchFamily="18" charset="0"/>
              <a:cs typeface="Calibri" panose="020F0502020204030204" pitchFamily="34" charset="0"/>
            </a:endParaRPr>
          </a:p>
          <a:p>
            <a:pPr marL="0" indent="0">
              <a:buNone/>
            </a:pPr>
            <a:endParaRPr lang="en-GB" sz="2700">
              <a:cs typeface="Calibri" panose="020F0502020204030204" pitchFamily="34" charset="0"/>
            </a:endParaRPr>
          </a:p>
        </p:txBody>
      </p:sp>
    </p:spTree>
    <p:extLst>
      <p:ext uri="{BB962C8B-B14F-4D97-AF65-F5344CB8AC3E}">
        <p14:creationId xmlns:p14="http://schemas.microsoft.com/office/powerpoint/2010/main" val="84801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Rewards</a:t>
            </a:r>
          </a:p>
        </p:txBody>
      </p:sp>
      <p:sp>
        <p:nvSpPr>
          <p:cNvPr id="3" name="Content Placeholder 2"/>
          <p:cNvSpPr>
            <a:spLocks noGrp="1"/>
          </p:cNvSpPr>
          <p:nvPr>
            <p:ph sz="half" idx="1"/>
          </p:nvPr>
        </p:nvSpPr>
        <p:spPr>
          <a:xfrm>
            <a:off x="609600" y="1447293"/>
            <a:ext cx="5384800" cy="4620950"/>
          </a:xfrm>
        </p:spPr>
        <p:txBody>
          <a:bodyPr>
            <a:normAutofit/>
          </a:bodyPr>
          <a:lstStyle/>
          <a:p>
            <a:r>
              <a:rPr lang="en-GB"/>
              <a:t>Merits</a:t>
            </a:r>
          </a:p>
          <a:p>
            <a:r>
              <a:rPr lang="en-GB"/>
              <a:t>Prize Giving</a:t>
            </a:r>
          </a:p>
          <a:p>
            <a:r>
              <a:rPr lang="en-GB"/>
              <a:t>Breakfast celebrations</a:t>
            </a:r>
          </a:p>
          <a:p>
            <a:r>
              <a:rPr lang="en-GB"/>
              <a:t>Merit Ties</a:t>
            </a:r>
          </a:p>
          <a:p>
            <a:r>
              <a:rPr lang="en-GB"/>
              <a:t>Sports Award Ceremony</a:t>
            </a:r>
          </a:p>
          <a:p>
            <a:r>
              <a:rPr lang="en-GB"/>
              <a:t>Governors Awards Evening</a:t>
            </a:r>
          </a:p>
          <a:p>
            <a:r>
              <a:rPr lang="en-GB"/>
              <a:t>Assembly Commendations/shared success</a:t>
            </a:r>
          </a:p>
          <a:p>
            <a:r>
              <a:rPr lang="en-GB"/>
              <a:t>Attendance Certificates</a:t>
            </a: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97602" y="2070830"/>
            <a:ext cx="5256944" cy="3504629"/>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8524" y="5411244"/>
            <a:ext cx="1213475" cy="1313999"/>
          </a:xfrm>
          <a:prstGeom prst="rect">
            <a:avLst/>
          </a:prstGeom>
        </p:spPr>
      </p:pic>
    </p:spTree>
    <p:extLst>
      <p:ext uri="{BB962C8B-B14F-4D97-AF65-F5344CB8AC3E}">
        <p14:creationId xmlns:p14="http://schemas.microsoft.com/office/powerpoint/2010/main" val="130478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Support with work</a:t>
            </a:r>
          </a:p>
        </p:txBody>
      </p:sp>
      <p:sp>
        <p:nvSpPr>
          <p:cNvPr id="3" name="Content Placeholder 2"/>
          <p:cNvSpPr>
            <a:spLocks noGrp="1"/>
          </p:cNvSpPr>
          <p:nvPr>
            <p:ph idx="1"/>
          </p:nvPr>
        </p:nvSpPr>
        <p:spPr>
          <a:xfrm>
            <a:off x="308076" y="1588188"/>
            <a:ext cx="11470563" cy="4351338"/>
          </a:xfrm>
        </p:spPr>
        <p:txBody>
          <a:bodyPr/>
          <a:lstStyle/>
          <a:p>
            <a:r>
              <a:rPr lang="en-GB" sz="2800"/>
              <a:t>Students should talk to their subject staff.</a:t>
            </a:r>
          </a:p>
          <a:p>
            <a:r>
              <a:rPr lang="en-GB" sz="2800"/>
              <a:t>Talk to Head of Year or one of the wider team or their form tutor.</a:t>
            </a:r>
          </a:p>
          <a:p>
            <a:r>
              <a:rPr lang="en-GB" sz="2800"/>
              <a:t>The library is available at lunchtimes and after school.</a:t>
            </a:r>
          </a:p>
          <a:p>
            <a:r>
              <a:rPr lang="en-GB" sz="2800"/>
              <a:t>We will also identify students throughout the year and offer them some subject specific tutoring.</a:t>
            </a:r>
          </a:p>
          <a:p>
            <a:r>
              <a:rPr lang="en-GB" sz="2800"/>
              <a:t>We can also arrange for mentors.</a:t>
            </a:r>
          </a:p>
          <a:p>
            <a:r>
              <a:rPr lang="en-GB" sz="2800"/>
              <a:t>Revision resources are offered by subjects as exams get closer.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8725" y="4772416"/>
            <a:ext cx="1629915" cy="1764937"/>
          </a:xfrm>
          <a:prstGeom prst="rect">
            <a:avLst/>
          </a:prstGeom>
        </p:spPr>
      </p:pic>
    </p:spTree>
    <p:extLst>
      <p:ext uri="{BB962C8B-B14F-4D97-AF65-F5344CB8AC3E}">
        <p14:creationId xmlns:p14="http://schemas.microsoft.com/office/powerpoint/2010/main" val="294652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CBDBA0-2811-4389-B0AB-B3C1F26413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8380" y="1250067"/>
            <a:ext cx="7493620" cy="4092497"/>
          </a:xfrm>
          <a:prstGeom prst="rect">
            <a:avLst/>
          </a:prstGeom>
        </p:spPr>
      </p:pic>
      <p:pic>
        <p:nvPicPr>
          <p:cNvPr id="9" name="Picture 8">
            <a:extLst>
              <a:ext uri="{FF2B5EF4-FFF2-40B4-BE49-F238E27FC236}">
                <a16:creationId xmlns:a16="http://schemas.microsoft.com/office/drawing/2014/main" id="{FCB3F94A-8F35-4115-ABCB-C22659310C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944" y="2740285"/>
            <a:ext cx="3652802" cy="2602279"/>
          </a:xfrm>
          <a:prstGeom prst="rect">
            <a:avLst/>
          </a:prstGeom>
        </p:spPr>
      </p:pic>
      <p:sp>
        <p:nvSpPr>
          <p:cNvPr id="2" name="TextBox 1">
            <a:extLst>
              <a:ext uri="{FF2B5EF4-FFF2-40B4-BE49-F238E27FC236}">
                <a16:creationId xmlns:a16="http://schemas.microsoft.com/office/drawing/2014/main" id="{C72CD0A9-3083-4FEC-43A4-DCB5FA5CE98B}"/>
              </a:ext>
            </a:extLst>
          </p:cNvPr>
          <p:cNvSpPr txBox="1"/>
          <p:nvPr/>
        </p:nvSpPr>
        <p:spPr>
          <a:xfrm>
            <a:off x="4551903" y="140677"/>
            <a:ext cx="4863402" cy="646331"/>
          </a:xfrm>
          <a:prstGeom prst="rect">
            <a:avLst/>
          </a:prstGeom>
          <a:noFill/>
        </p:spPr>
        <p:txBody>
          <a:bodyPr wrap="square" rtlCol="0">
            <a:spAutoFit/>
          </a:bodyPr>
          <a:lstStyle/>
          <a:p>
            <a:r>
              <a:rPr lang="en-GB" sz="3600">
                <a:latin typeface="Century Gothic" panose="020B0502020202020204" pitchFamily="34" charset="0"/>
              </a:rPr>
              <a:t>Pastoral support </a:t>
            </a:r>
          </a:p>
        </p:txBody>
      </p:sp>
    </p:spTree>
    <p:extLst>
      <p:ext uri="{BB962C8B-B14F-4D97-AF65-F5344CB8AC3E}">
        <p14:creationId xmlns:p14="http://schemas.microsoft.com/office/powerpoint/2010/main" val="187677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looking after your mental health"/>
          <p:cNvPicPr/>
          <p:nvPr/>
        </p:nvPicPr>
        <p:blipFill>
          <a:blip r:embed="rId2">
            <a:extLst>
              <a:ext uri="{28A0092B-C50C-407E-A947-70E740481C1C}">
                <a14:useLocalDpi xmlns:a14="http://schemas.microsoft.com/office/drawing/2010/main"/>
              </a:ext>
            </a:extLst>
          </a:blip>
          <a:srcRect/>
          <a:stretch>
            <a:fillRect/>
          </a:stretch>
        </p:blipFill>
        <p:spPr bwMode="auto">
          <a:xfrm>
            <a:off x="0" y="1050524"/>
            <a:ext cx="7007382" cy="5422703"/>
          </a:xfrm>
          <a:prstGeom prst="rect">
            <a:avLst/>
          </a:prstGeom>
          <a:noFill/>
          <a:ln>
            <a:noFill/>
          </a:ln>
        </p:spPr>
      </p:pic>
      <p:pic>
        <p:nvPicPr>
          <p:cNvPr id="5122" name="Picture 2" descr="Image result for mental health first aid engla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838" y="1050524"/>
            <a:ext cx="12001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DC49C0E4-6DF3-4242-A226-E3AFCFA65170}"/>
              </a:ext>
            </a:extLst>
          </p:cNvPr>
          <p:cNvSpPr>
            <a:spLocks noChangeArrowheads="1"/>
          </p:cNvSpPr>
          <p:nvPr/>
        </p:nvSpPr>
        <p:spPr bwMode="auto">
          <a:xfrm>
            <a:off x="4521034" y="73481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7" name="Picture 6" descr="Meditation, Sitting, Vipassana, Yoga, Reflection">
            <a:extLst>
              <a:ext uri="{FF2B5EF4-FFF2-40B4-BE49-F238E27FC236}">
                <a16:creationId xmlns:a16="http://schemas.microsoft.com/office/drawing/2014/main" id="{31C94EF1-43C1-4E8C-AC4C-02E82A06709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4274" y="2094600"/>
            <a:ext cx="4486910" cy="3467100"/>
          </a:xfrm>
          <a:prstGeom prst="rect">
            <a:avLst/>
          </a:prstGeom>
          <a:noFill/>
          <a:ln>
            <a:solidFill>
              <a:schemeClr val="tx1"/>
            </a:solidFill>
          </a:ln>
        </p:spPr>
      </p:pic>
      <p:sp>
        <p:nvSpPr>
          <p:cNvPr id="3" name="Title 2">
            <a:extLst>
              <a:ext uri="{FF2B5EF4-FFF2-40B4-BE49-F238E27FC236}">
                <a16:creationId xmlns:a16="http://schemas.microsoft.com/office/drawing/2014/main" id="{CE8D4C06-FE36-4EEB-8109-3B3E5D12E9A5}"/>
              </a:ext>
            </a:extLst>
          </p:cNvPr>
          <p:cNvSpPr>
            <a:spLocks noGrp="1"/>
          </p:cNvSpPr>
          <p:nvPr>
            <p:ph type="title"/>
          </p:nvPr>
        </p:nvSpPr>
        <p:spPr/>
        <p:txBody>
          <a:bodyPr/>
          <a:lstStyle/>
          <a:p>
            <a:r>
              <a:rPr lang="en-GB"/>
              <a:t>Maintaining Good Mental Health</a:t>
            </a:r>
          </a:p>
        </p:txBody>
      </p:sp>
    </p:spTree>
    <p:extLst>
      <p:ext uri="{BB962C8B-B14F-4D97-AF65-F5344CB8AC3E}">
        <p14:creationId xmlns:p14="http://schemas.microsoft.com/office/powerpoint/2010/main" val="32473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6EBDD9-22A5-4FD7-A46F-557A09E16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7900" y="2790342"/>
            <a:ext cx="1270000" cy="1937989"/>
          </a:xfrm>
          <a:prstGeom prst="rect">
            <a:avLst/>
          </a:prstGeom>
        </p:spPr>
      </p:pic>
      <p:sp>
        <p:nvSpPr>
          <p:cNvPr id="7" name="Text Box 10">
            <a:extLst>
              <a:ext uri="{FF2B5EF4-FFF2-40B4-BE49-F238E27FC236}">
                <a16:creationId xmlns:a16="http://schemas.microsoft.com/office/drawing/2014/main" id="{49AC595E-5AFD-4E98-9D37-BAA365FCC37C}"/>
              </a:ext>
            </a:extLst>
          </p:cNvPr>
          <p:cNvSpPr txBox="1">
            <a:spLocks noChangeArrowheads="1"/>
          </p:cNvSpPr>
          <p:nvPr/>
        </p:nvSpPr>
        <p:spPr bwMode="auto">
          <a:xfrm>
            <a:off x="7192481" y="1772863"/>
            <a:ext cx="41302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pPr>
            <a:r>
              <a:rPr lang="en-GB" sz="3200">
                <a:latin typeface="Calibri" panose="020F0502020204030204" pitchFamily="34" charset="0"/>
              </a:rPr>
              <a:t>The Ecclesbourne School strives to be a </a:t>
            </a:r>
            <a:r>
              <a:rPr lang="en-GB" sz="3200" u="sng">
                <a:solidFill>
                  <a:srgbClr val="FF0000"/>
                </a:solidFill>
                <a:latin typeface="Calibri" panose="020F0502020204030204" pitchFamily="34" charset="0"/>
              </a:rPr>
              <a:t>successful</a:t>
            </a:r>
            <a:r>
              <a:rPr lang="en-GB" sz="3200">
                <a:latin typeface="Calibri" panose="020F0502020204030204" pitchFamily="34" charset="0"/>
              </a:rPr>
              <a:t> and </a:t>
            </a:r>
            <a:r>
              <a:rPr lang="en-GB" sz="3200" u="sng">
                <a:solidFill>
                  <a:srgbClr val="FF0000"/>
                </a:solidFill>
                <a:latin typeface="Calibri" panose="020F0502020204030204" pitchFamily="34" charset="0"/>
              </a:rPr>
              <a:t>caring</a:t>
            </a:r>
            <a:r>
              <a:rPr lang="en-GB" sz="3200">
                <a:latin typeface="Calibri" panose="020F0502020204030204" pitchFamily="34" charset="0"/>
              </a:rPr>
              <a:t> </a:t>
            </a:r>
            <a:r>
              <a:rPr lang="en-GB" sz="3200" u="sng">
                <a:solidFill>
                  <a:srgbClr val="FF0000"/>
                </a:solidFill>
                <a:latin typeface="Calibri" panose="020F0502020204030204" pitchFamily="34" charset="0"/>
              </a:rPr>
              <a:t>learning</a:t>
            </a:r>
            <a:r>
              <a:rPr lang="en-GB" sz="3200">
                <a:latin typeface="Calibri" panose="020F0502020204030204" pitchFamily="34" charset="0"/>
              </a:rPr>
              <a:t> </a:t>
            </a:r>
            <a:r>
              <a:rPr lang="en-GB" sz="3200" u="sng">
                <a:solidFill>
                  <a:srgbClr val="FF0000"/>
                </a:solidFill>
                <a:latin typeface="Calibri" panose="020F0502020204030204" pitchFamily="34" charset="0"/>
              </a:rPr>
              <a:t>community</a:t>
            </a:r>
            <a:r>
              <a:rPr lang="en-GB" sz="3200">
                <a:latin typeface="Calibri" panose="020F0502020204030204" pitchFamily="34" charset="0"/>
              </a:rPr>
              <a:t> that </a:t>
            </a:r>
            <a:r>
              <a:rPr lang="en-GB" sz="3200" u="sng">
                <a:solidFill>
                  <a:srgbClr val="FF0000"/>
                </a:solidFill>
                <a:latin typeface="Calibri" panose="020F0502020204030204" pitchFamily="34" charset="0"/>
              </a:rPr>
              <a:t>inspires</a:t>
            </a:r>
            <a:r>
              <a:rPr lang="en-GB" sz="3200">
                <a:latin typeface="Calibri" panose="020F0502020204030204" pitchFamily="34" charset="0"/>
              </a:rPr>
              <a:t> </a:t>
            </a:r>
            <a:r>
              <a:rPr lang="en-GB" sz="3200" u="sng">
                <a:solidFill>
                  <a:srgbClr val="FF0000"/>
                </a:solidFill>
                <a:latin typeface="Calibri" panose="020F0502020204030204" pitchFamily="34" charset="0"/>
              </a:rPr>
              <a:t>individuals</a:t>
            </a:r>
            <a:r>
              <a:rPr lang="en-GB" sz="3200">
                <a:latin typeface="Calibri" panose="020F0502020204030204" pitchFamily="34" charset="0"/>
              </a:rPr>
              <a:t> to meet the </a:t>
            </a:r>
            <a:r>
              <a:rPr lang="en-GB" sz="3200" u="sng">
                <a:solidFill>
                  <a:srgbClr val="FF0000"/>
                </a:solidFill>
                <a:latin typeface="Calibri" panose="020F0502020204030204" pitchFamily="34" charset="0"/>
              </a:rPr>
              <a:t>challenges</a:t>
            </a:r>
            <a:r>
              <a:rPr lang="en-GB" sz="3200">
                <a:latin typeface="Calibri" panose="020F0502020204030204" pitchFamily="34" charset="0"/>
              </a:rPr>
              <a:t> of the </a:t>
            </a:r>
            <a:r>
              <a:rPr lang="en-GB" sz="3200" u="sng">
                <a:solidFill>
                  <a:srgbClr val="FF0000"/>
                </a:solidFill>
                <a:latin typeface="Calibri" panose="020F0502020204030204" pitchFamily="34" charset="0"/>
              </a:rPr>
              <a:t>future</a:t>
            </a:r>
            <a:endParaRPr lang="en-GB" sz="3200">
              <a:latin typeface="Calibri" panose="020F0502020204030204" pitchFamily="34" charset="0"/>
            </a:endParaRPr>
          </a:p>
        </p:txBody>
      </p:sp>
      <p:graphicFrame>
        <p:nvGraphicFramePr>
          <p:cNvPr id="10" name="Chart 9">
            <a:extLst>
              <a:ext uri="{FF2B5EF4-FFF2-40B4-BE49-F238E27FC236}">
                <a16:creationId xmlns:a16="http://schemas.microsoft.com/office/drawing/2014/main" id="{E91EED31-EA5B-491C-AA77-224674AC2827}"/>
              </a:ext>
            </a:extLst>
          </p:cNvPr>
          <p:cNvGraphicFramePr/>
          <p:nvPr/>
        </p:nvGraphicFramePr>
        <p:xfrm>
          <a:off x="88900" y="1151466"/>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2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graphicEl>
                                              <a:chart seriesIdx="-3" categoryIdx="-3" bldStep="gridLegend"/>
                                            </p:graphicEl>
                                          </p:spTgt>
                                        </p:tgtEl>
                                        <p:attrNameLst>
                                          <p:attrName>style.visibility</p:attrName>
                                        </p:attrNameLst>
                                      </p:cBhvr>
                                      <p:to>
                                        <p:strVal val="visible"/>
                                      </p:to>
                                    </p:set>
                                    <p:anim calcmode="lin" valueType="num">
                                      <p:cBhvr>
                                        <p:cTn id="14" dur="500" fill="hold"/>
                                        <p:tgtEl>
                                          <p:spTgt spid="1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10">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6" dur="500"/>
                                        <p:tgtEl>
                                          <p:spTgt spid="10">
                                            <p:graphicEl>
                                              <a:chart seriesIdx="-3" categoryIdx="-3" bldStep="gridLegend"/>
                                            </p:graphic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 calcmode="lin" valueType="num">
                                      <p:cBhvr>
                                        <p:cTn id="20" dur="500" fill="hold"/>
                                        <p:tgtEl>
                                          <p:spTgt spid="10">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1" dur="500" fill="hold"/>
                                        <p:tgtEl>
                                          <p:spTgt spid="10">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22" dur="500"/>
                                        <p:tgtEl>
                                          <p:spTgt spid="10">
                                            <p:graphicEl>
                                              <a:chart seriesIdx="-4" categoryIdx="0" bldStep="category"/>
                                            </p:graphic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graphicEl>
                                              <a:chart seriesIdx="-4" categoryIdx="1" bldStep="category"/>
                                            </p:graphicEl>
                                          </p:spTgt>
                                        </p:tgtEl>
                                        <p:attrNameLst>
                                          <p:attrName>style.visibility</p:attrName>
                                        </p:attrNameLst>
                                      </p:cBhvr>
                                      <p:to>
                                        <p:strVal val="visible"/>
                                      </p:to>
                                    </p:set>
                                    <p:anim calcmode="lin" valueType="num">
                                      <p:cBhvr>
                                        <p:cTn id="26" dur="500" fill="hold"/>
                                        <p:tgtEl>
                                          <p:spTgt spid="10">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7" dur="500" fill="hold"/>
                                        <p:tgtEl>
                                          <p:spTgt spid="10">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8" dur="500"/>
                                        <p:tgtEl>
                                          <p:spTgt spid="10">
                                            <p:graphicEl>
                                              <a:chart seriesIdx="-4" categoryIdx="1" bldStep="category"/>
                                            </p:graphic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
                                            <p:graphicEl>
                                              <a:chart seriesIdx="-4" categoryIdx="2" bldStep="category"/>
                                            </p:graphicEl>
                                          </p:spTgt>
                                        </p:tgtEl>
                                        <p:attrNameLst>
                                          <p:attrName>style.visibility</p:attrName>
                                        </p:attrNameLst>
                                      </p:cBhvr>
                                      <p:to>
                                        <p:strVal val="visible"/>
                                      </p:to>
                                    </p:set>
                                    <p:anim calcmode="lin" valueType="num">
                                      <p:cBhvr>
                                        <p:cTn id="32" dur="500" fill="hold"/>
                                        <p:tgtEl>
                                          <p:spTgt spid="10">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10">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10">
                                            <p:graphicEl>
                                              <a:chart seriesIdx="-4" categoryIdx="2" bldStep="category"/>
                                            </p:graphic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
                                            <p:graphicEl>
                                              <a:chart seriesIdx="-4" categoryIdx="3" bldStep="category"/>
                                            </p:graphicEl>
                                          </p:spTgt>
                                        </p:tgtEl>
                                        <p:attrNameLst>
                                          <p:attrName>style.visibility</p:attrName>
                                        </p:attrNameLst>
                                      </p:cBhvr>
                                      <p:to>
                                        <p:strVal val="visible"/>
                                      </p:to>
                                    </p:set>
                                    <p:anim calcmode="lin" valueType="num">
                                      <p:cBhvr>
                                        <p:cTn id="38" dur="500" fill="hold"/>
                                        <p:tgtEl>
                                          <p:spTgt spid="10">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10">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40" dur="500"/>
                                        <p:tgtEl>
                                          <p:spTgt spid="10">
                                            <p:graphicEl>
                                              <a:chart seriesIdx="-4" categoryIdx="3" bldStep="category"/>
                                            </p:graphic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
                                            <p:graphicEl>
                                              <a:chart seriesIdx="-4" categoryIdx="4" bldStep="category"/>
                                            </p:graphicEl>
                                          </p:spTgt>
                                        </p:tgtEl>
                                        <p:attrNameLst>
                                          <p:attrName>style.visibility</p:attrName>
                                        </p:attrNameLst>
                                      </p:cBhvr>
                                      <p:to>
                                        <p:strVal val="visible"/>
                                      </p:to>
                                    </p:set>
                                    <p:anim calcmode="lin" valueType="num">
                                      <p:cBhvr>
                                        <p:cTn id="44" dur="500" fill="hold"/>
                                        <p:tgtEl>
                                          <p:spTgt spid="10">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5" dur="500" fill="hold"/>
                                        <p:tgtEl>
                                          <p:spTgt spid="10">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6" dur="500"/>
                                        <p:tgtEl>
                                          <p:spTgt spid="10">
                                            <p:graphicEl>
                                              <a:chart seriesIdx="-4" categoryIdx="4" bldStep="category"/>
                                            </p:graphic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0">
                                            <p:graphicEl>
                                              <a:chart seriesIdx="-4" categoryIdx="5" bldStep="category"/>
                                            </p:graphicEl>
                                          </p:spTgt>
                                        </p:tgtEl>
                                        <p:attrNameLst>
                                          <p:attrName>style.visibility</p:attrName>
                                        </p:attrNameLst>
                                      </p:cBhvr>
                                      <p:to>
                                        <p:strVal val="visible"/>
                                      </p:to>
                                    </p:set>
                                    <p:anim calcmode="lin" valueType="num">
                                      <p:cBhvr>
                                        <p:cTn id="50" dur="500" fill="hold"/>
                                        <p:tgtEl>
                                          <p:spTgt spid="10">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51" dur="500" fill="hold"/>
                                        <p:tgtEl>
                                          <p:spTgt spid="10">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52" dur="500"/>
                                        <p:tgtEl>
                                          <p:spTgt spid="10">
                                            <p:graphicEl>
                                              <a:chart seriesIdx="-4" categoryIdx="5" bldStep="category"/>
                                            </p:graphicEl>
                                          </p:spTgt>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10">
                                            <p:graphicEl>
                                              <a:chart seriesIdx="-4" categoryIdx="6" bldStep="category"/>
                                            </p:graphicEl>
                                          </p:spTgt>
                                        </p:tgtEl>
                                        <p:attrNameLst>
                                          <p:attrName>style.visibility</p:attrName>
                                        </p:attrNameLst>
                                      </p:cBhvr>
                                      <p:to>
                                        <p:strVal val="visible"/>
                                      </p:to>
                                    </p:set>
                                    <p:anim calcmode="lin" valueType="num">
                                      <p:cBhvr>
                                        <p:cTn id="56" dur="500" fill="hold"/>
                                        <p:tgtEl>
                                          <p:spTgt spid="10">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57" dur="500" fill="hold"/>
                                        <p:tgtEl>
                                          <p:spTgt spid="10">
                                            <p:graphicEl>
                                              <a:chart seriesIdx="-4" categoryIdx="6" bldStep="category"/>
                                            </p:graphicEl>
                                          </p:spTgt>
                                        </p:tgtEl>
                                        <p:attrNameLst>
                                          <p:attrName>ppt_h</p:attrName>
                                        </p:attrNameLst>
                                      </p:cBhvr>
                                      <p:tavLst>
                                        <p:tav tm="0">
                                          <p:val>
                                            <p:fltVal val="0"/>
                                          </p:val>
                                        </p:tav>
                                        <p:tav tm="100000">
                                          <p:val>
                                            <p:strVal val="#ppt_h"/>
                                          </p:val>
                                        </p:tav>
                                      </p:tavLst>
                                    </p:anim>
                                    <p:animEffect transition="in" filter="fade">
                                      <p:cBhvr>
                                        <p:cTn id="58" dur="500"/>
                                        <p:tgtEl>
                                          <p:spTgt spid="10">
                                            <p:graphicEl>
                                              <a:chart seriesIdx="-4" categoryIdx="6" bldStep="category"/>
                                            </p:graphicEl>
                                          </p:spTgt>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0">
                                            <p:graphicEl>
                                              <a:chart seriesIdx="-4" categoryIdx="7" bldStep="category"/>
                                            </p:graphicEl>
                                          </p:spTgt>
                                        </p:tgtEl>
                                        <p:attrNameLst>
                                          <p:attrName>style.visibility</p:attrName>
                                        </p:attrNameLst>
                                      </p:cBhvr>
                                      <p:to>
                                        <p:strVal val="visible"/>
                                      </p:to>
                                    </p:set>
                                    <p:anim calcmode="lin" valueType="num">
                                      <p:cBhvr>
                                        <p:cTn id="62" dur="500" fill="hold"/>
                                        <p:tgtEl>
                                          <p:spTgt spid="10">
                                            <p:graphicEl>
                                              <a:chart seriesIdx="-4" categoryIdx="7" bldStep="category"/>
                                            </p:graphicEl>
                                          </p:spTgt>
                                        </p:tgtEl>
                                        <p:attrNameLst>
                                          <p:attrName>ppt_w</p:attrName>
                                        </p:attrNameLst>
                                      </p:cBhvr>
                                      <p:tavLst>
                                        <p:tav tm="0">
                                          <p:val>
                                            <p:fltVal val="0"/>
                                          </p:val>
                                        </p:tav>
                                        <p:tav tm="100000">
                                          <p:val>
                                            <p:strVal val="#ppt_w"/>
                                          </p:val>
                                        </p:tav>
                                      </p:tavLst>
                                    </p:anim>
                                    <p:anim calcmode="lin" valueType="num">
                                      <p:cBhvr>
                                        <p:cTn id="63" dur="500" fill="hold"/>
                                        <p:tgtEl>
                                          <p:spTgt spid="10">
                                            <p:graphicEl>
                                              <a:chart seriesIdx="-4" categoryIdx="7" bldStep="category"/>
                                            </p:graphicEl>
                                          </p:spTgt>
                                        </p:tgtEl>
                                        <p:attrNameLst>
                                          <p:attrName>ppt_h</p:attrName>
                                        </p:attrNameLst>
                                      </p:cBhvr>
                                      <p:tavLst>
                                        <p:tav tm="0">
                                          <p:val>
                                            <p:fltVal val="0"/>
                                          </p:val>
                                        </p:tav>
                                        <p:tav tm="100000">
                                          <p:val>
                                            <p:strVal val="#ppt_h"/>
                                          </p:val>
                                        </p:tav>
                                      </p:tavLst>
                                    </p:anim>
                                    <p:animEffect transition="in" filter="fade">
                                      <p:cBhvr>
                                        <p:cTn id="64" dur="500"/>
                                        <p:tgtEl>
                                          <p:spTgt spid="10">
                                            <p:graphicEl>
                                              <a:chart seriesIdx="-4" categoryIdx="7" bldStep="category"/>
                                            </p:graphicEl>
                                          </p:spTgt>
                                        </p:tgtEl>
                                      </p:cBhvr>
                                    </p:animEffect>
                                  </p:childTnLst>
                                </p:cTn>
                              </p:par>
                            </p:childTnLst>
                          </p:cTn>
                        </p:par>
                        <p:par>
                          <p:cTn id="65" fill="hold">
                            <p:stCondLst>
                              <p:cond delay="5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uiExpand="1">
        <p:bldSub>
          <a:bldChart bld="category"/>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70" y="38688"/>
            <a:ext cx="10849511" cy="852883"/>
          </a:xfrm>
          <a:noFill/>
        </p:spPr>
        <p:txBody>
          <a:bodyPr>
            <a:normAutofit/>
          </a:bodyPr>
          <a:lstStyle/>
          <a:p>
            <a:r>
              <a:rPr lang="en-GB">
                <a:solidFill>
                  <a:srgbClr val="C00000"/>
                </a:solidFill>
                <a:latin typeface="Calibri" panose="020F0502020204030204" pitchFamily="34" charset="0"/>
                <a:cs typeface="Calibri" panose="020F0502020204030204" pitchFamily="34" charset="0"/>
              </a:rPr>
              <a:t>Resources</a:t>
            </a:r>
          </a:p>
        </p:txBody>
      </p:sp>
      <p:sp>
        <p:nvSpPr>
          <p:cNvPr id="4" name="Text Placeholder 3"/>
          <p:cNvSpPr>
            <a:spLocks noGrp="1"/>
          </p:cNvSpPr>
          <p:nvPr>
            <p:ph type="body" sz="half" idx="2"/>
          </p:nvPr>
        </p:nvSpPr>
        <p:spPr>
          <a:xfrm>
            <a:off x="167512" y="1405139"/>
            <a:ext cx="8219256" cy="4525963"/>
          </a:xfrm>
        </p:spPr>
        <p:txBody>
          <a:bodyPr/>
          <a:lstStyle/>
          <a:p>
            <a:r>
              <a:rPr lang="en-GB" b="1">
                <a:solidFill>
                  <a:srgbClr val="00B050"/>
                </a:solidFill>
                <a:latin typeface="Calibri" panose="020F0502020204030204" pitchFamily="34" charset="0"/>
                <a:cs typeface="Calibri" panose="020F0502020204030204" pitchFamily="34" charset="0"/>
              </a:rPr>
              <a:t>Ask for HELP!</a:t>
            </a:r>
            <a:r>
              <a:rPr lang="en-GB">
                <a:solidFill>
                  <a:srgbClr val="00B050"/>
                </a:solidFill>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pic>
        <p:nvPicPr>
          <p:cNvPr id="5" name="Picture 2" descr="Image result for mental health first aid england">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8895" y="4997259"/>
            <a:ext cx="1200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dronfield.derbyshire.sch.uk/images/mental-health/camhs.png">
            <a:hlinkClick r:id="rId4" tgtFrame="&quot;_blank&quot;" tooltip="&quot;Visit the CAMHS website&quot;"/>
          </p:cNvPr>
          <p:cNvPicPr/>
          <p:nvPr/>
        </p:nvPicPr>
        <p:blipFill>
          <a:blip r:embed="rId5">
            <a:extLst>
              <a:ext uri="{28A0092B-C50C-407E-A947-70E740481C1C}">
                <a14:useLocalDpi xmlns:a14="http://schemas.microsoft.com/office/drawing/2010/main"/>
              </a:ext>
            </a:extLst>
          </a:blip>
          <a:srcRect/>
          <a:stretch>
            <a:fillRect/>
          </a:stretch>
        </p:blipFill>
        <p:spPr bwMode="auto">
          <a:xfrm>
            <a:off x="8410943" y="1450937"/>
            <a:ext cx="1143000" cy="1143000"/>
          </a:xfrm>
          <a:prstGeom prst="rect">
            <a:avLst/>
          </a:prstGeom>
          <a:noFill/>
          <a:ln>
            <a:noFill/>
          </a:ln>
        </p:spPr>
      </p:pic>
      <p:pic>
        <p:nvPicPr>
          <p:cNvPr id="7" name="Picture 6" descr="https://www.dronfield.derbyshire.sch.uk/images/mental-health/sad.png">
            <a:hlinkClick r:id="rId6" tgtFrame="&quot;_blank&quot;" tooltip="&quot;Visit the Students Against Depression website&quot;"/>
          </p:cNvPr>
          <p:cNvPicPr/>
          <p:nvPr/>
        </p:nvPicPr>
        <p:blipFill>
          <a:blip r:embed="rId7">
            <a:extLst>
              <a:ext uri="{28A0092B-C50C-407E-A947-70E740481C1C}">
                <a14:useLocalDpi xmlns:a14="http://schemas.microsoft.com/office/drawing/2010/main"/>
              </a:ext>
            </a:extLst>
          </a:blip>
          <a:srcRect/>
          <a:stretch>
            <a:fillRect/>
          </a:stretch>
        </p:blipFill>
        <p:spPr bwMode="auto">
          <a:xfrm>
            <a:off x="1062987" y="3654536"/>
            <a:ext cx="1143000" cy="1143000"/>
          </a:xfrm>
          <a:prstGeom prst="rect">
            <a:avLst/>
          </a:prstGeom>
          <a:noFill/>
          <a:ln>
            <a:noFill/>
          </a:ln>
        </p:spPr>
      </p:pic>
      <p:pic>
        <p:nvPicPr>
          <p:cNvPr id="8" name="Picture 7" descr="https://www.dronfield.derbyshire.sch.uk/images/mental-health/young-minds.png">
            <a:hlinkClick r:id="rId8" tgtFrame="&quot;_blank&quot;" tooltip="&quot;Visit the Young Minds website&quot;"/>
          </p:cNvPr>
          <p:cNvPicPr/>
          <p:nvPr/>
        </p:nvPicPr>
        <p:blipFill>
          <a:blip r:embed="rId9">
            <a:extLst>
              <a:ext uri="{28A0092B-C50C-407E-A947-70E740481C1C}">
                <a14:useLocalDpi xmlns:a14="http://schemas.microsoft.com/office/drawing/2010/main"/>
              </a:ext>
            </a:extLst>
          </a:blip>
          <a:srcRect/>
          <a:stretch>
            <a:fillRect/>
          </a:stretch>
        </p:blipFill>
        <p:spPr bwMode="auto">
          <a:xfrm>
            <a:off x="8103489" y="3179129"/>
            <a:ext cx="1143000" cy="1143000"/>
          </a:xfrm>
          <a:prstGeom prst="rect">
            <a:avLst/>
          </a:prstGeom>
          <a:noFill/>
          <a:ln>
            <a:noFill/>
          </a:ln>
        </p:spPr>
      </p:pic>
      <p:pic>
        <p:nvPicPr>
          <p:cNvPr id="9" name="Picture 8" descr="https://www.dronfield.derbyshire.sch.uk/images/mental-health/mind.png">
            <a:hlinkClick r:id="rId10" tgtFrame="&quot;_blank&quot;" tooltip="&quot;Visit the Mind website&quot;"/>
          </p:cNvPr>
          <p:cNvPicPr/>
          <p:nvPr/>
        </p:nvPicPr>
        <p:blipFill>
          <a:blip r:embed="rId11">
            <a:extLst>
              <a:ext uri="{28A0092B-C50C-407E-A947-70E740481C1C}">
                <a14:useLocalDpi xmlns:a14="http://schemas.microsoft.com/office/drawing/2010/main"/>
              </a:ext>
            </a:extLst>
          </a:blip>
          <a:srcRect/>
          <a:stretch>
            <a:fillRect/>
          </a:stretch>
        </p:blipFill>
        <p:spPr bwMode="auto">
          <a:xfrm>
            <a:off x="2726086" y="4907321"/>
            <a:ext cx="1143000" cy="1143000"/>
          </a:xfrm>
          <a:prstGeom prst="rect">
            <a:avLst/>
          </a:prstGeom>
          <a:noFill/>
          <a:ln>
            <a:noFill/>
          </a:ln>
        </p:spPr>
      </p:pic>
      <p:pic>
        <p:nvPicPr>
          <p:cNvPr id="10" name="Picture 9" descr="https://www.dronfield.derbyshire.sch.uk/images/mental-health/the-mix.png">
            <a:hlinkClick r:id="rId12" tgtFrame="&quot;_blank&quot;" tooltip="&quot;Visit the The Mix website&quot;"/>
          </p:cNvPr>
          <p:cNvPicPr/>
          <p:nvPr/>
        </p:nvPicPr>
        <p:blipFill>
          <a:blip r:embed="rId13">
            <a:extLst>
              <a:ext uri="{28A0092B-C50C-407E-A947-70E740481C1C}">
                <a14:useLocalDpi xmlns:a14="http://schemas.microsoft.com/office/drawing/2010/main"/>
              </a:ext>
            </a:extLst>
          </a:blip>
          <a:srcRect/>
          <a:stretch>
            <a:fillRect/>
          </a:stretch>
        </p:blipFill>
        <p:spPr bwMode="auto">
          <a:xfrm>
            <a:off x="6464120" y="1810977"/>
            <a:ext cx="1143000" cy="1143000"/>
          </a:xfrm>
          <a:prstGeom prst="rect">
            <a:avLst/>
          </a:prstGeom>
          <a:noFill/>
          <a:ln>
            <a:noFill/>
          </a:ln>
        </p:spPr>
      </p:pic>
      <p:pic>
        <p:nvPicPr>
          <p:cNvPr id="11" name="Picture 10" descr="https://www.dronfield.derbyshire.sch.uk/images/mental-health/moodjuice.png">
            <a:hlinkClick r:id="rId14" tgtFrame="&quot;_blank&quot;" tooltip="&quot;Visit the Moodjuice website&quot;"/>
          </p:cNvPr>
          <p:cNvPicPr/>
          <p:nvPr/>
        </p:nvPicPr>
        <p:blipFill>
          <a:blip r:embed="rId15">
            <a:extLst>
              <a:ext uri="{28A0092B-C50C-407E-A947-70E740481C1C}">
                <a14:useLocalDpi xmlns:a14="http://schemas.microsoft.com/office/drawing/2010/main"/>
              </a:ext>
            </a:extLst>
          </a:blip>
          <a:srcRect/>
          <a:stretch>
            <a:fillRect/>
          </a:stretch>
        </p:blipFill>
        <p:spPr bwMode="auto">
          <a:xfrm>
            <a:off x="4522511" y="2382477"/>
            <a:ext cx="1296144" cy="1285644"/>
          </a:xfrm>
          <a:prstGeom prst="rect">
            <a:avLst/>
          </a:prstGeom>
          <a:noFill/>
          <a:ln>
            <a:noFill/>
          </a:ln>
        </p:spPr>
      </p:pic>
      <p:pic>
        <p:nvPicPr>
          <p:cNvPr id="12" name="Picture 11" descr="https://www.dronfield.derbyshire.sch.uk/images/mental-health/stopbreathethink.png">
            <a:hlinkClick r:id="rId16" tgtFrame="&quot;_blank&quot;" tooltip="&quot;Visit the Stop, Breathe &amp; Think website&quot;"/>
          </p:cNvPr>
          <p:cNvPicPr/>
          <p:nvPr/>
        </p:nvPicPr>
        <p:blipFill>
          <a:blip r:embed="rId17">
            <a:extLst>
              <a:ext uri="{28A0092B-C50C-407E-A947-70E740481C1C}">
                <a14:useLocalDpi xmlns:a14="http://schemas.microsoft.com/office/drawing/2010/main"/>
              </a:ext>
            </a:extLst>
          </a:blip>
          <a:srcRect/>
          <a:stretch>
            <a:fillRect/>
          </a:stretch>
        </p:blipFill>
        <p:spPr bwMode="auto">
          <a:xfrm>
            <a:off x="991411" y="4907321"/>
            <a:ext cx="1143000" cy="1143000"/>
          </a:xfrm>
          <a:prstGeom prst="rect">
            <a:avLst/>
          </a:prstGeom>
          <a:noFill/>
          <a:ln>
            <a:noFill/>
          </a:ln>
        </p:spPr>
      </p:pic>
      <p:pic>
        <p:nvPicPr>
          <p:cNvPr id="13" name="Picture 2" descr="Image result for headspace">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594519" y="4970201"/>
            <a:ext cx="2214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alm">
            <a:hlinkClick r:id="rId20"/>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494208" y="2593937"/>
            <a:ext cx="1649190" cy="16491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youth health talk">
            <a:hlinkClick r:id="rId22"/>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078044" y="3432817"/>
            <a:ext cx="1529076" cy="15290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A2BD690-C257-42AF-8CD4-B88E57BE4701}"/>
              </a:ext>
            </a:extLst>
          </p:cNvPr>
          <p:cNvPicPr>
            <a:picLocks noChangeAspect="1"/>
          </p:cNvPicPr>
          <p:nvPr/>
        </p:nvPicPr>
        <p:blipFill>
          <a:blip r:embed="rId24"/>
          <a:stretch>
            <a:fillRect/>
          </a:stretch>
        </p:blipFill>
        <p:spPr>
          <a:xfrm>
            <a:off x="1027701" y="2091713"/>
            <a:ext cx="1079089" cy="1361124"/>
          </a:xfrm>
          <a:prstGeom prst="rect">
            <a:avLst/>
          </a:prstGeom>
        </p:spPr>
      </p:pic>
      <p:pic>
        <p:nvPicPr>
          <p:cNvPr id="16" name="Picture 15">
            <a:extLst>
              <a:ext uri="{FF2B5EF4-FFF2-40B4-BE49-F238E27FC236}">
                <a16:creationId xmlns:a16="http://schemas.microsoft.com/office/drawing/2014/main" id="{29AF87C5-153A-484E-A99D-993C85F41A2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513314" y="2674607"/>
            <a:ext cx="2499420" cy="1285644"/>
          </a:xfrm>
          <a:prstGeom prst="rect">
            <a:avLst/>
          </a:prstGeom>
        </p:spPr>
      </p:pic>
      <p:pic>
        <p:nvPicPr>
          <p:cNvPr id="17" name="Picture 16">
            <a:extLst>
              <a:ext uri="{FF2B5EF4-FFF2-40B4-BE49-F238E27FC236}">
                <a16:creationId xmlns:a16="http://schemas.microsoft.com/office/drawing/2014/main" id="{8601DA4E-942D-4178-9909-B88BA493D21F}"/>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9410672" y="4533994"/>
            <a:ext cx="2469873" cy="855799"/>
          </a:xfrm>
          <a:prstGeom prst="rect">
            <a:avLst/>
          </a:prstGeom>
        </p:spPr>
      </p:pic>
    </p:spTree>
    <p:extLst>
      <p:ext uri="{BB962C8B-B14F-4D97-AF65-F5344CB8AC3E}">
        <p14:creationId xmlns:p14="http://schemas.microsoft.com/office/powerpoint/2010/main" val="129426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521B-8B90-CCC6-0240-739EF32C25E6}"/>
              </a:ext>
            </a:extLst>
          </p:cNvPr>
          <p:cNvSpPr>
            <a:spLocks noGrp="1"/>
          </p:cNvSpPr>
          <p:nvPr>
            <p:ph type="title"/>
          </p:nvPr>
        </p:nvSpPr>
        <p:spPr>
          <a:xfrm>
            <a:off x="413657" y="-87051"/>
            <a:ext cx="11364686" cy="1325563"/>
          </a:xfrm>
        </p:spPr>
        <p:txBody>
          <a:bodyPr/>
          <a:lstStyle/>
          <a:p>
            <a:r>
              <a:rPr lang="en-GB" b="1" i="0">
                <a:solidFill>
                  <a:srgbClr val="3B3838"/>
                </a:solidFill>
                <a:effectLst/>
                <a:latin typeface="proxima-nova"/>
              </a:rPr>
              <a:t>Rolls-Royce Young Apprenticeship Programme  </a:t>
            </a:r>
            <a:endParaRPr lang="en-GB"/>
          </a:p>
        </p:txBody>
      </p:sp>
      <p:sp>
        <p:nvSpPr>
          <p:cNvPr id="3" name="Content Placeholder 2">
            <a:extLst>
              <a:ext uri="{FF2B5EF4-FFF2-40B4-BE49-F238E27FC236}">
                <a16:creationId xmlns:a16="http://schemas.microsoft.com/office/drawing/2014/main" id="{697C40C9-B695-C606-C2CD-9EFB933D1FD7}"/>
              </a:ext>
            </a:extLst>
          </p:cNvPr>
          <p:cNvSpPr>
            <a:spLocks noGrp="1"/>
          </p:cNvSpPr>
          <p:nvPr>
            <p:ph idx="1"/>
          </p:nvPr>
        </p:nvSpPr>
        <p:spPr>
          <a:xfrm>
            <a:off x="311499" y="974690"/>
            <a:ext cx="11585749" cy="5202273"/>
          </a:xfrm>
        </p:spPr>
        <p:txBody>
          <a:bodyPr>
            <a:normAutofit lnSpcReduction="10000"/>
          </a:bodyPr>
          <a:lstStyle/>
          <a:p>
            <a:pPr algn="l"/>
            <a:r>
              <a:rPr lang="en-GB" b="1" i="0">
                <a:solidFill>
                  <a:srgbClr val="3B3838"/>
                </a:solidFill>
                <a:effectLst/>
                <a:latin typeface="proxima-nova"/>
              </a:rPr>
              <a:t>Programme Length:</a:t>
            </a:r>
            <a:r>
              <a:rPr lang="en-GB" b="0" i="0">
                <a:solidFill>
                  <a:srgbClr val="3B3838"/>
                </a:solidFill>
                <a:effectLst/>
                <a:latin typeface="proxima-nova"/>
              </a:rPr>
              <a:t> 2 Years - 1 Day a Week</a:t>
            </a:r>
          </a:p>
          <a:p>
            <a:pPr algn="l"/>
            <a:r>
              <a:rPr lang="en-GB" b="0" i="0">
                <a:solidFill>
                  <a:srgbClr val="3B3838"/>
                </a:solidFill>
                <a:effectLst/>
                <a:latin typeface="proxima-nova"/>
              </a:rPr>
              <a:t>Join us on our Young Apprenticeship Programme to broaden your qualification portfolio, develop new skills, and strengthen applied skills in Math’s, English, Science, Engineering, and IT.</a:t>
            </a:r>
          </a:p>
          <a:p>
            <a:pPr algn="l"/>
            <a:r>
              <a:rPr lang="en-GB" b="1" i="0">
                <a:solidFill>
                  <a:srgbClr val="3B3838"/>
                </a:solidFill>
                <a:effectLst/>
                <a:latin typeface="proxima-nova"/>
              </a:rPr>
              <a:t>What is the programme?</a:t>
            </a:r>
            <a:endParaRPr lang="en-GB" b="0" i="0">
              <a:solidFill>
                <a:srgbClr val="3B3838"/>
              </a:solidFill>
              <a:effectLst/>
              <a:latin typeface="proxima-nova"/>
            </a:endParaRPr>
          </a:p>
          <a:p>
            <a:pPr algn="l"/>
            <a:r>
              <a:rPr lang="en-GB" b="0" i="0">
                <a:solidFill>
                  <a:srgbClr val="3B3838"/>
                </a:solidFill>
                <a:effectLst/>
                <a:latin typeface="proxima-nova"/>
              </a:rPr>
              <a:t>The programme is delivered in partnership between Rolls-Royce and Derby College. Your practical and theoretical training will take place at the Rolls-Royce Learning and Development Centre at our dedicated Apprentice Academy.</a:t>
            </a:r>
            <a:br>
              <a:rPr lang="en-GB" b="0" i="0">
                <a:solidFill>
                  <a:srgbClr val="3B3838"/>
                </a:solidFill>
                <a:effectLst/>
                <a:latin typeface="proxima-nova"/>
              </a:rPr>
            </a:br>
            <a:r>
              <a:rPr lang="en-GB" b="0" i="0">
                <a:solidFill>
                  <a:srgbClr val="3B3838"/>
                </a:solidFill>
                <a:effectLst/>
                <a:latin typeface="proxima-nova"/>
              </a:rPr>
              <a:t>All training is delivered by Derby College. It takes place one day per week during term time on a Thursday. You will remain in school for the rest of the week and follow your usual timetable. You’ll also attend a week’s work experience placement at a Rolls-Royce site in Derby during the programme.</a:t>
            </a:r>
          </a:p>
          <a:p>
            <a:endParaRPr lang="en-GB"/>
          </a:p>
        </p:txBody>
      </p:sp>
    </p:spTree>
    <p:extLst>
      <p:ext uri="{BB962C8B-B14F-4D97-AF65-F5344CB8AC3E}">
        <p14:creationId xmlns:p14="http://schemas.microsoft.com/office/powerpoint/2010/main" val="21408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521B-8B90-CCC6-0240-739EF32C25E6}"/>
              </a:ext>
            </a:extLst>
          </p:cNvPr>
          <p:cNvSpPr>
            <a:spLocks noGrp="1"/>
          </p:cNvSpPr>
          <p:nvPr>
            <p:ph type="title"/>
          </p:nvPr>
        </p:nvSpPr>
        <p:spPr>
          <a:xfrm>
            <a:off x="130629" y="194304"/>
            <a:ext cx="11223171" cy="1081838"/>
          </a:xfrm>
        </p:spPr>
        <p:txBody>
          <a:bodyPr>
            <a:normAutofit fontScale="90000"/>
          </a:bodyPr>
          <a:lstStyle/>
          <a:p>
            <a:r>
              <a:rPr lang="en-GB" b="1" i="0">
                <a:solidFill>
                  <a:srgbClr val="3B3838"/>
                </a:solidFill>
                <a:effectLst/>
                <a:latin typeface="proxima-nova"/>
              </a:rPr>
              <a:t>Rolls-Royce Young Apprenticeship Programme 2024 </a:t>
            </a:r>
            <a:endParaRPr lang="en-GB"/>
          </a:p>
        </p:txBody>
      </p:sp>
      <p:sp>
        <p:nvSpPr>
          <p:cNvPr id="3" name="Content Placeholder 2">
            <a:extLst>
              <a:ext uri="{FF2B5EF4-FFF2-40B4-BE49-F238E27FC236}">
                <a16:creationId xmlns:a16="http://schemas.microsoft.com/office/drawing/2014/main" id="{697C40C9-B695-C606-C2CD-9EFB933D1FD7}"/>
              </a:ext>
            </a:extLst>
          </p:cNvPr>
          <p:cNvSpPr>
            <a:spLocks noGrp="1"/>
          </p:cNvSpPr>
          <p:nvPr>
            <p:ph idx="1"/>
          </p:nvPr>
        </p:nvSpPr>
        <p:spPr>
          <a:xfrm>
            <a:off x="351692" y="974690"/>
            <a:ext cx="11435024" cy="5797899"/>
          </a:xfrm>
        </p:spPr>
        <p:txBody>
          <a:bodyPr>
            <a:normAutofit fontScale="92500" lnSpcReduction="20000"/>
          </a:bodyPr>
          <a:lstStyle/>
          <a:p>
            <a:pPr algn="l"/>
            <a:r>
              <a:rPr lang="en-GB" b="1" i="0">
                <a:solidFill>
                  <a:srgbClr val="3B3838"/>
                </a:solidFill>
                <a:effectLst/>
                <a:latin typeface="proxima-nova"/>
              </a:rPr>
              <a:t>What entry requirements are there?</a:t>
            </a:r>
            <a:endParaRPr lang="en-GB" b="0" i="0">
              <a:solidFill>
                <a:srgbClr val="3B3838"/>
              </a:solidFill>
              <a:effectLst/>
              <a:latin typeface="proxima-nova"/>
            </a:endParaRPr>
          </a:p>
          <a:p>
            <a:pPr algn="l">
              <a:buFont typeface="Arial" panose="020B0604020202020204" pitchFamily="34" charset="0"/>
              <a:buChar char="•"/>
            </a:pPr>
            <a:r>
              <a:rPr lang="en-GB" b="1" i="0" u="sng">
                <a:solidFill>
                  <a:srgbClr val="3B3838"/>
                </a:solidFill>
                <a:effectLst/>
                <a:latin typeface="proxima-nova"/>
              </a:rPr>
              <a:t>You must be in Year 9 at the time of application and achieving a 95% or above attendance rate at school.</a:t>
            </a:r>
            <a:r>
              <a:rPr lang="en-GB" b="0" i="0">
                <a:solidFill>
                  <a:srgbClr val="3B3838"/>
                </a:solidFill>
                <a:effectLst/>
                <a:latin typeface="proxima-nova"/>
              </a:rPr>
              <a:t> You’ll also need to be studying Maths and English and Science (excluding Biology).</a:t>
            </a:r>
          </a:p>
          <a:p>
            <a:pPr algn="l"/>
            <a:r>
              <a:rPr lang="en-GB" b="0" i="0">
                <a:solidFill>
                  <a:srgbClr val="3B3838"/>
                </a:solidFill>
                <a:effectLst/>
                <a:latin typeface="proxima-nova"/>
              </a:rPr>
              <a:t>Alongside that, you’ll need:</a:t>
            </a:r>
          </a:p>
          <a:p>
            <a:pPr algn="l">
              <a:buFont typeface="Arial" panose="020B0604020202020204" pitchFamily="34" charset="0"/>
              <a:buChar char="•"/>
            </a:pPr>
            <a:r>
              <a:rPr lang="en-GB" b="0" i="0">
                <a:solidFill>
                  <a:srgbClr val="3B3838"/>
                </a:solidFill>
                <a:effectLst/>
                <a:latin typeface="proxima-nova"/>
              </a:rPr>
              <a:t>An interest in the practical side of engineering and enjoy making things</a:t>
            </a:r>
          </a:p>
          <a:p>
            <a:pPr algn="l">
              <a:buFont typeface="Arial" panose="020B0604020202020204" pitchFamily="34" charset="0"/>
              <a:buChar char="•"/>
            </a:pPr>
            <a:r>
              <a:rPr lang="en-GB" b="0" i="0">
                <a:solidFill>
                  <a:srgbClr val="3B3838"/>
                </a:solidFill>
                <a:effectLst/>
                <a:latin typeface="proxima-nova"/>
              </a:rPr>
              <a:t>To be open-minded, curious, and adaptable a love of learning and applying new skills.</a:t>
            </a:r>
          </a:p>
          <a:p>
            <a:pPr algn="l">
              <a:buFont typeface="Arial" panose="020B0604020202020204" pitchFamily="34" charset="0"/>
              <a:buChar char="•"/>
            </a:pPr>
            <a:r>
              <a:rPr lang="en-GB" b="0" i="0">
                <a:solidFill>
                  <a:srgbClr val="3B3838"/>
                </a:solidFill>
                <a:effectLst/>
                <a:latin typeface="proxima-nova"/>
              </a:rPr>
              <a:t>You will also need to live within a reasonable travelling distance of the Rolls-Royce Apprentice Academy.</a:t>
            </a:r>
          </a:p>
          <a:p>
            <a:pPr algn="l"/>
            <a:r>
              <a:rPr lang="en-GB" b="1" i="0">
                <a:solidFill>
                  <a:srgbClr val="3B3838"/>
                </a:solidFill>
                <a:effectLst/>
                <a:latin typeface="proxima-nova"/>
              </a:rPr>
              <a:t>What qualifications do I receive?</a:t>
            </a:r>
            <a:br>
              <a:rPr lang="en-GB" b="0" i="0">
                <a:solidFill>
                  <a:srgbClr val="3B3838"/>
                </a:solidFill>
                <a:effectLst/>
                <a:latin typeface="proxima-nova"/>
              </a:rPr>
            </a:br>
            <a:r>
              <a:rPr lang="en-GB" b="0" i="0">
                <a:solidFill>
                  <a:srgbClr val="3B3838"/>
                </a:solidFill>
                <a:effectLst/>
                <a:latin typeface="proxima-nova"/>
              </a:rPr>
              <a:t>If you successfully complete the course, you’ll receive Performing Engineering Operations L2 units and Level 2 Tech Award in Engineering.</a:t>
            </a:r>
          </a:p>
          <a:p>
            <a:pPr algn="l"/>
            <a:r>
              <a:rPr lang="en-GB" b="1" i="0">
                <a:solidFill>
                  <a:srgbClr val="3B3838"/>
                </a:solidFill>
                <a:effectLst/>
                <a:latin typeface="proxima-nova"/>
              </a:rPr>
              <a:t>Applications Open from:  March </a:t>
            </a:r>
            <a:r>
              <a:rPr lang="en-GB" b="1">
                <a:solidFill>
                  <a:srgbClr val="3B3838"/>
                </a:solidFill>
                <a:latin typeface="proxima-nova"/>
              </a:rPr>
              <a:t>until</a:t>
            </a:r>
            <a:r>
              <a:rPr lang="en-GB" b="1" i="0">
                <a:solidFill>
                  <a:srgbClr val="3B3838"/>
                </a:solidFill>
                <a:effectLst/>
                <a:latin typeface="proxima-nova"/>
              </a:rPr>
              <a:t> April 2025</a:t>
            </a:r>
            <a:endParaRPr lang="en-GB" b="0" i="0">
              <a:solidFill>
                <a:srgbClr val="3B3838"/>
              </a:solidFill>
              <a:effectLst/>
              <a:latin typeface="proxima-nova"/>
            </a:endParaRPr>
          </a:p>
          <a:p>
            <a:pPr algn="l"/>
            <a:r>
              <a:rPr lang="en-GB" b="1" i="0">
                <a:solidFill>
                  <a:srgbClr val="3B3838"/>
                </a:solidFill>
                <a:effectLst/>
                <a:latin typeface="proxima-nova"/>
              </a:rPr>
              <a:t>Assessment Centres will be running in Mid-May [Dates TBC] for successful applications only.</a:t>
            </a:r>
            <a:endParaRPr lang="en-GB" b="0" i="0">
              <a:solidFill>
                <a:srgbClr val="3B3838"/>
              </a:solidFill>
              <a:effectLst/>
              <a:latin typeface="proxima-nova"/>
            </a:endParaRPr>
          </a:p>
          <a:p>
            <a:pPr algn="l"/>
            <a:endParaRPr lang="en-GB" b="0" i="0">
              <a:solidFill>
                <a:srgbClr val="3B3838"/>
              </a:solidFill>
              <a:effectLst/>
              <a:latin typeface="proxima-nova"/>
            </a:endParaRPr>
          </a:p>
          <a:p>
            <a:endParaRPr lang="en-GB"/>
          </a:p>
        </p:txBody>
      </p:sp>
    </p:spTree>
    <p:extLst>
      <p:ext uri="{BB962C8B-B14F-4D97-AF65-F5344CB8AC3E}">
        <p14:creationId xmlns:p14="http://schemas.microsoft.com/office/powerpoint/2010/main" val="127700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A83D-26A6-870F-C7CF-93F370019C49}"/>
              </a:ext>
            </a:extLst>
          </p:cNvPr>
          <p:cNvSpPr>
            <a:spLocks noGrp="1"/>
          </p:cNvSpPr>
          <p:nvPr>
            <p:ph type="title"/>
          </p:nvPr>
        </p:nvSpPr>
        <p:spPr/>
        <p:txBody>
          <a:bodyPr/>
          <a:lstStyle/>
          <a:p>
            <a:pPr algn="ctr"/>
            <a:r>
              <a:rPr lang="en-GB"/>
              <a:t>14+ process</a:t>
            </a:r>
          </a:p>
        </p:txBody>
      </p:sp>
      <p:sp>
        <p:nvSpPr>
          <p:cNvPr id="3" name="Online Image Placeholder 2">
            <a:extLst>
              <a:ext uri="{FF2B5EF4-FFF2-40B4-BE49-F238E27FC236}">
                <a16:creationId xmlns:a16="http://schemas.microsoft.com/office/drawing/2014/main" id="{37740C38-26CE-5AD8-42EF-98E1BB64AB11}"/>
              </a:ext>
            </a:extLst>
          </p:cNvPr>
          <p:cNvSpPr>
            <a:spLocks noGrp="1"/>
          </p:cNvSpPr>
          <p:nvPr>
            <p:ph type="clipArt" sz="half" idx="1"/>
          </p:nvPr>
        </p:nvSpPr>
        <p:spPr/>
        <p:txBody>
          <a:bodyPr/>
          <a:lstStyle/>
          <a:p>
            <a:pPr algn="ctr"/>
            <a:r>
              <a:rPr lang="en-GB" b="1" u="sng"/>
              <a:t>14 + Evening</a:t>
            </a:r>
          </a:p>
          <a:p>
            <a:endParaRPr lang="en-GB"/>
          </a:p>
          <a:p>
            <a:r>
              <a:rPr lang="en-GB"/>
              <a:t>Meet Upper school team on 9</a:t>
            </a:r>
            <a:r>
              <a:rPr lang="en-GB" baseline="30000"/>
              <a:t>th</a:t>
            </a:r>
            <a:r>
              <a:rPr lang="en-GB"/>
              <a:t> January 2025 for the post 14 options parents evening</a:t>
            </a:r>
          </a:p>
        </p:txBody>
      </p:sp>
      <p:pic>
        <p:nvPicPr>
          <p:cNvPr id="5" name="Picture 4">
            <a:extLst>
              <a:ext uri="{FF2B5EF4-FFF2-40B4-BE49-F238E27FC236}">
                <a16:creationId xmlns:a16="http://schemas.microsoft.com/office/drawing/2014/main" id="{C1B88F63-9986-2093-9DBF-A2C3F5A3C5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8229" y="1052737"/>
            <a:ext cx="1929851" cy="2694149"/>
          </a:xfrm>
          <a:prstGeom prst="rect">
            <a:avLst/>
          </a:prstGeom>
        </p:spPr>
      </p:pic>
      <p:pic>
        <p:nvPicPr>
          <p:cNvPr id="6" name="Picture 5">
            <a:extLst>
              <a:ext uri="{FF2B5EF4-FFF2-40B4-BE49-F238E27FC236}">
                <a16:creationId xmlns:a16="http://schemas.microsoft.com/office/drawing/2014/main" id="{BC3C6843-D1D4-0F70-025C-8B7E534C0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1280" y="1893730"/>
            <a:ext cx="1929851" cy="2671219"/>
          </a:xfrm>
          <a:prstGeom prst="rect">
            <a:avLst/>
          </a:prstGeom>
        </p:spPr>
      </p:pic>
      <p:sp>
        <p:nvSpPr>
          <p:cNvPr id="4" name="Text Placeholder 3">
            <a:extLst>
              <a:ext uri="{FF2B5EF4-FFF2-40B4-BE49-F238E27FC236}">
                <a16:creationId xmlns:a16="http://schemas.microsoft.com/office/drawing/2014/main" id="{17CFCFAA-C508-C7FF-1F10-250B5F469D12}"/>
              </a:ext>
            </a:extLst>
          </p:cNvPr>
          <p:cNvSpPr>
            <a:spLocks noGrp="1"/>
          </p:cNvSpPr>
          <p:nvPr>
            <p:ph type="body" sz="half" idx="2"/>
          </p:nvPr>
        </p:nvSpPr>
        <p:spPr/>
        <p:txBody>
          <a:bodyPr/>
          <a:lstStyle/>
          <a:p>
            <a:endParaRPr lang="en-GB"/>
          </a:p>
        </p:txBody>
      </p:sp>
      <p:pic>
        <p:nvPicPr>
          <p:cNvPr id="7" name="Picture 6">
            <a:extLst>
              <a:ext uri="{FF2B5EF4-FFF2-40B4-BE49-F238E27FC236}">
                <a16:creationId xmlns:a16="http://schemas.microsoft.com/office/drawing/2014/main" id="{1082B65C-940E-F026-F6ED-F61002DFE1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8690" y="3725640"/>
            <a:ext cx="2150990" cy="2977310"/>
          </a:xfrm>
          <a:prstGeom prst="rect">
            <a:avLst/>
          </a:prstGeom>
        </p:spPr>
      </p:pic>
      <p:pic>
        <p:nvPicPr>
          <p:cNvPr id="8" name="Picture 7">
            <a:extLst>
              <a:ext uri="{FF2B5EF4-FFF2-40B4-BE49-F238E27FC236}">
                <a16:creationId xmlns:a16="http://schemas.microsoft.com/office/drawing/2014/main" id="{A87ED6A1-94D8-B37E-87F6-6D10DD0996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84393" y="2903436"/>
            <a:ext cx="2384698" cy="3323025"/>
          </a:xfrm>
          <a:prstGeom prst="rect">
            <a:avLst/>
          </a:prstGeom>
        </p:spPr>
      </p:pic>
    </p:spTree>
    <p:extLst>
      <p:ext uri="{BB962C8B-B14F-4D97-AF65-F5344CB8AC3E}">
        <p14:creationId xmlns:p14="http://schemas.microsoft.com/office/powerpoint/2010/main" val="221146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D369D099-FEAD-4482-809B-BACC6ADA3E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4058" y="1156409"/>
            <a:ext cx="3980003" cy="53066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85187B0-036A-4E4D-AE2D-CECC194F7768}"/>
              </a:ext>
            </a:extLst>
          </p:cNvPr>
          <p:cNvSpPr/>
          <p:nvPr/>
        </p:nvSpPr>
        <p:spPr>
          <a:xfrm>
            <a:off x="310139" y="1299019"/>
            <a:ext cx="2951544" cy="99976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Calibri" panose="020F0502020204030204" pitchFamily="34" charset="0"/>
                <a:cs typeface="Calibri" panose="020F0502020204030204" pitchFamily="34" charset="0"/>
              </a:rPr>
              <a:t>Our VALUES</a:t>
            </a:r>
          </a:p>
        </p:txBody>
      </p:sp>
      <p:pic>
        <p:nvPicPr>
          <p:cNvPr id="4" name="Picture 3">
            <a:extLst>
              <a:ext uri="{FF2B5EF4-FFF2-40B4-BE49-F238E27FC236}">
                <a16:creationId xmlns:a16="http://schemas.microsoft.com/office/drawing/2014/main" id="{5AC22223-B8C5-4E16-9CD5-CEC54F2C69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53822" y="1299019"/>
            <a:ext cx="4120516" cy="4714576"/>
          </a:xfrm>
          <a:prstGeom prst="rect">
            <a:avLst/>
          </a:prstGeom>
        </p:spPr>
      </p:pic>
      <p:sp>
        <p:nvSpPr>
          <p:cNvPr id="2" name="TextBox 1">
            <a:extLst>
              <a:ext uri="{FF2B5EF4-FFF2-40B4-BE49-F238E27FC236}">
                <a16:creationId xmlns:a16="http://schemas.microsoft.com/office/drawing/2014/main" id="{8DFCC85F-8D87-4AD4-B5C6-F85315CCFCAD}"/>
              </a:ext>
            </a:extLst>
          </p:cNvPr>
          <p:cNvSpPr txBox="1"/>
          <p:nvPr/>
        </p:nvSpPr>
        <p:spPr>
          <a:xfrm>
            <a:off x="5107258" y="216501"/>
            <a:ext cx="6981635" cy="523220"/>
          </a:xfrm>
          <a:prstGeom prst="rect">
            <a:avLst/>
          </a:prstGeom>
          <a:noFill/>
        </p:spPr>
        <p:txBody>
          <a:bodyPr wrap="square" rtlCol="0">
            <a:spAutoFit/>
          </a:bodyPr>
          <a:lstStyle/>
          <a:p>
            <a:r>
              <a:rPr lang="en-GB" sz="2800" b="1">
                <a:latin typeface="Calibri" panose="020F0502020204030204" pitchFamily="34" charset="0"/>
                <a:cs typeface="Calibri" panose="020F0502020204030204" pitchFamily="34" charset="0"/>
              </a:rPr>
              <a:t>Code of Conduct / Inclusive Language Charter</a:t>
            </a:r>
          </a:p>
        </p:txBody>
      </p:sp>
    </p:spTree>
    <p:extLst>
      <p:ext uri="{BB962C8B-B14F-4D97-AF65-F5344CB8AC3E}">
        <p14:creationId xmlns:p14="http://schemas.microsoft.com/office/powerpoint/2010/main" val="102836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0FC8-BD8B-4C85-8557-6299F77FC760}"/>
              </a:ext>
            </a:extLst>
          </p:cNvPr>
          <p:cNvSpPr>
            <a:spLocks noGrp="1"/>
          </p:cNvSpPr>
          <p:nvPr>
            <p:ph type="title"/>
          </p:nvPr>
        </p:nvSpPr>
        <p:spPr>
          <a:xfrm>
            <a:off x="4723860" y="171897"/>
            <a:ext cx="7310603" cy="634082"/>
          </a:xfrm>
        </p:spPr>
        <p:txBody>
          <a:bodyPr/>
          <a:lstStyle/>
          <a:p>
            <a:r>
              <a:rPr lang="en-GB"/>
              <a:t>Attendance</a:t>
            </a:r>
          </a:p>
        </p:txBody>
      </p:sp>
      <p:pic>
        <p:nvPicPr>
          <p:cNvPr id="8194" name="Picture 2" descr="See the source image">
            <a:extLst>
              <a:ext uri="{FF2B5EF4-FFF2-40B4-BE49-F238E27FC236}">
                <a16:creationId xmlns:a16="http://schemas.microsoft.com/office/drawing/2014/main" id="{4F5CCBFB-02CC-457C-8C2A-961214DF18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3275" y="1063149"/>
            <a:ext cx="7208147" cy="5400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72DA68-9A4B-4853-B56E-C40AA4F537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1885" y="1161662"/>
            <a:ext cx="7061678" cy="2150706"/>
          </a:xfrm>
          <a:prstGeom prst="rect">
            <a:avLst/>
          </a:prstGeom>
        </p:spPr>
      </p:pic>
      <p:pic>
        <p:nvPicPr>
          <p:cNvPr id="6" name="Picture 5">
            <a:extLst>
              <a:ext uri="{FF2B5EF4-FFF2-40B4-BE49-F238E27FC236}">
                <a16:creationId xmlns:a16="http://schemas.microsoft.com/office/drawing/2014/main" id="{D87AB346-776F-48F1-AF62-0281B4AFBE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1885" y="3312368"/>
            <a:ext cx="7496151" cy="2150706"/>
          </a:xfrm>
          <a:prstGeom prst="rect">
            <a:avLst/>
          </a:prstGeom>
        </p:spPr>
      </p:pic>
      <p:pic>
        <p:nvPicPr>
          <p:cNvPr id="8" name="Picture 7">
            <a:extLst>
              <a:ext uri="{FF2B5EF4-FFF2-40B4-BE49-F238E27FC236}">
                <a16:creationId xmlns:a16="http://schemas.microsoft.com/office/drawing/2014/main" id="{70E836AA-15A8-430B-A796-42A77461027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53563" y="1394926"/>
            <a:ext cx="4099088" cy="3732786"/>
          </a:xfrm>
          <a:prstGeom prst="rect">
            <a:avLst/>
          </a:prstGeom>
        </p:spPr>
      </p:pic>
    </p:spTree>
    <p:extLst>
      <p:ext uri="{BB962C8B-B14F-4D97-AF65-F5344CB8AC3E}">
        <p14:creationId xmlns:p14="http://schemas.microsoft.com/office/powerpoint/2010/main" val="22734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0594" y="140712"/>
            <a:ext cx="9820699" cy="773688"/>
          </a:xfrm>
        </p:spPr>
        <p:txBody>
          <a:bodyPr>
            <a:normAutofit/>
          </a:bodyPr>
          <a:lstStyle/>
          <a:p>
            <a:r>
              <a:rPr lang="en-US"/>
              <a:t>Our Attendance Process</a:t>
            </a:r>
          </a:p>
        </p:txBody>
      </p:sp>
      <p:sp>
        <p:nvSpPr>
          <p:cNvPr id="3" name="Subtitle 2"/>
          <p:cNvSpPr>
            <a:spLocks noGrp="1"/>
          </p:cNvSpPr>
          <p:nvPr>
            <p:ph type="subTitle" idx="1"/>
          </p:nvPr>
        </p:nvSpPr>
        <p:spPr>
          <a:xfrm>
            <a:off x="212413" y="1413311"/>
            <a:ext cx="11825594" cy="5221454"/>
          </a:xfrm>
        </p:spPr>
        <p:txBody>
          <a:bodyPr vert="horz" lIns="91440" tIns="45720" rIns="91440" bIns="45720" rtlCol="0" anchor="t">
            <a:normAutofit/>
          </a:bodyPr>
          <a:lstStyle/>
          <a:p>
            <a:pPr marL="285750" indent="-285750" algn="l">
              <a:buChar char="•"/>
            </a:pPr>
            <a:r>
              <a:rPr lang="en-US" sz="3200"/>
              <a:t>Set high expectations for attendance</a:t>
            </a:r>
          </a:p>
          <a:p>
            <a:pPr marL="285750" indent="-285750" algn="l">
              <a:buChar char="•"/>
            </a:pPr>
            <a:r>
              <a:rPr lang="en-US" sz="3200"/>
              <a:t>Monitor data looking for patterns of absence for students and sub-groups</a:t>
            </a:r>
          </a:p>
          <a:p>
            <a:pPr marL="285750" indent="-285750" algn="l">
              <a:buChar char="•"/>
            </a:pPr>
            <a:r>
              <a:rPr lang="en-US" sz="3200"/>
              <a:t>Listen and understand where problems emerge</a:t>
            </a:r>
          </a:p>
          <a:p>
            <a:pPr marL="285750" indent="-285750" algn="l">
              <a:buChar char="•"/>
            </a:pPr>
            <a:r>
              <a:rPr lang="en-US" sz="3200"/>
              <a:t>Facilitate support to improve attendance</a:t>
            </a:r>
          </a:p>
          <a:p>
            <a:pPr marL="285750" indent="-285750" algn="l">
              <a:buChar char="•"/>
            </a:pPr>
            <a:r>
              <a:rPr lang="en-US" sz="3200" err="1"/>
              <a:t>Formalise</a:t>
            </a:r>
            <a:r>
              <a:rPr lang="en-US" sz="3200"/>
              <a:t> support</a:t>
            </a:r>
          </a:p>
          <a:p>
            <a:pPr marL="285750" indent="-285750" algn="l">
              <a:buChar char="•"/>
            </a:pPr>
            <a:r>
              <a:rPr lang="en-US" sz="3200"/>
              <a:t>Liaise with the local authority</a:t>
            </a:r>
          </a:p>
          <a:p>
            <a:pPr marL="285750" indent="-285750" algn="l">
              <a:buChar char="•"/>
            </a:pPr>
            <a:endParaRPr lang="en-US" sz="3200"/>
          </a:p>
          <a:p>
            <a:pPr marL="285750" indent="-285750">
              <a:buChar char="•"/>
            </a:pPr>
            <a:endParaRPr lang="en-US" sz="3200"/>
          </a:p>
        </p:txBody>
      </p:sp>
      <p:pic>
        <p:nvPicPr>
          <p:cNvPr id="4" name="Picture 3" descr="A logo of a company&#10;&#10;Description automatically generated">
            <a:extLst>
              <a:ext uri="{FF2B5EF4-FFF2-40B4-BE49-F238E27FC236}">
                <a16:creationId xmlns:a16="http://schemas.microsoft.com/office/drawing/2014/main" id="{4A46288C-693A-C602-D374-86A060EC3FF6}"/>
              </a:ext>
            </a:extLst>
          </p:cNvPr>
          <p:cNvPicPr>
            <a:picLocks noChangeAspect="1"/>
          </p:cNvPicPr>
          <p:nvPr/>
        </p:nvPicPr>
        <p:blipFill>
          <a:blip r:embed="rId3"/>
          <a:stretch>
            <a:fillRect/>
          </a:stretch>
        </p:blipFill>
        <p:spPr>
          <a:xfrm>
            <a:off x="124577" y="5754103"/>
            <a:ext cx="733425" cy="11049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4988-E9C8-DEE3-529E-4F6E95EFD57C}"/>
              </a:ext>
            </a:extLst>
          </p:cNvPr>
          <p:cNvSpPr>
            <a:spLocks noGrp="1"/>
          </p:cNvSpPr>
          <p:nvPr>
            <p:ph type="title"/>
          </p:nvPr>
        </p:nvSpPr>
        <p:spPr/>
        <p:txBody>
          <a:bodyPr/>
          <a:lstStyle/>
          <a:p>
            <a:pPr algn="ctr"/>
            <a:r>
              <a:rPr lang="en-US" err="1"/>
              <a:t>Behaviour</a:t>
            </a:r>
            <a:r>
              <a:rPr lang="en-US"/>
              <a:t> Expectations</a:t>
            </a:r>
          </a:p>
        </p:txBody>
      </p:sp>
      <p:sp>
        <p:nvSpPr>
          <p:cNvPr id="3" name="Content Placeholder 2">
            <a:extLst>
              <a:ext uri="{FF2B5EF4-FFF2-40B4-BE49-F238E27FC236}">
                <a16:creationId xmlns:a16="http://schemas.microsoft.com/office/drawing/2014/main" id="{2D95FD75-455F-912C-A52A-84BE7D85752F}"/>
              </a:ext>
            </a:extLst>
          </p:cNvPr>
          <p:cNvSpPr>
            <a:spLocks noGrp="1"/>
          </p:cNvSpPr>
          <p:nvPr>
            <p:ph idx="1"/>
          </p:nvPr>
        </p:nvSpPr>
        <p:spPr>
          <a:xfrm>
            <a:off x="609600" y="1330456"/>
            <a:ext cx="10972800" cy="4525963"/>
          </a:xfrm>
        </p:spPr>
        <p:txBody>
          <a:bodyPr vert="horz" lIns="91440" tIns="45720" rIns="91440" bIns="45720" rtlCol="0" anchor="t">
            <a:normAutofit fontScale="92500" lnSpcReduction="10000"/>
          </a:bodyPr>
          <a:lstStyle/>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School will set high standards which all students are expected to adhere to</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High standards students expected to maintain communicated by school</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School will have routines and checks to help students maintain high standards</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Have clear sanctions in place where high standards are not maintained</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Monitor </a:t>
            </a:r>
            <a:r>
              <a:rPr lang="en-US" sz="2800" b="0" i="0" u="none" strike="noStrike" err="1">
                <a:solidFill>
                  <a:srgbClr val="000000"/>
                </a:solidFill>
                <a:effectLst/>
                <a:latin typeface="Neue Haas Grotesk Text Pro" panose="020B0504020202020204" pitchFamily="34" charset="0"/>
              </a:rPr>
              <a:t>behaviour</a:t>
            </a:r>
            <a:r>
              <a:rPr lang="en-US" sz="2800" b="0" i="0" u="none" strike="noStrike">
                <a:solidFill>
                  <a:srgbClr val="000000"/>
                </a:solidFill>
                <a:effectLst/>
                <a:latin typeface="Neue Haas Grotesk Text Pro" panose="020B0504020202020204" pitchFamily="34" charset="0"/>
              </a:rPr>
              <a:t> patterns looking at individuals and sub-groups</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Educate young people to reduce further incidents</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Neue Haas Grotesk Text Pro" panose="020B0504020202020204" pitchFamily="34" charset="0"/>
              </a:rPr>
              <a:t>Share concerns and actions with parents</a:t>
            </a:r>
            <a:r>
              <a:rPr lang="en-US" sz="2800" b="0" i="0">
                <a:solidFill>
                  <a:srgbClr val="000000"/>
                </a:solidFill>
                <a:effectLst/>
                <a:latin typeface="Neue Haas Grotesk Text Pro" panose="020B0504020202020204" pitchFamily="34" charset="0"/>
              </a:rPr>
              <a:t>​</a:t>
            </a:r>
            <a:endParaRPr lang="en-US" sz="4400" b="0" i="0">
              <a:solidFill>
                <a:srgbClr val="000000"/>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00427479-57B2-2CCF-360A-EF1818D75E0D}"/>
              </a:ext>
            </a:extLst>
          </p:cNvPr>
          <p:cNvSpPr>
            <a:spLocks noGrp="1"/>
          </p:cNvSpPr>
          <p:nvPr>
            <p:ph type="dt" sz="half" idx="10"/>
          </p:nvPr>
        </p:nvSpPr>
        <p:spPr/>
        <p:txBody>
          <a:bodyPr/>
          <a:lstStyle/>
          <a:p>
            <a:fld id="{44FF8282-8B0B-4793-B40C-2301DB120312}" type="datetime1">
              <a:rPr lang="en-US"/>
              <a:t>9/26/2024</a:t>
            </a:fld>
            <a:endParaRPr lang="en-US"/>
          </a:p>
        </p:txBody>
      </p:sp>
      <p:sp>
        <p:nvSpPr>
          <p:cNvPr id="5" name="Footer Placeholder 4">
            <a:extLst>
              <a:ext uri="{FF2B5EF4-FFF2-40B4-BE49-F238E27FC236}">
                <a16:creationId xmlns:a16="http://schemas.microsoft.com/office/drawing/2014/main" id="{71A449B8-971E-5CCC-9A08-6EDDC6B2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562D8-FAFB-85C9-B198-C8F41AF6D506}"/>
              </a:ext>
            </a:extLst>
          </p:cNvPr>
          <p:cNvSpPr>
            <a:spLocks noGrp="1"/>
          </p:cNvSpPr>
          <p:nvPr>
            <p:ph type="sldNum" sz="quarter" idx="12"/>
          </p:nvPr>
        </p:nvSpPr>
        <p:spPr/>
        <p:txBody>
          <a:bodyPr/>
          <a:lstStyle/>
          <a:p>
            <a:fld id="{A65A5C87-DF58-40C8-B092-1DE63DB4547E}" type="slidenum">
              <a:rPr lang="en-US" dirty="0"/>
              <a:t>7</a:t>
            </a:fld>
            <a:endParaRPr lang="en-US"/>
          </a:p>
        </p:txBody>
      </p:sp>
      <p:pic>
        <p:nvPicPr>
          <p:cNvPr id="7" name="Picture 6" descr="A logo of a company&#10;&#10;Description automatically generated">
            <a:extLst>
              <a:ext uri="{FF2B5EF4-FFF2-40B4-BE49-F238E27FC236}">
                <a16:creationId xmlns:a16="http://schemas.microsoft.com/office/drawing/2014/main" id="{1080A4A1-56E4-58D3-926A-152CC61A93F2}"/>
              </a:ext>
            </a:extLst>
          </p:cNvPr>
          <p:cNvPicPr>
            <a:picLocks noChangeAspect="1"/>
          </p:cNvPicPr>
          <p:nvPr/>
        </p:nvPicPr>
        <p:blipFill>
          <a:blip r:embed="rId3"/>
          <a:stretch>
            <a:fillRect/>
          </a:stretch>
        </p:blipFill>
        <p:spPr>
          <a:xfrm>
            <a:off x="145306" y="5753100"/>
            <a:ext cx="733425" cy="1104900"/>
          </a:xfrm>
          <a:prstGeom prst="rect">
            <a:avLst/>
          </a:prstGeom>
        </p:spPr>
      </p:pic>
    </p:spTree>
    <p:extLst>
      <p:ext uri="{BB962C8B-B14F-4D97-AF65-F5344CB8AC3E}">
        <p14:creationId xmlns:p14="http://schemas.microsoft.com/office/powerpoint/2010/main" val="141301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Year 9 Tutors in Senior Section</a:t>
            </a:r>
          </a:p>
        </p:txBody>
      </p:sp>
      <p:sp>
        <p:nvSpPr>
          <p:cNvPr id="5" name="Content Placeholder 4"/>
          <p:cNvSpPr>
            <a:spLocks noGrp="1"/>
          </p:cNvSpPr>
          <p:nvPr>
            <p:ph idx="1"/>
          </p:nvPr>
        </p:nvSpPr>
        <p:spPr>
          <a:xfrm>
            <a:off x="484286" y="1565852"/>
            <a:ext cx="10515600" cy="4351338"/>
          </a:xfrm>
        </p:spPr>
        <p:txBody>
          <a:bodyPr lIns="91440" tIns="45720" rIns="91440" bIns="45720" anchor="t">
            <a:normAutofit fontScale="92500" lnSpcReduction="10000"/>
          </a:bodyPr>
          <a:lstStyle/>
          <a:p>
            <a:r>
              <a:rPr lang="en-GB">
                <a:latin typeface="Century Gothic" panose="020B0502020202020204" pitchFamily="34" charset="0"/>
                <a:cs typeface="Calibri"/>
              </a:rPr>
              <a:t>9B		Mrs A Shaw</a:t>
            </a:r>
          </a:p>
          <a:p>
            <a:r>
              <a:rPr lang="en-GB">
                <a:latin typeface="Century Gothic" panose="020B0502020202020204" pitchFamily="34" charset="0"/>
                <a:cs typeface="Calibri"/>
              </a:rPr>
              <a:t>9C 	Mrs H Heanue</a:t>
            </a:r>
          </a:p>
          <a:p>
            <a:r>
              <a:rPr lang="en-GB">
                <a:latin typeface="Century Gothic" panose="020B0502020202020204" pitchFamily="34" charset="0"/>
                <a:cs typeface="Calibri"/>
              </a:rPr>
              <a:t>9L 		Ms L Mooney</a:t>
            </a:r>
          </a:p>
          <a:p>
            <a:r>
              <a:rPr lang="en-GB">
                <a:latin typeface="Century Gothic" panose="020B0502020202020204" pitchFamily="34" charset="0"/>
                <a:cs typeface="Calibri"/>
              </a:rPr>
              <a:t>9R 		Mr D Hewitt</a:t>
            </a:r>
          </a:p>
          <a:p>
            <a:r>
              <a:rPr lang="en-GB">
                <a:latin typeface="Century Gothic" panose="020B0502020202020204" pitchFamily="34" charset="0"/>
                <a:cs typeface="Calibri"/>
              </a:rPr>
              <a:t>9E 		Mrs J Stanley</a:t>
            </a:r>
          </a:p>
          <a:p>
            <a:r>
              <a:rPr lang="en-GB">
                <a:latin typeface="Century Gothic" panose="020B0502020202020204" pitchFamily="34" charset="0"/>
                <a:cs typeface="Calibri"/>
              </a:rPr>
              <a:t>9N		Ms J Colgan</a:t>
            </a:r>
          </a:p>
          <a:p>
            <a:r>
              <a:rPr lang="en-GB">
                <a:latin typeface="Century Gothic" panose="020B0502020202020204" pitchFamily="34" charset="0"/>
                <a:cs typeface="Calibri"/>
              </a:rPr>
              <a:t>9S		Ms D Telford</a:t>
            </a:r>
          </a:p>
          <a:p>
            <a:r>
              <a:rPr lang="en-GB">
                <a:latin typeface="Century Gothic" panose="020B0502020202020204" pitchFamily="34" charset="0"/>
                <a:cs typeface="Calibri"/>
              </a:rPr>
              <a:t>9U		Miss L Bailey</a:t>
            </a:r>
            <a:endParaRPr lang="en-GB">
              <a:latin typeface="Century Gothic" panose="020B0502020202020204" pitchFamily="34" charset="0"/>
            </a:endParaRPr>
          </a:p>
          <a:p>
            <a:pPr marL="0" indent="0">
              <a:buNone/>
            </a:pPr>
            <a:endParaRPr lang="en-GB"/>
          </a:p>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4928" y="4727618"/>
            <a:ext cx="1629915" cy="1764937"/>
          </a:xfrm>
          <a:prstGeom prst="rect">
            <a:avLst/>
          </a:prstGeom>
        </p:spPr>
      </p:pic>
      <p:sp>
        <p:nvSpPr>
          <p:cNvPr id="3" name="TextBox 2">
            <a:extLst>
              <a:ext uri="{FF2B5EF4-FFF2-40B4-BE49-F238E27FC236}">
                <a16:creationId xmlns:a16="http://schemas.microsoft.com/office/drawing/2014/main" id="{51489A7D-E924-EBED-45CC-C0DE36AEBD5E}"/>
              </a:ext>
            </a:extLst>
          </p:cNvPr>
          <p:cNvSpPr txBox="1"/>
          <p:nvPr/>
        </p:nvSpPr>
        <p:spPr>
          <a:xfrm>
            <a:off x="6270172" y="1848896"/>
            <a:ext cx="4398119" cy="3539430"/>
          </a:xfrm>
          <a:prstGeom prst="rect">
            <a:avLst/>
          </a:prstGeom>
          <a:noFill/>
        </p:spPr>
        <p:txBody>
          <a:bodyPr wrap="square" rtlCol="0">
            <a:spAutoFit/>
          </a:bodyPr>
          <a:lstStyle/>
          <a:p>
            <a:r>
              <a:rPr lang="en-GB" sz="3200" b="1" u="sng">
                <a:latin typeface="Century Gothic" panose="020B0502020202020204" pitchFamily="34" charset="0"/>
              </a:rPr>
              <a:t>Head of Year </a:t>
            </a:r>
          </a:p>
          <a:p>
            <a:endParaRPr lang="en-GB" sz="3200">
              <a:latin typeface="Century Gothic" panose="020B0502020202020204" pitchFamily="34" charset="0"/>
            </a:endParaRPr>
          </a:p>
          <a:p>
            <a:r>
              <a:rPr lang="en-GB" sz="3200">
                <a:latin typeface="Century Gothic" panose="020B0502020202020204" pitchFamily="34" charset="0"/>
              </a:rPr>
              <a:t>Mrs Emma Stott</a:t>
            </a:r>
          </a:p>
          <a:p>
            <a:endParaRPr lang="en-GB" sz="3200">
              <a:latin typeface="Century Gothic" panose="020B0502020202020204" pitchFamily="34" charset="0"/>
            </a:endParaRPr>
          </a:p>
          <a:p>
            <a:r>
              <a:rPr lang="en-GB" sz="3200" b="1" u="sng">
                <a:latin typeface="Century Gothic" panose="020B0502020202020204" pitchFamily="34" charset="0"/>
              </a:rPr>
              <a:t>Progress leader </a:t>
            </a:r>
          </a:p>
          <a:p>
            <a:endParaRPr lang="en-GB" sz="3200">
              <a:latin typeface="Century Gothic" panose="020B0502020202020204" pitchFamily="34" charset="0"/>
            </a:endParaRPr>
          </a:p>
          <a:p>
            <a:r>
              <a:rPr lang="en-GB" sz="3200">
                <a:latin typeface="Century Gothic" panose="020B0502020202020204" pitchFamily="34" charset="0"/>
              </a:rPr>
              <a:t>Mrs Rachael Laughlin</a:t>
            </a:r>
          </a:p>
        </p:txBody>
      </p:sp>
    </p:spTree>
    <p:extLst>
      <p:ext uri="{BB962C8B-B14F-4D97-AF65-F5344CB8AC3E}">
        <p14:creationId xmlns:p14="http://schemas.microsoft.com/office/powerpoint/2010/main" val="422548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bbon: Curved and Tilted Down 6">
            <a:extLst>
              <a:ext uri="{FF2B5EF4-FFF2-40B4-BE49-F238E27FC236}">
                <a16:creationId xmlns:a16="http://schemas.microsoft.com/office/drawing/2014/main" id="{ED969DCC-DB49-4047-9C15-FC8C571EE80A}"/>
              </a:ext>
            </a:extLst>
          </p:cNvPr>
          <p:cNvSpPr/>
          <p:nvPr/>
        </p:nvSpPr>
        <p:spPr>
          <a:xfrm>
            <a:off x="3793248" y="5582293"/>
            <a:ext cx="4592394" cy="827409"/>
          </a:xfrm>
          <a:prstGeom prst="ellipseRibbon">
            <a:avLst>
              <a:gd name="adj1" fmla="val 34961"/>
              <a:gd name="adj2" fmla="val 71248"/>
              <a:gd name="adj3" fmla="val 16612"/>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TXT - Be Kind">
            <a:extLst>
              <a:ext uri="{FF2B5EF4-FFF2-40B4-BE49-F238E27FC236}">
                <a16:creationId xmlns:a16="http://schemas.microsoft.com/office/drawing/2014/main" id="{53EB0A15-ED92-408C-AD17-DEE7B78C7F3D}"/>
              </a:ext>
            </a:extLst>
          </p:cNvPr>
          <p:cNvSpPr/>
          <p:nvPr/>
        </p:nvSpPr>
        <p:spPr>
          <a:xfrm>
            <a:off x="4575429" y="6041717"/>
            <a:ext cx="3041142" cy="173066"/>
          </a:xfrm>
          <a:prstGeom prst="rect">
            <a:avLst/>
          </a:prstGeom>
          <a:noFill/>
        </p:spPr>
        <p:txBody>
          <a:bodyPr spcFirstLastPara="1" wrap="none" lIns="74295" tIns="37148" rIns="74295" bIns="37148" numCol="1">
            <a:prstTxWarp prst="textArchDown">
              <a:avLst>
                <a:gd name="adj" fmla="val 13636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BE KIND AND THOUGHTFUL</a:t>
            </a:r>
            <a:endParaRPr kumimoji="0" lang="en-GB" sz="2275" b="0" i="0" u="none" strike="noStrike" kern="1200" cap="none" spc="0" normalizeH="0" baseline="0" noProof="0">
              <a:ln w="19050">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9C558BB-DCFD-453B-ACCE-CD5B05BF46B5}"/>
              </a:ext>
            </a:extLst>
          </p:cNvPr>
          <p:cNvSpPr/>
          <p:nvPr/>
        </p:nvSpPr>
        <p:spPr>
          <a:xfrm>
            <a:off x="4175337" y="1290568"/>
            <a:ext cx="3938993" cy="2232810"/>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75" b="1" i="0" u="none" strike="noStrike" kern="1200" cap="none" spc="0" normalizeH="0" baseline="0" noProof="0">
                <a:ln>
                  <a:noFill/>
                </a:ln>
                <a:solidFill>
                  <a:srgbClr val="990033"/>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INTEGRITY | TENACITY | SERVICE</a:t>
            </a:r>
          </a:p>
        </p:txBody>
      </p:sp>
      <p:graphicFrame>
        <p:nvGraphicFramePr>
          <p:cNvPr id="15" name="Content Placeholder 5">
            <a:extLst>
              <a:ext uri="{FF2B5EF4-FFF2-40B4-BE49-F238E27FC236}">
                <a16:creationId xmlns:a16="http://schemas.microsoft.com/office/drawing/2014/main" id="{BF527AD1-BA4C-410D-A614-670C153917A6}"/>
              </a:ext>
            </a:extLst>
          </p:cNvPr>
          <p:cNvGraphicFramePr>
            <a:graphicFrameLocks noGrp="1"/>
          </p:cNvGraphicFramePr>
          <p:nvPr>
            <p:ph idx="1"/>
          </p:nvPr>
        </p:nvGraphicFramePr>
        <p:xfrm>
          <a:off x="2162175" y="1287259"/>
          <a:ext cx="8004454" cy="460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Logo, company name&#10;&#10;Description automatically generated">
            <a:extLst>
              <a:ext uri="{FF2B5EF4-FFF2-40B4-BE49-F238E27FC236}">
                <a16:creationId xmlns:a16="http://schemas.microsoft.com/office/drawing/2014/main" id="{95FE300A-3D55-4D1F-A126-8FEFF16122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6376" y="2843221"/>
            <a:ext cx="1159991" cy="1159991"/>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C42CC26-2AF0-4179-B716-5B0ADD8D16B3}"/>
              </a:ext>
            </a:extLst>
          </p:cNvPr>
          <p:cNvSpPr/>
          <p:nvPr/>
        </p:nvSpPr>
        <p:spPr>
          <a:xfrm rot="18599963">
            <a:off x="4101391" y="1781777"/>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COMMUNITY</a:t>
            </a:r>
          </a:p>
        </p:txBody>
      </p:sp>
      <p:sp>
        <p:nvSpPr>
          <p:cNvPr id="17" name="Rectangle 16">
            <a:extLst>
              <a:ext uri="{FF2B5EF4-FFF2-40B4-BE49-F238E27FC236}">
                <a16:creationId xmlns:a16="http://schemas.microsoft.com/office/drawing/2014/main" id="{18DF48B7-5C97-41F6-8DF8-E540E1CC0FA1}"/>
              </a:ext>
            </a:extLst>
          </p:cNvPr>
          <p:cNvSpPr/>
          <p:nvPr/>
        </p:nvSpPr>
        <p:spPr>
          <a:xfrm rot="2606690">
            <a:off x="4814957" y="176904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COURTESY</a:t>
            </a:r>
          </a:p>
        </p:txBody>
      </p:sp>
      <p:sp>
        <p:nvSpPr>
          <p:cNvPr id="18" name="Rectangle 17">
            <a:extLst>
              <a:ext uri="{FF2B5EF4-FFF2-40B4-BE49-F238E27FC236}">
                <a16:creationId xmlns:a16="http://schemas.microsoft.com/office/drawing/2014/main" id="{27FF9916-5CDC-4F2E-A170-5630E280ED48}"/>
              </a:ext>
            </a:extLst>
          </p:cNvPr>
          <p:cNvSpPr/>
          <p:nvPr/>
        </p:nvSpPr>
        <p:spPr>
          <a:xfrm rot="7858352">
            <a:off x="4791852" y="2395315"/>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COMMITMENT</a:t>
            </a:r>
          </a:p>
        </p:txBody>
      </p:sp>
      <p:sp>
        <p:nvSpPr>
          <p:cNvPr id="19" name="Rectangle 18">
            <a:extLst>
              <a:ext uri="{FF2B5EF4-FFF2-40B4-BE49-F238E27FC236}">
                <a16:creationId xmlns:a16="http://schemas.microsoft.com/office/drawing/2014/main" id="{E3F33484-E199-4358-A268-02A76CF5966B}"/>
              </a:ext>
            </a:extLst>
          </p:cNvPr>
          <p:cNvSpPr/>
          <p:nvPr/>
        </p:nvSpPr>
        <p:spPr>
          <a:xfrm rot="13493777">
            <a:off x="4088046" y="2357781"/>
            <a:ext cx="3377946" cy="3002896"/>
          </a:xfrm>
          <a:prstGeom prst="rect">
            <a:avLst/>
          </a:prstGeom>
          <a:noFill/>
        </p:spPr>
        <p:txBody>
          <a:bodyPr spcFirstLastPara="1" wrap="none" lIns="74295" tIns="37148" rIns="74295" bIns="37148" numCol="1">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29" b="1" i="0" u="none" strike="noStrike" kern="1200" cap="none" spc="0" normalizeH="0" baseline="0" noProof="0">
                <a:ln w="19050">
                  <a:noFill/>
                </a:ln>
                <a:solidFill>
                  <a:prstClr val="white"/>
                </a:solidFill>
                <a:effectLst/>
                <a:uLnTx/>
                <a:uFillTx/>
                <a:latin typeface="Calibri" panose="020F0502020204030204" pitchFamily="34" charset="0"/>
                <a:ea typeface="Times New Roman" panose="02020603050405020304" pitchFamily="18" charset="0"/>
                <a:cs typeface="+mn-cs"/>
              </a:rPr>
              <a:t>CO-OPERATION</a:t>
            </a:r>
          </a:p>
        </p:txBody>
      </p:sp>
      <p:sp>
        <p:nvSpPr>
          <p:cNvPr id="3" name="TextBox 2">
            <a:extLst>
              <a:ext uri="{FF2B5EF4-FFF2-40B4-BE49-F238E27FC236}">
                <a16:creationId xmlns:a16="http://schemas.microsoft.com/office/drawing/2014/main" id="{04463FBF-E5F8-FBBA-7DD4-0E0CF0F04A21}"/>
              </a:ext>
            </a:extLst>
          </p:cNvPr>
          <p:cNvSpPr txBox="1"/>
          <p:nvPr/>
        </p:nvSpPr>
        <p:spPr>
          <a:xfrm>
            <a:off x="9021722" y="382948"/>
            <a:ext cx="2987755" cy="487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71" b="1" i="0" u="none" strike="noStrike" kern="1200" cap="none" spc="0" normalizeH="0" baseline="0" noProof="0">
                <a:ln>
                  <a:noFill/>
                </a:ln>
                <a:solidFill>
                  <a:srgbClr val="861920"/>
                </a:solidFill>
                <a:effectLst>
                  <a:outerShdw blurRad="50800" dist="38100" dir="2700000" algn="tl" rotWithShape="0">
                    <a:prstClr val="black">
                      <a:alpha val="40000"/>
                    </a:prstClr>
                  </a:outerShdw>
                </a:effectLst>
                <a:uLnTx/>
                <a:uFillTx/>
                <a:latin typeface="Calibri" panose="020F0502020204030204" pitchFamily="34" charset="0"/>
                <a:ea typeface="Times New Roman" panose="02020603050405020304" pitchFamily="18" charset="0"/>
                <a:cs typeface="+mn-cs"/>
              </a:rPr>
              <a:t>CODE OF CONDUCT</a:t>
            </a:r>
          </a:p>
        </p:txBody>
      </p:sp>
      <p:sp>
        <p:nvSpPr>
          <p:cNvPr id="2" name="TextBox 1">
            <a:extLst>
              <a:ext uri="{FF2B5EF4-FFF2-40B4-BE49-F238E27FC236}">
                <a16:creationId xmlns:a16="http://schemas.microsoft.com/office/drawing/2014/main" id="{C6D7CF2F-43A9-487A-8BD1-6D615502BC92}"/>
              </a:ext>
            </a:extLst>
          </p:cNvPr>
          <p:cNvSpPr txBox="1"/>
          <p:nvPr/>
        </p:nvSpPr>
        <p:spPr>
          <a:xfrm>
            <a:off x="321737" y="2832946"/>
            <a:ext cx="3103899" cy="1754326"/>
          </a:xfrm>
          <a:prstGeom prst="rect">
            <a:avLst/>
          </a:prstGeom>
          <a:noFill/>
        </p:spPr>
        <p:txBody>
          <a:bodyPr wrap="square" rtlCol="0">
            <a:spAutoFit/>
          </a:bodyPr>
          <a:lstStyle/>
          <a:p>
            <a:pPr algn="ctr"/>
            <a:r>
              <a:rPr lang="en-GB" sz="3600">
                <a:latin typeface="Calibri" panose="020F0502020204030204" pitchFamily="34" charset="0"/>
                <a:cs typeface="Calibri" panose="020F0502020204030204" pitchFamily="34" charset="0"/>
              </a:rPr>
              <a:t>Our theme for this half term is Community</a:t>
            </a:r>
          </a:p>
        </p:txBody>
      </p:sp>
    </p:spTree>
    <p:extLst>
      <p:ext uri="{BB962C8B-B14F-4D97-AF65-F5344CB8AC3E}">
        <p14:creationId xmlns:p14="http://schemas.microsoft.com/office/powerpoint/2010/main" val="9578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5">
                                            <p:graphicEl>
                                              <a:dgm id="{3DF146D7-77F2-4D74-B2B6-8078298FD116}"/>
                                            </p:graphicEl>
                                          </p:spTgt>
                                        </p:tgtEl>
                                        <p:attrNameLst>
                                          <p:attrName>style.visibility</p:attrName>
                                        </p:attrNameLst>
                                      </p:cBhvr>
                                      <p:to>
                                        <p:strVal val="visible"/>
                                      </p:to>
                                    </p:set>
                                    <p:animEffect transition="in" filter="fade">
                                      <p:cBhvr>
                                        <p:cTn id="11" dur="1000"/>
                                        <p:tgtEl>
                                          <p:spTgt spid="15">
                                            <p:graphicEl>
                                              <a:dgm id="{3DF146D7-77F2-4D74-B2B6-8078298FD116}"/>
                                            </p:graphic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5">
                                            <p:graphicEl>
                                              <a:dgm id="{26A972D6-5876-437E-B3F8-97056765C490}"/>
                                            </p:graphicEl>
                                          </p:spTgt>
                                        </p:tgtEl>
                                        <p:attrNameLst>
                                          <p:attrName>style.visibility</p:attrName>
                                        </p:attrNameLst>
                                      </p:cBhvr>
                                      <p:to>
                                        <p:strVal val="visible"/>
                                      </p:to>
                                    </p:set>
                                    <p:animEffect transition="in" filter="fade">
                                      <p:cBhvr>
                                        <p:cTn id="14" dur="1000"/>
                                        <p:tgtEl>
                                          <p:spTgt spid="15">
                                            <p:graphicEl>
                                              <a:dgm id="{26A972D6-5876-437E-B3F8-97056765C490}"/>
                                            </p:graphic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5">
                                            <p:graphicEl>
                                              <a:dgm id="{4DD04440-755C-44BA-AFAD-0D5D93B52B9C}"/>
                                            </p:graphicEl>
                                          </p:spTgt>
                                        </p:tgtEl>
                                        <p:attrNameLst>
                                          <p:attrName>style.visibility</p:attrName>
                                        </p:attrNameLst>
                                      </p:cBhvr>
                                      <p:to>
                                        <p:strVal val="visible"/>
                                      </p:to>
                                    </p:set>
                                    <p:animEffect transition="in" filter="fade">
                                      <p:cBhvr>
                                        <p:cTn id="20" dur="1000"/>
                                        <p:tgtEl>
                                          <p:spTgt spid="15">
                                            <p:graphicEl>
                                              <a:dgm id="{4DD04440-755C-44BA-AFAD-0D5D93B52B9C}"/>
                                            </p:graphicEl>
                                          </p:spTgt>
                                        </p:tgtEl>
                                      </p:cBhvr>
                                    </p:animEffect>
                                  </p:childTnLst>
                                </p:cTn>
                              </p:par>
                              <p:par>
                                <p:cTn id="21" presetID="10" presetClass="entr" presetSubtype="0" fill="hold" grpId="0" nodeType="withEffect">
                                  <p:stCondLst>
                                    <p:cond delay="4000"/>
                                  </p:stCondLst>
                                  <p:childTnLst>
                                    <p:set>
                                      <p:cBhvr>
                                        <p:cTn id="22" dur="1" fill="hold">
                                          <p:stCondLst>
                                            <p:cond delay="0"/>
                                          </p:stCondLst>
                                        </p:cTn>
                                        <p:tgtEl>
                                          <p:spTgt spid="15">
                                            <p:graphicEl>
                                              <a:dgm id="{554639D3-174C-4FA2-A170-A925B1C195B6}"/>
                                            </p:graphicEl>
                                          </p:spTgt>
                                        </p:tgtEl>
                                        <p:attrNameLst>
                                          <p:attrName>style.visibility</p:attrName>
                                        </p:attrNameLst>
                                      </p:cBhvr>
                                      <p:to>
                                        <p:strVal val="visible"/>
                                      </p:to>
                                    </p:set>
                                    <p:animEffect transition="in" filter="fade">
                                      <p:cBhvr>
                                        <p:cTn id="23" dur="1000"/>
                                        <p:tgtEl>
                                          <p:spTgt spid="15">
                                            <p:graphicEl>
                                              <a:dgm id="{554639D3-174C-4FA2-A170-A925B1C195B6}"/>
                                            </p:graphicEl>
                                          </p:spTgt>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8000"/>
                                  </p:stCondLst>
                                  <p:childTnLst>
                                    <p:set>
                                      <p:cBhvr>
                                        <p:cTn id="28" dur="1" fill="hold">
                                          <p:stCondLst>
                                            <p:cond delay="0"/>
                                          </p:stCondLst>
                                        </p:cTn>
                                        <p:tgtEl>
                                          <p:spTgt spid="15">
                                            <p:graphicEl>
                                              <a:dgm id="{59C645D6-785D-45AC-B714-1A2D049DC529}"/>
                                            </p:graphicEl>
                                          </p:spTgt>
                                        </p:tgtEl>
                                        <p:attrNameLst>
                                          <p:attrName>style.visibility</p:attrName>
                                        </p:attrNameLst>
                                      </p:cBhvr>
                                      <p:to>
                                        <p:strVal val="visible"/>
                                      </p:to>
                                    </p:set>
                                    <p:animEffect transition="in" filter="fade">
                                      <p:cBhvr>
                                        <p:cTn id="29" dur="1000"/>
                                        <p:tgtEl>
                                          <p:spTgt spid="15">
                                            <p:graphicEl>
                                              <a:dgm id="{59C645D6-785D-45AC-B714-1A2D049DC529}"/>
                                            </p:graphicEl>
                                          </p:spTgt>
                                        </p:tgtEl>
                                      </p:cBhvr>
                                    </p:animEffect>
                                  </p:childTnLst>
                                </p:cTn>
                              </p:par>
                              <p:par>
                                <p:cTn id="30" presetID="10" presetClass="entr" presetSubtype="0" fill="hold" grpId="0" nodeType="withEffect">
                                  <p:stCondLst>
                                    <p:cond delay="8000"/>
                                  </p:stCondLst>
                                  <p:childTnLst>
                                    <p:set>
                                      <p:cBhvr>
                                        <p:cTn id="31" dur="1" fill="hold">
                                          <p:stCondLst>
                                            <p:cond delay="0"/>
                                          </p:stCondLst>
                                        </p:cTn>
                                        <p:tgtEl>
                                          <p:spTgt spid="15">
                                            <p:graphicEl>
                                              <a:dgm id="{084B12AD-2981-44B1-8ACD-3E38B41E3277}"/>
                                            </p:graphicEl>
                                          </p:spTgt>
                                        </p:tgtEl>
                                        <p:attrNameLst>
                                          <p:attrName>style.visibility</p:attrName>
                                        </p:attrNameLst>
                                      </p:cBhvr>
                                      <p:to>
                                        <p:strVal val="visible"/>
                                      </p:to>
                                    </p:set>
                                    <p:animEffect transition="in" filter="fade">
                                      <p:cBhvr>
                                        <p:cTn id="32" dur="1000"/>
                                        <p:tgtEl>
                                          <p:spTgt spid="15">
                                            <p:graphicEl>
                                              <a:dgm id="{084B12AD-2981-44B1-8ACD-3E38B41E3277}"/>
                                            </p:graphicEl>
                                          </p:spTgt>
                                        </p:tgtEl>
                                      </p:cBhvr>
                                    </p:animEffect>
                                  </p:childTnLst>
                                </p:cTn>
                              </p:par>
                              <p:par>
                                <p:cTn id="33" presetID="10" presetClass="entr" presetSubtype="0" fill="hold" grpId="0" nodeType="withEffect">
                                  <p:stCondLst>
                                    <p:cond delay="8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grpId="0" nodeType="withEffect">
                                  <p:stCondLst>
                                    <p:cond delay="12000"/>
                                  </p:stCondLst>
                                  <p:childTnLst>
                                    <p:set>
                                      <p:cBhvr>
                                        <p:cTn id="37" dur="1" fill="hold">
                                          <p:stCondLst>
                                            <p:cond delay="0"/>
                                          </p:stCondLst>
                                        </p:cTn>
                                        <p:tgtEl>
                                          <p:spTgt spid="15">
                                            <p:graphicEl>
                                              <a:dgm id="{39016D94-B87F-4807-8AC7-913A569CCE7F}"/>
                                            </p:graphicEl>
                                          </p:spTgt>
                                        </p:tgtEl>
                                        <p:attrNameLst>
                                          <p:attrName>style.visibility</p:attrName>
                                        </p:attrNameLst>
                                      </p:cBhvr>
                                      <p:to>
                                        <p:strVal val="visible"/>
                                      </p:to>
                                    </p:set>
                                    <p:animEffect transition="in" filter="fade">
                                      <p:cBhvr>
                                        <p:cTn id="38" dur="1000"/>
                                        <p:tgtEl>
                                          <p:spTgt spid="15">
                                            <p:graphicEl>
                                              <a:dgm id="{39016D94-B87F-4807-8AC7-913A569CCE7F}"/>
                                            </p:graphicEl>
                                          </p:spTgt>
                                        </p:tgtEl>
                                      </p:cBhvr>
                                    </p:animEffect>
                                  </p:childTnLst>
                                </p:cTn>
                              </p:par>
                              <p:par>
                                <p:cTn id="39" presetID="10" presetClass="entr" presetSubtype="0" fill="hold" grpId="0" nodeType="withEffect">
                                  <p:stCondLst>
                                    <p:cond delay="12000"/>
                                  </p:stCondLst>
                                  <p:childTnLst>
                                    <p:set>
                                      <p:cBhvr>
                                        <p:cTn id="40" dur="1" fill="hold">
                                          <p:stCondLst>
                                            <p:cond delay="0"/>
                                          </p:stCondLst>
                                        </p:cTn>
                                        <p:tgtEl>
                                          <p:spTgt spid="15">
                                            <p:graphicEl>
                                              <a:dgm id="{EE3F43DF-BF43-496F-A898-F5EBEB735DEF}"/>
                                            </p:graphicEl>
                                          </p:spTgt>
                                        </p:tgtEl>
                                        <p:attrNameLst>
                                          <p:attrName>style.visibility</p:attrName>
                                        </p:attrNameLst>
                                      </p:cBhvr>
                                      <p:to>
                                        <p:strVal val="visible"/>
                                      </p:to>
                                    </p:set>
                                    <p:animEffect transition="in" filter="fade">
                                      <p:cBhvr>
                                        <p:cTn id="41" dur="1000"/>
                                        <p:tgtEl>
                                          <p:spTgt spid="15">
                                            <p:graphicEl>
                                              <a:dgm id="{EE3F43DF-BF43-496F-A898-F5EBEB735DEF}"/>
                                            </p:graphicEl>
                                          </p:spTgt>
                                        </p:tgtEl>
                                      </p:cBhvr>
                                    </p:animEffect>
                                  </p:childTnLst>
                                </p:cTn>
                              </p:par>
                              <p:par>
                                <p:cTn id="42" presetID="10" presetClass="entr" presetSubtype="0" fill="hold" grpId="0" nodeType="withEffect">
                                  <p:stCondLst>
                                    <p:cond delay="12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par>
                          <p:cTn id="45" fill="hold">
                            <p:stCondLst>
                              <p:cond delay="13500"/>
                            </p:stCondLst>
                            <p:childTnLst>
                              <p:par>
                                <p:cTn id="46" presetID="10" presetClass="entr" presetSubtype="0" fill="hold" nodeType="afterEffect">
                                  <p:stCondLst>
                                    <p:cond delay="1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15250"/>
                            </p:stCondLst>
                            <p:childTnLst>
                              <p:par>
                                <p:cTn id="50" presetID="1"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Graphic spid="15" grpId="0" uiExpand="1">
        <p:bldSub>
          <a:bldDgm bld="one"/>
        </p:bldSub>
      </p:bldGraphic>
      <p:bldP spid="13" grpId="0"/>
      <p:bldP spid="17" grpId="0"/>
      <p:bldP spid="18" grpId="0"/>
      <p:bldP spid="19" grpId="0"/>
      <p:bldP spid="2" grpId="0"/>
    </p:bldLst>
  </p:timing>
</p:sld>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6BA5E4E-7B44-4DCF-AB61-B425EE95A5AA}" vid="{F6E91F3F-5BBE-4FBC-9C30-79B4BC93A9C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clesbourne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lesbournePPT" id="{7D89D692-4D38-41E2-B9EF-0623DF7313B1}" vid="{F4A3539D-464E-4682-ACE6-23A60ADBBFB3}"/>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9320853f-d2ec-4654-9ef1-f480f28a8a0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F07CCF7F5B4D41971F3043F71EB307" ma:contentTypeVersion="17" ma:contentTypeDescription="Create a new document." ma:contentTypeScope="" ma:versionID="97a1df8b1e07a372f371f6e5c207aa56">
  <xsd:schema xmlns:xsd="http://www.w3.org/2001/XMLSchema" xmlns:xs="http://www.w3.org/2001/XMLSchema" xmlns:p="http://schemas.microsoft.com/office/2006/metadata/properties" xmlns:ns2="9320853f-d2ec-4654-9ef1-f480f28a8a09" xmlns:ns3="3773aca8-3cae-4ea7-b159-662d3d13f9ea" targetNamespace="http://schemas.microsoft.com/office/2006/metadata/properties" ma:root="true" ma:fieldsID="543beac482da93e8ca8534e4c0374929" ns2:_="" ns3:_="">
    <xsd:import namespace="9320853f-d2ec-4654-9ef1-f480f28a8a09"/>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0853f-d2ec-4654-9ef1-f480f28a8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04be22-11f1-4dd7-955a-ea49b4ffd42d}"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7C87A-318D-4910-BEE9-68E9099B85F9}">
  <ds:schemaRefs>
    <ds:schemaRef ds:uri="3773aca8-3cae-4ea7-b159-662d3d13f9ea"/>
    <ds:schemaRef ds:uri="9320853f-d2ec-4654-9ef1-f480f28a8a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C4542D-04A4-40A1-A14A-F41A6C73DF7D}">
  <ds:schemaRefs>
    <ds:schemaRef ds:uri="http://schemas.microsoft.com/sharepoint/v3/contenttype/forms"/>
  </ds:schemaRefs>
</ds:datastoreItem>
</file>

<file path=customXml/itemProps3.xml><?xml version="1.0" encoding="utf-8"?>
<ds:datastoreItem xmlns:ds="http://schemas.openxmlformats.org/officeDocument/2006/customXml" ds:itemID="{411E3D97-41EB-4E2B-B13F-D23B35016B40}">
  <ds:schemaRefs>
    <ds:schemaRef ds:uri="3773aca8-3cae-4ea7-b159-662d3d13f9ea"/>
    <ds:schemaRef ds:uri="9320853f-d2ec-4654-9ef1-f480f28a8a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EccTheme</Template>
  <TotalTime>2</TotalTime>
  <Words>2145</Words>
  <Application>Microsoft Office PowerPoint</Application>
  <PresentationFormat>Widescreen</PresentationFormat>
  <Paragraphs>387</Paragraphs>
  <Slides>33</Slides>
  <Notes>24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Aptos</vt:lpstr>
      <vt:lpstr>Arial</vt:lpstr>
      <vt:lpstr>Calibri</vt:lpstr>
      <vt:lpstr>Calibri Light</vt:lpstr>
      <vt:lpstr>Century Gothic</vt:lpstr>
      <vt:lpstr>filson-pro</vt:lpstr>
      <vt:lpstr>Neue Haas Grotesk Text Pro</vt:lpstr>
      <vt:lpstr>Open Sans</vt:lpstr>
      <vt:lpstr>proxima-nova</vt:lpstr>
      <vt:lpstr>Symbol</vt:lpstr>
      <vt:lpstr>Times New Roman</vt:lpstr>
      <vt:lpstr>EccTheme</vt:lpstr>
      <vt:lpstr>Office Theme</vt:lpstr>
      <vt:lpstr>1_Office Theme</vt:lpstr>
      <vt:lpstr>EcclesbournePPT</vt:lpstr>
      <vt:lpstr>2_Office Theme</vt:lpstr>
      <vt:lpstr>Year 9 Information Evening</vt:lpstr>
      <vt:lpstr>Welcome to the Year 9 Information Evening</vt:lpstr>
      <vt:lpstr>PowerPoint Presentation</vt:lpstr>
      <vt:lpstr>PowerPoint Presentation</vt:lpstr>
      <vt:lpstr>Attendance</vt:lpstr>
      <vt:lpstr>Our Attendance Process</vt:lpstr>
      <vt:lpstr>Behaviour Expectations</vt:lpstr>
      <vt:lpstr>Year 9 Tutors in Senior Section</vt:lpstr>
      <vt:lpstr>PowerPoint Presentation</vt:lpstr>
      <vt:lpstr>Year 9 Vision </vt:lpstr>
      <vt:lpstr>Personal Development </vt:lpstr>
      <vt:lpstr>Personal development </vt:lpstr>
      <vt:lpstr>Extra curricular activities</vt:lpstr>
      <vt:lpstr>Extra curricular activities</vt:lpstr>
      <vt:lpstr>PowerPoint Presentation</vt:lpstr>
      <vt:lpstr>GCHQ competition</vt:lpstr>
      <vt:lpstr>Chosen school charities</vt:lpstr>
      <vt:lpstr>First news courtesy of the PSFA</vt:lpstr>
      <vt:lpstr>Chelsea’s choice (Courtesy of PSFA)</vt:lpstr>
      <vt:lpstr>Community Tea Party</vt:lpstr>
      <vt:lpstr>Coram Shakespeare Schools Festival</vt:lpstr>
      <vt:lpstr>Danish Exchange</vt:lpstr>
      <vt:lpstr>PowerPoint Presentation</vt:lpstr>
      <vt:lpstr>PowerPoint Presentation</vt:lpstr>
      <vt:lpstr>Key dates (Please note these can be subject to change)</vt:lpstr>
      <vt:lpstr>Rewards</vt:lpstr>
      <vt:lpstr>Support with work</vt:lpstr>
      <vt:lpstr>PowerPoint Presentation</vt:lpstr>
      <vt:lpstr>Maintaining Good Mental Health</vt:lpstr>
      <vt:lpstr>Resources</vt:lpstr>
      <vt:lpstr>Rolls-Royce Young Apprenticeship Programme  </vt:lpstr>
      <vt:lpstr>Rolls-Royce Young Apprenticeship Programme 2024 </vt:lpstr>
      <vt:lpstr>14+ process</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Duncker-Brown (DDB)</dc:creator>
  <cp:lastModifiedBy>Paul Cobham (PCC) - ICT Services</cp:lastModifiedBy>
  <cp:revision>4</cp:revision>
  <cp:lastPrinted>2017-09-11T14:20:40Z</cp:lastPrinted>
  <dcterms:created xsi:type="dcterms:W3CDTF">2016-09-14T11:05:16Z</dcterms:created>
  <dcterms:modified xsi:type="dcterms:W3CDTF">2024-09-26T09:06:10Z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39400</vt:r8>
  </property>
  <property fmtid="{D5CDD505-2E9C-101B-9397-08002B2CF9AE}" pid="3" name="ContentTypeId">
    <vt:lpwstr>0x01010052F07CCF7F5B4D41971F3043F71EB307</vt:lpwstr>
  </property>
  <property fmtid="{D5CDD505-2E9C-101B-9397-08002B2CF9AE}" pid="4" name="MediaServiceImageTags">
    <vt:lpwstr/>
  </property>
</Properties>
</file>