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2.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 id="2147483694" r:id="rId5"/>
  </p:sldMasterIdLst>
  <p:notesMasterIdLst>
    <p:notesMasterId r:id="rId74"/>
  </p:notesMasterIdLst>
  <p:sldIdLst>
    <p:sldId id="282" r:id="rId6"/>
    <p:sldId id="1094" r:id="rId7"/>
    <p:sldId id="489" r:id="rId8"/>
    <p:sldId id="558" r:id="rId9"/>
    <p:sldId id="1166" r:id="rId10"/>
    <p:sldId id="477" r:id="rId11"/>
    <p:sldId id="1175" r:id="rId12"/>
    <p:sldId id="278" r:id="rId13"/>
    <p:sldId id="812" r:id="rId14"/>
    <p:sldId id="267" r:id="rId15"/>
    <p:sldId id="269" r:id="rId16"/>
    <p:sldId id="1173" r:id="rId17"/>
    <p:sldId id="291" r:id="rId18"/>
    <p:sldId id="814" r:id="rId19"/>
    <p:sldId id="290" r:id="rId20"/>
    <p:sldId id="813" r:id="rId21"/>
    <p:sldId id="1174" r:id="rId22"/>
    <p:sldId id="268" r:id="rId23"/>
    <p:sldId id="1176" r:id="rId24"/>
    <p:sldId id="256" r:id="rId25"/>
    <p:sldId id="257" r:id="rId26"/>
    <p:sldId id="1169" r:id="rId27"/>
    <p:sldId id="259" r:id="rId28"/>
    <p:sldId id="1172" r:id="rId29"/>
    <p:sldId id="263" r:id="rId30"/>
    <p:sldId id="265" r:id="rId31"/>
    <p:sldId id="811" r:id="rId32"/>
    <p:sldId id="1170" r:id="rId33"/>
    <p:sldId id="1171" r:id="rId34"/>
    <p:sldId id="820" r:id="rId35"/>
    <p:sldId id="830" r:id="rId36"/>
    <p:sldId id="821" r:id="rId37"/>
    <p:sldId id="824" r:id="rId38"/>
    <p:sldId id="825" r:id="rId39"/>
    <p:sldId id="826" r:id="rId40"/>
    <p:sldId id="828" r:id="rId41"/>
    <p:sldId id="829" r:id="rId42"/>
    <p:sldId id="773" r:id="rId43"/>
    <p:sldId id="815" r:id="rId44"/>
    <p:sldId id="286" r:id="rId45"/>
    <p:sldId id="280" r:id="rId46"/>
    <p:sldId id="272" r:id="rId47"/>
    <p:sldId id="780" r:id="rId48"/>
    <p:sldId id="785" r:id="rId49"/>
    <p:sldId id="816" r:id="rId50"/>
    <p:sldId id="273" r:id="rId51"/>
    <p:sldId id="274" r:id="rId52"/>
    <p:sldId id="802" r:id="rId53"/>
    <p:sldId id="258" r:id="rId54"/>
    <p:sldId id="790" r:id="rId55"/>
    <p:sldId id="791" r:id="rId56"/>
    <p:sldId id="792" r:id="rId57"/>
    <p:sldId id="793" r:id="rId58"/>
    <p:sldId id="817" r:id="rId59"/>
    <p:sldId id="800" r:id="rId60"/>
    <p:sldId id="795" r:id="rId61"/>
    <p:sldId id="796" r:id="rId62"/>
    <p:sldId id="797" r:id="rId63"/>
    <p:sldId id="798" r:id="rId64"/>
    <p:sldId id="801" r:id="rId65"/>
    <p:sldId id="271" r:id="rId66"/>
    <p:sldId id="803" r:id="rId67"/>
    <p:sldId id="804" r:id="rId68"/>
    <p:sldId id="289" r:id="rId69"/>
    <p:sldId id="807" r:id="rId70"/>
    <p:sldId id="808" r:id="rId71"/>
    <p:sldId id="809" r:id="rId72"/>
    <p:sldId id="810" r:id="rId7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7C4048-C693-4F82-A9F3-7781BBF98C57}" v="352" dt="2024-09-18T14:07:29.4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7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notesMaster" Target="notesMasters/notesMaster1.xml"/><Relationship Id="rId79"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552079232283465"/>
          <c:y val="7.1874872547067384E-2"/>
          <c:w val="0.54895853838582676"/>
          <c:h val="0.82343775692435062"/>
        </c:manualLayout>
      </c:layout>
      <c:doughnutChart>
        <c:varyColors val="1"/>
        <c:ser>
          <c:idx val="0"/>
          <c:order val="0"/>
          <c:tx>
            <c:strRef>
              <c:f>Sheet1!$B$1</c:f>
              <c:strCache>
                <c:ptCount val="1"/>
                <c:pt idx="0">
                  <c:v>Sales</c:v>
                </c:pt>
              </c:strCache>
            </c:strRef>
          </c:tx>
          <c:spPr>
            <a:solidFill>
              <a:srgbClr val="85171E"/>
            </a:solidFill>
            <a:ln w="41275">
              <a:solidFill>
                <a:srgbClr val="25AEE7"/>
              </a:solidFill>
            </a:ln>
            <a:effectLst>
              <a:outerShdw blurRad="50800" dist="38100" dir="2700000" algn="tl" rotWithShape="0">
                <a:prstClr val="black">
                  <a:alpha val="40000"/>
                </a:prstClr>
              </a:outerShdw>
            </a:effectLst>
          </c:spPr>
          <c:dPt>
            <c:idx val="0"/>
            <c:bubble3D val="0"/>
            <c:spPr>
              <a:solidFill>
                <a:srgbClr val="85171E"/>
              </a:solidFill>
              <a:ln w="41275">
                <a:solidFill>
                  <a:srgbClr val="25AEE7"/>
                </a:solidFill>
              </a:ln>
              <a:effectLst>
                <a:outerShdw blurRad="50800" dist="38100" dir="2700000" algn="tl" rotWithShape="0">
                  <a:prstClr val="black">
                    <a:alpha val="40000"/>
                  </a:prstClr>
                </a:outerShdw>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0A45-4067-A6ED-D8C9C5D57742}"/>
              </c:ext>
            </c:extLst>
          </c:dPt>
          <c:dPt>
            <c:idx val="1"/>
            <c:bubble3D val="0"/>
            <c:spPr>
              <a:solidFill>
                <a:srgbClr val="85171E"/>
              </a:solidFill>
              <a:ln w="41275">
                <a:solidFill>
                  <a:srgbClr val="25AEE7"/>
                </a:solidFill>
              </a:ln>
              <a:effectLst>
                <a:outerShdw blurRad="50800" dist="38100" dir="2700000" algn="tl" rotWithShape="0">
                  <a:prstClr val="black">
                    <a:alpha val="40000"/>
                  </a:prstClr>
                </a:outerShdw>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2-0A45-4067-A6ED-D8C9C5D57742}"/>
              </c:ext>
            </c:extLst>
          </c:dPt>
          <c:dPt>
            <c:idx val="2"/>
            <c:bubble3D val="0"/>
            <c:spPr>
              <a:solidFill>
                <a:srgbClr val="85171E"/>
              </a:solidFill>
              <a:ln w="41275">
                <a:solidFill>
                  <a:srgbClr val="25AEE7"/>
                </a:solidFill>
              </a:ln>
              <a:effectLst>
                <a:outerShdw blurRad="50800" dist="38100" dir="2700000" algn="tl" rotWithShape="0">
                  <a:prstClr val="black">
                    <a:alpha val="40000"/>
                  </a:prstClr>
                </a:outerShdw>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1621-4B8C-A522-8CF41A7887E5}"/>
              </c:ext>
            </c:extLst>
          </c:dPt>
          <c:dPt>
            <c:idx val="3"/>
            <c:bubble3D val="0"/>
            <c:spPr>
              <a:solidFill>
                <a:srgbClr val="85171E"/>
              </a:solidFill>
              <a:ln w="41275">
                <a:solidFill>
                  <a:srgbClr val="25AEE7"/>
                </a:solidFill>
              </a:ln>
              <a:effectLst>
                <a:outerShdw blurRad="50800" dist="38100" dir="2700000" algn="tl" rotWithShape="0">
                  <a:prstClr val="black">
                    <a:alpha val="40000"/>
                  </a:prstClr>
                </a:outerShdw>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1621-4B8C-A522-8CF41A7887E5}"/>
              </c:ext>
            </c:extLst>
          </c:dPt>
          <c:dPt>
            <c:idx val="4"/>
            <c:bubble3D val="0"/>
            <c:spPr>
              <a:solidFill>
                <a:srgbClr val="85171E"/>
              </a:solidFill>
              <a:ln w="41275">
                <a:solidFill>
                  <a:srgbClr val="25AEE7"/>
                </a:solidFill>
              </a:ln>
              <a:effectLst>
                <a:outerShdw blurRad="50800" dist="38100" dir="2700000" algn="tl" rotWithShape="0">
                  <a:prstClr val="black">
                    <a:alpha val="40000"/>
                  </a:prstClr>
                </a:outerShdw>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1621-4B8C-A522-8CF41A7887E5}"/>
              </c:ext>
            </c:extLst>
          </c:dPt>
          <c:dPt>
            <c:idx val="5"/>
            <c:bubble3D val="0"/>
            <c:spPr>
              <a:solidFill>
                <a:srgbClr val="85171E"/>
              </a:solidFill>
              <a:ln w="41275">
                <a:solidFill>
                  <a:srgbClr val="25AEE7"/>
                </a:solidFill>
              </a:ln>
              <a:effectLst>
                <a:outerShdw blurRad="50800" dist="38100" dir="2700000" algn="tl" rotWithShape="0">
                  <a:prstClr val="black">
                    <a:alpha val="40000"/>
                  </a:prstClr>
                </a:outerShdw>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1621-4B8C-A522-8CF41A7887E5}"/>
              </c:ext>
            </c:extLst>
          </c:dPt>
          <c:dPt>
            <c:idx val="6"/>
            <c:bubble3D val="0"/>
            <c:spPr>
              <a:solidFill>
                <a:srgbClr val="85171E"/>
              </a:solidFill>
              <a:ln w="41275">
                <a:solidFill>
                  <a:srgbClr val="25AEE7"/>
                </a:solidFill>
              </a:ln>
              <a:effectLst>
                <a:outerShdw blurRad="50800" dist="38100" dir="2700000" algn="tl" rotWithShape="0">
                  <a:prstClr val="black">
                    <a:alpha val="40000"/>
                  </a:prstClr>
                </a:outerShdw>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D-1621-4B8C-A522-8CF41A7887E5}"/>
              </c:ext>
            </c:extLst>
          </c:dPt>
          <c:dPt>
            <c:idx val="7"/>
            <c:bubble3D val="0"/>
            <c:spPr>
              <a:solidFill>
                <a:srgbClr val="85171E"/>
              </a:solidFill>
              <a:ln w="41275">
                <a:solidFill>
                  <a:srgbClr val="25AEE7"/>
                </a:solidFill>
              </a:ln>
              <a:effectLst>
                <a:outerShdw blurRad="50800" dist="38100" dir="2700000" algn="tl" rotWithShape="0">
                  <a:prstClr val="black">
                    <a:alpha val="40000"/>
                  </a:prstClr>
                </a:outerShdw>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F-1621-4B8C-A522-8CF41A7887E5}"/>
              </c:ext>
            </c:extLst>
          </c:dPt>
          <c:dLbls>
            <c:spPr>
              <a:noFill/>
              <a:ln>
                <a:noFill/>
              </a:ln>
              <a:effectLst/>
            </c:spPr>
            <c:txPr>
              <a:bodyPr rot="0" spcFirstLastPara="1" vertOverflow="ellipsis" vert="horz" wrap="square" anchor="ctr" anchorCtr="1"/>
              <a:lstStyle/>
              <a:p>
                <a:pPr>
                  <a:defRPr sz="1600" b="1" i="0" u="none" strike="noStrike" kern="1200" baseline="0">
                    <a:solidFill>
                      <a:schemeClr val="lt1"/>
                    </a:solidFill>
                    <a:latin typeface="Roboto" panose="02000000000000000000" pitchFamily="2" charset="0"/>
                    <a:ea typeface="Roboto" panose="02000000000000000000" pitchFamily="2" charset="0"/>
                    <a:cs typeface="+mn-cs"/>
                  </a:defRPr>
                </a:pPr>
                <a:endParaRPr lang="en-US"/>
              </a:p>
            </c:txPr>
            <c:showLegendKey val="0"/>
            <c:showVal val="0"/>
            <c:showCatName val="1"/>
            <c:showSerName val="0"/>
            <c:showPercent val="0"/>
            <c:showBubbleSize val="0"/>
            <c:showLeaderLines val="0"/>
            <c:extLst>
              <c:ext xmlns:c15="http://schemas.microsoft.com/office/drawing/2012/chart" uri="{CE6537A1-D6FC-4f65-9D91-7224C49458BB}"/>
            </c:extLst>
          </c:dLbls>
          <c:cat>
            <c:strRef>
              <c:f>Sheet1!$A$2:$A$9</c:f>
              <c:strCache>
                <c:ptCount val="8"/>
                <c:pt idx="0">
                  <c:v>Successful</c:v>
                </c:pt>
                <c:pt idx="1">
                  <c:v>Caring</c:v>
                </c:pt>
                <c:pt idx="2">
                  <c:v>Learning</c:v>
                </c:pt>
                <c:pt idx="3">
                  <c:v>Community</c:v>
                </c:pt>
                <c:pt idx="4">
                  <c:v>Inspires</c:v>
                </c:pt>
                <c:pt idx="5">
                  <c:v>Individual</c:v>
                </c:pt>
                <c:pt idx="6">
                  <c:v>Challenges</c:v>
                </c:pt>
                <c:pt idx="7">
                  <c:v>Future</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00-0A45-4067-A6ED-D8C9C5D57742}"/>
            </c:ext>
          </c:extLst>
        </c:ser>
        <c:dLbls>
          <c:showLegendKey val="0"/>
          <c:showVal val="0"/>
          <c:showCatName val="0"/>
          <c:showSerName val="0"/>
          <c:showPercent val="1"/>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latin typeface="Roboto" panose="02000000000000000000" pitchFamily="2" charset="0"/>
          <a:ea typeface="Roboto" panose="02000000000000000000" pitchFamily="2"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A*-A</c:v>
                </c:pt>
              </c:strCache>
            </c:strRef>
          </c:tx>
          <c:spPr>
            <a:ln w="38100"/>
          </c:spPr>
          <c:marker>
            <c:symbol val="diamond"/>
            <c:size val="10"/>
          </c:marker>
          <c:dPt>
            <c:idx val="7"/>
            <c:marker>
              <c:spPr>
                <a:solidFill>
                  <a:schemeClr val="accent1">
                    <a:lumMod val="40000"/>
                    <a:lumOff val="60000"/>
                  </a:schemeClr>
                </a:solidFill>
                <a:ln>
                  <a:solidFill>
                    <a:schemeClr val="accent1">
                      <a:lumMod val="40000"/>
                      <a:lumOff val="60000"/>
                    </a:schemeClr>
                  </a:solidFill>
                </a:ln>
              </c:spPr>
            </c:marker>
            <c:bubble3D val="0"/>
            <c:spPr>
              <a:ln w="38100">
                <a:solidFill>
                  <a:schemeClr val="accent1">
                    <a:lumMod val="40000"/>
                    <a:lumOff val="60000"/>
                  </a:schemeClr>
                </a:solidFill>
              </a:ln>
            </c:spPr>
            <c:extLst>
              <c:ext xmlns:c16="http://schemas.microsoft.com/office/drawing/2014/chart" uri="{C3380CC4-5D6E-409C-BE32-E72D297353CC}">
                <c16:uniqueId val="{00000006-7EF5-48F2-AA29-671D4D8CB166}"/>
              </c:ext>
            </c:extLst>
          </c:dPt>
          <c:dPt>
            <c:idx val="8"/>
            <c:marker>
              <c:spPr>
                <a:solidFill>
                  <a:schemeClr val="accent1">
                    <a:lumMod val="40000"/>
                    <a:lumOff val="60000"/>
                  </a:schemeClr>
                </a:solidFill>
                <a:ln>
                  <a:solidFill>
                    <a:schemeClr val="accent1">
                      <a:lumMod val="40000"/>
                      <a:lumOff val="60000"/>
                    </a:schemeClr>
                  </a:solidFill>
                </a:ln>
              </c:spPr>
            </c:marker>
            <c:bubble3D val="0"/>
            <c:spPr>
              <a:ln w="38100">
                <a:solidFill>
                  <a:schemeClr val="accent1">
                    <a:lumMod val="40000"/>
                    <a:lumOff val="60000"/>
                  </a:schemeClr>
                </a:solidFill>
              </a:ln>
            </c:spPr>
            <c:extLst>
              <c:ext xmlns:c16="http://schemas.microsoft.com/office/drawing/2014/chart" uri="{C3380CC4-5D6E-409C-BE32-E72D297353CC}">
                <c16:uniqueId val="{00000007-7EF5-48F2-AA29-671D4D8CB166}"/>
              </c:ext>
            </c:extLst>
          </c:dPt>
          <c:dPt>
            <c:idx val="9"/>
            <c:marker>
              <c:spPr>
                <a:solidFill>
                  <a:schemeClr val="accent1">
                    <a:lumMod val="40000"/>
                    <a:lumOff val="60000"/>
                  </a:schemeClr>
                </a:solidFill>
                <a:ln>
                  <a:solidFill>
                    <a:schemeClr val="accent1">
                      <a:lumMod val="40000"/>
                      <a:lumOff val="60000"/>
                    </a:schemeClr>
                  </a:solidFill>
                </a:ln>
              </c:spPr>
            </c:marker>
            <c:bubble3D val="0"/>
            <c:spPr>
              <a:ln w="38100">
                <a:solidFill>
                  <a:schemeClr val="accent1">
                    <a:lumMod val="40000"/>
                    <a:lumOff val="60000"/>
                  </a:schemeClr>
                </a:solidFill>
              </a:ln>
            </c:spPr>
            <c:extLst>
              <c:ext xmlns:c16="http://schemas.microsoft.com/office/drawing/2014/chart" uri="{C3380CC4-5D6E-409C-BE32-E72D297353CC}">
                <c16:uniqueId val="{00000008-7EF5-48F2-AA29-671D4D8CB166}"/>
              </c:ext>
            </c:extLst>
          </c:dPt>
          <c:dPt>
            <c:idx val="10"/>
            <c:marker>
              <c:spPr>
                <a:ln>
                  <a:solidFill>
                    <a:schemeClr val="accent1">
                      <a:lumMod val="40000"/>
                      <a:lumOff val="60000"/>
                    </a:schemeClr>
                  </a:solidFill>
                </a:ln>
              </c:spPr>
            </c:marker>
            <c:bubble3D val="0"/>
            <c:spPr>
              <a:ln w="38100">
                <a:solidFill>
                  <a:schemeClr val="accent1">
                    <a:lumMod val="40000"/>
                    <a:lumOff val="60000"/>
                  </a:schemeClr>
                </a:solidFill>
              </a:ln>
            </c:spPr>
            <c:extLst>
              <c:ext xmlns:c16="http://schemas.microsoft.com/office/drawing/2014/chart" uri="{C3380CC4-5D6E-409C-BE32-E72D297353CC}">
                <c16:uniqueId val="{00000014-846A-45CC-8FB1-7529500C3D7C}"/>
              </c:ext>
            </c:extLst>
          </c:dPt>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Sheet1!$A$2:$A$13</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Sheet1!$B$2:$B$13</c:f>
              <c:numCache>
                <c:formatCode>General</c:formatCode>
                <c:ptCount val="12"/>
                <c:pt idx="0">
                  <c:v>32</c:v>
                </c:pt>
                <c:pt idx="1">
                  <c:v>36</c:v>
                </c:pt>
                <c:pt idx="2">
                  <c:v>29</c:v>
                </c:pt>
                <c:pt idx="3">
                  <c:v>32</c:v>
                </c:pt>
                <c:pt idx="4">
                  <c:v>31</c:v>
                </c:pt>
                <c:pt idx="5">
                  <c:v>32</c:v>
                </c:pt>
                <c:pt idx="6">
                  <c:v>32</c:v>
                </c:pt>
                <c:pt idx="7">
                  <c:v>38.799999999999997</c:v>
                </c:pt>
                <c:pt idx="8">
                  <c:v>53</c:v>
                </c:pt>
                <c:pt idx="9">
                  <c:v>39</c:v>
                </c:pt>
                <c:pt idx="10">
                  <c:v>30</c:v>
                </c:pt>
                <c:pt idx="11">
                  <c:v>30</c:v>
                </c:pt>
              </c:numCache>
            </c:numRef>
          </c:val>
          <c:smooth val="0"/>
          <c:extLst>
            <c:ext xmlns:c16="http://schemas.microsoft.com/office/drawing/2014/chart" uri="{C3380CC4-5D6E-409C-BE32-E72D297353CC}">
              <c16:uniqueId val="{00000000-0AEF-430D-98B8-1D04C39D5F0A}"/>
            </c:ext>
          </c:extLst>
        </c:ser>
        <c:ser>
          <c:idx val="1"/>
          <c:order val="1"/>
          <c:tx>
            <c:strRef>
              <c:f>Sheet1!$C$1</c:f>
              <c:strCache>
                <c:ptCount val="1"/>
                <c:pt idx="0">
                  <c:v>A*-B</c:v>
                </c:pt>
              </c:strCache>
            </c:strRef>
          </c:tx>
          <c:spPr>
            <a:ln w="44450"/>
          </c:spPr>
          <c:marker>
            <c:symbol val="square"/>
            <c:size val="9"/>
          </c:marker>
          <c:dPt>
            <c:idx val="7"/>
            <c:marker>
              <c:spPr>
                <a:solidFill>
                  <a:schemeClr val="accent2">
                    <a:lumMod val="20000"/>
                    <a:lumOff val="80000"/>
                  </a:schemeClr>
                </a:solidFill>
                <a:ln>
                  <a:solidFill>
                    <a:schemeClr val="accent2">
                      <a:lumMod val="20000"/>
                      <a:lumOff val="80000"/>
                    </a:schemeClr>
                  </a:solidFill>
                </a:ln>
              </c:spPr>
            </c:marker>
            <c:bubble3D val="0"/>
            <c:spPr>
              <a:ln w="44450">
                <a:solidFill>
                  <a:schemeClr val="accent2">
                    <a:lumMod val="40000"/>
                    <a:lumOff val="60000"/>
                  </a:schemeClr>
                </a:solidFill>
              </a:ln>
            </c:spPr>
            <c:extLst>
              <c:ext xmlns:c16="http://schemas.microsoft.com/office/drawing/2014/chart" uri="{C3380CC4-5D6E-409C-BE32-E72D297353CC}">
                <c16:uniqueId val="{00000003-7EF5-48F2-AA29-671D4D8CB166}"/>
              </c:ext>
            </c:extLst>
          </c:dPt>
          <c:dPt>
            <c:idx val="8"/>
            <c:marker>
              <c:spPr>
                <a:solidFill>
                  <a:schemeClr val="accent2">
                    <a:lumMod val="20000"/>
                    <a:lumOff val="80000"/>
                  </a:schemeClr>
                </a:solidFill>
                <a:ln>
                  <a:solidFill>
                    <a:schemeClr val="accent2">
                      <a:lumMod val="20000"/>
                      <a:lumOff val="80000"/>
                    </a:schemeClr>
                  </a:solidFill>
                </a:ln>
              </c:spPr>
            </c:marker>
            <c:bubble3D val="0"/>
            <c:spPr>
              <a:ln w="44450">
                <a:solidFill>
                  <a:schemeClr val="accent2">
                    <a:lumMod val="40000"/>
                    <a:lumOff val="60000"/>
                  </a:schemeClr>
                </a:solidFill>
              </a:ln>
            </c:spPr>
            <c:extLst>
              <c:ext xmlns:c16="http://schemas.microsoft.com/office/drawing/2014/chart" uri="{C3380CC4-5D6E-409C-BE32-E72D297353CC}">
                <c16:uniqueId val="{00000004-7EF5-48F2-AA29-671D4D8CB166}"/>
              </c:ext>
            </c:extLst>
          </c:dPt>
          <c:dPt>
            <c:idx val="9"/>
            <c:marker>
              <c:spPr>
                <a:solidFill>
                  <a:schemeClr val="accent2">
                    <a:lumMod val="40000"/>
                    <a:lumOff val="60000"/>
                  </a:schemeClr>
                </a:solidFill>
                <a:ln>
                  <a:solidFill>
                    <a:schemeClr val="accent2">
                      <a:lumMod val="40000"/>
                      <a:lumOff val="60000"/>
                    </a:schemeClr>
                  </a:solidFill>
                </a:ln>
              </c:spPr>
            </c:marker>
            <c:bubble3D val="0"/>
            <c:spPr>
              <a:ln w="44450">
                <a:solidFill>
                  <a:schemeClr val="accent2">
                    <a:lumMod val="40000"/>
                    <a:lumOff val="60000"/>
                  </a:schemeClr>
                </a:solidFill>
              </a:ln>
            </c:spPr>
            <c:extLst>
              <c:ext xmlns:c16="http://schemas.microsoft.com/office/drawing/2014/chart" uri="{C3380CC4-5D6E-409C-BE32-E72D297353CC}">
                <c16:uniqueId val="{00000005-7EF5-48F2-AA29-671D4D8CB166}"/>
              </c:ext>
            </c:extLst>
          </c:dPt>
          <c:dPt>
            <c:idx val="10"/>
            <c:marker>
              <c:spPr>
                <a:ln>
                  <a:solidFill>
                    <a:schemeClr val="accent2">
                      <a:lumMod val="40000"/>
                      <a:lumOff val="60000"/>
                    </a:schemeClr>
                  </a:solidFill>
                </a:ln>
              </c:spPr>
            </c:marker>
            <c:bubble3D val="0"/>
            <c:spPr>
              <a:ln w="44450">
                <a:solidFill>
                  <a:schemeClr val="accent2">
                    <a:lumMod val="40000"/>
                    <a:lumOff val="60000"/>
                  </a:schemeClr>
                </a:solidFill>
              </a:ln>
            </c:spPr>
            <c:extLst>
              <c:ext xmlns:c16="http://schemas.microsoft.com/office/drawing/2014/chart" uri="{C3380CC4-5D6E-409C-BE32-E72D297353CC}">
                <c16:uniqueId val="{00000013-846A-45CC-8FB1-7529500C3D7C}"/>
              </c:ext>
            </c:extLst>
          </c:dPt>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Sheet1!$A$2:$A$13</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Sheet1!$C$2:$C$13</c:f>
              <c:numCache>
                <c:formatCode>General</c:formatCode>
                <c:ptCount val="12"/>
                <c:pt idx="0">
                  <c:v>61</c:v>
                </c:pt>
                <c:pt idx="1">
                  <c:v>62</c:v>
                </c:pt>
                <c:pt idx="2">
                  <c:v>60</c:v>
                </c:pt>
                <c:pt idx="3">
                  <c:v>62</c:v>
                </c:pt>
                <c:pt idx="4">
                  <c:v>61</c:v>
                </c:pt>
                <c:pt idx="5">
                  <c:v>63</c:v>
                </c:pt>
                <c:pt idx="6">
                  <c:v>60</c:v>
                </c:pt>
                <c:pt idx="7">
                  <c:v>69.400000000000006</c:v>
                </c:pt>
                <c:pt idx="8">
                  <c:v>74</c:v>
                </c:pt>
                <c:pt idx="9">
                  <c:v>72</c:v>
                </c:pt>
                <c:pt idx="10">
                  <c:v>60</c:v>
                </c:pt>
                <c:pt idx="11">
                  <c:v>60</c:v>
                </c:pt>
              </c:numCache>
            </c:numRef>
          </c:val>
          <c:smooth val="0"/>
          <c:extLst>
            <c:ext xmlns:c16="http://schemas.microsoft.com/office/drawing/2014/chart" uri="{C3380CC4-5D6E-409C-BE32-E72D297353CC}">
              <c16:uniqueId val="{00000001-0AEF-430D-98B8-1D04C39D5F0A}"/>
            </c:ext>
          </c:extLst>
        </c:ser>
        <c:ser>
          <c:idx val="2"/>
          <c:order val="2"/>
          <c:tx>
            <c:strRef>
              <c:f>Sheet1!$D$1</c:f>
              <c:strCache>
                <c:ptCount val="1"/>
                <c:pt idx="0">
                  <c:v>A*-C</c:v>
                </c:pt>
              </c:strCache>
            </c:strRef>
          </c:tx>
          <c:spPr>
            <a:ln w="44450">
              <a:solidFill>
                <a:srgbClr val="7030A0"/>
              </a:solidFill>
            </a:ln>
          </c:spPr>
          <c:marker>
            <c:symbol val="triangle"/>
            <c:size val="9"/>
            <c:spPr>
              <a:solidFill>
                <a:srgbClr val="7030A0"/>
              </a:solidFill>
              <a:ln>
                <a:solidFill>
                  <a:srgbClr val="7030A0"/>
                </a:solidFill>
              </a:ln>
            </c:spPr>
          </c:marker>
          <c:dPt>
            <c:idx val="7"/>
            <c:marker>
              <c:spPr>
                <a:solidFill>
                  <a:srgbClr val="C198E0"/>
                </a:solidFill>
                <a:ln>
                  <a:solidFill>
                    <a:srgbClr val="C198E0"/>
                  </a:solidFill>
                </a:ln>
              </c:spPr>
            </c:marker>
            <c:bubble3D val="0"/>
            <c:spPr>
              <a:ln w="44450">
                <a:solidFill>
                  <a:srgbClr val="C198E0"/>
                </a:solidFill>
              </a:ln>
            </c:spPr>
            <c:extLst>
              <c:ext xmlns:c16="http://schemas.microsoft.com/office/drawing/2014/chart" uri="{C3380CC4-5D6E-409C-BE32-E72D297353CC}">
                <c16:uniqueId val="{00000000-7EF5-48F2-AA29-671D4D8CB166}"/>
              </c:ext>
            </c:extLst>
          </c:dPt>
          <c:dPt>
            <c:idx val="8"/>
            <c:marker>
              <c:spPr>
                <a:solidFill>
                  <a:srgbClr val="C198E0"/>
                </a:solidFill>
                <a:ln>
                  <a:solidFill>
                    <a:srgbClr val="C198E0"/>
                  </a:solidFill>
                </a:ln>
              </c:spPr>
            </c:marker>
            <c:bubble3D val="0"/>
            <c:spPr>
              <a:ln w="44450">
                <a:solidFill>
                  <a:srgbClr val="C198E0"/>
                </a:solidFill>
              </a:ln>
            </c:spPr>
            <c:extLst>
              <c:ext xmlns:c16="http://schemas.microsoft.com/office/drawing/2014/chart" uri="{C3380CC4-5D6E-409C-BE32-E72D297353CC}">
                <c16:uniqueId val="{00000001-7EF5-48F2-AA29-671D4D8CB166}"/>
              </c:ext>
            </c:extLst>
          </c:dPt>
          <c:dPt>
            <c:idx val="9"/>
            <c:marker>
              <c:spPr>
                <a:solidFill>
                  <a:srgbClr val="C198E0"/>
                </a:solidFill>
                <a:ln>
                  <a:solidFill>
                    <a:srgbClr val="C198E0"/>
                  </a:solidFill>
                </a:ln>
              </c:spPr>
            </c:marker>
            <c:bubble3D val="0"/>
            <c:spPr>
              <a:ln w="44450">
                <a:solidFill>
                  <a:srgbClr val="C198E0"/>
                </a:solidFill>
              </a:ln>
            </c:spPr>
            <c:extLst>
              <c:ext xmlns:c16="http://schemas.microsoft.com/office/drawing/2014/chart" uri="{C3380CC4-5D6E-409C-BE32-E72D297353CC}">
                <c16:uniqueId val="{00000002-7EF5-48F2-AA29-671D4D8CB166}"/>
              </c:ext>
            </c:extLst>
          </c:dPt>
          <c:dPt>
            <c:idx val="10"/>
            <c:marker>
              <c:spPr>
                <a:solidFill>
                  <a:srgbClr val="7030A0"/>
                </a:solidFill>
                <a:ln>
                  <a:solidFill>
                    <a:srgbClr val="C198E0"/>
                  </a:solidFill>
                </a:ln>
              </c:spPr>
            </c:marker>
            <c:bubble3D val="0"/>
            <c:spPr>
              <a:ln w="44450">
                <a:solidFill>
                  <a:srgbClr val="C198E0"/>
                </a:solidFill>
              </a:ln>
            </c:spPr>
            <c:extLst>
              <c:ext xmlns:c16="http://schemas.microsoft.com/office/drawing/2014/chart" uri="{C3380CC4-5D6E-409C-BE32-E72D297353CC}">
                <c16:uniqueId val="{00000012-846A-45CC-8FB1-7529500C3D7C}"/>
              </c:ext>
            </c:extLst>
          </c:dPt>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Sheet1!$A$2:$A$13</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Sheet1!$D$2:$D$13</c:f>
              <c:numCache>
                <c:formatCode>General</c:formatCode>
                <c:ptCount val="12"/>
                <c:pt idx="0">
                  <c:v>82</c:v>
                </c:pt>
                <c:pt idx="1">
                  <c:v>83</c:v>
                </c:pt>
                <c:pt idx="2">
                  <c:v>81</c:v>
                </c:pt>
                <c:pt idx="3">
                  <c:v>82</c:v>
                </c:pt>
                <c:pt idx="4">
                  <c:v>83</c:v>
                </c:pt>
                <c:pt idx="5">
                  <c:v>86</c:v>
                </c:pt>
                <c:pt idx="6">
                  <c:v>81</c:v>
                </c:pt>
                <c:pt idx="7">
                  <c:v>89.7</c:v>
                </c:pt>
                <c:pt idx="8">
                  <c:v>90.6</c:v>
                </c:pt>
                <c:pt idx="9">
                  <c:v>89</c:v>
                </c:pt>
                <c:pt idx="10">
                  <c:v>80</c:v>
                </c:pt>
                <c:pt idx="11">
                  <c:v>81</c:v>
                </c:pt>
              </c:numCache>
            </c:numRef>
          </c:val>
          <c:smooth val="0"/>
          <c:extLst>
            <c:ext xmlns:c16="http://schemas.microsoft.com/office/drawing/2014/chart" uri="{C3380CC4-5D6E-409C-BE32-E72D297353CC}">
              <c16:uniqueId val="{00000002-0AEF-430D-98B8-1D04C39D5F0A}"/>
            </c:ext>
          </c:extLst>
        </c:ser>
        <c:dLbls>
          <c:showLegendKey val="0"/>
          <c:showVal val="0"/>
          <c:showCatName val="0"/>
          <c:showSerName val="0"/>
          <c:showPercent val="0"/>
          <c:showBubbleSize val="0"/>
        </c:dLbls>
        <c:marker val="1"/>
        <c:smooth val="0"/>
        <c:axId val="-541971792"/>
        <c:axId val="-541969616"/>
      </c:lineChart>
      <c:catAx>
        <c:axId val="-541971792"/>
        <c:scaling>
          <c:orientation val="minMax"/>
        </c:scaling>
        <c:delete val="0"/>
        <c:axPos val="b"/>
        <c:numFmt formatCode="General" sourceLinked="1"/>
        <c:majorTickMark val="out"/>
        <c:minorTickMark val="none"/>
        <c:tickLblPos val="nextTo"/>
        <c:crossAx val="-541969616"/>
        <c:crossesAt val="1"/>
        <c:auto val="1"/>
        <c:lblAlgn val="ctr"/>
        <c:lblOffset val="100"/>
        <c:noMultiLvlLbl val="0"/>
      </c:catAx>
      <c:valAx>
        <c:axId val="-541969616"/>
        <c:scaling>
          <c:orientation val="minMax"/>
        </c:scaling>
        <c:delete val="0"/>
        <c:axPos val="l"/>
        <c:majorGridlines/>
        <c:numFmt formatCode="General" sourceLinked="1"/>
        <c:majorTickMark val="out"/>
        <c:minorTickMark val="out"/>
        <c:tickLblPos val="nextTo"/>
        <c:spPr>
          <a:ln/>
        </c:spPr>
        <c:crossAx val="-541971792"/>
        <c:crosses val="autoZero"/>
        <c:crossBetween val="between"/>
        <c:majorUnit val="5"/>
        <c:minorUnit val="1"/>
      </c:valAx>
      <c:dTable>
        <c:showHorzBorder val="1"/>
        <c:showVertBorder val="1"/>
        <c:showOutline val="1"/>
        <c:showKeys val="1"/>
      </c:dTable>
    </c:plotArea>
    <c:plotVisOnly val="1"/>
    <c:dispBlanksAs val="gap"/>
    <c:showDLblsOverMax val="0"/>
  </c:chart>
  <c:spPr>
    <a:ln>
      <a:solidFill>
        <a:srgbClr val="C198E0"/>
      </a:solidFill>
    </a:ln>
  </c:spPr>
  <c:txPr>
    <a:bodyPr/>
    <a:lstStyle/>
    <a:p>
      <a:pPr>
        <a:defRPr sz="1400">
          <a:latin typeface="Calibri" panose="020F0502020204030204" pitchFamily="34" charset="0"/>
          <a:cs typeface="Calibri" panose="020F050202020403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7AF998-04F8-4010-9D26-94FE4B9D74AE}" type="doc">
      <dgm:prSet loTypeId="urn:microsoft.com/office/officeart/2005/8/layout/cycle8" loCatId="cycle" qsTypeId="urn:microsoft.com/office/officeart/2005/8/quickstyle/simple5" qsCatId="simple" csTypeId="urn:microsoft.com/office/officeart/2005/8/colors/accent1_2" csCatId="accent1" phldr="1"/>
      <dgm:spPr/>
    </dgm:pt>
    <dgm:pt modelId="{10AF0A3B-8496-4C85-80BE-B4D977D2B2CE}">
      <dgm:prSet phldrT="[Text]" custT="1"/>
      <dgm:spPr>
        <a:gradFill flip="none" rotWithShape="1">
          <a:gsLst>
            <a:gs pos="0">
              <a:srgbClr val="640021"/>
            </a:gs>
            <a:gs pos="100000">
              <a:srgbClr val="990033"/>
            </a:gs>
          </a:gsLst>
          <a:lin ang="18900000" scaled="1"/>
          <a:tileRect/>
        </a:gradFill>
      </dgm:spPr>
      <dgm:t>
        <a:bodyPr/>
        <a:lstStyle/>
        <a:p>
          <a:r>
            <a:rPr lang="en-GB" sz="1400" b="1"/>
            <a:t>Be respectful and avoid causing distress to others.</a:t>
          </a:r>
        </a:p>
      </dgm:t>
    </dgm:pt>
    <dgm:pt modelId="{65B6E182-9243-41BE-B8FA-D838D483C0C2}" type="parTrans" cxnId="{954DD638-6352-492A-A893-AF821A56CA92}">
      <dgm:prSet/>
      <dgm:spPr/>
      <dgm:t>
        <a:bodyPr/>
        <a:lstStyle/>
        <a:p>
          <a:endParaRPr lang="en-GB" sz="1100"/>
        </a:p>
      </dgm:t>
    </dgm:pt>
    <dgm:pt modelId="{BF50E922-459B-4BAC-93C2-8E43299F366E}" type="sibTrans" cxnId="{954DD638-6352-492A-A893-AF821A56CA92}">
      <dgm:prSet/>
      <dgm:spPr/>
      <dgm:t>
        <a:bodyPr/>
        <a:lstStyle/>
        <a:p>
          <a:endParaRPr lang="en-GB" sz="1100"/>
        </a:p>
      </dgm:t>
    </dgm:pt>
    <dgm:pt modelId="{DFF61E5B-E83E-4DBC-A2BF-F890FBC6EB1E}">
      <dgm:prSet phldrT="[Text]" custT="1"/>
      <dgm:spPr>
        <a:gradFill flip="none" rotWithShape="1">
          <a:gsLst>
            <a:gs pos="0">
              <a:srgbClr val="640021"/>
            </a:gs>
            <a:gs pos="100000">
              <a:srgbClr val="990033"/>
            </a:gs>
          </a:gsLst>
          <a:lin ang="2700000" scaled="1"/>
          <a:tileRect/>
        </a:gradFill>
      </dgm:spPr>
      <dgm:t>
        <a:bodyPr/>
        <a:lstStyle/>
        <a:p>
          <a:endParaRPr lang="en-GB" sz="200" b="1"/>
        </a:p>
        <a:p>
          <a:endParaRPr lang="en-GB" sz="200" b="1"/>
        </a:p>
        <a:p>
          <a:endParaRPr lang="en-GB" sz="200" b="1"/>
        </a:p>
        <a:p>
          <a:r>
            <a:rPr lang="en-GB" sz="1400" b="1"/>
            <a:t>Always try your hardest and do your best.</a:t>
          </a:r>
        </a:p>
      </dgm:t>
    </dgm:pt>
    <dgm:pt modelId="{6B6CD245-34D8-493D-B8B7-7A7BD3D25BBC}" type="parTrans" cxnId="{16833ACE-B6B0-416F-9C5C-F48C26A9C49F}">
      <dgm:prSet/>
      <dgm:spPr/>
      <dgm:t>
        <a:bodyPr/>
        <a:lstStyle/>
        <a:p>
          <a:endParaRPr lang="en-GB" sz="1100"/>
        </a:p>
      </dgm:t>
    </dgm:pt>
    <dgm:pt modelId="{663EB766-20A3-4C7F-9006-24A5ECE1404E}" type="sibTrans" cxnId="{16833ACE-B6B0-416F-9C5C-F48C26A9C49F}">
      <dgm:prSet/>
      <dgm:spPr/>
      <dgm:t>
        <a:bodyPr/>
        <a:lstStyle/>
        <a:p>
          <a:endParaRPr lang="en-GB" sz="1100"/>
        </a:p>
      </dgm:t>
    </dgm:pt>
    <dgm:pt modelId="{CD197504-CDEF-4015-B760-86A9D4A8D7E0}">
      <dgm:prSet phldrT="[Text]" custT="1"/>
      <dgm:spPr>
        <a:gradFill flip="none" rotWithShape="1">
          <a:gsLst>
            <a:gs pos="0">
              <a:srgbClr val="640021"/>
            </a:gs>
            <a:gs pos="100000">
              <a:srgbClr val="990033"/>
            </a:gs>
          </a:gsLst>
          <a:lin ang="13500000" scaled="1"/>
          <a:tileRect/>
        </a:gradFill>
      </dgm:spPr>
      <dgm:t>
        <a:bodyPr/>
        <a:lstStyle/>
        <a:p>
          <a:r>
            <a:rPr lang="en-GB" sz="1400" b="1"/>
            <a:t>  Think about how you can give service and help those around you.</a:t>
          </a:r>
        </a:p>
      </dgm:t>
    </dgm:pt>
    <dgm:pt modelId="{173CEFB1-109D-4B45-8C2F-C135B4286AD2}" type="parTrans" cxnId="{A63DFEE6-7016-4D12-A9E2-83137D1361A2}">
      <dgm:prSet/>
      <dgm:spPr/>
      <dgm:t>
        <a:bodyPr/>
        <a:lstStyle/>
        <a:p>
          <a:endParaRPr lang="en-GB" sz="1100"/>
        </a:p>
      </dgm:t>
    </dgm:pt>
    <dgm:pt modelId="{9350EE28-5204-417E-A3E2-974B7E8D8DE0}" type="sibTrans" cxnId="{A63DFEE6-7016-4D12-A9E2-83137D1361A2}">
      <dgm:prSet/>
      <dgm:spPr/>
      <dgm:t>
        <a:bodyPr/>
        <a:lstStyle/>
        <a:p>
          <a:endParaRPr lang="en-GB" sz="1100"/>
        </a:p>
      </dgm:t>
    </dgm:pt>
    <dgm:pt modelId="{2EB4C0A8-7083-43F8-8728-D95D40DAD577}">
      <dgm:prSet phldrT="[Text]" custT="1"/>
      <dgm:spPr>
        <a:gradFill flip="none" rotWithShape="1">
          <a:gsLst>
            <a:gs pos="0">
              <a:srgbClr val="640021"/>
            </a:gs>
            <a:gs pos="100000">
              <a:srgbClr val="990033"/>
            </a:gs>
          </a:gsLst>
          <a:lin ang="8100000" scaled="1"/>
          <a:tileRect/>
        </a:gradFill>
      </dgm:spPr>
      <dgm:t>
        <a:bodyPr/>
        <a:lstStyle/>
        <a:p>
          <a:endParaRPr lang="en-US" sz="2000" b="1"/>
        </a:p>
        <a:p>
          <a:r>
            <a:rPr lang="en-GB" sz="1400" b="1"/>
            <a:t>Work together with others to create a positive and supportive learning environment.</a:t>
          </a:r>
        </a:p>
      </dgm:t>
    </dgm:pt>
    <dgm:pt modelId="{AF907277-B420-42DB-A3A4-88F34950EA62}" type="sibTrans" cxnId="{7300D504-0D8A-4433-9616-9509763E15B3}">
      <dgm:prSet/>
      <dgm:spPr/>
      <dgm:t>
        <a:bodyPr/>
        <a:lstStyle/>
        <a:p>
          <a:endParaRPr lang="en-GB" sz="1100"/>
        </a:p>
      </dgm:t>
    </dgm:pt>
    <dgm:pt modelId="{20FA85A6-6C5E-466F-A6A4-425E5D8151A4}" type="parTrans" cxnId="{7300D504-0D8A-4433-9616-9509763E15B3}">
      <dgm:prSet/>
      <dgm:spPr/>
      <dgm:t>
        <a:bodyPr/>
        <a:lstStyle/>
        <a:p>
          <a:endParaRPr lang="en-GB" sz="1100"/>
        </a:p>
      </dgm:t>
    </dgm:pt>
    <dgm:pt modelId="{A8848E7F-4131-41B9-9195-19C7CB1C78C8}" type="pres">
      <dgm:prSet presAssocID="{AC7AF998-04F8-4010-9D26-94FE4B9D74AE}" presName="compositeShape" presStyleCnt="0">
        <dgm:presLayoutVars>
          <dgm:chMax val="7"/>
          <dgm:dir/>
          <dgm:resizeHandles val="exact"/>
        </dgm:presLayoutVars>
      </dgm:prSet>
      <dgm:spPr/>
    </dgm:pt>
    <dgm:pt modelId="{3DF146D7-77F2-4D74-B2B6-8078298FD116}" type="pres">
      <dgm:prSet presAssocID="{AC7AF998-04F8-4010-9D26-94FE4B9D74AE}" presName="wedge1" presStyleLbl="node1" presStyleIdx="0" presStyleCnt="4"/>
      <dgm:spPr/>
    </dgm:pt>
    <dgm:pt modelId="{FE1ECE8A-197B-4571-B0ED-CE92F36DD0A4}" type="pres">
      <dgm:prSet presAssocID="{AC7AF998-04F8-4010-9D26-94FE4B9D74AE}" presName="dummy1a" presStyleCnt="0"/>
      <dgm:spPr/>
    </dgm:pt>
    <dgm:pt modelId="{994E8CA6-8BB0-4F6B-B4F3-0F000F3F7C9E}" type="pres">
      <dgm:prSet presAssocID="{AC7AF998-04F8-4010-9D26-94FE4B9D74AE}" presName="dummy1b" presStyleCnt="0"/>
      <dgm:spPr/>
    </dgm:pt>
    <dgm:pt modelId="{FB4BCD50-E3E6-42CC-B66D-0ECA22002EF9}" type="pres">
      <dgm:prSet presAssocID="{AC7AF998-04F8-4010-9D26-94FE4B9D74AE}" presName="wedge1Tx" presStyleLbl="node1" presStyleIdx="0" presStyleCnt="4">
        <dgm:presLayoutVars>
          <dgm:chMax val="0"/>
          <dgm:chPref val="0"/>
          <dgm:bulletEnabled val="1"/>
        </dgm:presLayoutVars>
      </dgm:prSet>
      <dgm:spPr/>
    </dgm:pt>
    <dgm:pt modelId="{4DD04440-755C-44BA-AFAD-0D5D93B52B9C}" type="pres">
      <dgm:prSet presAssocID="{AC7AF998-04F8-4010-9D26-94FE4B9D74AE}" presName="wedge2" presStyleLbl="node1" presStyleIdx="1" presStyleCnt="4"/>
      <dgm:spPr/>
    </dgm:pt>
    <dgm:pt modelId="{37108E6E-E03C-4931-B4BA-2A4684F44C2D}" type="pres">
      <dgm:prSet presAssocID="{AC7AF998-04F8-4010-9D26-94FE4B9D74AE}" presName="dummy2a" presStyleCnt="0"/>
      <dgm:spPr/>
    </dgm:pt>
    <dgm:pt modelId="{0C3C8273-0A8C-48A8-AC41-86269E21ABFC}" type="pres">
      <dgm:prSet presAssocID="{AC7AF998-04F8-4010-9D26-94FE4B9D74AE}" presName="dummy2b" presStyleCnt="0"/>
      <dgm:spPr/>
    </dgm:pt>
    <dgm:pt modelId="{B13FB729-57B3-462E-942A-1FE21A1FF180}" type="pres">
      <dgm:prSet presAssocID="{AC7AF998-04F8-4010-9D26-94FE4B9D74AE}" presName="wedge2Tx" presStyleLbl="node1" presStyleIdx="1" presStyleCnt="4">
        <dgm:presLayoutVars>
          <dgm:chMax val="0"/>
          <dgm:chPref val="0"/>
          <dgm:bulletEnabled val="1"/>
        </dgm:presLayoutVars>
      </dgm:prSet>
      <dgm:spPr/>
    </dgm:pt>
    <dgm:pt modelId="{59C645D6-785D-45AC-B714-1A2D049DC529}" type="pres">
      <dgm:prSet presAssocID="{AC7AF998-04F8-4010-9D26-94FE4B9D74AE}" presName="wedge3" presStyleLbl="node1" presStyleIdx="2" presStyleCnt="4"/>
      <dgm:spPr/>
    </dgm:pt>
    <dgm:pt modelId="{38B223F6-4785-4ED9-9953-11F22116A061}" type="pres">
      <dgm:prSet presAssocID="{AC7AF998-04F8-4010-9D26-94FE4B9D74AE}" presName="dummy3a" presStyleCnt="0"/>
      <dgm:spPr/>
    </dgm:pt>
    <dgm:pt modelId="{459B1BE5-6C2A-4924-B5D3-FD40B525247E}" type="pres">
      <dgm:prSet presAssocID="{AC7AF998-04F8-4010-9D26-94FE4B9D74AE}" presName="dummy3b" presStyleCnt="0"/>
      <dgm:spPr/>
    </dgm:pt>
    <dgm:pt modelId="{F27093A6-B997-4F98-8403-BA61B158245E}" type="pres">
      <dgm:prSet presAssocID="{AC7AF998-04F8-4010-9D26-94FE4B9D74AE}" presName="wedge3Tx" presStyleLbl="node1" presStyleIdx="2" presStyleCnt="4">
        <dgm:presLayoutVars>
          <dgm:chMax val="0"/>
          <dgm:chPref val="0"/>
          <dgm:bulletEnabled val="1"/>
        </dgm:presLayoutVars>
      </dgm:prSet>
      <dgm:spPr/>
    </dgm:pt>
    <dgm:pt modelId="{39016D94-B87F-4807-8AC7-913A569CCE7F}" type="pres">
      <dgm:prSet presAssocID="{AC7AF998-04F8-4010-9D26-94FE4B9D74AE}" presName="wedge4" presStyleLbl="node1" presStyleIdx="3" presStyleCnt="4"/>
      <dgm:spPr/>
    </dgm:pt>
    <dgm:pt modelId="{A71D39BB-94DB-4A53-B9B3-10C1A66A5C5F}" type="pres">
      <dgm:prSet presAssocID="{AC7AF998-04F8-4010-9D26-94FE4B9D74AE}" presName="dummy4a" presStyleCnt="0"/>
      <dgm:spPr/>
    </dgm:pt>
    <dgm:pt modelId="{36A30669-AC5A-4511-BF59-439C0093499A}" type="pres">
      <dgm:prSet presAssocID="{AC7AF998-04F8-4010-9D26-94FE4B9D74AE}" presName="dummy4b" presStyleCnt="0"/>
      <dgm:spPr/>
    </dgm:pt>
    <dgm:pt modelId="{9B5B69D6-0E99-45DA-A673-25F65AFE1DE3}" type="pres">
      <dgm:prSet presAssocID="{AC7AF998-04F8-4010-9D26-94FE4B9D74AE}" presName="wedge4Tx" presStyleLbl="node1" presStyleIdx="3" presStyleCnt="4">
        <dgm:presLayoutVars>
          <dgm:chMax val="0"/>
          <dgm:chPref val="0"/>
          <dgm:bulletEnabled val="1"/>
        </dgm:presLayoutVars>
      </dgm:prSet>
      <dgm:spPr/>
    </dgm:pt>
    <dgm:pt modelId="{26A972D6-5876-437E-B3F8-97056765C490}" type="pres">
      <dgm:prSet presAssocID="{BF50E922-459B-4BAC-93C2-8E43299F366E}" presName="arrowWedge1" presStyleLbl="fgSibTrans2D1" presStyleIdx="0" presStyleCnt="4"/>
      <dgm:spPr>
        <a:solidFill>
          <a:srgbClr val="00B0F0"/>
        </a:solidFill>
      </dgm:spPr>
    </dgm:pt>
    <dgm:pt modelId="{554639D3-174C-4FA2-A170-A925B1C195B6}" type="pres">
      <dgm:prSet presAssocID="{663EB766-20A3-4C7F-9006-24A5ECE1404E}" presName="arrowWedge2" presStyleLbl="fgSibTrans2D1" presStyleIdx="1" presStyleCnt="4"/>
      <dgm:spPr>
        <a:solidFill>
          <a:srgbClr val="00B0F0"/>
        </a:solidFill>
      </dgm:spPr>
    </dgm:pt>
    <dgm:pt modelId="{084B12AD-2981-44B1-8ACD-3E38B41E3277}" type="pres">
      <dgm:prSet presAssocID="{AF907277-B420-42DB-A3A4-88F34950EA62}" presName="arrowWedge3" presStyleLbl="fgSibTrans2D1" presStyleIdx="2" presStyleCnt="4"/>
      <dgm:spPr>
        <a:solidFill>
          <a:srgbClr val="00B0F0"/>
        </a:solidFill>
      </dgm:spPr>
    </dgm:pt>
    <dgm:pt modelId="{EE3F43DF-BF43-496F-A898-F5EBEB735DEF}" type="pres">
      <dgm:prSet presAssocID="{9350EE28-5204-417E-A3E2-974B7E8D8DE0}" presName="arrowWedge4" presStyleLbl="fgSibTrans2D1" presStyleIdx="3" presStyleCnt="4"/>
      <dgm:spPr>
        <a:solidFill>
          <a:srgbClr val="00B0F0"/>
        </a:solidFill>
      </dgm:spPr>
    </dgm:pt>
  </dgm:ptLst>
  <dgm:cxnLst>
    <dgm:cxn modelId="{A1A67A03-2AAB-4570-8BE0-6169C3AC5149}" type="presOf" srcId="{CD197504-CDEF-4015-B760-86A9D4A8D7E0}" destId="{9B5B69D6-0E99-45DA-A673-25F65AFE1DE3}" srcOrd="1" destOrd="0" presId="urn:microsoft.com/office/officeart/2005/8/layout/cycle8"/>
    <dgm:cxn modelId="{7300D504-0D8A-4433-9616-9509763E15B3}" srcId="{AC7AF998-04F8-4010-9D26-94FE4B9D74AE}" destId="{2EB4C0A8-7083-43F8-8728-D95D40DAD577}" srcOrd="2" destOrd="0" parTransId="{20FA85A6-6C5E-466F-A6A4-425E5D8151A4}" sibTransId="{AF907277-B420-42DB-A3A4-88F34950EA62}"/>
    <dgm:cxn modelId="{E82B1F10-D687-4325-A38B-61FDD8AD79E3}" type="presOf" srcId="{DFF61E5B-E83E-4DBC-A2BF-F890FBC6EB1E}" destId="{4DD04440-755C-44BA-AFAD-0D5D93B52B9C}" srcOrd="0" destOrd="0" presId="urn:microsoft.com/office/officeart/2005/8/layout/cycle8"/>
    <dgm:cxn modelId="{FEB0262A-CA09-4A0D-91A8-71FE27021EB0}" type="presOf" srcId="{DFF61E5B-E83E-4DBC-A2BF-F890FBC6EB1E}" destId="{B13FB729-57B3-462E-942A-1FE21A1FF180}" srcOrd="1" destOrd="0" presId="urn:microsoft.com/office/officeart/2005/8/layout/cycle8"/>
    <dgm:cxn modelId="{954DD638-6352-492A-A893-AF821A56CA92}" srcId="{AC7AF998-04F8-4010-9D26-94FE4B9D74AE}" destId="{10AF0A3B-8496-4C85-80BE-B4D977D2B2CE}" srcOrd="0" destOrd="0" parTransId="{65B6E182-9243-41BE-B8FA-D838D483C0C2}" sibTransId="{BF50E922-459B-4BAC-93C2-8E43299F366E}"/>
    <dgm:cxn modelId="{CAC5EC61-B06A-4383-9F9F-34C03401CF09}" type="presOf" srcId="{10AF0A3B-8496-4C85-80BE-B4D977D2B2CE}" destId="{FB4BCD50-E3E6-42CC-B66D-0ECA22002EF9}" srcOrd="1" destOrd="0" presId="urn:microsoft.com/office/officeart/2005/8/layout/cycle8"/>
    <dgm:cxn modelId="{EF583E68-6C44-4164-98D4-7C5376440E6A}" type="presOf" srcId="{CD197504-CDEF-4015-B760-86A9D4A8D7E0}" destId="{39016D94-B87F-4807-8AC7-913A569CCE7F}" srcOrd="0" destOrd="0" presId="urn:microsoft.com/office/officeart/2005/8/layout/cycle8"/>
    <dgm:cxn modelId="{535BD97F-9665-43FD-AF24-740FE23B586C}" type="presOf" srcId="{AC7AF998-04F8-4010-9D26-94FE4B9D74AE}" destId="{A8848E7F-4131-41B9-9195-19C7CB1C78C8}" srcOrd="0" destOrd="0" presId="urn:microsoft.com/office/officeart/2005/8/layout/cycle8"/>
    <dgm:cxn modelId="{5AFA2394-1375-48CE-A672-1667DC9A5996}" type="presOf" srcId="{2EB4C0A8-7083-43F8-8728-D95D40DAD577}" destId="{F27093A6-B997-4F98-8403-BA61B158245E}" srcOrd="1" destOrd="0" presId="urn:microsoft.com/office/officeart/2005/8/layout/cycle8"/>
    <dgm:cxn modelId="{16833ACE-B6B0-416F-9C5C-F48C26A9C49F}" srcId="{AC7AF998-04F8-4010-9D26-94FE4B9D74AE}" destId="{DFF61E5B-E83E-4DBC-A2BF-F890FBC6EB1E}" srcOrd="1" destOrd="0" parTransId="{6B6CD245-34D8-493D-B8B7-7A7BD3D25BBC}" sibTransId="{663EB766-20A3-4C7F-9006-24A5ECE1404E}"/>
    <dgm:cxn modelId="{A63DFEE6-7016-4D12-A9E2-83137D1361A2}" srcId="{AC7AF998-04F8-4010-9D26-94FE4B9D74AE}" destId="{CD197504-CDEF-4015-B760-86A9D4A8D7E0}" srcOrd="3" destOrd="0" parTransId="{173CEFB1-109D-4B45-8C2F-C135B4286AD2}" sibTransId="{9350EE28-5204-417E-A3E2-974B7E8D8DE0}"/>
    <dgm:cxn modelId="{588CEFF2-6EBE-445A-9407-F0FD392B8293}" type="presOf" srcId="{2EB4C0A8-7083-43F8-8728-D95D40DAD577}" destId="{59C645D6-785D-45AC-B714-1A2D049DC529}" srcOrd="0" destOrd="0" presId="urn:microsoft.com/office/officeart/2005/8/layout/cycle8"/>
    <dgm:cxn modelId="{6E5938F7-3383-40AA-9A85-3BCD1BC766F1}" type="presOf" srcId="{10AF0A3B-8496-4C85-80BE-B4D977D2B2CE}" destId="{3DF146D7-77F2-4D74-B2B6-8078298FD116}" srcOrd="0" destOrd="0" presId="urn:microsoft.com/office/officeart/2005/8/layout/cycle8"/>
    <dgm:cxn modelId="{4CEF6DDF-9BB0-43E5-B81C-E5F1E318FC6D}" type="presParOf" srcId="{A8848E7F-4131-41B9-9195-19C7CB1C78C8}" destId="{3DF146D7-77F2-4D74-B2B6-8078298FD116}" srcOrd="0" destOrd="0" presId="urn:microsoft.com/office/officeart/2005/8/layout/cycle8"/>
    <dgm:cxn modelId="{967D3DA4-567C-4ACA-812D-34F324E9D124}" type="presParOf" srcId="{A8848E7F-4131-41B9-9195-19C7CB1C78C8}" destId="{FE1ECE8A-197B-4571-B0ED-CE92F36DD0A4}" srcOrd="1" destOrd="0" presId="urn:microsoft.com/office/officeart/2005/8/layout/cycle8"/>
    <dgm:cxn modelId="{C6BA1121-0C2F-41DE-B10D-118CFC15D22F}" type="presParOf" srcId="{A8848E7F-4131-41B9-9195-19C7CB1C78C8}" destId="{994E8CA6-8BB0-4F6B-B4F3-0F000F3F7C9E}" srcOrd="2" destOrd="0" presId="urn:microsoft.com/office/officeart/2005/8/layout/cycle8"/>
    <dgm:cxn modelId="{DD40DCDB-75D1-4491-904E-9FAFF926EA0D}" type="presParOf" srcId="{A8848E7F-4131-41B9-9195-19C7CB1C78C8}" destId="{FB4BCD50-E3E6-42CC-B66D-0ECA22002EF9}" srcOrd="3" destOrd="0" presId="urn:microsoft.com/office/officeart/2005/8/layout/cycle8"/>
    <dgm:cxn modelId="{6C6EA00B-5AA2-4D11-AB82-B2FBA32078E3}" type="presParOf" srcId="{A8848E7F-4131-41B9-9195-19C7CB1C78C8}" destId="{4DD04440-755C-44BA-AFAD-0D5D93B52B9C}" srcOrd="4" destOrd="0" presId="urn:microsoft.com/office/officeart/2005/8/layout/cycle8"/>
    <dgm:cxn modelId="{4D2635B2-1D5A-490C-B721-48EDBD664F56}" type="presParOf" srcId="{A8848E7F-4131-41B9-9195-19C7CB1C78C8}" destId="{37108E6E-E03C-4931-B4BA-2A4684F44C2D}" srcOrd="5" destOrd="0" presId="urn:microsoft.com/office/officeart/2005/8/layout/cycle8"/>
    <dgm:cxn modelId="{E6FCE604-5DDA-4462-8975-4C063787A0F9}" type="presParOf" srcId="{A8848E7F-4131-41B9-9195-19C7CB1C78C8}" destId="{0C3C8273-0A8C-48A8-AC41-86269E21ABFC}" srcOrd="6" destOrd="0" presId="urn:microsoft.com/office/officeart/2005/8/layout/cycle8"/>
    <dgm:cxn modelId="{B82104F0-919F-420C-958C-E31749B9779C}" type="presParOf" srcId="{A8848E7F-4131-41B9-9195-19C7CB1C78C8}" destId="{B13FB729-57B3-462E-942A-1FE21A1FF180}" srcOrd="7" destOrd="0" presId="urn:microsoft.com/office/officeart/2005/8/layout/cycle8"/>
    <dgm:cxn modelId="{13F36D02-AD45-4DE9-89D2-8AB1275383B8}" type="presParOf" srcId="{A8848E7F-4131-41B9-9195-19C7CB1C78C8}" destId="{59C645D6-785D-45AC-B714-1A2D049DC529}" srcOrd="8" destOrd="0" presId="urn:microsoft.com/office/officeart/2005/8/layout/cycle8"/>
    <dgm:cxn modelId="{D80D2833-D06A-4A12-B223-77E9C4B36882}" type="presParOf" srcId="{A8848E7F-4131-41B9-9195-19C7CB1C78C8}" destId="{38B223F6-4785-4ED9-9953-11F22116A061}" srcOrd="9" destOrd="0" presId="urn:microsoft.com/office/officeart/2005/8/layout/cycle8"/>
    <dgm:cxn modelId="{B209C3C3-9116-484A-80AC-5352A67E0710}" type="presParOf" srcId="{A8848E7F-4131-41B9-9195-19C7CB1C78C8}" destId="{459B1BE5-6C2A-4924-B5D3-FD40B525247E}" srcOrd="10" destOrd="0" presId="urn:microsoft.com/office/officeart/2005/8/layout/cycle8"/>
    <dgm:cxn modelId="{C24020D2-C465-4D5E-92D1-A1620D52FF39}" type="presParOf" srcId="{A8848E7F-4131-41B9-9195-19C7CB1C78C8}" destId="{F27093A6-B997-4F98-8403-BA61B158245E}" srcOrd="11" destOrd="0" presId="urn:microsoft.com/office/officeart/2005/8/layout/cycle8"/>
    <dgm:cxn modelId="{60BDBF0D-E062-4C56-8466-CF330399F2E7}" type="presParOf" srcId="{A8848E7F-4131-41B9-9195-19C7CB1C78C8}" destId="{39016D94-B87F-4807-8AC7-913A569CCE7F}" srcOrd="12" destOrd="0" presId="urn:microsoft.com/office/officeart/2005/8/layout/cycle8"/>
    <dgm:cxn modelId="{51E4891B-D253-4EFD-9A88-E49D925C4B6F}" type="presParOf" srcId="{A8848E7F-4131-41B9-9195-19C7CB1C78C8}" destId="{A71D39BB-94DB-4A53-B9B3-10C1A66A5C5F}" srcOrd="13" destOrd="0" presId="urn:microsoft.com/office/officeart/2005/8/layout/cycle8"/>
    <dgm:cxn modelId="{B3E069FA-64DC-4202-B916-A80AE8E751E5}" type="presParOf" srcId="{A8848E7F-4131-41B9-9195-19C7CB1C78C8}" destId="{36A30669-AC5A-4511-BF59-439C0093499A}" srcOrd="14" destOrd="0" presId="urn:microsoft.com/office/officeart/2005/8/layout/cycle8"/>
    <dgm:cxn modelId="{31A732C2-A3F1-4623-80A6-B43421A30098}" type="presParOf" srcId="{A8848E7F-4131-41B9-9195-19C7CB1C78C8}" destId="{9B5B69D6-0E99-45DA-A673-25F65AFE1DE3}" srcOrd="15" destOrd="0" presId="urn:microsoft.com/office/officeart/2005/8/layout/cycle8"/>
    <dgm:cxn modelId="{70B78124-C3F8-4431-BD4C-5EEE8D407FE9}" type="presParOf" srcId="{A8848E7F-4131-41B9-9195-19C7CB1C78C8}" destId="{26A972D6-5876-437E-B3F8-97056765C490}" srcOrd="16" destOrd="0" presId="urn:microsoft.com/office/officeart/2005/8/layout/cycle8"/>
    <dgm:cxn modelId="{AA404A32-CD15-417C-B93B-6497AFC83011}" type="presParOf" srcId="{A8848E7F-4131-41B9-9195-19C7CB1C78C8}" destId="{554639D3-174C-4FA2-A170-A925B1C195B6}" srcOrd="17" destOrd="0" presId="urn:microsoft.com/office/officeart/2005/8/layout/cycle8"/>
    <dgm:cxn modelId="{56CEB4FB-902F-470E-8A29-D9F4DCA48C5B}" type="presParOf" srcId="{A8848E7F-4131-41B9-9195-19C7CB1C78C8}" destId="{084B12AD-2981-44B1-8ACD-3E38B41E3277}" srcOrd="18" destOrd="0" presId="urn:microsoft.com/office/officeart/2005/8/layout/cycle8"/>
    <dgm:cxn modelId="{3332C1DB-73E7-491F-A5B0-B4F9BEBA5CE4}" type="presParOf" srcId="{A8848E7F-4131-41B9-9195-19C7CB1C78C8}" destId="{EE3F43DF-BF43-496F-A898-F5EBEB735DEF}"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EA38A0-6FEC-4C0B-A652-28A4A0ADBD7C}"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GB"/>
        </a:p>
      </dgm:t>
    </dgm:pt>
    <dgm:pt modelId="{85ABAEFC-950C-44BC-89A9-D84FDBFB9D0B}">
      <dgm:prSet phldrT="[Text]" custT="1"/>
      <dgm:spPr>
        <a:solidFill>
          <a:schemeClr val="tx2"/>
        </a:solidFill>
      </dgm:spPr>
      <dgm:t>
        <a:bodyPr/>
        <a:lstStyle/>
        <a:p>
          <a:pPr rtl="0"/>
          <a:r>
            <a:rPr lang="en-GB" sz="2400"/>
            <a:t>What career area are you most interested in?</a:t>
          </a:r>
          <a:r>
            <a:rPr lang="en-GB" sz="2400">
              <a:latin typeface="Times New Roman"/>
            </a:rPr>
            <a:t> </a:t>
          </a:r>
          <a:endParaRPr lang="en-GB" sz="2400"/>
        </a:p>
      </dgm:t>
    </dgm:pt>
    <dgm:pt modelId="{5ABD2E01-5DE5-46A0-AC4B-EF344B7A2347}" type="parTrans" cxnId="{BEDA06F9-0D28-4BA2-95F0-383F603BD549}">
      <dgm:prSet/>
      <dgm:spPr/>
      <dgm:t>
        <a:bodyPr/>
        <a:lstStyle/>
        <a:p>
          <a:endParaRPr lang="en-GB"/>
        </a:p>
      </dgm:t>
    </dgm:pt>
    <dgm:pt modelId="{E20BBB9F-D054-444C-98C2-3BB3303C8AFB}" type="sibTrans" cxnId="{BEDA06F9-0D28-4BA2-95F0-383F603BD549}">
      <dgm:prSet/>
      <dgm:spPr/>
      <dgm:t>
        <a:bodyPr/>
        <a:lstStyle/>
        <a:p>
          <a:endParaRPr lang="en-GB"/>
        </a:p>
      </dgm:t>
    </dgm:pt>
    <dgm:pt modelId="{C793C05C-50B7-4182-9B4F-60F77B6CACB6}">
      <dgm:prSet phldrT="[Text]" custT="1"/>
      <dgm:spPr>
        <a:solidFill>
          <a:schemeClr val="tx2"/>
        </a:solidFill>
      </dgm:spPr>
      <dgm:t>
        <a:bodyPr/>
        <a:lstStyle/>
        <a:p>
          <a:r>
            <a:rPr lang="en-GB" sz="2400"/>
            <a:t>What </a:t>
          </a:r>
          <a:r>
            <a:rPr lang="en-GB" sz="2400" u="sng"/>
            <a:t>skills</a:t>
          </a:r>
          <a:r>
            <a:rPr lang="en-GB" sz="2400"/>
            <a:t> do you need to work in this career area?</a:t>
          </a:r>
        </a:p>
      </dgm:t>
    </dgm:pt>
    <dgm:pt modelId="{F3AF3CA9-A118-489C-8CB6-55AF89A216C8}" type="parTrans" cxnId="{3CE62C47-DE57-4A44-9447-E91E399EBA51}">
      <dgm:prSet/>
      <dgm:spPr/>
      <dgm:t>
        <a:bodyPr/>
        <a:lstStyle/>
        <a:p>
          <a:endParaRPr lang="en-GB"/>
        </a:p>
      </dgm:t>
    </dgm:pt>
    <dgm:pt modelId="{6C59DFA0-6A41-44F3-934B-A004613789F2}" type="sibTrans" cxnId="{3CE62C47-DE57-4A44-9447-E91E399EBA51}">
      <dgm:prSet/>
      <dgm:spPr/>
      <dgm:t>
        <a:bodyPr/>
        <a:lstStyle/>
        <a:p>
          <a:endParaRPr lang="en-GB"/>
        </a:p>
      </dgm:t>
    </dgm:pt>
    <dgm:pt modelId="{22F6223A-D9BF-474B-8028-E9FAF138C6B9}">
      <dgm:prSet phldrT="[Text]" custT="1"/>
      <dgm:spPr>
        <a:solidFill>
          <a:schemeClr val="tx2"/>
        </a:solidFill>
      </dgm:spPr>
      <dgm:t>
        <a:bodyPr/>
        <a:lstStyle/>
        <a:p>
          <a:r>
            <a:rPr lang="en-GB" sz="2400"/>
            <a:t>Research appropriate placements</a:t>
          </a:r>
        </a:p>
      </dgm:t>
    </dgm:pt>
    <dgm:pt modelId="{5AFA7EA7-9A41-4DD4-95B4-A95522E5B142}" type="parTrans" cxnId="{EC0995CE-52AF-466E-97B0-12A43792378C}">
      <dgm:prSet/>
      <dgm:spPr/>
      <dgm:t>
        <a:bodyPr/>
        <a:lstStyle/>
        <a:p>
          <a:endParaRPr lang="en-GB"/>
        </a:p>
      </dgm:t>
    </dgm:pt>
    <dgm:pt modelId="{331E5906-F3F3-4823-87EB-EEEEE823291A}" type="sibTrans" cxnId="{EC0995CE-52AF-466E-97B0-12A43792378C}">
      <dgm:prSet/>
      <dgm:spPr/>
      <dgm:t>
        <a:bodyPr/>
        <a:lstStyle/>
        <a:p>
          <a:endParaRPr lang="en-GB"/>
        </a:p>
      </dgm:t>
    </dgm:pt>
    <dgm:pt modelId="{F54CA5B8-5D88-48D3-8085-C9AA52D110B9}">
      <dgm:prSet phldrT="[Text]"/>
      <dgm:spPr>
        <a:solidFill>
          <a:schemeClr val="tx2"/>
        </a:solidFill>
        <a:ln>
          <a:solidFill>
            <a:schemeClr val="tx2"/>
          </a:solidFill>
        </a:ln>
      </dgm:spPr>
      <dgm:t>
        <a:bodyPr/>
        <a:lstStyle/>
        <a:p>
          <a:pPr rtl="0"/>
          <a:r>
            <a:rPr lang="en-GB">
              <a:latin typeface="Times New Roman"/>
            </a:rPr>
            <a:t>Write to /call</a:t>
          </a:r>
          <a:r>
            <a:rPr lang="en-GB"/>
            <a:t> places requesting a placement</a:t>
          </a:r>
        </a:p>
      </dgm:t>
    </dgm:pt>
    <dgm:pt modelId="{7B243FA3-3EE0-45F3-9FB9-3A5247D335DC}" type="parTrans" cxnId="{B6F5A8F7-37CE-42B9-AE70-1DE5FC1318B0}">
      <dgm:prSet/>
      <dgm:spPr/>
      <dgm:t>
        <a:bodyPr/>
        <a:lstStyle/>
        <a:p>
          <a:endParaRPr lang="en-GB"/>
        </a:p>
      </dgm:t>
    </dgm:pt>
    <dgm:pt modelId="{7A0CB569-0DB8-4054-90AA-0F1D7988230D}" type="sibTrans" cxnId="{B6F5A8F7-37CE-42B9-AE70-1DE5FC1318B0}">
      <dgm:prSet/>
      <dgm:spPr/>
      <dgm:t>
        <a:bodyPr/>
        <a:lstStyle/>
        <a:p>
          <a:endParaRPr lang="en-GB"/>
        </a:p>
      </dgm:t>
    </dgm:pt>
    <dgm:pt modelId="{09F3073D-BF16-44AE-8E01-312B3DD0811A}">
      <dgm:prSet phldrT="[Text]" custT="1"/>
      <dgm:spPr>
        <a:solidFill>
          <a:schemeClr val="tx2"/>
        </a:solidFill>
      </dgm:spPr>
      <dgm:t>
        <a:bodyPr/>
        <a:lstStyle/>
        <a:p>
          <a:r>
            <a:rPr lang="en-GB" sz="2000"/>
            <a:t>When you get a confirmation, reply. And thank them!</a:t>
          </a:r>
        </a:p>
      </dgm:t>
    </dgm:pt>
    <dgm:pt modelId="{776F1DCC-D1D4-4859-A636-8F8397BB4E48}" type="parTrans" cxnId="{206A64D2-6999-40C3-9F29-B4D9C2FE6B80}">
      <dgm:prSet/>
      <dgm:spPr/>
      <dgm:t>
        <a:bodyPr/>
        <a:lstStyle/>
        <a:p>
          <a:endParaRPr lang="en-GB"/>
        </a:p>
      </dgm:t>
    </dgm:pt>
    <dgm:pt modelId="{FE983CAD-47FE-4CFE-9E02-64986C01960A}" type="sibTrans" cxnId="{206A64D2-6999-40C3-9F29-B4D9C2FE6B80}">
      <dgm:prSet/>
      <dgm:spPr/>
      <dgm:t>
        <a:bodyPr/>
        <a:lstStyle/>
        <a:p>
          <a:endParaRPr lang="en-GB"/>
        </a:p>
      </dgm:t>
    </dgm:pt>
    <dgm:pt modelId="{1B12B1A7-4F7A-4885-9295-73EF260C344E}">
      <dgm:prSet phldr="0"/>
      <dgm:spPr/>
      <dgm:t>
        <a:bodyPr/>
        <a:lstStyle/>
        <a:p>
          <a:pPr rtl="0"/>
          <a:r>
            <a:rPr lang="en-GB">
              <a:latin typeface="Times New Roman"/>
            </a:rPr>
            <a:t>Electronic form + parental consent.</a:t>
          </a:r>
        </a:p>
      </dgm:t>
    </dgm:pt>
    <dgm:pt modelId="{7BFC9860-4C73-43B0-90E3-E249563350BA}" type="parTrans" cxnId="{CE9C4097-153D-490E-9D63-6C4BFDF68921}">
      <dgm:prSet/>
      <dgm:spPr/>
    </dgm:pt>
    <dgm:pt modelId="{5BEEA89F-3178-4C7C-BEC9-C63F115C0AA7}" type="sibTrans" cxnId="{CE9C4097-153D-490E-9D63-6C4BFDF68921}">
      <dgm:prSet/>
      <dgm:spPr/>
    </dgm:pt>
    <dgm:pt modelId="{B1D9D4ED-6D27-4596-9DBA-C4E21E7321DC}" type="pres">
      <dgm:prSet presAssocID="{0DEA38A0-6FEC-4C0B-A652-28A4A0ADBD7C}" presName="diagram" presStyleCnt="0">
        <dgm:presLayoutVars>
          <dgm:dir/>
          <dgm:resizeHandles val="exact"/>
        </dgm:presLayoutVars>
      </dgm:prSet>
      <dgm:spPr/>
    </dgm:pt>
    <dgm:pt modelId="{3513B258-5309-4570-87FB-4300A9C63190}" type="pres">
      <dgm:prSet presAssocID="{85ABAEFC-950C-44BC-89A9-D84FDBFB9D0B}" presName="node" presStyleLbl="node1" presStyleIdx="0" presStyleCnt="6">
        <dgm:presLayoutVars>
          <dgm:bulletEnabled val="1"/>
        </dgm:presLayoutVars>
      </dgm:prSet>
      <dgm:spPr/>
    </dgm:pt>
    <dgm:pt modelId="{F05CF5D4-2B75-47F6-92FF-209140B520DE}" type="pres">
      <dgm:prSet presAssocID="{E20BBB9F-D054-444C-98C2-3BB3303C8AFB}" presName="sibTrans" presStyleLbl="sibTrans2D1" presStyleIdx="0" presStyleCnt="5"/>
      <dgm:spPr/>
    </dgm:pt>
    <dgm:pt modelId="{5C30D0D6-F08A-4DC3-AD0D-56F0B2441C19}" type="pres">
      <dgm:prSet presAssocID="{E20BBB9F-D054-444C-98C2-3BB3303C8AFB}" presName="connectorText" presStyleLbl="sibTrans2D1" presStyleIdx="0" presStyleCnt="5"/>
      <dgm:spPr/>
    </dgm:pt>
    <dgm:pt modelId="{9F6BD376-02F7-4A4C-ACFD-0F4A518C0D8B}" type="pres">
      <dgm:prSet presAssocID="{C793C05C-50B7-4182-9B4F-60F77B6CACB6}" presName="node" presStyleLbl="node1" presStyleIdx="1" presStyleCnt="6">
        <dgm:presLayoutVars>
          <dgm:bulletEnabled val="1"/>
        </dgm:presLayoutVars>
      </dgm:prSet>
      <dgm:spPr/>
    </dgm:pt>
    <dgm:pt modelId="{FBA48611-93BE-4B2D-9A60-65B396D25E86}" type="pres">
      <dgm:prSet presAssocID="{6C59DFA0-6A41-44F3-934B-A004613789F2}" presName="sibTrans" presStyleLbl="sibTrans2D1" presStyleIdx="1" presStyleCnt="5"/>
      <dgm:spPr/>
    </dgm:pt>
    <dgm:pt modelId="{8FBD0EED-9C39-4156-90BE-5E7CD5096D0B}" type="pres">
      <dgm:prSet presAssocID="{6C59DFA0-6A41-44F3-934B-A004613789F2}" presName="connectorText" presStyleLbl="sibTrans2D1" presStyleIdx="1" presStyleCnt="5"/>
      <dgm:spPr/>
    </dgm:pt>
    <dgm:pt modelId="{15B27F04-52D6-49DD-8DAF-4C3CE2EBD4F3}" type="pres">
      <dgm:prSet presAssocID="{22F6223A-D9BF-474B-8028-E9FAF138C6B9}" presName="node" presStyleLbl="node1" presStyleIdx="2" presStyleCnt="6">
        <dgm:presLayoutVars>
          <dgm:bulletEnabled val="1"/>
        </dgm:presLayoutVars>
      </dgm:prSet>
      <dgm:spPr/>
    </dgm:pt>
    <dgm:pt modelId="{5B4CE971-21FA-4DB5-91AB-A6A5DBDCE89A}" type="pres">
      <dgm:prSet presAssocID="{331E5906-F3F3-4823-87EB-EEEEE823291A}" presName="sibTrans" presStyleLbl="sibTrans2D1" presStyleIdx="2" presStyleCnt="5"/>
      <dgm:spPr/>
    </dgm:pt>
    <dgm:pt modelId="{882CFF44-ED1F-484B-8C0A-2D3DE31FC649}" type="pres">
      <dgm:prSet presAssocID="{331E5906-F3F3-4823-87EB-EEEEE823291A}" presName="connectorText" presStyleLbl="sibTrans2D1" presStyleIdx="2" presStyleCnt="5"/>
      <dgm:spPr/>
    </dgm:pt>
    <dgm:pt modelId="{8D9C8A85-2B0C-4D60-87FA-ABECBF409176}" type="pres">
      <dgm:prSet presAssocID="{F54CA5B8-5D88-48D3-8085-C9AA52D110B9}" presName="node" presStyleLbl="node1" presStyleIdx="3" presStyleCnt="6">
        <dgm:presLayoutVars>
          <dgm:bulletEnabled val="1"/>
        </dgm:presLayoutVars>
      </dgm:prSet>
      <dgm:spPr/>
    </dgm:pt>
    <dgm:pt modelId="{612B3B16-057A-4105-B7BD-75655FB8FA18}" type="pres">
      <dgm:prSet presAssocID="{7A0CB569-0DB8-4054-90AA-0F1D7988230D}" presName="sibTrans" presStyleLbl="sibTrans2D1" presStyleIdx="3" presStyleCnt="5"/>
      <dgm:spPr/>
    </dgm:pt>
    <dgm:pt modelId="{372F357E-9237-4600-AB3C-F97A362AC2E9}" type="pres">
      <dgm:prSet presAssocID="{7A0CB569-0DB8-4054-90AA-0F1D7988230D}" presName="connectorText" presStyleLbl="sibTrans2D1" presStyleIdx="3" presStyleCnt="5"/>
      <dgm:spPr/>
    </dgm:pt>
    <dgm:pt modelId="{6A7F97C0-E86B-4FDA-B8DC-EFA741379570}" type="pres">
      <dgm:prSet presAssocID="{09F3073D-BF16-44AE-8E01-312B3DD0811A}" presName="node" presStyleLbl="node1" presStyleIdx="4" presStyleCnt="6">
        <dgm:presLayoutVars>
          <dgm:bulletEnabled val="1"/>
        </dgm:presLayoutVars>
      </dgm:prSet>
      <dgm:spPr/>
    </dgm:pt>
    <dgm:pt modelId="{A4C90A71-126A-439E-9C19-167E93ADC8D4}" type="pres">
      <dgm:prSet presAssocID="{FE983CAD-47FE-4CFE-9E02-64986C01960A}" presName="sibTrans" presStyleLbl="sibTrans2D1" presStyleIdx="4" presStyleCnt="5"/>
      <dgm:spPr/>
    </dgm:pt>
    <dgm:pt modelId="{E192618E-19E4-477F-870D-48E5F427FBAD}" type="pres">
      <dgm:prSet presAssocID="{FE983CAD-47FE-4CFE-9E02-64986C01960A}" presName="connectorText" presStyleLbl="sibTrans2D1" presStyleIdx="4" presStyleCnt="5"/>
      <dgm:spPr/>
    </dgm:pt>
    <dgm:pt modelId="{01FC8506-BF88-4308-941B-46BD9E45592C}" type="pres">
      <dgm:prSet presAssocID="{1B12B1A7-4F7A-4885-9295-73EF260C344E}" presName="node" presStyleLbl="node1" presStyleIdx="5" presStyleCnt="6">
        <dgm:presLayoutVars>
          <dgm:bulletEnabled val="1"/>
        </dgm:presLayoutVars>
      </dgm:prSet>
      <dgm:spPr/>
    </dgm:pt>
  </dgm:ptLst>
  <dgm:cxnLst>
    <dgm:cxn modelId="{7443A102-BF55-4295-9244-11E10DF041B7}" type="presOf" srcId="{E20BBB9F-D054-444C-98C2-3BB3303C8AFB}" destId="{5C30D0D6-F08A-4DC3-AD0D-56F0B2441C19}" srcOrd="1" destOrd="0" presId="urn:microsoft.com/office/officeart/2005/8/layout/process5"/>
    <dgm:cxn modelId="{C2989D1A-401B-42BE-A2E3-F2AC3F496DA2}" type="presOf" srcId="{6C59DFA0-6A41-44F3-934B-A004613789F2}" destId="{FBA48611-93BE-4B2D-9A60-65B396D25E86}" srcOrd="0" destOrd="0" presId="urn:microsoft.com/office/officeart/2005/8/layout/process5"/>
    <dgm:cxn modelId="{D416DD29-845E-4470-BD4A-668C7BF27FCE}" type="presOf" srcId="{7A0CB569-0DB8-4054-90AA-0F1D7988230D}" destId="{372F357E-9237-4600-AB3C-F97A362AC2E9}" srcOrd="1" destOrd="0" presId="urn:microsoft.com/office/officeart/2005/8/layout/process5"/>
    <dgm:cxn modelId="{6B6DF629-5CB0-4BF1-92F4-962837895E6B}" type="presOf" srcId="{22F6223A-D9BF-474B-8028-E9FAF138C6B9}" destId="{15B27F04-52D6-49DD-8DAF-4C3CE2EBD4F3}" srcOrd="0" destOrd="0" presId="urn:microsoft.com/office/officeart/2005/8/layout/process5"/>
    <dgm:cxn modelId="{A65BBF32-4267-41B7-82A7-9ACC5E8A648C}" type="presOf" srcId="{0DEA38A0-6FEC-4C0B-A652-28A4A0ADBD7C}" destId="{B1D9D4ED-6D27-4596-9DBA-C4E21E7321DC}" srcOrd="0" destOrd="0" presId="urn:microsoft.com/office/officeart/2005/8/layout/process5"/>
    <dgm:cxn modelId="{7FA9F843-EF06-4046-846C-AA3DA228CF43}" type="presOf" srcId="{331E5906-F3F3-4823-87EB-EEEEE823291A}" destId="{5B4CE971-21FA-4DB5-91AB-A6A5DBDCE89A}" srcOrd="0" destOrd="0" presId="urn:microsoft.com/office/officeart/2005/8/layout/process5"/>
    <dgm:cxn modelId="{3CE62C47-DE57-4A44-9447-E91E399EBA51}" srcId="{0DEA38A0-6FEC-4C0B-A652-28A4A0ADBD7C}" destId="{C793C05C-50B7-4182-9B4F-60F77B6CACB6}" srcOrd="1" destOrd="0" parTransId="{F3AF3CA9-A118-489C-8CB6-55AF89A216C8}" sibTransId="{6C59DFA0-6A41-44F3-934B-A004613789F2}"/>
    <dgm:cxn modelId="{A6D00153-AC9D-448F-BF96-9B7E8DB184A2}" type="presOf" srcId="{1B12B1A7-4F7A-4885-9295-73EF260C344E}" destId="{01FC8506-BF88-4308-941B-46BD9E45592C}" srcOrd="0" destOrd="0" presId="urn:microsoft.com/office/officeart/2005/8/layout/process5"/>
    <dgm:cxn modelId="{859CB257-DD4E-4E44-808F-D6763F5007DE}" type="presOf" srcId="{09F3073D-BF16-44AE-8E01-312B3DD0811A}" destId="{6A7F97C0-E86B-4FDA-B8DC-EFA741379570}" srcOrd="0" destOrd="0" presId="urn:microsoft.com/office/officeart/2005/8/layout/process5"/>
    <dgm:cxn modelId="{9CF09D87-7CD3-4986-ADC8-5746F665B07A}" type="presOf" srcId="{C793C05C-50B7-4182-9B4F-60F77B6CACB6}" destId="{9F6BD376-02F7-4A4C-ACFD-0F4A518C0D8B}" srcOrd="0" destOrd="0" presId="urn:microsoft.com/office/officeart/2005/8/layout/process5"/>
    <dgm:cxn modelId="{6A565896-1DD1-45AD-9223-32E8467ADA0C}" type="presOf" srcId="{E20BBB9F-D054-444C-98C2-3BB3303C8AFB}" destId="{F05CF5D4-2B75-47F6-92FF-209140B520DE}" srcOrd="0" destOrd="0" presId="urn:microsoft.com/office/officeart/2005/8/layout/process5"/>
    <dgm:cxn modelId="{CE9C4097-153D-490E-9D63-6C4BFDF68921}" srcId="{0DEA38A0-6FEC-4C0B-A652-28A4A0ADBD7C}" destId="{1B12B1A7-4F7A-4885-9295-73EF260C344E}" srcOrd="5" destOrd="0" parTransId="{7BFC9860-4C73-43B0-90E3-E249563350BA}" sibTransId="{5BEEA89F-3178-4C7C-BEC9-C63F115C0AA7}"/>
    <dgm:cxn modelId="{D115A1A7-63D2-4370-BCD1-A61891DA67CB}" type="presOf" srcId="{85ABAEFC-950C-44BC-89A9-D84FDBFB9D0B}" destId="{3513B258-5309-4570-87FB-4300A9C63190}" srcOrd="0" destOrd="0" presId="urn:microsoft.com/office/officeart/2005/8/layout/process5"/>
    <dgm:cxn modelId="{7E61C8AA-9984-4938-9D5E-51EF080228A9}" type="presOf" srcId="{FE983CAD-47FE-4CFE-9E02-64986C01960A}" destId="{E192618E-19E4-477F-870D-48E5F427FBAD}" srcOrd="1" destOrd="0" presId="urn:microsoft.com/office/officeart/2005/8/layout/process5"/>
    <dgm:cxn modelId="{21CEF7B2-BEE1-4966-964F-1F65B119732A}" type="presOf" srcId="{F54CA5B8-5D88-48D3-8085-C9AA52D110B9}" destId="{8D9C8A85-2B0C-4D60-87FA-ABECBF409176}" srcOrd="0" destOrd="0" presId="urn:microsoft.com/office/officeart/2005/8/layout/process5"/>
    <dgm:cxn modelId="{4D16DACD-5815-4CE9-883B-1DB461A014CE}" type="presOf" srcId="{6C59DFA0-6A41-44F3-934B-A004613789F2}" destId="{8FBD0EED-9C39-4156-90BE-5E7CD5096D0B}" srcOrd="1" destOrd="0" presId="urn:microsoft.com/office/officeart/2005/8/layout/process5"/>
    <dgm:cxn modelId="{359202CE-76CF-4A19-B103-AA349B83F06C}" type="presOf" srcId="{331E5906-F3F3-4823-87EB-EEEEE823291A}" destId="{882CFF44-ED1F-484B-8C0A-2D3DE31FC649}" srcOrd="1" destOrd="0" presId="urn:microsoft.com/office/officeart/2005/8/layout/process5"/>
    <dgm:cxn modelId="{EC0995CE-52AF-466E-97B0-12A43792378C}" srcId="{0DEA38A0-6FEC-4C0B-A652-28A4A0ADBD7C}" destId="{22F6223A-D9BF-474B-8028-E9FAF138C6B9}" srcOrd="2" destOrd="0" parTransId="{5AFA7EA7-9A41-4DD4-95B4-A95522E5B142}" sibTransId="{331E5906-F3F3-4823-87EB-EEEEE823291A}"/>
    <dgm:cxn modelId="{206A64D2-6999-40C3-9F29-B4D9C2FE6B80}" srcId="{0DEA38A0-6FEC-4C0B-A652-28A4A0ADBD7C}" destId="{09F3073D-BF16-44AE-8E01-312B3DD0811A}" srcOrd="4" destOrd="0" parTransId="{776F1DCC-D1D4-4859-A636-8F8397BB4E48}" sibTransId="{FE983CAD-47FE-4CFE-9E02-64986C01960A}"/>
    <dgm:cxn modelId="{F16135E1-D929-4618-B28E-5EEF8A046F81}" type="presOf" srcId="{FE983CAD-47FE-4CFE-9E02-64986C01960A}" destId="{A4C90A71-126A-439E-9C19-167E93ADC8D4}" srcOrd="0" destOrd="0" presId="urn:microsoft.com/office/officeart/2005/8/layout/process5"/>
    <dgm:cxn modelId="{587390ED-C5A6-4EA9-8A5F-2FF70CE1D495}" type="presOf" srcId="{7A0CB569-0DB8-4054-90AA-0F1D7988230D}" destId="{612B3B16-057A-4105-B7BD-75655FB8FA18}" srcOrd="0" destOrd="0" presId="urn:microsoft.com/office/officeart/2005/8/layout/process5"/>
    <dgm:cxn modelId="{B6F5A8F7-37CE-42B9-AE70-1DE5FC1318B0}" srcId="{0DEA38A0-6FEC-4C0B-A652-28A4A0ADBD7C}" destId="{F54CA5B8-5D88-48D3-8085-C9AA52D110B9}" srcOrd="3" destOrd="0" parTransId="{7B243FA3-3EE0-45F3-9FB9-3A5247D335DC}" sibTransId="{7A0CB569-0DB8-4054-90AA-0F1D7988230D}"/>
    <dgm:cxn modelId="{BEDA06F9-0D28-4BA2-95F0-383F603BD549}" srcId="{0DEA38A0-6FEC-4C0B-A652-28A4A0ADBD7C}" destId="{85ABAEFC-950C-44BC-89A9-D84FDBFB9D0B}" srcOrd="0" destOrd="0" parTransId="{5ABD2E01-5DE5-46A0-AC4B-EF344B7A2347}" sibTransId="{E20BBB9F-D054-444C-98C2-3BB3303C8AFB}"/>
    <dgm:cxn modelId="{902AA917-9457-4535-8C4C-31674F00E693}" type="presParOf" srcId="{B1D9D4ED-6D27-4596-9DBA-C4E21E7321DC}" destId="{3513B258-5309-4570-87FB-4300A9C63190}" srcOrd="0" destOrd="0" presId="urn:microsoft.com/office/officeart/2005/8/layout/process5"/>
    <dgm:cxn modelId="{A9155811-E6CB-40F5-888C-AA005627B314}" type="presParOf" srcId="{B1D9D4ED-6D27-4596-9DBA-C4E21E7321DC}" destId="{F05CF5D4-2B75-47F6-92FF-209140B520DE}" srcOrd="1" destOrd="0" presId="urn:microsoft.com/office/officeart/2005/8/layout/process5"/>
    <dgm:cxn modelId="{B826DDB2-D298-4CB8-9653-6BA3C68234DC}" type="presParOf" srcId="{F05CF5D4-2B75-47F6-92FF-209140B520DE}" destId="{5C30D0D6-F08A-4DC3-AD0D-56F0B2441C19}" srcOrd="0" destOrd="0" presId="urn:microsoft.com/office/officeart/2005/8/layout/process5"/>
    <dgm:cxn modelId="{88965FEE-8D6D-4391-BDAF-E873736BAD2F}" type="presParOf" srcId="{B1D9D4ED-6D27-4596-9DBA-C4E21E7321DC}" destId="{9F6BD376-02F7-4A4C-ACFD-0F4A518C0D8B}" srcOrd="2" destOrd="0" presId="urn:microsoft.com/office/officeart/2005/8/layout/process5"/>
    <dgm:cxn modelId="{FF90E976-AF69-4EE4-AB1E-BEBA18FFCFEA}" type="presParOf" srcId="{B1D9D4ED-6D27-4596-9DBA-C4E21E7321DC}" destId="{FBA48611-93BE-4B2D-9A60-65B396D25E86}" srcOrd="3" destOrd="0" presId="urn:microsoft.com/office/officeart/2005/8/layout/process5"/>
    <dgm:cxn modelId="{10F761B0-0FF6-48F6-84C6-35A7D0FEF50C}" type="presParOf" srcId="{FBA48611-93BE-4B2D-9A60-65B396D25E86}" destId="{8FBD0EED-9C39-4156-90BE-5E7CD5096D0B}" srcOrd="0" destOrd="0" presId="urn:microsoft.com/office/officeart/2005/8/layout/process5"/>
    <dgm:cxn modelId="{139D1A93-EEC4-47B0-8FC6-1DFA6F72E054}" type="presParOf" srcId="{B1D9D4ED-6D27-4596-9DBA-C4E21E7321DC}" destId="{15B27F04-52D6-49DD-8DAF-4C3CE2EBD4F3}" srcOrd="4" destOrd="0" presId="urn:microsoft.com/office/officeart/2005/8/layout/process5"/>
    <dgm:cxn modelId="{49FF1F5F-929E-4FD6-8BD0-7C2FF0BF15D6}" type="presParOf" srcId="{B1D9D4ED-6D27-4596-9DBA-C4E21E7321DC}" destId="{5B4CE971-21FA-4DB5-91AB-A6A5DBDCE89A}" srcOrd="5" destOrd="0" presId="urn:microsoft.com/office/officeart/2005/8/layout/process5"/>
    <dgm:cxn modelId="{D826D76C-E99D-4BA5-A79F-78004E067B1F}" type="presParOf" srcId="{5B4CE971-21FA-4DB5-91AB-A6A5DBDCE89A}" destId="{882CFF44-ED1F-484B-8C0A-2D3DE31FC649}" srcOrd="0" destOrd="0" presId="urn:microsoft.com/office/officeart/2005/8/layout/process5"/>
    <dgm:cxn modelId="{4DAAE1B2-DB8F-49E1-8A7E-65FAD0FCBD75}" type="presParOf" srcId="{B1D9D4ED-6D27-4596-9DBA-C4E21E7321DC}" destId="{8D9C8A85-2B0C-4D60-87FA-ABECBF409176}" srcOrd="6" destOrd="0" presId="urn:microsoft.com/office/officeart/2005/8/layout/process5"/>
    <dgm:cxn modelId="{3B34C915-D6CB-432D-AC76-047465728D2A}" type="presParOf" srcId="{B1D9D4ED-6D27-4596-9DBA-C4E21E7321DC}" destId="{612B3B16-057A-4105-B7BD-75655FB8FA18}" srcOrd="7" destOrd="0" presId="urn:microsoft.com/office/officeart/2005/8/layout/process5"/>
    <dgm:cxn modelId="{10B30658-AF90-461B-80F4-596884B4C29D}" type="presParOf" srcId="{612B3B16-057A-4105-B7BD-75655FB8FA18}" destId="{372F357E-9237-4600-AB3C-F97A362AC2E9}" srcOrd="0" destOrd="0" presId="urn:microsoft.com/office/officeart/2005/8/layout/process5"/>
    <dgm:cxn modelId="{E3127CEA-9BB3-42C8-9D9B-AEE921CCE370}" type="presParOf" srcId="{B1D9D4ED-6D27-4596-9DBA-C4E21E7321DC}" destId="{6A7F97C0-E86B-4FDA-B8DC-EFA741379570}" srcOrd="8" destOrd="0" presId="urn:microsoft.com/office/officeart/2005/8/layout/process5"/>
    <dgm:cxn modelId="{8FB78344-6913-46EF-88CB-81B009B9E024}" type="presParOf" srcId="{B1D9D4ED-6D27-4596-9DBA-C4E21E7321DC}" destId="{A4C90A71-126A-439E-9C19-167E93ADC8D4}" srcOrd="9" destOrd="0" presId="urn:microsoft.com/office/officeart/2005/8/layout/process5"/>
    <dgm:cxn modelId="{69D74D0D-C6D9-4312-B464-0CBF7B5DFE15}" type="presParOf" srcId="{A4C90A71-126A-439E-9C19-167E93ADC8D4}" destId="{E192618E-19E4-477F-870D-48E5F427FBAD}" srcOrd="0" destOrd="0" presId="urn:microsoft.com/office/officeart/2005/8/layout/process5"/>
    <dgm:cxn modelId="{D16D25CC-B513-41D2-B991-986F00E2EA3B}" type="presParOf" srcId="{B1D9D4ED-6D27-4596-9DBA-C4E21E7321DC}" destId="{01FC8506-BF88-4308-941B-46BD9E45592C}"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F146D7-77F2-4D74-B2B6-8078298FD116}">
      <dsp:nvSpPr>
        <dsp:cNvPr id="0" name=""/>
        <dsp:cNvSpPr/>
      </dsp:nvSpPr>
      <dsp:spPr>
        <a:xfrm>
          <a:off x="2205261" y="301132"/>
          <a:ext cx="4067852" cy="4067852"/>
        </a:xfrm>
        <a:prstGeom prst="pie">
          <a:avLst>
            <a:gd name="adj1" fmla="val 16200000"/>
            <a:gd name="adj2" fmla="val 0"/>
          </a:avLst>
        </a:prstGeom>
        <a:gradFill flip="none" rotWithShape="1">
          <a:gsLst>
            <a:gs pos="0">
              <a:srgbClr val="640021"/>
            </a:gs>
            <a:gs pos="100000">
              <a:srgbClr val="990033"/>
            </a:gs>
          </a:gsLst>
          <a:lin ang="189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a:t>Be respectful and avoid causing distress to others.</a:t>
          </a:r>
        </a:p>
      </dsp:txBody>
      <dsp:txXfrm>
        <a:off x="4364613" y="1144243"/>
        <a:ext cx="1501231" cy="1113816"/>
      </dsp:txXfrm>
    </dsp:sp>
    <dsp:sp modelId="{4DD04440-755C-44BA-AFAD-0D5D93B52B9C}">
      <dsp:nvSpPr>
        <dsp:cNvPr id="0" name=""/>
        <dsp:cNvSpPr/>
      </dsp:nvSpPr>
      <dsp:spPr>
        <a:xfrm>
          <a:off x="2205261" y="437696"/>
          <a:ext cx="4067852" cy="4067852"/>
        </a:xfrm>
        <a:prstGeom prst="pie">
          <a:avLst>
            <a:gd name="adj1" fmla="val 0"/>
            <a:gd name="adj2" fmla="val 5400000"/>
          </a:avLst>
        </a:prstGeom>
        <a:gradFill flip="none" rotWithShape="1">
          <a:gsLst>
            <a:gs pos="0">
              <a:srgbClr val="640021"/>
            </a:gs>
            <a:gs pos="100000">
              <a:srgbClr val="990033"/>
            </a:gs>
          </a:gsLst>
          <a:lin ang="27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 tIns="2540" rIns="2540" bIns="2540" numCol="1" spcCol="1270" anchor="ctr" anchorCtr="0">
          <a:noAutofit/>
        </a:bodyPr>
        <a:lstStyle/>
        <a:p>
          <a:pPr marL="0" lvl="0" indent="0" algn="ctr" defTabSz="88900">
            <a:lnSpc>
              <a:spcPct val="90000"/>
            </a:lnSpc>
            <a:spcBef>
              <a:spcPct val="0"/>
            </a:spcBef>
            <a:spcAft>
              <a:spcPct val="35000"/>
            </a:spcAft>
            <a:buNone/>
          </a:pPr>
          <a:endParaRPr lang="en-GB" sz="200" b="1" kern="1200"/>
        </a:p>
        <a:p>
          <a:pPr marL="0" lvl="0" indent="0" algn="ctr" defTabSz="88900">
            <a:lnSpc>
              <a:spcPct val="90000"/>
            </a:lnSpc>
            <a:spcBef>
              <a:spcPct val="0"/>
            </a:spcBef>
            <a:spcAft>
              <a:spcPct val="35000"/>
            </a:spcAft>
            <a:buNone/>
          </a:pPr>
          <a:endParaRPr lang="en-GB" sz="200" b="1" kern="1200"/>
        </a:p>
        <a:p>
          <a:pPr marL="0" lvl="0" indent="0" algn="ctr" defTabSz="88900">
            <a:lnSpc>
              <a:spcPct val="90000"/>
            </a:lnSpc>
            <a:spcBef>
              <a:spcPct val="0"/>
            </a:spcBef>
            <a:spcAft>
              <a:spcPct val="35000"/>
            </a:spcAft>
            <a:buNone/>
          </a:pPr>
          <a:endParaRPr lang="en-GB" sz="200" b="1" kern="1200"/>
        </a:p>
        <a:p>
          <a:pPr marL="0" lvl="0" indent="0" algn="ctr" defTabSz="88900">
            <a:lnSpc>
              <a:spcPct val="90000"/>
            </a:lnSpc>
            <a:spcBef>
              <a:spcPct val="0"/>
            </a:spcBef>
            <a:spcAft>
              <a:spcPct val="35000"/>
            </a:spcAft>
            <a:buNone/>
          </a:pPr>
          <a:r>
            <a:rPr lang="en-GB" sz="1400" b="1" kern="1200"/>
            <a:t>Always try your hardest and do your best.</a:t>
          </a:r>
        </a:p>
      </dsp:txBody>
      <dsp:txXfrm>
        <a:off x="4364613" y="2548621"/>
        <a:ext cx="1501231" cy="1113816"/>
      </dsp:txXfrm>
    </dsp:sp>
    <dsp:sp modelId="{59C645D6-785D-45AC-B714-1A2D049DC529}">
      <dsp:nvSpPr>
        <dsp:cNvPr id="0" name=""/>
        <dsp:cNvSpPr/>
      </dsp:nvSpPr>
      <dsp:spPr>
        <a:xfrm>
          <a:off x="2068698" y="437696"/>
          <a:ext cx="4067852" cy="4067852"/>
        </a:xfrm>
        <a:prstGeom prst="pie">
          <a:avLst>
            <a:gd name="adj1" fmla="val 5400000"/>
            <a:gd name="adj2" fmla="val 10800000"/>
          </a:avLst>
        </a:prstGeom>
        <a:gradFill flip="none" rotWithShape="1">
          <a:gsLst>
            <a:gs pos="0">
              <a:srgbClr val="640021"/>
            </a:gs>
            <a:gs pos="100000">
              <a:srgbClr val="990033"/>
            </a:gs>
          </a:gsLst>
          <a:lin ang="81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b="1" kern="1200"/>
        </a:p>
        <a:p>
          <a:pPr marL="0" lvl="0" indent="0" algn="ctr" defTabSz="889000">
            <a:lnSpc>
              <a:spcPct val="90000"/>
            </a:lnSpc>
            <a:spcBef>
              <a:spcPct val="0"/>
            </a:spcBef>
            <a:spcAft>
              <a:spcPct val="35000"/>
            </a:spcAft>
            <a:buNone/>
          </a:pPr>
          <a:r>
            <a:rPr lang="en-GB" sz="1400" b="1" kern="1200"/>
            <a:t>Work together with others to create a positive and supportive learning environment.</a:t>
          </a:r>
        </a:p>
      </dsp:txBody>
      <dsp:txXfrm>
        <a:off x="2475967" y="2548621"/>
        <a:ext cx="1501231" cy="1113816"/>
      </dsp:txXfrm>
    </dsp:sp>
    <dsp:sp modelId="{39016D94-B87F-4807-8AC7-913A569CCE7F}">
      <dsp:nvSpPr>
        <dsp:cNvPr id="0" name=""/>
        <dsp:cNvSpPr/>
      </dsp:nvSpPr>
      <dsp:spPr>
        <a:xfrm>
          <a:off x="2068698" y="301132"/>
          <a:ext cx="4067852" cy="4067852"/>
        </a:xfrm>
        <a:prstGeom prst="pie">
          <a:avLst>
            <a:gd name="adj1" fmla="val 10800000"/>
            <a:gd name="adj2" fmla="val 16200000"/>
          </a:avLst>
        </a:prstGeom>
        <a:gradFill flip="none" rotWithShape="1">
          <a:gsLst>
            <a:gs pos="0">
              <a:srgbClr val="640021"/>
            </a:gs>
            <a:gs pos="100000">
              <a:srgbClr val="990033"/>
            </a:gs>
          </a:gsLst>
          <a:lin ang="135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a:t>  Think about how you can give service and help those around you.</a:t>
          </a:r>
        </a:p>
      </dsp:txBody>
      <dsp:txXfrm>
        <a:off x="2475967" y="1144243"/>
        <a:ext cx="1501231" cy="1113816"/>
      </dsp:txXfrm>
    </dsp:sp>
    <dsp:sp modelId="{26A972D6-5876-437E-B3F8-97056765C490}">
      <dsp:nvSpPr>
        <dsp:cNvPr id="0" name=""/>
        <dsp:cNvSpPr/>
      </dsp:nvSpPr>
      <dsp:spPr>
        <a:xfrm>
          <a:off x="1953442" y="49313"/>
          <a:ext cx="4571491" cy="4571491"/>
        </a:xfrm>
        <a:prstGeom prst="circularArrow">
          <a:avLst>
            <a:gd name="adj1" fmla="val 5085"/>
            <a:gd name="adj2" fmla="val 327528"/>
            <a:gd name="adj3" fmla="val 21272472"/>
            <a:gd name="adj4" fmla="val 16200000"/>
            <a:gd name="adj5" fmla="val 5932"/>
          </a:avLst>
        </a:prstGeom>
        <a:solidFill>
          <a:srgbClr val="00B0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54639D3-174C-4FA2-A170-A925B1C195B6}">
      <dsp:nvSpPr>
        <dsp:cNvPr id="0" name=""/>
        <dsp:cNvSpPr/>
      </dsp:nvSpPr>
      <dsp:spPr>
        <a:xfrm>
          <a:off x="1953442" y="185876"/>
          <a:ext cx="4571491" cy="4571491"/>
        </a:xfrm>
        <a:prstGeom prst="circularArrow">
          <a:avLst>
            <a:gd name="adj1" fmla="val 5085"/>
            <a:gd name="adj2" fmla="val 327528"/>
            <a:gd name="adj3" fmla="val 5072472"/>
            <a:gd name="adj4" fmla="val 0"/>
            <a:gd name="adj5" fmla="val 5932"/>
          </a:avLst>
        </a:prstGeom>
        <a:solidFill>
          <a:srgbClr val="00B0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84B12AD-2981-44B1-8ACD-3E38B41E3277}">
      <dsp:nvSpPr>
        <dsp:cNvPr id="0" name=""/>
        <dsp:cNvSpPr/>
      </dsp:nvSpPr>
      <dsp:spPr>
        <a:xfrm>
          <a:off x="1816878" y="185876"/>
          <a:ext cx="4571491" cy="4571491"/>
        </a:xfrm>
        <a:prstGeom prst="circularArrow">
          <a:avLst>
            <a:gd name="adj1" fmla="val 5085"/>
            <a:gd name="adj2" fmla="val 327528"/>
            <a:gd name="adj3" fmla="val 10472472"/>
            <a:gd name="adj4" fmla="val 5400000"/>
            <a:gd name="adj5" fmla="val 5932"/>
          </a:avLst>
        </a:prstGeom>
        <a:solidFill>
          <a:srgbClr val="00B0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E3F43DF-BF43-496F-A898-F5EBEB735DEF}">
      <dsp:nvSpPr>
        <dsp:cNvPr id="0" name=""/>
        <dsp:cNvSpPr/>
      </dsp:nvSpPr>
      <dsp:spPr>
        <a:xfrm>
          <a:off x="1816878" y="49313"/>
          <a:ext cx="4571491" cy="4571491"/>
        </a:xfrm>
        <a:prstGeom prst="circularArrow">
          <a:avLst>
            <a:gd name="adj1" fmla="val 5085"/>
            <a:gd name="adj2" fmla="val 327528"/>
            <a:gd name="adj3" fmla="val 15872472"/>
            <a:gd name="adj4" fmla="val 10800000"/>
            <a:gd name="adj5" fmla="val 5932"/>
          </a:avLst>
        </a:prstGeom>
        <a:solidFill>
          <a:srgbClr val="00B0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13B258-5309-4570-87FB-4300A9C63190}">
      <dsp:nvSpPr>
        <dsp:cNvPr id="0" name=""/>
        <dsp:cNvSpPr/>
      </dsp:nvSpPr>
      <dsp:spPr>
        <a:xfrm>
          <a:off x="1408391" y="4186"/>
          <a:ext cx="2074522" cy="1244713"/>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GB" sz="2400" kern="1200"/>
            <a:t>What career area are you most interested in?</a:t>
          </a:r>
          <a:r>
            <a:rPr lang="en-GB" sz="2400" kern="1200">
              <a:latin typeface="Times New Roman"/>
            </a:rPr>
            <a:t> </a:t>
          </a:r>
          <a:endParaRPr lang="en-GB" sz="2400" kern="1200"/>
        </a:p>
      </dsp:txBody>
      <dsp:txXfrm>
        <a:off x="1444847" y="40642"/>
        <a:ext cx="2001610" cy="1171801"/>
      </dsp:txXfrm>
    </dsp:sp>
    <dsp:sp modelId="{F05CF5D4-2B75-47F6-92FF-209140B520DE}">
      <dsp:nvSpPr>
        <dsp:cNvPr id="0" name=""/>
        <dsp:cNvSpPr/>
      </dsp:nvSpPr>
      <dsp:spPr>
        <a:xfrm>
          <a:off x="3665471" y="369302"/>
          <a:ext cx="439798" cy="5144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a:off x="3665471" y="472198"/>
        <a:ext cx="307859" cy="308689"/>
      </dsp:txXfrm>
    </dsp:sp>
    <dsp:sp modelId="{9F6BD376-02F7-4A4C-ACFD-0F4A518C0D8B}">
      <dsp:nvSpPr>
        <dsp:cNvPr id="0" name=""/>
        <dsp:cNvSpPr/>
      </dsp:nvSpPr>
      <dsp:spPr>
        <a:xfrm>
          <a:off x="4312721" y="4186"/>
          <a:ext cx="2074522" cy="1244713"/>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What </a:t>
          </a:r>
          <a:r>
            <a:rPr lang="en-GB" sz="2400" u="sng" kern="1200"/>
            <a:t>skills</a:t>
          </a:r>
          <a:r>
            <a:rPr lang="en-GB" sz="2400" kern="1200"/>
            <a:t> do you need to work in this career area?</a:t>
          </a:r>
        </a:p>
      </dsp:txBody>
      <dsp:txXfrm>
        <a:off x="4349177" y="40642"/>
        <a:ext cx="2001610" cy="1171801"/>
      </dsp:txXfrm>
    </dsp:sp>
    <dsp:sp modelId="{FBA48611-93BE-4B2D-9A60-65B396D25E86}">
      <dsp:nvSpPr>
        <dsp:cNvPr id="0" name=""/>
        <dsp:cNvSpPr/>
      </dsp:nvSpPr>
      <dsp:spPr>
        <a:xfrm rot="5400000">
          <a:off x="5130083" y="1394116"/>
          <a:ext cx="439798" cy="5144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rot="-5400000">
        <a:off x="5195638" y="1431458"/>
        <a:ext cx="308689" cy="307859"/>
      </dsp:txXfrm>
    </dsp:sp>
    <dsp:sp modelId="{15B27F04-52D6-49DD-8DAF-4C3CE2EBD4F3}">
      <dsp:nvSpPr>
        <dsp:cNvPr id="0" name=""/>
        <dsp:cNvSpPr/>
      </dsp:nvSpPr>
      <dsp:spPr>
        <a:xfrm>
          <a:off x="4312721" y="2078708"/>
          <a:ext cx="2074522" cy="1244713"/>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Research appropriate placements</a:t>
          </a:r>
        </a:p>
      </dsp:txBody>
      <dsp:txXfrm>
        <a:off x="4349177" y="2115164"/>
        <a:ext cx="2001610" cy="1171801"/>
      </dsp:txXfrm>
    </dsp:sp>
    <dsp:sp modelId="{5B4CE971-21FA-4DB5-91AB-A6A5DBDCE89A}">
      <dsp:nvSpPr>
        <dsp:cNvPr id="0" name=""/>
        <dsp:cNvSpPr/>
      </dsp:nvSpPr>
      <dsp:spPr>
        <a:xfrm rot="10800000">
          <a:off x="3690365" y="2443824"/>
          <a:ext cx="439798" cy="5144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rot="10800000">
        <a:off x="3822304" y="2546720"/>
        <a:ext cx="307859" cy="308689"/>
      </dsp:txXfrm>
    </dsp:sp>
    <dsp:sp modelId="{8D9C8A85-2B0C-4D60-87FA-ABECBF409176}">
      <dsp:nvSpPr>
        <dsp:cNvPr id="0" name=""/>
        <dsp:cNvSpPr/>
      </dsp:nvSpPr>
      <dsp:spPr>
        <a:xfrm>
          <a:off x="1408391" y="2078708"/>
          <a:ext cx="2074522" cy="1244713"/>
        </a:xfrm>
        <a:prstGeom prst="roundRect">
          <a:avLst>
            <a:gd name="adj" fmla="val 10000"/>
          </a:avLst>
        </a:prstGeom>
        <a:solidFill>
          <a:schemeClr val="tx2"/>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GB" sz="2000" kern="1200">
              <a:latin typeface="Times New Roman"/>
            </a:rPr>
            <a:t>Write to /call</a:t>
          </a:r>
          <a:r>
            <a:rPr lang="en-GB" sz="2000" kern="1200"/>
            <a:t> places requesting a placement</a:t>
          </a:r>
        </a:p>
      </dsp:txBody>
      <dsp:txXfrm>
        <a:off x="1444847" y="2115164"/>
        <a:ext cx="2001610" cy="1171801"/>
      </dsp:txXfrm>
    </dsp:sp>
    <dsp:sp modelId="{612B3B16-057A-4105-B7BD-75655FB8FA18}">
      <dsp:nvSpPr>
        <dsp:cNvPr id="0" name=""/>
        <dsp:cNvSpPr/>
      </dsp:nvSpPr>
      <dsp:spPr>
        <a:xfrm rot="5400000">
          <a:off x="2225752" y="3468638"/>
          <a:ext cx="439798" cy="5144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rot="-5400000">
        <a:off x="2291307" y="3505980"/>
        <a:ext cx="308689" cy="307859"/>
      </dsp:txXfrm>
    </dsp:sp>
    <dsp:sp modelId="{6A7F97C0-E86B-4FDA-B8DC-EFA741379570}">
      <dsp:nvSpPr>
        <dsp:cNvPr id="0" name=""/>
        <dsp:cNvSpPr/>
      </dsp:nvSpPr>
      <dsp:spPr>
        <a:xfrm>
          <a:off x="1408391" y="4153230"/>
          <a:ext cx="2074522" cy="1244713"/>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When you get a confirmation, reply. And thank them!</a:t>
          </a:r>
        </a:p>
      </dsp:txBody>
      <dsp:txXfrm>
        <a:off x="1444847" y="4189686"/>
        <a:ext cx="2001610" cy="1171801"/>
      </dsp:txXfrm>
    </dsp:sp>
    <dsp:sp modelId="{A4C90A71-126A-439E-9C19-167E93ADC8D4}">
      <dsp:nvSpPr>
        <dsp:cNvPr id="0" name=""/>
        <dsp:cNvSpPr/>
      </dsp:nvSpPr>
      <dsp:spPr>
        <a:xfrm>
          <a:off x="3665471" y="4518346"/>
          <a:ext cx="439798" cy="5144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a:off x="3665471" y="4621242"/>
        <a:ext cx="307859" cy="308689"/>
      </dsp:txXfrm>
    </dsp:sp>
    <dsp:sp modelId="{01FC8506-BF88-4308-941B-46BD9E45592C}">
      <dsp:nvSpPr>
        <dsp:cNvPr id="0" name=""/>
        <dsp:cNvSpPr/>
      </dsp:nvSpPr>
      <dsp:spPr>
        <a:xfrm>
          <a:off x="4312721" y="4153230"/>
          <a:ext cx="2074522" cy="12447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GB" sz="2000" kern="1200">
              <a:latin typeface="Times New Roman"/>
            </a:rPr>
            <a:t>Electronic form + parental consent.</a:t>
          </a:r>
        </a:p>
      </dsp:txBody>
      <dsp:txXfrm>
        <a:off x="4349177" y="4189686"/>
        <a:ext cx="2001610" cy="1171801"/>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154B358C-2791-4A86-979C-2361932BE771}" type="datetimeFigureOut">
              <a:rPr lang="en-US" smtClean="0"/>
              <a:t>9/27/2024</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B0D8167-B09C-46C2-A674-431602ADD7B3}" type="slidenum">
              <a:rPr lang="en-US" smtClean="0"/>
              <a:t>‹#›</a:t>
            </a:fld>
            <a:endParaRPr lang="en-US"/>
          </a:p>
        </p:txBody>
      </p:sp>
    </p:spTree>
    <p:extLst>
      <p:ext uri="{BB962C8B-B14F-4D97-AF65-F5344CB8AC3E}">
        <p14:creationId xmlns:p14="http://schemas.microsoft.com/office/powerpoint/2010/main" val="1337957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788FF-14A6-46C0-887F-B1E047F326B8}" type="slidenum">
              <a:rPr lang="en-GB" smtClean="0"/>
              <a:t>7</a:t>
            </a:fld>
            <a:endParaRPr lang="en-GB"/>
          </a:p>
        </p:txBody>
      </p:sp>
    </p:spTree>
    <p:extLst>
      <p:ext uri="{BB962C8B-B14F-4D97-AF65-F5344CB8AC3E}">
        <p14:creationId xmlns:p14="http://schemas.microsoft.com/office/powerpoint/2010/main" val="2816414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lgn="ctr">
              <a:defRPr sz="4000">
                <a:latin typeface="Calibri" panose="020F0502020204030204" pitchFamily="34" charset="0"/>
              </a:defRPr>
            </a:lvl1p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sz="2800">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59415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76338"/>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09600" y="1197865"/>
            <a:ext cx="10972800" cy="4928300"/>
          </a:xfrm>
          <a:prstGeom prst="rect">
            <a:avLst/>
          </a:prstGeo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30995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060704"/>
            <a:ext cx="2743200" cy="5065460"/>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1060704"/>
            <a:ext cx="8026400" cy="5065460"/>
          </a:xfrm>
          <a:prstGeom prst="rect">
            <a:avLst/>
          </a:prstGeo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29618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62074"/>
          </a:xfrm>
          <a:prstGeom prst="rect">
            <a:avLst/>
          </a:prstGeom>
        </p:spPr>
        <p:txBody>
          <a:bodyPr/>
          <a:lstStyle/>
          <a:p>
            <a:r>
              <a:rPr lang="en-US"/>
              <a:t>Click to edit Master title style</a:t>
            </a:r>
            <a:endParaRPr lang="en-GB"/>
          </a:p>
        </p:txBody>
      </p:sp>
      <p:sp>
        <p:nvSpPr>
          <p:cNvPr id="3" name="ClipArt Placeholder 2"/>
          <p:cNvSpPr>
            <a:spLocks noGrp="1"/>
          </p:cNvSpPr>
          <p:nvPr>
            <p:ph type="clipArt" sz="half" idx="1"/>
          </p:nvPr>
        </p:nvSpPr>
        <p:spPr>
          <a:xfrm>
            <a:off x="609600" y="1052737"/>
            <a:ext cx="5384800" cy="5073427"/>
          </a:xfrm>
          <a:prstGeom prst="rect">
            <a:avLst/>
          </a:prstGeom>
        </p:spPr>
        <p:txBody>
          <a:bodyPr/>
          <a:lstStyle>
            <a:lvl1pPr>
              <a:defRPr>
                <a:latin typeface="Calibri" panose="020F0502020204030204" pitchFamily="34" charset="0"/>
              </a:defRPr>
            </a:lvl1pPr>
          </a:lstStyle>
          <a:p>
            <a:pPr lvl="0"/>
            <a:r>
              <a:rPr lang="en-US" noProof="0"/>
              <a:t>Click icon to add online image</a:t>
            </a:r>
            <a:endParaRPr lang="en-GB" noProof="0"/>
          </a:p>
        </p:txBody>
      </p:sp>
      <p:sp>
        <p:nvSpPr>
          <p:cNvPr id="4" name="Text Placeholder 3"/>
          <p:cNvSpPr>
            <a:spLocks noGrp="1"/>
          </p:cNvSpPr>
          <p:nvPr>
            <p:ph type="body" sz="half" idx="2"/>
          </p:nvPr>
        </p:nvSpPr>
        <p:spPr>
          <a:xfrm>
            <a:off x="6197600" y="1052737"/>
            <a:ext cx="5384800" cy="5073427"/>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36061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67194"/>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609600" y="1133857"/>
            <a:ext cx="10972800" cy="4992308"/>
          </a:xfrm>
          <a:prstGeom prst="rect">
            <a:avLst/>
          </a:prstGeom>
        </p:spPr>
        <p:txBody>
          <a:bodyPr/>
          <a:lstStyle>
            <a:lvl1pPr>
              <a:defRPr>
                <a:latin typeface="Calibri" panose="020F0502020204030204" pitchFamily="34" charset="0"/>
              </a:defRPr>
            </a:lvl1pPr>
          </a:lstStyle>
          <a:p>
            <a:pPr lvl="0"/>
            <a:r>
              <a:rPr lang="en-US" noProof="0"/>
              <a:t>Click icon to add table</a:t>
            </a:r>
            <a:endParaRPr lang="en-GB" noProof="0"/>
          </a:p>
        </p:txBody>
      </p:sp>
    </p:spTree>
    <p:extLst>
      <p:ext uri="{BB962C8B-B14F-4D97-AF65-F5344CB8AC3E}">
        <p14:creationId xmlns:p14="http://schemas.microsoft.com/office/powerpoint/2010/main" val="2951234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58050"/>
          </a:xfrm>
          <a:prstGeom prst="rect">
            <a:avLst/>
          </a:prstGeom>
        </p:spPr>
        <p:txBody>
          <a:bodyPr/>
          <a:lstStyle/>
          <a:p>
            <a:r>
              <a:rPr lang="en-US"/>
              <a:t>Click to edit Master title style</a:t>
            </a:r>
            <a:endParaRPr lang="en-GB"/>
          </a:p>
        </p:txBody>
      </p:sp>
      <p:sp>
        <p:nvSpPr>
          <p:cNvPr id="3" name="Chart Placeholder 2"/>
          <p:cNvSpPr>
            <a:spLocks noGrp="1"/>
          </p:cNvSpPr>
          <p:nvPr>
            <p:ph type="chart" idx="1"/>
          </p:nvPr>
        </p:nvSpPr>
        <p:spPr>
          <a:xfrm>
            <a:off x="609600" y="1152145"/>
            <a:ext cx="10972800" cy="4974020"/>
          </a:xfrm>
          <a:prstGeom prst="rect">
            <a:avLst/>
          </a:prstGeom>
        </p:spPr>
        <p:txBody>
          <a:bodyPr/>
          <a:lstStyle>
            <a:lvl1pPr>
              <a:defRPr>
                <a:latin typeface="Calibri" panose="020F0502020204030204" pitchFamily="34" charset="0"/>
              </a:defRPr>
            </a:lvl1pPr>
          </a:lstStyle>
          <a:p>
            <a:pPr lvl="0"/>
            <a:r>
              <a:rPr lang="en-US" noProof="0"/>
              <a:t>Click icon to add chart</a:t>
            </a:r>
            <a:endParaRPr lang="en-GB" noProof="0"/>
          </a:p>
        </p:txBody>
      </p:sp>
    </p:spTree>
    <p:extLst>
      <p:ext uri="{BB962C8B-B14F-4D97-AF65-F5344CB8AC3E}">
        <p14:creationId xmlns:p14="http://schemas.microsoft.com/office/powerpoint/2010/main" val="8278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48431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09600" y="1124713"/>
            <a:ext cx="5384800" cy="5001452"/>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197600" y="1115568"/>
            <a:ext cx="5384800" cy="2368868"/>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6197600" y="3639313"/>
            <a:ext cx="5384800" cy="2486852"/>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19108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1233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09600" y="1152145"/>
            <a:ext cx="5384800" cy="4974019"/>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197600" y="1152145"/>
            <a:ext cx="5384800" cy="4974020"/>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05366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94626"/>
          </a:xfrm>
          <a:prstGeom prst="rect">
            <a:avLst/>
          </a:prstGeo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179577"/>
            <a:ext cx="5384800" cy="4946588"/>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179577"/>
            <a:ext cx="5384800" cy="4946587"/>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004843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34082"/>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09600" y="1052737"/>
            <a:ext cx="5384800" cy="5073427"/>
          </a:xfrm>
          <a:prstGeom prst="rect">
            <a:avLst/>
          </a:prstGeo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052737"/>
            <a:ext cx="5384800" cy="5073427"/>
          </a:xfrm>
          <a:prstGeom prst="rect">
            <a:avLst/>
          </a:prstGeo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09270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6" name="Picture 5" descr="image-034"/>
          <p:cNvPicPr>
            <a:picLocks noGrp="1" noChangeAspect="1"/>
          </p:cNvPicPr>
          <p:nvPr isPhoto="1" userDrawn="1"/>
        </p:nvPicPr>
        <p:blipFill rotWithShape="1">
          <a:blip r:embed="rId2" cstate="email">
            <a:lum/>
            <a:extLst>
              <a:ext uri="{28A0092B-C50C-407E-A947-70E740481C1C}">
                <a14:useLocalDpi xmlns:a14="http://schemas.microsoft.com/office/drawing/2010/main"/>
              </a:ext>
            </a:extLst>
          </a:blip>
          <a:srcRect l="-321"/>
          <a:stretch/>
        </p:blipFill>
        <p:spPr>
          <a:xfrm>
            <a:off x="-21381" y="1"/>
            <a:ext cx="4522337" cy="907525"/>
          </a:xfrm>
          <a:prstGeom prst="rect">
            <a:avLst/>
          </a:prstGeom>
          <a:noFill/>
          <a:ln>
            <a:noFill/>
          </a:ln>
        </p:spPr>
      </p:pic>
      <p:sp>
        <p:nvSpPr>
          <p:cNvPr id="7" name="Rectangle 6"/>
          <p:cNvSpPr/>
          <p:nvPr userDrawn="1"/>
        </p:nvSpPr>
        <p:spPr>
          <a:xfrm>
            <a:off x="1732552" y="2937"/>
            <a:ext cx="10459449" cy="905783"/>
          </a:xfrm>
          <a:prstGeom prst="rect">
            <a:avLst/>
          </a:prstGeom>
          <a:gradFill flip="none" rotWithShape="1">
            <a:gsLst>
              <a:gs pos="25000">
                <a:schemeClr val="bg1"/>
              </a:gs>
              <a:gs pos="0">
                <a:schemeClr val="bg1">
                  <a:alpha val="0"/>
                </a:schemeClr>
              </a:gs>
              <a:gs pos="12000">
                <a:schemeClr val="bg1">
                  <a:alpha val="37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eaLnBrk="1" fontAlgn="auto" hangingPunct="1">
              <a:spcBef>
                <a:spcPts val="0"/>
              </a:spcBef>
              <a:spcAft>
                <a:spcPts val="0"/>
              </a:spcAft>
            </a:pPr>
            <a:endParaRPr lang="en-GB" sz="2857">
              <a:solidFill>
                <a:prstClr val="white"/>
              </a:solidFill>
              <a:latin typeface="Century Gothic" panose="020B0502020202020204" pitchFamily="34" charset="0"/>
            </a:endParaRPr>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436388" y="34337"/>
            <a:ext cx="2694568" cy="523614"/>
          </a:xfrm>
          <a:prstGeom prst="rect">
            <a:avLst/>
          </a:prstGeom>
        </p:spPr>
      </p:pic>
    </p:spTree>
    <p:extLst>
      <p:ext uri="{BB962C8B-B14F-4D97-AF65-F5344CB8AC3E}">
        <p14:creationId xmlns:p14="http://schemas.microsoft.com/office/powerpoint/2010/main" val="75209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75787" y="274638"/>
            <a:ext cx="7406613" cy="490066"/>
          </a:xfrm>
          <a:prstGeom prst="rect">
            <a:avLst/>
          </a:prstGeom>
        </p:spPr>
        <p:txBody>
          <a:bodyPr>
            <a:noAutofit/>
          </a:bodyPr>
          <a:lstStyle>
            <a:lvl1pPr>
              <a:defRPr sz="2800">
                <a:solidFill>
                  <a:srgbClr val="881419"/>
                </a:solidFill>
                <a:effectLst>
                  <a:outerShdw blurRad="38100" dist="38100" dir="2700000" algn="tl">
                    <a:srgbClr val="000000">
                      <a:alpha val="43137"/>
                    </a:srgbClr>
                  </a:outerShdw>
                </a:effectLst>
                <a:latin typeface="Calibri" panose="020F050202020403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581389" y="1556793"/>
            <a:ext cx="10972800" cy="4525963"/>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329460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93C4893-7C72-4649-A9BE-834F2C0B9150}" type="datetimeFigureOut">
              <a:rPr lang="en-GB" smtClean="0">
                <a:solidFill>
                  <a:prstClr val="black">
                    <a:tint val="75000"/>
                  </a:prstClr>
                </a:solidFill>
              </a:rPr>
              <a:pPr/>
              <a:t>27/09/2024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5252075-7AF0-4879-873A-CB000466F2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979176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93C4893-7C72-4649-A9BE-834F2C0B9150}" type="datetimeFigureOut">
              <a:rPr lang="en-GB" smtClean="0">
                <a:solidFill>
                  <a:prstClr val="black">
                    <a:tint val="75000"/>
                  </a:prstClr>
                </a:solidFill>
              </a:rPr>
              <a:pPr/>
              <a:t>27/09/2024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5252075-7AF0-4879-873A-CB000466F2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103517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93C4893-7C72-4649-A9BE-834F2C0B9150}" type="datetimeFigureOut">
              <a:rPr lang="en-GB" smtClean="0">
                <a:solidFill>
                  <a:prstClr val="black">
                    <a:tint val="75000"/>
                  </a:prstClr>
                </a:solidFill>
              </a:rPr>
              <a:pPr/>
              <a:t>27/09/2024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5252075-7AF0-4879-873A-CB000466F2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22558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93C4893-7C72-4649-A9BE-834F2C0B9150}" type="datetimeFigureOut">
              <a:rPr lang="en-GB" smtClean="0">
                <a:solidFill>
                  <a:prstClr val="black">
                    <a:tint val="75000"/>
                  </a:prstClr>
                </a:solidFill>
              </a:rPr>
              <a:pPr/>
              <a:t>27/09/2024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5252075-7AF0-4879-873A-CB000466F2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494599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93C4893-7C72-4649-A9BE-834F2C0B9150}" type="datetimeFigureOut">
              <a:rPr lang="en-GB" smtClean="0">
                <a:solidFill>
                  <a:prstClr val="black">
                    <a:tint val="75000"/>
                  </a:prstClr>
                </a:solidFill>
              </a:rPr>
              <a:pPr/>
              <a:t>27/09/2024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35252075-7AF0-4879-873A-CB000466F2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320552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93C4893-7C72-4649-A9BE-834F2C0B9150}" type="datetimeFigureOut">
              <a:rPr lang="en-GB" smtClean="0">
                <a:solidFill>
                  <a:prstClr val="black">
                    <a:tint val="75000"/>
                  </a:prstClr>
                </a:solidFill>
              </a:rPr>
              <a:pPr/>
              <a:t>27/09/2024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35252075-7AF0-4879-873A-CB000466F2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606369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3C4893-7C72-4649-A9BE-834F2C0B9150}" type="datetimeFigureOut">
              <a:rPr lang="en-GB" smtClean="0">
                <a:solidFill>
                  <a:prstClr val="black">
                    <a:tint val="75000"/>
                  </a:prstClr>
                </a:solidFill>
              </a:rPr>
              <a:pPr/>
              <a:t>27/09/2024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35252075-7AF0-4879-873A-CB000466F2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112761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93C4893-7C72-4649-A9BE-834F2C0B9150}" type="datetimeFigureOut">
              <a:rPr lang="en-GB" smtClean="0">
                <a:solidFill>
                  <a:prstClr val="black">
                    <a:tint val="75000"/>
                  </a:prstClr>
                </a:solidFill>
              </a:rPr>
              <a:pPr/>
              <a:t>27/09/2024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5252075-7AF0-4879-873A-CB000466F2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919742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93C4893-7C72-4649-A9BE-834F2C0B9150}" type="datetimeFigureOut">
              <a:rPr lang="en-GB" smtClean="0">
                <a:solidFill>
                  <a:prstClr val="black">
                    <a:tint val="75000"/>
                  </a:prstClr>
                </a:solidFill>
              </a:rPr>
              <a:pPr/>
              <a:t>27/09/2024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5252075-7AF0-4879-873A-CB000466F2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494967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93C4893-7C72-4649-A9BE-834F2C0B9150}" type="datetimeFigureOut">
              <a:rPr lang="en-GB" smtClean="0">
                <a:solidFill>
                  <a:prstClr val="black">
                    <a:tint val="75000"/>
                  </a:prstClr>
                </a:solidFill>
              </a:rPr>
              <a:pPr/>
              <a:t>27/09/2024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5252075-7AF0-4879-873A-CB000466F2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76263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normAutofit/>
          </a:bodyPr>
          <a:lstStyle>
            <a:lvl1pPr algn="l">
              <a:defRPr sz="3200" b="0" cap="all">
                <a:solidFill>
                  <a:srgbClr val="990033"/>
                </a:solidFill>
                <a:effectLst>
                  <a:outerShdw blurRad="38100" dist="38100" dir="2700000" algn="tl">
                    <a:srgbClr val="000000">
                      <a:alpha val="43137"/>
                    </a:srgbClr>
                  </a:outerShdw>
                </a:effectLst>
                <a:latin typeface="Calibri" panose="020F0502020204030204" pitchFamily="34" charset="0"/>
              </a:defRPr>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atin typeface="Calibri" panose="020F05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10598770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93C4893-7C72-4649-A9BE-834F2C0B9150}" type="datetimeFigureOut">
              <a:rPr lang="en-GB" smtClean="0">
                <a:solidFill>
                  <a:prstClr val="black">
                    <a:tint val="75000"/>
                  </a:prstClr>
                </a:solidFill>
              </a:rPr>
              <a:pPr/>
              <a:t>27/09/2024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5252075-7AF0-4879-873A-CB000466F2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79668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a:prstGeom prst="rect">
            <a:avLst/>
          </a:prstGeo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1"/>
          <p:cNvSpPr txBox="1">
            <a:spLocks/>
          </p:cNvSpPr>
          <p:nvPr/>
        </p:nvSpPr>
        <p:spPr>
          <a:xfrm>
            <a:off x="4271797" y="274638"/>
            <a:ext cx="7310603" cy="634082"/>
          </a:xfrm>
          <a:prstGeom prst="rect">
            <a:avLst/>
          </a:prstGeom>
        </p:spPr>
        <p:txBody>
          <a:bodyPr vert="horz" lIns="91440" tIns="45720" rIns="91440" bIns="45720" rtlCol="0" anchor="ctr">
            <a:noAutofit/>
          </a:bodyPr>
          <a:lstStyle>
            <a:lvl1pPr algn="ctr" rtl="0" eaLnBrk="0" fontAlgn="base" hangingPunct="0">
              <a:spcBef>
                <a:spcPct val="0"/>
              </a:spcBef>
              <a:spcAft>
                <a:spcPct val="0"/>
              </a:spcAft>
              <a:defRPr sz="3200">
                <a:solidFill>
                  <a:schemeClr val="bg1"/>
                </a:solidFill>
                <a:effectLst>
                  <a:outerShdw blurRad="50800" dist="38100" dir="2700000" algn="tl" rotWithShape="0">
                    <a:prstClr val="black">
                      <a:alpha val="40000"/>
                    </a:prstClr>
                  </a:outerShdw>
                </a:effectLst>
                <a:latin typeface="Calibri" panose="020F0502020204030204" pitchFamily="34"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2800" kern="0">
                <a:solidFill>
                  <a:srgbClr val="990033"/>
                </a:solidFill>
                <a:latin typeface="Calibri" panose="020F0502020204030204" pitchFamily="34" charset="0"/>
              </a:rPr>
              <a:t>Click to edit Master title style</a:t>
            </a:r>
            <a:endParaRPr lang="en-GB" sz="2800" kern="0">
              <a:solidFill>
                <a:srgbClr val="990033"/>
              </a:solidFill>
              <a:latin typeface="Calibri" panose="020F0502020204030204" pitchFamily="34" charset="0"/>
            </a:endParaRPr>
          </a:p>
        </p:txBody>
      </p:sp>
    </p:spTree>
    <p:extLst>
      <p:ext uri="{BB962C8B-B14F-4D97-AF65-F5344CB8AC3E}">
        <p14:creationId xmlns:p14="http://schemas.microsoft.com/office/powerpoint/2010/main" val="3420082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p:cNvSpPr>
            <a:spLocks noGrp="1"/>
          </p:cNvSpPr>
          <p:nvPr>
            <p:ph type="title"/>
          </p:nvPr>
        </p:nvSpPr>
        <p:spPr>
          <a:xfrm>
            <a:off x="4271797" y="274638"/>
            <a:ext cx="7310603" cy="634082"/>
          </a:xfrm>
          <a:prstGeom prst="rect">
            <a:avLst/>
          </a:prstGeom>
        </p:spPr>
        <p:txBody>
          <a:bodyPr>
            <a:noAutofit/>
          </a:bodyPr>
          <a:lstStyle>
            <a:lvl1pPr>
              <a:defRPr sz="2800">
                <a:solidFill>
                  <a:srgbClr val="990033"/>
                </a:solidFill>
                <a:effectLst>
                  <a:outerShdw blurRad="50800" dist="38100" dir="2700000" algn="tl" rotWithShape="0">
                    <a:prstClr val="black">
                      <a:alpha val="40000"/>
                    </a:prstClr>
                  </a:outerShdw>
                </a:effectLst>
                <a:latin typeface="Calibri" panose="020F050202020403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3336669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71797" y="274638"/>
            <a:ext cx="7310603" cy="634082"/>
          </a:xfrm>
          <a:prstGeom prst="rect">
            <a:avLst/>
          </a:prstGeom>
        </p:spPr>
        <p:txBody>
          <a:bodyPr>
            <a:noAutofit/>
          </a:bodyPr>
          <a:lstStyle>
            <a:lvl1pPr>
              <a:defRPr sz="2800">
                <a:solidFill>
                  <a:srgbClr val="990033"/>
                </a:solidFill>
                <a:effectLst>
                  <a:outerShdw blurRad="50800" dist="38100" dir="2700000" algn="tl" rotWithShape="0">
                    <a:prstClr val="black">
                      <a:alpha val="40000"/>
                    </a:prstClr>
                  </a:outerShdw>
                </a:effectLst>
                <a:latin typeface="Calibri" panose="020F050202020403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1135999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0608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621" y="-171400"/>
            <a:ext cx="7008779" cy="883336"/>
          </a:xfrm>
          <a:prstGeom prst="rect">
            <a:avLst/>
          </a:prstGeom>
        </p:spPr>
        <p:txBody>
          <a:bodyPr anchor="b"/>
          <a:lstStyle>
            <a:lvl1pPr algn="r">
              <a:defRPr sz="2000" b="0"/>
            </a:lvl1pPr>
          </a:lstStyle>
          <a:p>
            <a:r>
              <a:rPr lang="en-US"/>
              <a:t>Click to edit Master title style</a:t>
            </a:r>
            <a:endParaRPr lang="en-GB"/>
          </a:p>
        </p:txBody>
      </p:sp>
      <p:sp>
        <p:nvSpPr>
          <p:cNvPr id="3" name="Content Placeholder 2"/>
          <p:cNvSpPr>
            <a:spLocks noGrp="1"/>
          </p:cNvSpPr>
          <p:nvPr>
            <p:ph idx="1"/>
          </p:nvPr>
        </p:nvSpPr>
        <p:spPr>
          <a:xfrm>
            <a:off x="4766733" y="1124745"/>
            <a:ext cx="6815667" cy="5001419"/>
          </a:xfrm>
          <a:prstGeom prst="rect">
            <a:avLst/>
          </a:prstGeo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927688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1088135"/>
            <a:ext cx="7315200" cy="3639439"/>
          </a:xfrm>
          <a:prstGeom prst="rect">
            <a:avLst/>
          </a:prstGeom>
        </p:spPr>
        <p:txBody>
          <a:bodyPr/>
          <a:lstStyle>
            <a:lvl1pPr marL="0" indent="0">
              <a:buNone/>
              <a:defRPr sz="320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260468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Rectangle 12"/>
          <p:cNvSpPr>
            <a:spLocks noChangeArrowheads="1"/>
          </p:cNvSpPr>
          <p:nvPr/>
        </p:nvSpPr>
        <p:spPr bwMode="auto">
          <a:xfrm>
            <a:off x="5073651" y="2286000"/>
            <a:ext cx="1219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en-US" sz="1800">
              <a:latin typeface="Calibri" panose="020F0502020204030204" pitchFamily="34" charset="0"/>
            </a:endParaRPr>
          </a:p>
        </p:txBody>
      </p:sp>
      <p:sp>
        <p:nvSpPr>
          <p:cNvPr id="9" name="Title Placeholder 1"/>
          <p:cNvSpPr>
            <a:spLocks noGrp="1"/>
          </p:cNvSpPr>
          <p:nvPr>
            <p:ph type="title"/>
          </p:nvPr>
        </p:nvSpPr>
        <p:spPr>
          <a:xfrm>
            <a:off x="609600" y="184367"/>
            <a:ext cx="10972800" cy="652345"/>
          </a:xfrm>
          <a:prstGeom prst="rect">
            <a:avLst/>
          </a:prstGeom>
        </p:spPr>
        <p:txBody>
          <a:bodyPr vert="horz" lIns="91440" tIns="45720" rIns="91440" bIns="45720" rtlCol="0" anchor="ctr">
            <a:noAutofit/>
          </a:bodyPr>
          <a:lstStyle/>
          <a:p>
            <a:r>
              <a:rPr lang="en-US"/>
              <a:t>Click to edit Master title style</a:t>
            </a:r>
            <a:endParaRPr lang="en-GB"/>
          </a:p>
        </p:txBody>
      </p:sp>
      <p:sp>
        <p:nvSpPr>
          <p:cNvPr id="10"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1C0BD4D0-EFC4-46D6-8DE4-F7371A95C233}" type="datetimeFigureOut">
              <a:rPr lang="en-GB" smtClean="0"/>
              <a:pPr/>
              <a:t>27/09/2024</a:t>
            </a:fld>
            <a:endParaRPr lang="en-GB"/>
          </a:p>
        </p:txBody>
      </p:sp>
      <p:sp>
        <p:nvSpPr>
          <p:cNvPr id="11"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endParaRPr lang="en-GB"/>
          </a:p>
        </p:txBody>
      </p:sp>
      <p:sp>
        <p:nvSpPr>
          <p:cNvPr id="12" name="Slide Number Placeholder 5"/>
          <p:cNvSpPr>
            <a:spLocks noGrp="1"/>
          </p:cNvSpPr>
          <p:nvPr>
            <p:ph type="sldNum" sz="quarter" idx="4"/>
          </p:nvPr>
        </p:nvSpPr>
        <p:spPr>
          <a:xfrm>
            <a:off x="8708540" y="5599434"/>
            <a:ext cx="28448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C05635AA-2381-4170-8200-FE4B4BC1B7B7}" type="slidenum">
              <a:rPr lang="en-GB" smtClean="0"/>
              <a:pPr/>
              <a:t>‹#›</a:t>
            </a:fld>
            <a:endParaRPr lang="en-GB"/>
          </a:p>
        </p:txBody>
      </p:sp>
      <p:sp>
        <p:nvSpPr>
          <p:cNvPr id="13" name="Title 1"/>
          <p:cNvSpPr txBox="1">
            <a:spLocks/>
          </p:cNvSpPr>
          <p:nvPr/>
        </p:nvSpPr>
        <p:spPr>
          <a:xfrm>
            <a:off x="5184212" y="6538913"/>
            <a:ext cx="7007788" cy="1027051"/>
          </a:xfrm>
          <a:prstGeom prst="rect">
            <a:avLst/>
          </a:prstGeom>
        </p:spPr>
        <p:txBody>
          <a:bodyPr lIns="127995" tIns="63998" rIns="127995" bIns="63998"/>
          <a:lstStyle>
            <a:lvl1pPr algn="ctr" defTabSz="1475110" rtl="0" eaLnBrk="1" latinLnBrk="0" hangingPunct="1">
              <a:spcBef>
                <a:spcPct val="0"/>
              </a:spcBef>
              <a:buNone/>
              <a:defRPr sz="7100" kern="1200">
                <a:solidFill>
                  <a:schemeClr val="tx1"/>
                </a:solidFill>
                <a:latin typeface="+mj-lt"/>
                <a:ea typeface="+mj-ea"/>
                <a:cs typeface="+mj-cs"/>
              </a:defRPr>
            </a:lvl1pPr>
          </a:lstStyle>
          <a:p>
            <a:pPr algn="r">
              <a:defRPr/>
            </a:pPr>
            <a:r>
              <a:rPr lang="en-GB" sz="1200" b="1">
                <a:solidFill>
                  <a:schemeClr val="bg1">
                    <a:lumMod val="50000"/>
                  </a:schemeClr>
                </a:solidFill>
                <a:latin typeface="Calibri" panose="020F0502020204030204" pitchFamily="34" charset="0"/>
              </a:rPr>
              <a:t>THE ECCLESBOURNE SCHOOL </a:t>
            </a:r>
          </a:p>
        </p:txBody>
      </p:sp>
      <p:sp>
        <p:nvSpPr>
          <p:cNvPr id="14" name="Title 1"/>
          <p:cNvSpPr txBox="1">
            <a:spLocks/>
          </p:cNvSpPr>
          <p:nvPr/>
        </p:nvSpPr>
        <p:spPr>
          <a:xfrm>
            <a:off x="234231" y="6566864"/>
            <a:ext cx="12097344" cy="513526"/>
          </a:xfrm>
          <a:prstGeom prst="rect">
            <a:avLst/>
          </a:prstGeom>
        </p:spPr>
        <p:txBody>
          <a:bodyPr lIns="127995" tIns="63998" rIns="127995" bIns="63998"/>
          <a:lstStyle>
            <a:lvl1pPr algn="ctr" defTabSz="1475110" rtl="0" eaLnBrk="1" latinLnBrk="0" hangingPunct="1">
              <a:spcBef>
                <a:spcPct val="0"/>
              </a:spcBef>
              <a:buNone/>
              <a:defRPr sz="7100" kern="1200">
                <a:solidFill>
                  <a:schemeClr val="tx1"/>
                </a:solidFill>
                <a:latin typeface="+mj-lt"/>
                <a:ea typeface="+mj-ea"/>
                <a:cs typeface="+mj-cs"/>
              </a:defRPr>
            </a:lvl1pPr>
          </a:lstStyle>
          <a:p>
            <a:pPr algn="l">
              <a:defRPr/>
            </a:pPr>
            <a:r>
              <a:rPr lang="en-GB" sz="1200" b="0">
                <a:solidFill>
                  <a:schemeClr val="tx1"/>
                </a:solidFill>
                <a:latin typeface="Calibri" panose="020F0502020204030204" pitchFamily="34" charset="0"/>
              </a:rPr>
              <a:t>     </a:t>
            </a:r>
          </a:p>
        </p:txBody>
      </p:sp>
      <p:sp>
        <p:nvSpPr>
          <p:cNvPr id="15" name="Rectangle 14"/>
          <p:cNvSpPr/>
          <p:nvPr/>
        </p:nvSpPr>
        <p:spPr>
          <a:xfrm>
            <a:off x="0" y="976278"/>
            <a:ext cx="12192000" cy="75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latin typeface="Calibri" panose="020F0502020204030204" pitchFamily="34" charset="0"/>
              </a:rPr>
              <a:t>`</a:t>
            </a:r>
            <a:endParaRPr lang="en-GB" sz="1800">
              <a:latin typeface="Calibri" panose="020F0502020204030204" pitchFamily="34" charset="0"/>
            </a:endParaRPr>
          </a:p>
        </p:txBody>
      </p:sp>
      <p:sp>
        <p:nvSpPr>
          <p:cNvPr id="16" name="Rectangle 15"/>
          <p:cNvSpPr/>
          <p:nvPr/>
        </p:nvSpPr>
        <p:spPr>
          <a:xfrm>
            <a:off x="0" y="901925"/>
            <a:ext cx="12192000" cy="84742"/>
          </a:xfrm>
          <a:prstGeom prst="rect">
            <a:avLst/>
          </a:prstGeom>
          <a:solidFill>
            <a:srgbClr val="8814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Calibri" panose="020F0502020204030204" pitchFamily="34" charset="0"/>
            </a:endParaRPr>
          </a:p>
        </p:txBody>
      </p:sp>
      <p:sp>
        <p:nvSpPr>
          <p:cNvPr id="17" name="Rectangle 16"/>
          <p:cNvSpPr/>
          <p:nvPr/>
        </p:nvSpPr>
        <p:spPr>
          <a:xfrm>
            <a:off x="0" y="6525344"/>
            <a:ext cx="12192000" cy="743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latin typeface="Calibri" panose="020F0502020204030204" pitchFamily="34" charset="0"/>
              </a:rPr>
              <a:t>`</a:t>
            </a:r>
            <a:endParaRPr lang="en-GB" sz="1800">
              <a:latin typeface="Calibri" panose="020F0502020204030204" pitchFamily="34" charset="0"/>
            </a:endParaRPr>
          </a:p>
        </p:txBody>
      </p:sp>
      <p:sp>
        <p:nvSpPr>
          <p:cNvPr id="18" name="Rectangle 17"/>
          <p:cNvSpPr/>
          <p:nvPr/>
        </p:nvSpPr>
        <p:spPr>
          <a:xfrm>
            <a:off x="0" y="6479625"/>
            <a:ext cx="12192000" cy="45719"/>
          </a:xfrm>
          <a:prstGeom prst="rect">
            <a:avLst/>
          </a:prstGeom>
          <a:solidFill>
            <a:srgbClr val="8814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Calibri" panose="020F0502020204030204" pitchFamily="34" charset="0"/>
            </a:endParaRPr>
          </a:p>
        </p:txBody>
      </p:sp>
      <p:pic>
        <p:nvPicPr>
          <p:cNvPr id="24" name="Picture 23"/>
          <p:cNvPicPr>
            <a:picLocks noChangeAspect="1"/>
          </p:cNvPicPr>
          <p:nvPr/>
        </p:nvPicPr>
        <p:blipFill>
          <a:blip r:embed="rId21">
            <a:extLst>
              <a:ext uri="{28A0092B-C50C-407E-A947-70E740481C1C}">
                <a14:useLocalDpi xmlns:a14="http://schemas.microsoft.com/office/drawing/2010/main"/>
              </a:ext>
            </a:extLst>
          </a:blip>
          <a:stretch>
            <a:fillRect/>
          </a:stretch>
        </p:blipFill>
        <p:spPr>
          <a:xfrm>
            <a:off x="8026400" y="1223163"/>
            <a:ext cx="3906382" cy="4998929"/>
          </a:xfrm>
          <a:prstGeom prst="rect">
            <a:avLst/>
          </a:prstGeom>
        </p:spPr>
      </p:pic>
      <p:sp>
        <p:nvSpPr>
          <p:cNvPr id="2" name="Rectangle 1"/>
          <p:cNvSpPr/>
          <p:nvPr/>
        </p:nvSpPr>
        <p:spPr>
          <a:xfrm>
            <a:off x="4281171" y="6690071"/>
            <a:ext cx="6096000" cy="276999"/>
          </a:xfrm>
          <a:prstGeom prst="rect">
            <a:avLst/>
          </a:prstGeom>
        </p:spPr>
        <p:txBody>
          <a:bodyPr>
            <a:spAutoFit/>
          </a:bodyPr>
          <a:lstStyle/>
          <a:p>
            <a:pPr algn="l">
              <a:defRPr/>
            </a:pPr>
            <a:r>
              <a:rPr lang="en-GB" sz="1200" b="0" baseline="0">
                <a:solidFill>
                  <a:schemeClr val="tx1"/>
                </a:solidFill>
                <a:latin typeface="Calibri" panose="020F0502020204030204" pitchFamily="34" charset="0"/>
              </a:rPr>
              <a:t>       </a:t>
            </a:r>
            <a:endParaRPr lang="en-GB" sz="1200" b="0">
              <a:solidFill>
                <a:schemeClr val="tx1"/>
              </a:solidFill>
              <a:latin typeface="Calibri" panose="020F0502020204030204" pitchFamily="34" charset="0"/>
            </a:endParaRPr>
          </a:p>
        </p:txBody>
      </p:sp>
      <p:pic>
        <p:nvPicPr>
          <p:cNvPr id="26" name="Picture 25"/>
          <p:cNvPicPr>
            <a:picLocks noChangeAspect="1"/>
          </p:cNvPicPr>
          <p:nvPr/>
        </p:nvPicPr>
        <p:blipFill rotWithShape="1">
          <a:blip r:embed="rId22" cstate="email">
            <a:extLst>
              <a:ext uri="{28A0092B-C50C-407E-A947-70E740481C1C}">
                <a14:useLocalDpi xmlns:a14="http://schemas.microsoft.com/office/drawing/2010/main"/>
              </a:ext>
            </a:extLst>
          </a:blip>
          <a:srcRect/>
          <a:stretch/>
        </p:blipFill>
        <p:spPr>
          <a:xfrm>
            <a:off x="1" y="-5850"/>
            <a:ext cx="4943872" cy="898124"/>
          </a:xfrm>
          <a:prstGeom prst="rect">
            <a:avLst/>
          </a:prstGeom>
        </p:spPr>
      </p:pic>
    </p:spTree>
    <p:extLst>
      <p:ext uri="{BB962C8B-B14F-4D97-AF65-F5344CB8AC3E}">
        <p14:creationId xmlns:p14="http://schemas.microsoft.com/office/powerpoint/2010/main" val="259870748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706" r:id="rId19"/>
  </p:sldLayoutIdLst>
  <p:txStyles>
    <p:titleStyle>
      <a:lvl1pPr algn="r" rtl="0" eaLnBrk="1" fontAlgn="base" hangingPunct="1">
        <a:spcBef>
          <a:spcPct val="0"/>
        </a:spcBef>
        <a:spcAft>
          <a:spcPct val="0"/>
        </a:spcAft>
        <a:defRPr sz="2800">
          <a:solidFill>
            <a:srgbClr val="990033"/>
          </a:solidFill>
          <a:effectLst>
            <a:outerShdw blurRad="38100" dist="38100" dir="2700000" algn="tl">
              <a:srgbClr val="000000">
                <a:alpha val="43137"/>
              </a:srgbClr>
            </a:outerShdw>
          </a:effectLst>
          <a:latin typeface="Calibri" panose="020F0502020204030204" pitchFamily="34" charset="0"/>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3C4893-7C72-4649-A9BE-834F2C0B9150}" type="datetimeFigureOut">
              <a:rPr lang="en-GB" smtClean="0">
                <a:solidFill>
                  <a:prstClr val="black">
                    <a:tint val="75000"/>
                  </a:prstClr>
                </a:solidFill>
              </a:rPr>
              <a:pPr/>
              <a:t>27/09/2024</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252075-7AF0-4879-873A-CB000466F2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2174261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5.gif"/><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hyperlink" Target="http://studyinuk.universiablogs.net/files/work20experience.jpg"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19.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hyperlink" Target="https://www.flickr.com/photos/vaping360/44991958945" TargetMode="External"/><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4.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5.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www.speakersforschools.org/vwex/" TargetMode="External"/><Relationship Id="rId2" Type="http://schemas.openxmlformats.org/officeDocument/2006/relationships/hyperlink" Target="https://www.springpod.com/virtual-work-experience/search" TargetMode="External"/><Relationship Id="rId1" Type="http://schemas.openxmlformats.org/officeDocument/2006/relationships/slideLayout" Target="../slideLayouts/slideLayout18.xml"/><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8.xml"/><Relationship Id="rId4" Type="http://schemas.openxmlformats.org/officeDocument/2006/relationships/image" Target="../media/image45.jpeg"/></Relationships>
</file>

<file path=ppt/slides/_rels/slide3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39.xml.rels><?xml version="1.0" encoding="UTF-8" standalone="yes"?>
<Relationships xmlns="http://schemas.openxmlformats.org/package/2006/relationships"><Relationship Id="rId3" Type="http://schemas.openxmlformats.org/officeDocument/2006/relationships/image" Target="../media/image50.emf"/><Relationship Id="rId7" Type="http://schemas.openxmlformats.org/officeDocument/2006/relationships/image" Target="../media/image54.emf"/><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53.emf"/><Relationship Id="rId5" Type="http://schemas.openxmlformats.org/officeDocument/2006/relationships/image" Target="../media/image52.emf"/><Relationship Id="rId4" Type="http://schemas.openxmlformats.org/officeDocument/2006/relationships/image" Target="../media/image51.emf"/></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hyperlink" Target="https://youngminds.org.uk/" TargetMode="External"/><Relationship Id="rId13" Type="http://schemas.openxmlformats.org/officeDocument/2006/relationships/image" Target="../media/image61.png"/><Relationship Id="rId18" Type="http://schemas.openxmlformats.org/officeDocument/2006/relationships/hyperlink" Target="https://www.google.co.uk/url?sa=i&amp;rct=j&amp;q=&amp;esrc=s&amp;source=images&amp;cd=&amp;cad=rja&amp;uact=8&amp;ved=2ahUKEwjkytzag4vhAhVQyYUKHRk5C-wQjRx6BAgBEAU&amp;url=https://www.headspace.com/&amp;psig=AOvVaw0-s84YoqYgCLCIcMGbG4QU&amp;ust=1552975762336181" TargetMode="External"/><Relationship Id="rId3" Type="http://schemas.openxmlformats.org/officeDocument/2006/relationships/image" Target="../media/image56.png"/><Relationship Id="rId21" Type="http://schemas.openxmlformats.org/officeDocument/2006/relationships/image" Target="../media/image65.jpeg"/><Relationship Id="rId7" Type="http://schemas.openxmlformats.org/officeDocument/2006/relationships/image" Target="../media/image58.png"/><Relationship Id="rId12" Type="http://schemas.openxmlformats.org/officeDocument/2006/relationships/hyperlink" Target="https://www.themix.org.uk/mental-health" TargetMode="External"/><Relationship Id="rId17" Type="http://schemas.openxmlformats.org/officeDocument/2006/relationships/image" Target="../media/image63.png"/><Relationship Id="rId2" Type="http://schemas.openxmlformats.org/officeDocument/2006/relationships/hyperlink" Target="https://www.google.co.uk/url?sa=i&amp;rct=j&amp;q=&amp;esrc=s&amp;source=images&amp;cd=&amp;cad=rja&amp;uact=8&amp;ved=2ahUKEwjgg8OOgIvhAhUEqxoKHQlzD5wQjRx6BAgBEAU&amp;url=https://www.mentalhealthatwork.org.uk/organisation/mental-health-first-aid-england/&amp;psig=AOvVaw3zBWreNO890mbZVC5jjYLr&amp;ust=1552974793401062" TargetMode="External"/><Relationship Id="rId16" Type="http://schemas.openxmlformats.org/officeDocument/2006/relationships/hyperlink" Target="https://www.stopbreathethink.com/" TargetMode="External"/><Relationship Id="rId20" Type="http://schemas.openxmlformats.org/officeDocument/2006/relationships/hyperlink" Target="https://www.google.co.uk/url?sa=i&amp;rct=j&amp;q=&amp;esrc=s&amp;source=images&amp;cd=&amp;cad=rja&amp;uact=8&amp;ved=2ahUKEwjI4riBhIvhAhVJhRoKHVvcBIEQjRx6BAgBEAU&amp;url=https://twitter.com/power_of_calm&amp;psig=AOvVaw0SBGB6B67KD1MKVfE7RrJz&amp;ust=1552975841965222" TargetMode="External"/><Relationship Id="rId1" Type="http://schemas.openxmlformats.org/officeDocument/2006/relationships/slideLayout" Target="../slideLayouts/slideLayout12.xml"/><Relationship Id="rId6" Type="http://schemas.openxmlformats.org/officeDocument/2006/relationships/hyperlink" Target="https://www.studentsagainstdepression.org/" TargetMode="External"/><Relationship Id="rId11" Type="http://schemas.openxmlformats.org/officeDocument/2006/relationships/image" Target="../media/image60.png"/><Relationship Id="rId24" Type="http://schemas.openxmlformats.org/officeDocument/2006/relationships/image" Target="../media/image67.png"/><Relationship Id="rId5" Type="http://schemas.openxmlformats.org/officeDocument/2006/relationships/image" Target="../media/image57.png"/><Relationship Id="rId15" Type="http://schemas.openxmlformats.org/officeDocument/2006/relationships/image" Target="../media/image62.png"/><Relationship Id="rId23" Type="http://schemas.openxmlformats.org/officeDocument/2006/relationships/image" Target="../media/image66.jpeg"/><Relationship Id="rId10" Type="http://schemas.openxmlformats.org/officeDocument/2006/relationships/hyperlink" Target="https://www.mind.org.uk/information-support/" TargetMode="External"/><Relationship Id="rId19" Type="http://schemas.openxmlformats.org/officeDocument/2006/relationships/image" Target="../media/image64.jpeg"/><Relationship Id="rId4" Type="http://schemas.openxmlformats.org/officeDocument/2006/relationships/hyperlink" Target="https://www.nhs.uk/using-the-nhs/nhs-services/mental-health-services/child-and-adolescent-mental-health-services-camhs/" TargetMode="External"/><Relationship Id="rId9" Type="http://schemas.openxmlformats.org/officeDocument/2006/relationships/image" Target="../media/image59.png"/><Relationship Id="rId14" Type="http://schemas.openxmlformats.org/officeDocument/2006/relationships/hyperlink" Target="https://www.moodjuice.scot.nhs.uk/professional/index.asp" TargetMode="External"/><Relationship Id="rId22" Type="http://schemas.openxmlformats.org/officeDocument/2006/relationships/hyperlink" Target="https://www.google.co.uk/url?sa=i&amp;rct=j&amp;q=&amp;esrc=s&amp;source=images&amp;cd=&amp;cad=rja&amp;uact=8&amp;ved=2ahUKEwj0vYHLhIvhAhUBKBoKHXX8CTUQjRx6BAgBEAU&amp;url=https://twitter.com/youthhealthtalk&amp;psig=AOvVaw0pByWVVP-L0-O9kPUNtZca&amp;ust=1552976003031891" TargetMode="External"/></Relationships>
</file>

<file path=ppt/slides/_rels/slide42.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69.jpeg"/><Relationship Id="rId7" Type="http://schemas.openxmlformats.org/officeDocument/2006/relationships/image" Target="../media/image73.pn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media/image71.jpeg"/><Relationship Id="rId4" Type="http://schemas.openxmlformats.org/officeDocument/2006/relationships/image" Target="../media/image70.jpeg"/><Relationship Id="rId9" Type="http://schemas.openxmlformats.org/officeDocument/2006/relationships/image" Target="../media/image75.png"/></Relationships>
</file>

<file path=ppt/slides/_rels/slide43.xml.rels><?xml version="1.0" encoding="UTF-8" standalone="yes"?>
<Relationships xmlns="http://schemas.openxmlformats.org/package/2006/relationships"><Relationship Id="rId3" Type="http://schemas.openxmlformats.org/officeDocument/2006/relationships/hyperlink" Target="https://www.youngminds.org.uk/parent/parents-helpline-and-webchat/" TargetMode="External"/><Relationship Id="rId2" Type="http://schemas.openxmlformats.org/officeDocument/2006/relationships/image" Target="../media/image76.png"/><Relationship Id="rId1" Type="http://schemas.openxmlformats.org/officeDocument/2006/relationships/slideLayout" Target="../slideLayouts/slideLayout6.xml"/><Relationship Id="rId5" Type="http://schemas.openxmlformats.org/officeDocument/2006/relationships/image" Target="../media/image77.png"/><Relationship Id="rId4" Type="http://schemas.openxmlformats.org/officeDocument/2006/relationships/hyperlink" Target="https://www.derbyshirehealthcareft.nhs.uk/getting-help/coronavirus-covid-19/mental-health-support-line"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8" Type="http://schemas.openxmlformats.org/officeDocument/2006/relationships/hyperlink" Target="mailto:pat@papyrus-uk.org%C2%A0" TargetMode="External"/><Relationship Id="rId3" Type="http://schemas.openxmlformats.org/officeDocument/2006/relationships/hyperlink" Target="https://www.derbyshirehealthcareft.nhs.uk/services/childrens-mental-health-services-camhs-derby-and-southern-derbyshire/www.childline.org.uk" TargetMode="External"/><Relationship Id="rId7" Type="http://schemas.openxmlformats.org/officeDocument/2006/relationships/hyperlink" Target="http://www.papyrus-uk.org/" TargetMode="External"/><Relationship Id="rId2" Type="http://schemas.openxmlformats.org/officeDocument/2006/relationships/hyperlink" Target="http://www.childline.org.uk/" TargetMode="External"/><Relationship Id="rId1" Type="http://schemas.openxmlformats.org/officeDocument/2006/relationships/slideLayout" Target="../slideLayouts/slideLayout7.xml"/><Relationship Id="rId6" Type="http://schemas.openxmlformats.org/officeDocument/2006/relationships/hyperlink" Target="http://www.youngminds.org.uk/" TargetMode="External"/><Relationship Id="rId5" Type="http://schemas.openxmlformats.org/officeDocument/2006/relationships/hyperlink" Target="http://www.kooth.com/" TargetMode="External"/><Relationship Id="rId10" Type="http://schemas.openxmlformats.org/officeDocument/2006/relationships/image" Target="../media/image80.png"/><Relationship Id="rId4" Type="http://schemas.openxmlformats.org/officeDocument/2006/relationships/hyperlink" Target="http://www.samaritans.org/" TargetMode="External"/><Relationship Id="rId9" Type="http://schemas.openxmlformats.org/officeDocument/2006/relationships/hyperlink" Target="https://www.derbyshirehealthcareft.nhs.uk/getting-help/coronavirus-covid-19/mental-health-support-line"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youngminds.org.uk/parent/parents-helpline-and-webchat" TargetMode="External"/><Relationship Id="rId2" Type="http://schemas.openxmlformats.org/officeDocument/2006/relationships/hyperlink" Target="https://www.barnardos.org.uk/support-hub/emotional-wellbeing" TargetMode="External"/><Relationship Id="rId1" Type="http://schemas.openxmlformats.org/officeDocument/2006/relationships/slideLayout" Target="../slideLayouts/slideLayout2.xml"/><Relationship Id="rId4" Type="http://schemas.openxmlformats.org/officeDocument/2006/relationships/hyperlink" Target="https://www.actionforchildren.org.uk/our-work-and-impact/children-and-families/good-mental-health/"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trentpts.co.uk/" TargetMode="External"/><Relationship Id="rId2" Type="http://schemas.openxmlformats.org/officeDocument/2006/relationships/hyperlink" Target="https://www.nhs.uk/nhs-services/mental-health-services/mental-health-services-for-young-people/children-young-people-mental-health-services-cypmhs/" TargetMode="External"/><Relationship Id="rId1" Type="http://schemas.openxmlformats.org/officeDocument/2006/relationships/slideLayout" Target="../slideLayouts/slideLayout2.xml"/><Relationship Id="rId4" Type="http://schemas.openxmlformats.org/officeDocument/2006/relationships/hyperlink" Target="https://www.beateatingdisorders.org.uk/"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hyperlink" Target="https://www.internetmatters.org/advice/14plus/" TargetMode="External"/><Relationship Id="rId2" Type="http://schemas.openxmlformats.org/officeDocument/2006/relationships/hyperlink" Target="https://www.nspcc.org.uk/keeping-children-safe/online-safety/#guides"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getadapt.co.uk/" TargetMode="External"/><Relationship Id="rId2" Type="http://schemas.openxmlformats.org/officeDocument/2006/relationships/hyperlink" Target="https://www.youtube.com/watch?v=mQkkQ32W5zw" TargetMode="External"/><Relationship Id="rId1" Type="http://schemas.openxmlformats.org/officeDocument/2006/relationships/slideLayout" Target="../slideLayouts/slideLayout2.xml"/><Relationship Id="rId5" Type="http://schemas.openxmlformats.org/officeDocument/2006/relationships/hyperlink" Target="https://senecalearning.com/en-GB/" TargetMode="External"/><Relationship Id="rId4" Type="http://schemas.openxmlformats.org/officeDocument/2006/relationships/hyperlink" Target="https://quizlet.com/en-gb" TargetMode="Externa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5.gif"/><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Year 12 Information Evening</a:t>
            </a:r>
          </a:p>
        </p:txBody>
      </p:sp>
      <p:sp>
        <p:nvSpPr>
          <p:cNvPr id="3" name="Subtitle 2"/>
          <p:cNvSpPr>
            <a:spLocks noGrp="1"/>
          </p:cNvSpPr>
          <p:nvPr>
            <p:ph type="subTitle" idx="1"/>
          </p:nvPr>
        </p:nvSpPr>
        <p:spPr/>
        <p:txBody>
          <a:bodyPr lIns="91440" tIns="45720" rIns="91440" bIns="45720" anchor="t"/>
          <a:lstStyle/>
          <a:p>
            <a:r>
              <a:rPr lang="en-GB" dirty="0">
                <a:latin typeface="Calibri"/>
                <a:cs typeface="Calibri"/>
              </a:rPr>
              <a:t>Sixth Form Pastoral Team</a:t>
            </a:r>
          </a:p>
          <a:p>
            <a:r>
              <a:rPr lang="en-GB" dirty="0">
                <a:latin typeface="Calibri"/>
                <a:cs typeface="Calibri"/>
              </a:rPr>
              <a:t>The Ecclesbourne School</a:t>
            </a:r>
          </a:p>
          <a:p>
            <a:r>
              <a:rPr lang="en-GB" dirty="0">
                <a:latin typeface="Calibri"/>
                <a:cs typeface="Calibri"/>
              </a:rPr>
              <a:t>18th September 2024</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10730" y="4809993"/>
            <a:ext cx="1629915" cy="1764937"/>
          </a:xfrm>
          <a:prstGeom prst="rect">
            <a:avLst/>
          </a:prstGeom>
        </p:spPr>
      </p:pic>
    </p:spTree>
    <p:extLst>
      <p:ext uri="{BB962C8B-B14F-4D97-AF65-F5344CB8AC3E}">
        <p14:creationId xmlns:p14="http://schemas.microsoft.com/office/powerpoint/2010/main" val="4180348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786" y="292181"/>
            <a:ext cx="7406613" cy="490066"/>
          </a:xfrm>
        </p:spPr>
        <p:txBody>
          <a:bodyPr/>
          <a:lstStyle/>
          <a:p>
            <a:r>
              <a:rPr lang="en-GB">
                <a:latin typeface="Calibri"/>
                <a:cs typeface="Calibri"/>
              </a:rPr>
              <a:t>Year 12 Tutors</a:t>
            </a:r>
          </a:p>
        </p:txBody>
      </p:sp>
      <p:sp>
        <p:nvSpPr>
          <p:cNvPr id="5" name="Content Placeholder 4"/>
          <p:cNvSpPr>
            <a:spLocks noGrp="1"/>
          </p:cNvSpPr>
          <p:nvPr>
            <p:ph idx="1"/>
          </p:nvPr>
        </p:nvSpPr>
        <p:spPr>
          <a:xfrm>
            <a:off x="484286" y="1565852"/>
            <a:ext cx="10515600" cy="4351338"/>
          </a:xfrm>
        </p:spPr>
        <p:txBody>
          <a:bodyPr lIns="91440" tIns="45720" rIns="91440" bIns="45720" anchor="t">
            <a:normAutofit fontScale="92500" lnSpcReduction="10000"/>
          </a:bodyPr>
          <a:lstStyle/>
          <a:p>
            <a:r>
              <a:rPr lang="en-GB" dirty="0">
                <a:latin typeface="Calibri"/>
                <a:cs typeface="Calibri"/>
              </a:rPr>
              <a:t>12B Mrs Cotton </a:t>
            </a:r>
          </a:p>
          <a:p>
            <a:r>
              <a:rPr lang="en-GB" dirty="0">
                <a:latin typeface="Calibri"/>
                <a:cs typeface="Calibri"/>
              </a:rPr>
              <a:t>12C Ms McCammon</a:t>
            </a:r>
            <a:endParaRPr lang="en-GB" dirty="0">
              <a:cs typeface="Calibri"/>
            </a:endParaRPr>
          </a:p>
          <a:p>
            <a:r>
              <a:rPr lang="en-GB" dirty="0">
                <a:latin typeface="Calibri"/>
                <a:cs typeface="Calibri"/>
              </a:rPr>
              <a:t>12J Mr Cuthbert</a:t>
            </a:r>
            <a:endParaRPr lang="en-GB" dirty="0">
              <a:cs typeface="Calibri"/>
            </a:endParaRPr>
          </a:p>
          <a:p>
            <a:r>
              <a:rPr lang="en-GB" dirty="0">
                <a:latin typeface="Calibri"/>
                <a:cs typeface="Calibri"/>
              </a:rPr>
              <a:t>12M Mr Mason </a:t>
            </a:r>
          </a:p>
          <a:p>
            <a:r>
              <a:rPr lang="en-GB" dirty="0">
                <a:latin typeface="Calibri"/>
                <a:cs typeface="Calibri"/>
              </a:rPr>
              <a:t>12P Mr Martin</a:t>
            </a:r>
            <a:endParaRPr lang="en-GB" dirty="0">
              <a:cs typeface="Calibri"/>
            </a:endParaRPr>
          </a:p>
          <a:p>
            <a:r>
              <a:rPr lang="en-GB" dirty="0">
                <a:latin typeface="Calibri"/>
                <a:cs typeface="Calibri"/>
              </a:rPr>
              <a:t>12R Miss </a:t>
            </a:r>
            <a:r>
              <a:rPr lang="en-GB" dirty="0" err="1">
                <a:latin typeface="Calibri"/>
                <a:cs typeface="Calibri"/>
              </a:rPr>
              <a:t>MacCormick</a:t>
            </a:r>
            <a:r>
              <a:rPr lang="en-GB" dirty="0">
                <a:latin typeface="Calibri"/>
                <a:cs typeface="Calibri"/>
              </a:rPr>
              <a:t> </a:t>
            </a:r>
          </a:p>
          <a:p>
            <a:r>
              <a:rPr lang="en-GB" dirty="0">
                <a:latin typeface="Calibri"/>
                <a:cs typeface="Calibri"/>
              </a:rPr>
              <a:t>12S Mrs O’Boyle</a:t>
            </a:r>
          </a:p>
          <a:p>
            <a:r>
              <a:rPr lang="en-GB" dirty="0">
                <a:latin typeface="Calibri"/>
                <a:cs typeface="Calibri"/>
              </a:rPr>
              <a:t>12T Ms March</a:t>
            </a:r>
          </a:p>
          <a:p>
            <a:pPr marL="0" indent="0">
              <a:buNone/>
            </a:pPr>
            <a:endParaRPr lang="en-GB" dirty="0"/>
          </a:p>
          <a:p>
            <a:pPr marL="0" indent="0">
              <a:buNone/>
            </a:pPr>
            <a:endParaRPr lang="en-GB" dirty="0"/>
          </a:p>
          <a:p>
            <a:endParaRPr lang="en-GB"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10939" y="4797468"/>
            <a:ext cx="1629915" cy="1764937"/>
          </a:xfrm>
          <a:prstGeom prst="rect">
            <a:avLst/>
          </a:prstGeom>
        </p:spPr>
      </p:pic>
      <p:pic>
        <p:nvPicPr>
          <p:cNvPr id="6" name="Picture 5" descr="A person smiling in front of a black door&#10;&#10;Description automatically generated">
            <a:extLst>
              <a:ext uri="{FF2B5EF4-FFF2-40B4-BE49-F238E27FC236}">
                <a16:creationId xmlns:a16="http://schemas.microsoft.com/office/drawing/2014/main" id="{0FFA1C2B-F0E0-4FE8-9FB8-DB06FBD806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98087" y="616935"/>
            <a:ext cx="2348189" cy="2174143"/>
          </a:xfrm>
          <a:prstGeom prst="rect">
            <a:avLst/>
          </a:prstGeom>
        </p:spPr>
      </p:pic>
      <p:pic>
        <p:nvPicPr>
          <p:cNvPr id="8" name="Picture 7" descr="A person wearing a lanyard&#10;&#10;Description automatically generated">
            <a:extLst>
              <a:ext uri="{FF2B5EF4-FFF2-40B4-BE49-F238E27FC236}">
                <a16:creationId xmlns:a16="http://schemas.microsoft.com/office/drawing/2014/main" id="{BA3D09EA-205A-498C-85E2-6134E85646F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21841" y="643948"/>
            <a:ext cx="1828800" cy="2438400"/>
          </a:xfrm>
          <a:prstGeom prst="rect">
            <a:avLst/>
          </a:prstGeom>
        </p:spPr>
      </p:pic>
      <p:pic>
        <p:nvPicPr>
          <p:cNvPr id="10" name="Picture 9" descr="A person smiling at the camera&#10;&#10;Description automatically generated">
            <a:extLst>
              <a:ext uri="{FF2B5EF4-FFF2-40B4-BE49-F238E27FC236}">
                <a16:creationId xmlns:a16="http://schemas.microsoft.com/office/drawing/2014/main" id="{BAEA6387-666A-4C56-AE3B-A3551AE115D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69792" y="3694826"/>
            <a:ext cx="2046795" cy="2729060"/>
          </a:xfrm>
          <a:prstGeom prst="rect">
            <a:avLst/>
          </a:prstGeom>
        </p:spPr>
      </p:pic>
      <p:pic>
        <p:nvPicPr>
          <p:cNvPr id="12" name="Picture 11" descr="A person wearing glasses and smiling&#10;&#10;Description automatically generated">
            <a:extLst>
              <a:ext uri="{FF2B5EF4-FFF2-40B4-BE49-F238E27FC236}">
                <a16:creationId xmlns:a16="http://schemas.microsoft.com/office/drawing/2014/main" id="{35A10CEE-66DD-44ED-AF48-4D2E5FEFA08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510484" y="3916964"/>
            <a:ext cx="1657350" cy="2209800"/>
          </a:xfrm>
          <a:prstGeom prst="rect">
            <a:avLst/>
          </a:prstGeom>
        </p:spPr>
      </p:pic>
      <p:pic>
        <p:nvPicPr>
          <p:cNvPr id="24" name="Picture 23" descr="A person taking a selfie with a city in the background&#10;&#10;Description automatically generated">
            <a:extLst>
              <a:ext uri="{FF2B5EF4-FFF2-40B4-BE49-F238E27FC236}">
                <a16:creationId xmlns:a16="http://schemas.microsoft.com/office/drawing/2014/main" id="{4BF95051-736A-4908-8941-5775E052412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712897" y="3756126"/>
            <a:ext cx="2046795" cy="2724355"/>
          </a:xfrm>
          <a:prstGeom prst="rect">
            <a:avLst/>
          </a:prstGeom>
        </p:spPr>
      </p:pic>
      <p:pic>
        <p:nvPicPr>
          <p:cNvPr id="26" name="Picture 25" descr="A person with glasses and a beard&#10;&#10;Description automatically generated">
            <a:extLst>
              <a:ext uri="{FF2B5EF4-FFF2-40B4-BE49-F238E27FC236}">
                <a16:creationId xmlns:a16="http://schemas.microsoft.com/office/drawing/2014/main" id="{0AFA9BA4-84C3-4CEE-8E1C-8EA5A635B62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146276" y="731236"/>
            <a:ext cx="1908870" cy="2570145"/>
          </a:xfrm>
          <a:prstGeom prst="rect">
            <a:avLst/>
          </a:prstGeom>
        </p:spPr>
      </p:pic>
      <p:pic>
        <p:nvPicPr>
          <p:cNvPr id="28" name="Picture 27" descr="A person with glasses and a black sweater&#10;&#10;Description automatically generated">
            <a:extLst>
              <a:ext uri="{FF2B5EF4-FFF2-40B4-BE49-F238E27FC236}">
                <a16:creationId xmlns:a16="http://schemas.microsoft.com/office/drawing/2014/main" id="{29EF1B22-6410-474A-BAFD-DF4C24E5EBC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135777" y="616935"/>
            <a:ext cx="1676400" cy="2514600"/>
          </a:xfrm>
          <a:prstGeom prst="rect">
            <a:avLst/>
          </a:prstGeom>
        </p:spPr>
      </p:pic>
      <p:pic>
        <p:nvPicPr>
          <p:cNvPr id="30" name="Picture 29" descr="Medium shot of a person smiling&#10;&#10;Description automatically generated">
            <a:extLst>
              <a:ext uri="{FF2B5EF4-FFF2-40B4-BE49-F238E27FC236}">
                <a16:creationId xmlns:a16="http://schemas.microsoft.com/office/drawing/2014/main" id="{8D067662-1362-4A5C-9574-21605B6380A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783879" y="3864672"/>
            <a:ext cx="1738402" cy="2607602"/>
          </a:xfrm>
          <a:prstGeom prst="rect">
            <a:avLst/>
          </a:prstGeom>
        </p:spPr>
      </p:pic>
    </p:spTree>
    <p:extLst>
      <p:ext uri="{BB962C8B-B14F-4D97-AF65-F5344CB8AC3E}">
        <p14:creationId xmlns:p14="http://schemas.microsoft.com/office/powerpoint/2010/main" val="4225487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Form time and Pastoral Education</a:t>
            </a:r>
          </a:p>
        </p:txBody>
      </p:sp>
      <p:sp>
        <p:nvSpPr>
          <p:cNvPr id="3" name="Content Placeholder 2"/>
          <p:cNvSpPr>
            <a:spLocks noGrp="1"/>
          </p:cNvSpPr>
          <p:nvPr>
            <p:ph idx="1"/>
          </p:nvPr>
        </p:nvSpPr>
        <p:spPr>
          <a:xfrm>
            <a:off x="425886" y="1597025"/>
            <a:ext cx="8839200" cy="4351338"/>
          </a:xfrm>
        </p:spPr>
        <p:txBody>
          <a:bodyPr lIns="91440" tIns="45720" rIns="91440" bIns="45720" anchor="t"/>
          <a:lstStyle/>
          <a:p>
            <a:r>
              <a:rPr lang="en-GB" dirty="0">
                <a:latin typeface="Calibri"/>
                <a:cs typeface="Calibri"/>
              </a:rPr>
              <a:t>PDC on Tuesdays; students learn about a range of areas including finance, health, drugs, online safety and healthy relationships. This is in PDC groups of mixed forms (carousel).</a:t>
            </a:r>
          </a:p>
          <a:p>
            <a:r>
              <a:rPr lang="en-GB" dirty="0">
                <a:latin typeface="Calibri"/>
                <a:cs typeface="Calibri"/>
              </a:rPr>
              <a:t>2 assemblies a week; on a range of issues, e.g. consent, diversity, wellbeing, kindness, climate change and global issues.</a:t>
            </a:r>
          </a:p>
          <a:p>
            <a:r>
              <a:rPr lang="en-GB" dirty="0">
                <a:latin typeface="Calibri"/>
                <a:cs typeface="Calibri"/>
              </a:rPr>
              <a:t>Homework is set via Show My Homework.</a:t>
            </a:r>
          </a:p>
          <a:p>
            <a:r>
              <a:rPr lang="en-GB" dirty="0"/>
              <a:t>Uniform-help us to help your child. </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36199" y="4546963"/>
            <a:ext cx="1629915" cy="1764937"/>
          </a:xfrm>
          <a:prstGeom prst="rect">
            <a:avLst/>
          </a:prstGeom>
        </p:spPr>
      </p:pic>
    </p:spTree>
    <p:extLst>
      <p:ext uri="{BB962C8B-B14F-4D97-AF65-F5344CB8AC3E}">
        <p14:creationId xmlns:p14="http://schemas.microsoft.com/office/powerpoint/2010/main" val="1702467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32305-2EEA-4073-B24A-2613C121EF06}"/>
              </a:ext>
            </a:extLst>
          </p:cNvPr>
          <p:cNvSpPr>
            <a:spLocks noGrp="1"/>
          </p:cNvSpPr>
          <p:nvPr>
            <p:ph type="title"/>
          </p:nvPr>
        </p:nvSpPr>
        <p:spPr/>
        <p:txBody>
          <a:bodyPr/>
          <a:lstStyle/>
          <a:p>
            <a:r>
              <a:rPr lang="en-GB" dirty="0"/>
              <a:t>Routines</a:t>
            </a:r>
          </a:p>
        </p:txBody>
      </p:sp>
      <p:sp>
        <p:nvSpPr>
          <p:cNvPr id="3" name="Content Placeholder 2">
            <a:extLst>
              <a:ext uri="{FF2B5EF4-FFF2-40B4-BE49-F238E27FC236}">
                <a16:creationId xmlns:a16="http://schemas.microsoft.com/office/drawing/2014/main" id="{ED23D5AD-3D88-407F-A9E8-1B2656030306}"/>
              </a:ext>
            </a:extLst>
          </p:cNvPr>
          <p:cNvSpPr>
            <a:spLocks noGrp="1"/>
          </p:cNvSpPr>
          <p:nvPr>
            <p:ph idx="1"/>
          </p:nvPr>
        </p:nvSpPr>
        <p:spPr>
          <a:xfrm>
            <a:off x="609600" y="1166018"/>
            <a:ext cx="10972800" cy="4525963"/>
          </a:xfrm>
        </p:spPr>
        <p:txBody>
          <a:bodyPr/>
          <a:lstStyle/>
          <a:p>
            <a:r>
              <a:rPr lang="en-GB" dirty="0"/>
              <a:t>Money for food - £5 limit on thumbs. Can use card or cash for other purchases or as parents you can increase your </a:t>
            </a:r>
            <a:r>
              <a:rPr lang="en-GB" dirty="0" err="1"/>
              <a:t>childs</a:t>
            </a:r>
            <a:r>
              <a:rPr lang="en-GB" dirty="0"/>
              <a:t> daily limit by emailing TinaSpencerKeyse@ecclesbourne.derbyshire.sch.uk</a:t>
            </a:r>
          </a:p>
          <a:p>
            <a:r>
              <a:rPr lang="en-GB" dirty="0"/>
              <a:t>Forms for driving – no lessons in registrations or PDC or lessons other forms explained in welcome pack on the school website</a:t>
            </a:r>
          </a:p>
          <a:p>
            <a:r>
              <a:rPr lang="en-GB" dirty="0"/>
              <a:t>Cars- must be registered with SFO and a badge be collected to help identify cars and support students of any issues.</a:t>
            </a:r>
          </a:p>
        </p:txBody>
      </p:sp>
    </p:spTree>
    <p:extLst>
      <p:ext uri="{BB962C8B-B14F-4D97-AF65-F5344CB8AC3E}">
        <p14:creationId xmlns:p14="http://schemas.microsoft.com/office/powerpoint/2010/main" val="1033180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C6830-4D07-45AB-9E3E-AAEF4AC00133}"/>
              </a:ext>
            </a:extLst>
          </p:cNvPr>
          <p:cNvSpPr>
            <a:spLocks noGrp="1"/>
          </p:cNvSpPr>
          <p:nvPr>
            <p:ph type="title"/>
          </p:nvPr>
        </p:nvSpPr>
        <p:spPr/>
        <p:txBody>
          <a:bodyPr/>
          <a:lstStyle/>
          <a:p>
            <a:r>
              <a:rPr lang="en-GB" dirty="0"/>
              <a:t>Key dates</a:t>
            </a:r>
          </a:p>
        </p:txBody>
      </p:sp>
      <p:sp>
        <p:nvSpPr>
          <p:cNvPr id="3" name="Content Placeholder 2">
            <a:extLst>
              <a:ext uri="{FF2B5EF4-FFF2-40B4-BE49-F238E27FC236}">
                <a16:creationId xmlns:a16="http://schemas.microsoft.com/office/drawing/2014/main" id="{75CE9CD8-9263-427A-A543-3FF17C3EC6E1}"/>
              </a:ext>
            </a:extLst>
          </p:cNvPr>
          <p:cNvSpPr>
            <a:spLocks noGrp="1"/>
          </p:cNvSpPr>
          <p:nvPr>
            <p:ph sz="half" idx="1"/>
          </p:nvPr>
        </p:nvSpPr>
        <p:spPr/>
        <p:txBody>
          <a:bodyPr lIns="91440" tIns="45720" rIns="91440" bIns="45720" anchor="t"/>
          <a:lstStyle/>
          <a:p>
            <a:r>
              <a:rPr lang="en-GB" sz="2400" dirty="0">
                <a:latin typeface="Calibri"/>
                <a:cs typeface="Calibri"/>
              </a:rPr>
              <a:t>Prize Day - 27</a:t>
            </a:r>
            <a:r>
              <a:rPr lang="en-GB" sz="1600" baseline="30000" dirty="0">
                <a:latin typeface="Calibri"/>
                <a:cs typeface="Calibri"/>
              </a:rPr>
              <a:t>th</a:t>
            </a:r>
            <a:r>
              <a:rPr lang="en-GB" sz="2400" dirty="0">
                <a:latin typeface="Calibri"/>
                <a:cs typeface="Calibri"/>
              </a:rPr>
              <a:t> September </a:t>
            </a:r>
            <a:endParaRPr lang="en-US" dirty="0"/>
          </a:p>
          <a:p>
            <a:r>
              <a:rPr lang="en-GB" sz="2400" dirty="0">
                <a:latin typeface="Calibri"/>
                <a:cs typeface="Calibri"/>
              </a:rPr>
              <a:t>6</a:t>
            </a:r>
            <a:r>
              <a:rPr lang="en-GB" sz="2400" baseline="30000" dirty="0">
                <a:latin typeface="Calibri"/>
                <a:cs typeface="Calibri"/>
              </a:rPr>
              <a:t>th</a:t>
            </a:r>
            <a:r>
              <a:rPr lang="en-GB" sz="2400" dirty="0">
                <a:latin typeface="Calibri"/>
                <a:cs typeface="Calibri"/>
              </a:rPr>
              <a:t> form open evening – 3</a:t>
            </a:r>
            <a:r>
              <a:rPr lang="en-GB" sz="2400" baseline="30000" dirty="0">
                <a:latin typeface="Calibri"/>
                <a:cs typeface="Calibri"/>
              </a:rPr>
              <a:t>rd</a:t>
            </a:r>
            <a:r>
              <a:rPr lang="en-GB" sz="2400" dirty="0">
                <a:latin typeface="Calibri"/>
                <a:cs typeface="Calibri"/>
              </a:rPr>
              <a:t> October volunteers needed and spread the word</a:t>
            </a:r>
            <a:endParaRPr lang="en-GB"/>
          </a:p>
          <a:p>
            <a:r>
              <a:rPr lang="en-GB" sz="2400" dirty="0">
                <a:latin typeface="Calibri"/>
                <a:cs typeface="Calibri"/>
              </a:rPr>
              <a:t>Community Tea party – 9</a:t>
            </a:r>
            <a:r>
              <a:rPr lang="en-GB" sz="2400" baseline="30000" dirty="0">
                <a:latin typeface="Calibri"/>
                <a:cs typeface="Calibri"/>
              </a:rPr>
              <a:t>th</a:t>
            </a:r>
            <a:r>
              <a:rPr lang="en-GB" sz="2400" dirty="0">
                <a:latin typeface="Calibri"/>
                <a:cs typeface="Calibri"/>
              </a:rPr>
              <a:t> October</a:t>
            </a:r>
            <a:endParaRPr lang="en-GB" dirty="0"/>
          </a:p>
          <a:p>
            <a:r>
              <a:rPr lang="en-GB" sz="2400" dirty="0">
                <a:latin typeface="Calibri"/>
                <a:cs typeface="Calibri"/>
              </a:rPr>
              <a:t>House play evening performance – Wed 28th November 2024</a:t>
            </a:r>
            <a:endParaRPr lang="en-GB" sz="2400" dirty="0">
              <a:latin typeface="Calibri"/>
              <a:ea typeface="Calibri"/>
              <a:cs typeface="Calibri"/>
            </a:endParaRPr>
          </a:p>
          <a:p>
            <a:r>
              <a:rPr lang="en-GB" sz="2400" dirty="0">
                <a:latin typeface="Calibri"/>
                <a:cs typeface="Calibri"/>
              </a:rPr>
              <a:t>Interim reports to parents – w/b 9</a:t>
            </a:r>
            <a:r>
              <a:rPr lang="en-GB" sz="2400" baseline="30000" dirty="0">
                <a:latin typeface="Calibri"/>
                <a:cs typeface="Calibri"/>
              </a:rPr>
              <a:t>th</a:t>
            </a:r>
            <a:r>
              <a:rPr lang="en-GB" sz="2400" dirty="0">
                <a:latin typeface="Calibri"/>
                <a:cs typeface="Calibri"/>
              </a:rPr>
              <a:t> December </a:t>
            </a:r>
            <a:endParaRPr lang="en-GB" sz="2400" dirty="0">
              <a:latin typeface="Calibri"/>
              <a:ea typeface="Calibri"/>
              <a:cs typeface="Calibri"/>
            </a:endParaRPr>
          </a:p>
          <a:p>
            <a:r>
              <a:rPr lang="en-GB" sz="2400" dirty="0">
                <a:latin typeface="Calibri"/>
                <a:cs typeface="Calibri"/>
              </a:rPr>
              <a:t>Year 12 Parents’ Evening -  15</a:t>
            </a:r>
            <a:r>
              <a:rPr lang="en-GB" sz="2400" baseline="30000" dirty="0">
                <a:latin typeface="Calibri"/>
                <a:cs typeface="Calibri"/>
              </a:rPr>
              <a:t>th</a:t>
            </a:r>
            <a:r>
              <a:rPr lang="en-GB" sz="2400" dirty="0">
                <a:latin typeface="Calibri"/>
                <a:cs typeface="Calibri"/>
              </a:rPr>
              <a:t> January 2025</a:t>
            </a:r>
            <a:endParaRPr lang="en-GB" sz="2400" dirty="0">
              <a:latin typeface="Calibri"/>
              <a:ea typeface="Calibri"/>
              <a:cs typeface="Calibri"/>
            </a:endParaRPr>
          </a:p>
          <a:p>
            <a:endParaRPr lang="en-GB" sz="2400" dirty="0">
              <a:ea typeface="Calibri"/>
              <a:cs typeface="Calibri" panose="020F0502020204030204" pitchFamily="34" charset="0"/>
            </a:endParaRPr>
          </a:p>
        </p:txBody>
      </p:sp>
      <p:sp>
        <p:nvSpPr>
          <p:cNvPr id="4" name="Content Placeholder 3">
            <a:extLst>
              <a:ext uri="{FF2B5EF4-FFF2-40B4-BE49-F238E27FC236}">
                <a16:creationId xmlns:a16="http://schemas.microsoft.com/office/drawing/2014/main" id="{3DB66B1F-BCBB-4621-A911-30052D7DF5A6}"/>
              </a:ext>
            </a:extLst>
          </p:cNvPr>
          <p:cNvSpPr>
            <a:spLocks noGrp="1"/>
          </p:cNvSpPr>
          <p:nvPr>
            <p:ph sz="half" idx="2"/>
          </p:nvPr>
        </p:nvSpPr>
        <p:spPr>
          <a:xfrm>
            <a:off x="6197600" y="1052737"/>
            <a:ext cx="5375940" cy="5286078"/>
          </a:xfrm>
        </p:spPr>
        <p:txBody>
          <a:bodyPr lIns="91440" tIns="45720" rIns="91440" bIns="45720" anchor="t"/>
          <a:lstStyle/>
          <a:p>
            <a:r>
              <a:rPr lang="en-GB" sz="2400" dirty="0">
                <a:latin typeface="Calibri"/>
                <a:ea typeface="Calibri"/>
                <a:cs typeface="Calibri"/>
              </a:rPr>
              <a:t>Driver awareness day – 13</a:t>
            </a:r>
            <a:r>
              <a:rPr lang="en-GB" sz="1600" baseline="30000" dirty="0">
                <a:latin typeface="Calibri"/>
                <a:ea typeface="Calibri"/>
                <a:cs typeface="Calibri"/>
              </a:rPr>
              <a:t>th </a:t>
            </a:r>
            <a:r>
              <a:rPr lang="en-GB" sz="2400" dirty="0">
                <a:latin typeface="Calibri"/>
                <a:ea typeface="Calibri"/>
                <a:cs typeface="Calibri"/>
              </a:rPr>
              <a:t>February 2025</a:t>
            </a:r>
            <a:endParaRPr lang="en-GB" sz="2400" dirty="0">
              <a:latin typeface="Calibri"/>
              <a:cs typeface="Calibri"/>
            </a:endParaRPr>
          </a:p>
          <a:p>
            <a:r>
              <a:rPr lang="en-GB" sz="2400" dirty="0">
                <a:latin typeface="Calibri"/>
                <a:cs typeface="Calibri"/>
              </a:rPr>
              <a:t>Year 12 study skills sessions 28</a:t>
            </a:r>
            <a:r>
              <a:rPr lang="en-GB" sz="2400" baseline="30000" dirty="0">
                <a:latin typeface="Calibri"/>
                <a:cs typeface="Calibri"/>
              </a:rPr>
              <a:t>th</a:t>
            </a:r>
            <a:r>
              <a:rPr lang="en-GB" sz="2400" dirty="0">
                <a:latin typeface="Calibri"/>
                <a:cs typeface="Calibri"/>
              </a:rPr>
              <a:t> March 2025</a:t>
            </a:r>
            <a:endParaRPr lang="en-GB" dirty="0"/>
          </a:p>
          <a:p>
            <a:r>
              <a:rPr lang="en-GB" sz="2400" dirty="0">
                <a:latin typeface="Calibri"/>
                <a:cs typeface="Calibri"/>
              </a:rPr>
              <a:t>Post 18 Parents information evening 20</a:t>
            </a:r>
            <a:r>
              <a:rPr lang="en-GB" sz="2400" baseline="30000" dirty="0">
                <a:latin typeface="Calibri"/>
                <a:cs typeface="Calibri"/>
              </a:rPr>
              <a:t>th</a:t>
            </a:r>
            <a:r>
              <a:rPr lang="en-GB" sz="2400" dirty="0">
                <a:latin typeface="Calibri"/>
                <a:cs typeface="Calibri"/>
              </a:rPr>
              <a:t> March 2025</a:t>
            </a:r>
            <a:endParaRPr lang="en-GB" sz="2400" dirty="0">
              <a:latin typeface="Calibri"/>
              <a:ea typeface="Calibri"/>
              <a:cs typeface="Calibri"/>
            </a:endParaRPr>
          </a:p>
          <a:p>
            <a:r>
              <a:rPr lang="en-GB" sz="2400" dirty="0">
                <a:latin typeface="Calibri"/>
                <a:cs typeface="Calibri"/>
              </a:rPr>
              <a:t>Year 12 work experience week 28</a:t>
            </a:r>
            <a:r>
              <a:rPr lang="en-GB" sz="2400" baseline="30000" dirty="0">
                <a:latin typeface="Calibri"/>
                <a:cs typeface="Calibri"/>
              </a:rPr>
              <a:t>th</a:t>
            </a:r>
            <a:r>
              <a:rPr lang="en-GB" sz="2400" dirty="0">
                <a:latin typeface="Calibri"/>
                <a:cs typeface="Calibri"/>
              </a:rPr>
              <a:t>  April 2025</a:t>
            </a:r>
            <a:endParaRPr lang="en-GB" sz="2400" dirty="0">
              <a:latin typeface="Calibri"/>
              <a:ea typeface="Calibri"/>
              <a:cs typeface="Calibri"/>
            </a:endParaRPr>
          </a:p>
          <a:p>
            <a:r>
              <a:rPr lang="en-GB" sz="2400" dirty="0">
                <a:latin typeface="Calibri"/>
                <a:cs typeface="Calibri"/>
              </a:rPr>
              <a:t>Full report to parents 9</a:t>
            </a:r>
            <a:r>
              <a:rPr lang="en-GB" sz="2400" baseline="30000" dirty="0">
                <a:latin typeface="Calibri"/>
                <a:cs typeface="Calibri"/>
              </a:rPr>
              <a:t>th</a:t>
            </a:r>
            <a:r>
              <a:rPr lang="en-GB" sz="2400" dirty="0">
                <a:latin typeface="Calibri"/>
                <a:cs typeface="Calibri"/>
              </a:rPr>
              <a:t> May 2025</a:t>
            </a:r>
            <a:endParaRPr lang="en-GB" sz="2400" dirty="0">
              <a:cs typeface="Calibri"/>
            </a:endParaRPr>
          </a:p>
          <a:p>
            <a:r>
              <a:rPr lang="en-GB" sz="2400" dirty="0">
                <a:latin typeface="Calibri"/>
                <a:cs typeface="Calibri"/>
              </a:rPr>
              <a:t>Year 12 mock exams 23</a:t>
            </a:r>
            <a:r>
              <a:rPr lang="en-GB" sz="2400" baseline="30000" dirty="0">
                <a:latin typeface="Calibri"/>
                <a:cs typeface="Calibri"/>
              </a:rPr>
              <a:t>rd</a:t>
            </a:r>
            <a:r>
              <a:rPr lang="en-GB" sz="2400" dirty="0">
                <a:latin typeface="Calibri"/>
                <a:cs typeface="Calibri"/>
              </a:rPr>
              <a:t> June 2025</a:t>
            </a:r>
          </a:p>
        </p:txBody>
      </p:sp>
    </p:spTree>
    <p:extLst>
      <p:ext uri="{BB962C8B-B14F-4D97-AF65-F5344CB8AC3E}">
        <p14:creationId xmlns:p14="http://schemas.microsoft.com/office/powerpoint/2010/main" val="848018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2B6457A-E694-4FC9-91DD-C1A82988FCCD}"/>
              </a:ext>
            </a:extLst>
          </p:cNvPr>
          <p:cNvSpPr>
            <a:spLocks noGrp="1"/>
          </p:cNvSpPr>
          <p:nvPr>
            <p:ph type="title"/>
          </p:nvPr>
        </p:nvSpPr>
        <p:spPr/>
        <p:txBody>
          <a:bodyPr/>
          <a:lstStyle/>
          <a:p>
            <a:r>
              <a:rPr lang="en-GB"/>
              <a:t>Enrichment Opportunities </a:t>
            </a:r>
          </a:p>
        </p:txBody>
      </p:sp>
      <p:sp>
        <p:nvSpPr>
          <p:cNvPr id="3" name="Content Placeholder 2">
            <a:extLst>
              <a:ext uri="{FF2B5EF4-FFF2-40B4-BE49-F238E27FC236}">
                <a16:creationId xmlns:a16="http://schemas.microsoft.com/office/drawing/2014/main" id="{839B9C3C-9C76-4D10-8EA2-E72644D9979C}"/>
              </a:ext>
            </a:extLst>
          </p:cNvPr>
          <p:cNvSpPr>
            <a:spLocks noGrp="1"/>
          </p:cNvSpPr>
          <p:nvPr>
            <p:ph idx="1"/>
          </p:nvPr>
        </p:nvSpPr>
        <p:spPr>
          <a:xfrm>
            <a:off x="148046" y="1036321"/>
            <a:ext cx="11406143" cy="5046436"/>
          </a:xfrm>
          <a:prstGeom prst="rect">
            <a:avLst/>
          </a:prstGeom>
        </p:spPr>
        <p:txBody>
          <a:bodyPr lIns="91440" tIns="45720" rIns="91440" bIns="45720" numCol="2" anchor="t"/>
          <a:lstStyle/>
          <a:p>
            <a:pPr marL="0" indent="0">
              <a:buNone/>
            </a:pPr>
            <a:r>
              <a:rPr lang="en-GB" b="1" dirty="0">
                <a:latin typeface="Calibri"/>
                <a:ea typeface="Calibri"/>
                <a:cs typeface="Calibri"/>
              </a:rPr>
              <a:t>In Sixth Form there are many exciting enrichment opportunities to get involved with </a:t>
            </a:r>
            <a:endParaRPr lang="en-GB" dirty="0">
              <a:latin typeface="Calibri"/>
              <a:ea typeface="Calibri"/>
              <a:cs typeface="Calibri"/>
            </a:endParaRPr>
          </a:p>
          <a:p>
            <a:r>
              <a:rPr lang="en-GB" dirty="0">
                <a:latin typeface="Calibri"/>
                <a:ea typeface="Calibri"/>
                <a:cs typeface="Calibri"/>
              </a:rPr>
              <a:t>Duke Of Edinburgh</a:t>
            </a:r>
            <a:r>
              <a:rPr lang="en-US" dirty="0">
                <a:latin typeface="Calibri"/>
                <a:ea typeface="Calibri"/>
                <a:cs typeface="Calibri"/>
              </a:rPr>
              <a:t>​</a:t>
            </a:r>
          </a:p>
          <a:p>
            <a:r>
              <a:rPr lang="en-GB" dirty="0">
                <a:latin typeface="Calibri"/>
                <a:ea typeface="Calibri"/>
                <a:cs typeface="Calibri"/>
              </a:rPr>
              <a:t>Debate </a:t>
            </a:r>
            <a:r>
              <a:rPr lang="en-US" dirty="0">
                <a:latin typeface="Calibri"/>
                <a:ea typeface="Calibri"/>
                <a:cs typeface="Calibri"/>
              </a:rPr>
              <a:t>​</a:t>
            </a:r>
          </a:p>
          <a:p>
            <a:r>
              <a:rPr lang="en-GB" dirty="0">
                <a:latin typeface="Calibri"/>
                <a:ea typeface="Calibri"/>
                <a:cs typeface="Calibri"/>
              </a:rPr>
              <a:t>Sixth Form Sport events/teams</a:t>
            </a:r>
            <a:r>
              <a:rPr lang="en-US" dirty="0">
                <a:latin typeface="Calibri"/>
                <a:ea typeface="Calibri"/>
                <a:cs typeface="Calibri"/>
              </a:rPr>
              <a:t>​</a:t>
            </a:r>
          </a:p>
          <a:p>
            <a:r>
              <a:rPr lang="en-GB" dirty="0">
                <a:latin typeface="Calibri"/>
                <a:ea typeface="Calibri"/>
                <a:cs typeface="Calibri"/>
              </a:rPr>
              <a:t>Shine media </a:t>
            </a:r>
            <a:r>
              <a:rPr lang="en-US" dirty="0">
                <a:latin typeface="Calibri"/>
                <a:ea typeface="Calibri"/>
                <a:cs typeface="Calibri"/>
              </a:rPr>
              <a:t>​</a:t>
            </a:r>
          </a:p>
          <a:p>
            <a:r>
              <a:rPr lang="en-GB" dirty="0">
                <a:latin typeface="Calibri"/>
                <a:ea typeface="Calibri"/>
                <a:cs typeface="Calibri"/>
              </a:rPr>
              <a:t>School Gym</a:t>
            </a:r>
            <a:r>
              <a:rPr lang="en-US" dirty="0">
                <a:latin typeface="Calibri"/>
                <a:ea typeface="Calibri"/>
                <a:cs typeface="Calibri"/>
              </a:rPr>
              <a:t>​</a:t>
            </a:r>
          </a:p>
          <a:p>
            <a:r>
              <a:rPr lang="en-GB" dirty="0">
                <a:latin typeface="Calibri"/>
                <a:ea typeface="Calibri"/>
                <a:cs typeface="Calibri"/>
              </a:rPr>
              <a:t>Community Ambassador events </a:t>
            </a:r>
            <a:endParaRPr lang="en-US" dirty="0">
              <a:latin typeface="Calibri"/>
              <a:ea typeface="Calibri"/>
              <a:cs typeface="Calibri"/>
            </a:endParaRPr>
          </a:p>
          <a:p>
            <a:r>
              <a:rPr lang="en-GB" dirty="0">
                <a:latin typeface="Calibri"/>
                <a:ea typeface="Calibri"/>
                <a:cs typeface="Calibri"/>
              </a:rPr>
              <a:t>Choir </a:t>
            </a:r>
            <a:r>
              <a:rPr lang="en-US" dirty="0">
                <a:latin typeface="Calibri"/>
                <a:ea typeface="Calibri"/>
                <a:cs typeface="Calibri"/>
              </a:rPr>
              <a:t>​</a:t>
            </a:r>
          </a:p>
          <a:p>
            <a:r>
              <a:rPr lang="en-GB" dirty="0">
                <a:latin typeface="Calibri"/>
                <a:ea typeface="Calibri"/>
                <a:cs typeface="Calibri"/>
              </a:rPr>
              <a:t>Mock Trial ​</a:t>
            </a:r>
          </a:p>
          <a:p>
            <a:r>
              <a:rPr lang="en-GB" dirty="0">
                <a:latin typeface="Calibri"/>
                <a:ea typeface="Calibri"/>
                <a:cs typeface="Calibri"/>
              </a:rPr>
              <a:t>Book club</a:t>
            </a:r>
          </a:p>
          <a:p>
            <a:r>
              <a:rPr lang="en-GB" dirty="0">
                <a:latin typeface="Calibri"/>
                <a:ea typeface="Calibri"/>
                <a:cs typeface="Calibri"/>
              </a:rPr>
              <a:t>Drama productions</a:t>
            </a:r>
          </a:p>
          <a:p>
            <a:r>
              <a:rPr lang="en-GB" dirty="0">
                <a:latin typeface="Calibri"/>
                <a:ea typeface="Calibri"/>
                <a:cs typeface="Calibri"/>
              </a:rPr>
              <a:t>Music concerts</a:t>
            </a:r>
          </a:p>
          <a:p>
            <a:r>
              <a:rPr lang="en-GB" dirty="0">
                <a:latin typeface="Calibri"/>
                <a:ea typeface="Calibri"/>
                <a:cs typeface="Calibri"/>
              </a:rPr>
              <a:t>Sports teams</a:t>
            </a:r>
          </a:p>
          <a:p>
            <a:r>
              <a:rPr lang="en-GB" dirty="0">
                <a:latin typeface="Calibri"/>
                <a:ea typeface="Calibri"/>
                <a:cs typeface="Calibri"/>
              </a:rPr>
              <a:t>House plays</a:t>
            </a:r>
            <a:endParaRPr lang="en-US" dirty="0">
              <a:latin typeface="Calibri"/>
              <a:ea typeface="Calibri"/>
              <a:cs typeface="Calibri"/>
            </a:endParaRPr>
          </a:p>
          <a:p>
            <a:pPr marL="0" indent="0">
              <a:buNone/>
            </a:pPr>
            <a:endParaRPr lang="en-GB" dirty="0"/>
          </a:p>
        </p:txBody>
      </p:sp>
      <p:pic>
        <p:nvPicPr>
          <p:cNvPr id="10" name="Picture 9">
            <a:extLst>
              <a:ext uri="{FF2B5EF4-FFF2-40B4-BE49-F238E27FC236}">
                <a16:creationId xmlns:a16="http://schemas.microsoft.com/office/drawing/2014/main" id="{F76FDD3F-D535-4431-B8C4-C5FCBE9EEAF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483329" y="1535737"/>
            <a:ext cx="2639002" cy="2496332"/>
          </a:xfrm>
          <a:prstGeom prst="rect">
            <a:avLst/>
          </a:prstGeom>
        </p:spPr>
      </p:pic>
      <p:pic>
        <p:nvPicPr>
          <p:cNvPr id="2" name="Picture 1">
            <a:extLst>
              <a:ext uri="{FF2B5EF4-FFF2-40B4-BE49-F238E27FC236}">
                <a16:creationId xmlns:a16="http://schemas.microsoft.com/office/drawing/2014/main" id="{750C4F88-8EAA-4FFB-A3FC-CC5FEB614B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69467" y="4192129"/>
            <a:ext cx="2022533" cy="865283"/>
          </a:xfrm>
          <a:prstGeom prst="rect">
            <a:avLst/>
          </a:prstGeom>
        </p:spPr>
      </p:pic>
      <p:pic>
        <p:nvPicPr>
          <p:cNvPr id="4" name="Picture 3">
            <a:extLst>
              <a:ext uri="{FF2B5EF4-FFF2-40B4-BE49-F238E27FC236}">
                <a16:creationId xmlns:a16="http://schemas.microsoft.com/office/drawing/2014/main" id="{8AF025B7-C6B4-45B9-B988-83FE5799D5E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37703" y="5130298"/>
            <a:ext cx="2843738" cy="1224076"/>
          </a:xfrm>
          <a:prstGeom prst="rect">
            <a:avLst/>
          </a:prstGeom>
        </p:spPr>
      </p:pic>
      <p:pic>
        <p:nvPicPr>
          <p:cNvPr id="5" name="Picture 4">
            <a:extLst>
              <a:ext uri="{FF2B5EF4-FFF2-40B4-BE49-F238E27FC236}">
                <a16:creationId xmlns:a16="http://schemas.microsoft.com/office/drawing/2014/main" id="{C50D46EB-0F8D-4B92-9E80-D2DA2C0F572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87040" y="5195172"/>
            <a:ext cx="2557908" cy="1094328"/>
          </a:xfrm>
          <a:prstGeom prst="rect">
            <a:avLst/>
          </a:prstGeom>
        </p:spPr>
      </p:pic>
    </p:spTree>
    <p:extLst>
      <p:ext uri="{BB962C8B-B14F-4D97-AF65-F5344CB8AC3E}">
        <p14:creationId xmlns:p14="http://schemas.microsoft.com/office/powerpoint/2010/main" val="2903132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Posts of Responsibility</a:t>
            </a:r>
            <a:endParaRPr lang="en-US"/>
          </a:p>
        </p:txBody>
      </p:sp>
      <p:sp>
        <p:nvSpPr>
          <p:cNvPr id="3" name="Content Placeholder 2"/>
          <p:cNvSpPr>
            <a:spLocks noGrp="1"/>
          </p:cNvSpPr>
          <p:nvPr>
            <p:ph idx="1"/>
          </p:nvPr>
        </p:nvSpPr>
        <p:spPr>
          <a:xfrm>
            <a:off x="423950" y="1071154"/>
            <a:ext cx="5062450" cy="4957763"/>
          </a:xfrm>
        </p:spPr>
        <p:txBody>
          <a:bodyPr>
            <a:normAutofit fontScale="77500" lnSpcReduction="20000"/>
          </a:bodyPr>
          <a:lstStyle/>
          <a:p>
            <a:r>
              <a:rPr lang="en-GB" sz="3600"/>
              <a:t>Co-Heads</a:t>
            </a:r>
          </a:p>
          <a:p>
            <a:r>
              <a:rPr lang="en-GB" sz="3600"/>
              <a:t>House captains </a:t>
            </a:r>
          </a:p>
          <a:p>
            <a:r>
              <a:rPr lang="en-GB" sz="3600"/>
              <a:t>Student Council member</a:t>
            </a:r>
          </a:p>
          <a:p>
            <a:r>
              <a:rPr lang="en-GB" sz="3600"/>
              <a:t>Anti-Bullying Ambassadors</a:t>
            </a:r>
          </a:p>
          <a:p>
            <a:r>
              <a:rPr lang="en-GB" sz="3600"/>
              <a:t>Well-Being Ambassadors</a:t>
            </a:r>
          </a:p>
          <a:p>
            <a:r>
              <a:rPr lang="en-GB" sz="3600"/>
              <a:t>Diversity Leaders</a:t>
            </a:r>
          </a:p>
          <a:p>
            <a:r>
              <a:rPr lang="en-GB" sz="3600"/>
              <a:t>Peer Mentors</a:t>
            </a:r>
          </a:p>
          <a:p>
            <a:r>
              <a:rPr lang="en-GB" sz="3600"/>
              <a:t>Subject Mentor</a:t>
            </a:r>
          </a:p>
          <a:p>
            <a:r>
              <a:rPr lang="en-GB" sz="3600"/>
              <a:t>Buddy Readers</a:t>
            </a:r>
          </a:p>
          <a:p>
            <a:r>
              <a:rPr lang="en-GB" sz="3600"/>
              <a:t>Lesson Support</a:t>
            </a:r>
          </a:p>
          <a:p>
            <a:r>
              <a:rPr lang="en-GB" sz="3600"/>
              <a:t>Community Ambassadors</a:t>
            </a:r>
            <a:r>
              <a:rPr lang="en-US"/>
              <a:t>​</a:t>
            </a:r>
          </a:p>
          <a:p>
            <a:endParaRPr lang="en-GB" sz="3600"/>
          </a:p>
          <a:p>
            <a:endParaRPr lang="en-GB" sz="3600"/>
          </a:p>
        </p:txBody>
      </p:sp>
      <p:pic>
        <p:nvPicPr>
          <p:cNvPr id="7170" name="Picture 2" descr="See the source image">
            <a:extLst>
              <a:ext uri="{FF2B5EF4-FFF2-40B4-BE49-F238E27FC236}">
                <a16:creationId xmlns:a16="http://schemas.microsoft.com/office/drawing/2014/main" id="{B53FB2D1-AABF-4105-9621-32D7A84D25A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11782" y="1148162"/>
            <a:ext cx="5856268" cy="39041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31DB622-3C7D-46E5-AE81-D25CF4F2FE8E}"/>
              </a:ext>
            </a:extLst>
          </p:cNvPr>
          <p:cNvSpPr txBox="1"/>
          <p:nvPr/>
        </p:nvSpPr>
        <p:spPr>
          <a:xfrm>
            <a:off x="728750" y="5622753"/>
            <a:ext cx="10940736" cy="1477328"/>
          </a:xfrm>
          <a:prstGeom prst="rect">
            <a:avLst/>
          </a:prstGeom>
          <a:noFill/>
        </p:spPr>
        <p:txBody>
          <a:bodyPr wrap="square" lIns="91440" tIns="45720" rIns="91440" bIns="45720" rtlCol="0" anchor="t">
            <a:spAutoFit/>
          </a:bodyPr>
          <a:lstStyle/>
          <a:p>
            <a:pPr fontAlgn="base"/>
            <a:r>
              <a:rPr lang="en-GB"/>
              <a:t>Everyone is also a </a:t>
            </a:r>
            <a:r>
              <a:rPr lang="en-GB" b="1"/>
              <a:t>prefect:</a:t>
            </a:r>
            <a:r>
              <a:rPr lang="en-GB"/>
              <a:t>  This involves monitoring an area of the school for half a lunch time each week and is a way of giving back to the school. Remember as a Sixth Former, you are a role model to all other students in our school. ​</a:t>
            </a:r>
          </a:p>
          <a:p>
            <a:pPr fontAlgn="base"/>
            <a:r>
              <a:rPr lang="en-US"/>
              <a:t>​</a:t>
            </a:r>
            <a:endParaRPr lang="en-US">
              <a:cs typeface="Times New Roman"/>
            </a:endParaRPr>
          </a:p>
          <a:p>
            <a:endParaRPr lang="en-GB"/>
          </a:p>
        </p:txBody>
      </p:sp>
      <p:sp>
        <p:nvSpPr>
          <p:cNvPr id="5" name="AutoShape 2" descr="https://ukc-powerpoint.officeapps.live.com/pods/GetClipboardImage.ashx?Id=05061075-58f2-44f0-93b5-6b90a2694d2a&amp;DC=GUK1&amp;pkey=ebbe664a-18fe-453d-a8c5-a8a66f6ce6ed&amp;wdwaccluster=GUK1">
            <a:extLst>
              <a:ext uri="{FF2B5EF4-FFF2-40B4-BE49-F238E27FC236}">
                <a16:creationId xmlns:a16="http://schemas.microsoft.com/office/drawing/2014/main" id="{5EAF9D49-C48D-4FA2-BA09-F2FADE14712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970216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D4FA3-3459-4EDF-875F-4869F04CC640}"/>
              </a:ext>
            </a:extLst>
          </p:cNvPr>
          <p:cNvSpPr>
            <a:spLocks noGrp="1"/>
          </p:cNvSpPr>
          <p:nvPr>
            <p:ph type="title"/>
          </p:nvPr>
        </p:nvSpPr>
        <p:spPr/>
        <p:txBody>
          <a:bodyPr/>
          <a:lstStyle/>
          <a:p>
            <a:r>
              <a:rPr lang="en-GB"/>
              <a:t>Roles in Sixth Form </a:t>
            </a:r>
          </a:p>
        </p:txBody>
      </p:sp>
      <p:sp>
        <p:nvSpPr>
          <p:cNvPr id="3" name="Content Placeholder 2">
            <a:extLst>
              <a:ext uri="{FF2B5EF4-FFF2-40B4-BE49-F238E27FC236}">
                <a16:creationId xmlns:a16="http://schemas.microsoft.com/office/drawing/2014/main" id="{09DA3B5E-C06E-4A0F-A17C-383F614ED45A}"/>
              </a:ext>
            </a:extLst>
          </p:cNvPr>
          <p:cNvSpPr>
            <a:spLocks noGrp="1"/>
          </p:cNvSpPr>
          <p:nvPr>
            <p:ph idx="1"/>
          </p:nvPr>
        </p:nvSpPr>
        <p:spPr>
          <a:xfrm>
            <a:off x="548639" y="1018903"/>
            <a:ext cx="10117275" cy="3818527"/>
          </a:xfrm>
        </p:spPr>
        <p:txBody>
          <a:bodyPr lIns="91440" tIns="45720" rIns="91440" bIns="45720" anchor="t"/>
          <a:lstStyle/>
          <a:p>
            <a:pPr marL="0" indent="0">
              <a:buNone/>
            </a:pPr>
            <a:r>
              <a:rPr lang="en-US" sz="2800"/>
              <a:t>Most students in Sixth Form have 1 or more extra roles and these provide extra talking points for applications in the future making them important for:​</a:t>
            </a:r>
            <a:endParaRPr lang="en-US"/>
          </a:p>
          <a:p>
            <a:r>
              <a:rPr lang="en-US" sz="2800">
                <a:latin typeface="Calibri"/>
                <a:cs typeface="Calibri"/>
              </a:rPr>
              <a:t>University applications​</a:t>
            </a:r>
          </a:p>
          <a:p>
            <a:r>
              <a:rPr lang="en-US" sz="2800">
                <a:latin typeface="Calibri"/>
                <a:cs typeface="Calibri"/>
              </a:rPr>
              <a:t>Apprenticeship applications​</a:t>
            </a:r>
          </a:p>
          <a:p>
            <a:r>
              <a:rPr lang="en-US" sz="2800">
                <a:latin typeface="Calibri"/>
                <a:cs typeface="Calibri"/>
              </a:rPr>
              <a:t>Part-time job applications​</a:t>
            </a:r>
          </a:p>
          <a:p>
            <a:r>
              <a:rPr lang="en-US" sz="2800">
                <a:latin typeface="Calibri"/>
                <a:cs typeface="Calibri"/>
              </a:rPr>
              <a:t>Development of important life skills ​</a:t>
            </a:r>
          </a:p>
          <a:p>
            <a:pPr marL="0" indent="0">
              <a:buNone/>
            </a:pPr>
            <a:r>
              <a:rPr lang="en-US" sz="2800">
                <a:latin typeface="Calibri"/>
                <a:cs typeface="Calibri"/>
              </a:rPr>
              <a:t>Leadership, communication, teamwork, </a:t>
            </a:r>
            <a:r>
              <a:rPr lang="en-US" sz="2800" err="1">
                <a:latin typeface="Calibri"/>
                <a:cs typeface="Calibri"/>
              </a:rPr>
              <a:t>organisation</a:t>
            </a:r>
            <a:r>
              <a:rPr lang="en-US" sz="2800">
                <a:latin typeface="Calibri"/>
                <a:cs typeface="Calibri"/>
              </a:rPr>
              <a:t> etc.​</a:t>
            </a:r>
          </a:p>
          <a:p>
            <a:r>
              <a:rPr lang="en-US" sz="2800"/>
              <a:t>They are also great fun and rewarding opportunities to be involved in!</a:t>
            </a:r>
            <a:endParaRPr lang="en-GB" sz="2800"/>
          </a:p>
          <a:p>
            <a:endParaRPr lang="en-GB"/>
          </a:p>
        </p:txBody>
      </p:sp>
      <p:sp>
        <p:nvSpPr>
          <p:cNvPr id="4" name="AutoShape 2" descr="data:image/jpg;base64,%20/9j/4AAQSkZJRgABAQEAYABgAAD/2wBDAAUDBAQEAwUEBAQFBQUGBwwIBwcHBw8LCwkMEQ8SEhEPERETFhwXExQaFRERGCEYGh0dHx8fExciJCIeJBweHx7/2wBDAQUFBQcGBw4ICA4eFBEUHh4eHh4eHh4eHh4eHh4eHh4eHh4eHh4eHh4eHh4eHh4eHh4eHh4eHh4eHh4eHh4eHh7/wAARCADFAS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2vU9NsNTh8q+sbe5T0kjBC/T0rite+GOkTRTS6TutbjaTEjHMZPofSvQjwKjfnrzXy/KfRRqSifJ3ijTLmyvZdN1OAwTJnflflJ9j3Fcrd6c0LsyoCOxFfXvjLwrp3irT/s14iJOB+6nA+ZD7+orwDxZ4W1Tw1efY7+DzIWz5Uqjhh7VJ205Rkecxt5bcjBq1HdfMKl1ezZcsqkD9ayctGcNwao0bsdFZ3fIrbtL3HHrXE28+09TWpaXeCOT+dMR3VncSLJHLFM8UinKshwQfrXs3wz+JUd1Kmj+I5ts+QkV4eA/oH9/evn2xvBjnnitaCfI3ZHTkmqjOUHeJnVoqrG0j7HTkZznPXv8AiD6VDfr8teTfB/x/LD9n0LXJi0DHZbXEnWNj0R/b0NetXy4jzyAT36//AKq7Y1Izi3E8iVOVOXLIXTF61fVapaV3rSVa1oq8Tmq7jNtRzLVjbUci1paxmcj4pSk8NL+5FWPE9M8Oj91Xnv8Aincv4Z1Fv0H0q5H0qpAvAq5GtenA4ZkgGRUMy/IasBflqOZflNVJaErc53Uhx+dc3dcyV1OqL8v51zF4v7z8a8jELU9KgNgX5xV+FeKpW4+YVfi6CsYmsh7D5D9KzV/16fWtP+E/Ss0/8fI+tJjRoDpWJrq1sjpWXrK/uqqWxMSnpX3K1IqytM+9WvH1rGJoyXb+7NYGtr+6b6V0Q/1bVg66uYj9KbCJ5Fq6/wCmy/Ws6VeK1/EC4vD25rLlXk1vD4UYS3M6VfmoqSZeRRWgj6Kaox1qRqaq81zmwo4XA6dar6rpthq9mbLUrdbiB+qkfqD61a20+IfNQUmeDfEb4WX2mJJe6Tuv7ActGOZYh7juPevHtR01lkOYyCB6V9wFW61xniz4d+HNfkafyTYXbcmWBRhz7qePywaLG1Ov0Z8hfZWRuQ1SplTwDXuepfBvUo7hxbXVlcRdmYlT+WOPzNcp41+HWo+G9IbUbpI3jDBcxvnk9O1RKVjpjKL2ZwtrcspwcitqxvPmXLE46c1z5gupHOyLaM8ZrRtLG9yCWAHtWM8XFI3ULnY2ErSBdrkNjAP9K+m/AVxf3nw/0qfUN3nGMglurICQpPvgCvlzRHms3SZgkmznY65B+uCP516Knxe8WLFHCtvpXlAAKogZQqj/AIFWNDMqUHJtnLisNOolyn0JpK9a01FeT/Bnx7rHinWLnT7/AEy3jjhhMjXEG4BTkAKQSeufXt9cetLX0OCrRq0lKLPBxEJQnyyExTJF4qao5fqRj9T6fWuyWiuYK97HK+KE+Qmo/DK/uBmrPikgJngDOMHNR+HB+56YrzL3qXO3VQszpoF6VaRahh6CrMdenBXscMh4HFMmX5KmHSmzfdrVx0Iuc9qa5X865m8X95+NdbqKjb09a5q9T5+nevGxK949LDy0K0K81djX5aghXDVbj6VhE2kNI4NZsn/Hx+NaxHBrJn4uDj1pPccS+P8AVZ71n6uv7mtNF+RB6iqmrIPK6US2CPxGLpv3vxrXj61j6ecT7e2a2E61jE2kWI/umsfWFzGfrWzEPlNZWsKdhqmKJ5V4ojUXbYUDn0rBkHJro/E4P2k565rnpOrfWtobGU9yjOORRT5utFaGZ9Dqm7rUgi9qSPFWN4A7VijSTKzLilj+9SvyxoTrUlE7H5MVWb2qZj2qIrxQBE/Q8V578bSB4NCEAhruMYP0Y16I6/Ka83+OWR4YtlHe8X/0FqwxMrUpGuH/AIqR4ssajI2jrViFQD0oK85709OK+YlNs9yxKuAORkVp6Jp9xrGr2ulWYHmzuEBP8PqfwFZYPFdt8FfLHj62D7cmGTbnu2BjH608NHmqKL2M6rtFtHv/AIF0PT/DmlR6fYxqAOZJB1lfuxrp1esPTWKt83X1+natJZOK+/oOMIKK2Pk67c5XZc315H+0ql3/AGXos8M0qRR3DhlViMEqMHivUFkzXmX7Rd7Eui6bZZzJLcF8d8KOv0zWOYVP9nlZ6lYOH7+N1c8u0fx94n0z/Rp7ttRtQfuXPzHHsetemeBviZ4fuQsGo79MmOBmT/VZ9N3+NeI8bm9yaekYbrn696+XoY2rSd9z6CrhKdRdj7EsJobmFJoJkljYZVozuB/Kr0Q/nXyf4X1/WvD90JdJ1CSBf4oj/q39ivT8cZr6M+GniC98SeG01G8tEgk80xgo2Vkx1IB6V9Vl2YQxPu9T57GYKdBc19DrAoxUc4+XipV6c02YfLXsPY89PUwdRLY/OsC6XLn610uoR5H51g3MfznrXj4lanpUHoVEXmrCLxTUT5qnVOK54xNpSIz0rIuf+Pj8a3CvFYd5lbn8azmtS4GtF9xPpVTU8+TVu3+ZE+lQ38e6GtLLlEviOas+Lj8a20XgGsa3G272n1rcToK5UdEiaLgVQ1VQY29hV9OtVNV4jPoRVS2FE8t8VwgOzgGuWmx+ddl4oZWDrXHyLWlIie5TlHNFPlGDRWxmfQKkinl80mKMVz3NLADk0+Ebi2SBgZpFWnqiFsEH1ND0Vwt0KWtarYaRYtfajcpbQL1Z+/sB1JrzrUPjBZRXDR2Wjzzxg8PI4Qn3xXE/FDxFca/4nl2zE2dm5jt1B4IHBb8etcwG5z3PWvGxOYTUrQPUoYSDjeR7x4Y+I2g63MtpKZLC6bhVlHyMfQMOPzrG+OjbdDsFIxuuSwGeuF/+vXkBQNyf15q3falqV9BDBe6hcXMUIIiWVy2zOOnp0rF49zpuMtx/U+SSlEq993qBTgaaO30pR1rzWdjY88qRVzSb2fTtSgv7Vtk0EgdDn8x+NUgaetON1ZoW+jPprwF4w0rxJao8E6Q3mP3ts7AMrY6j+8PpXWlto7k+1fH0ZCMGXKkdGBwc/Uf0rWtvEWvQRCKLXNTjjHRUunA/nX0FDNXGKTVzyKuXpyumfTms65peh2bXWqXiW6D7qk/O/sq9Sa+efH3ia48VeIZL+ZWhgX93bwnqkY/xrDluJbqYzXM00sjcFncsT9c9aeV5OCeeuKjEY2WIVrWRpQwsaL5t2V1qzB2pgTmpoeDXntM6uYtQxsxVUHzscKAepPH9QK+r/BmlLo/hqw05BgRQqD6k45r56+FWjjWPGunQsuYonNzIPZOR/wCPba+nk4FfT5Bh7RlUa9Dw84rXkoIcBxSOOKcKDX0h4hl3icVhXqcmulvFwmetc9qs1vbuizTxRtKdqB2C7j6DP0rzcVFJndh22tChCNzVaVflpsUZUkMNp+lWCuPl6n+Vcii3sdLINtYGoqRdHp1ro2XgivN/i3r1xo9mlvZMI7u6zhweY06Ej39DXPiZ+zjdm1BOWh0l94j0PR1jXUtUtrd8Z2Fsv/3yOapN4+8IXCiMauqMeheJ0T/vojFfP8q72Z5GLu5yzNyWPv60xlXnaCuepHBryJ5pLoju+prue+eZG1wssbq8TfdkU5Vh6g+lbkXQCvBvAfiCbRdUjt5nY2EjDeCc+Xk4LLnpXvMH3V+g6V04auqqIqQcSaMc1X1dN0BqzGOaTUE3QEV1dDG+p5F4kys7r/tVzk45PtXVeKoWW6b61zM6/M1OmxTWpny9aKfMvzUV0GR9BhaURmpwoqdIwaxSuaNlQIRT1iJI6Ddxz/n6VYMYzRsXB+XOffqPSlKOlgjLW58k31lLY311ZTIyywTNGysOQQah2EtxjPpXvnxH+H0fiG7OpafLHbahx5m4fJNgd/Q+9cCPhb4u80j7PYbCfvG5H5185iMHVU24rQ9qjiqbguZnAkMB91vfikDV32ufC/XNO0ia/wDNtbnykLyQx5DBR1x61wb/AHvUADB9a5Z05Q0kjeFSNT4QFOAz0pvanCs7XELtI9KcOlIh+bmpQVxitYxJkNBqRaQLnpTljatlEzJImNXYG9aqRofSp4Mit46IiUS5tpyIc5pLYhjzV5Ys9KtRTM27Hrn7OemqI9R1dwM7lt0PcY+ZvwOV/KvW3v7KGTyZbyBJP7rSAH8q+V7G81PT4JY7HULm2jl/1iRSsobtyBSQFnIZvmYf3h+v1r28LmkcNRVNQ2PKrYB1qjnKR9ZCRe3I6gjoaXcCe9fPvgjxbqXh+/jWSWSfT3P72Jjnb7r7175Zzx3NvHcRnKSKGU+oIr28FjYYuF47o8rE4aVBoW5GYWHrXgPxq1D+0PE8WnRSfubBeo/56Hr+Qx+de5+IdQj0zSLm+k6RRlh7nsPzxXzFq0skk8txNzLNIXc55yea8vPK9oqEXqzuyqleTk9i9oPj3XNDkFvNIL+zUcxzZyB7N1H616j4W8d+H9eiSGOX7Hed4JyAfwbOGH459q8IkUkk9/X2qIxjjGcg8Y4rw6OOqUVa9z1amFhUeh9Rlfmrwj40+c3jYrLwi2ieXnjjLZ6+/wDKovDfjzX9DxB5y3lqOBDP82B6A9R/KqHjvxGniTVUvhZ/ZtkIj27s5xk/1NdGLxcK9JdGZYfDzp1NTl3phAFPfrTGNeK1Y9EiYfvFz1x9317V9KaLHIml2qSZ8xIUV89chRmvJfAfg2a4lt9Y1SMx2m4PCjdZj2OOwH617TaJmL6ivWwFKcV7yOPE1F0Ykf3qsNFviJ46UxYyrc8CrkC/uj6Yr0ktDi5tUeW+NrXZIz4GK4WUcsfevVvHdsDC5A7V5hcJyamGjNWrmXMOaKfMvNFdFzFo+ivKb0qVFK9anCimuAKLWIvcYw4pAARTmI29RUYPNS7spJdyOVfnNN21K2CfrRt5pNMFJIxfF19HpXhnUb6VcrHbvx3JIwBXy+yhfl6Y4/Gvb/j7qawaFaaRHIBJdTb3GeQi9/pmvD229FBGPWvnczmpVUj2cBC0eYVNuTmnqFqKnrnjHJrhirs6iQKM8U4oQM4pseevaphuxnacV0RihNDEVsjitG0h3AbhVeFhlTt4rYs9uB8vXpWuiRCjdjo7WOiXT9o+UVehRfUVcht2c4VgD71PO7m3sUc+Y2hySCAKuWbdN3HFb+paHc21nFcSKjCXoKo2untcXAt4oz5rMFRAOXY9hXRT1Zx1opbk9vCJFHFWUs9jD5eK6VPh74ks7M3TWyMoXcY1ky+PpUOl24uHEcilWBxg9q6KlKpCzaOONSnPSLM+OyaSHaEJ5zmvbvh2ZP8AhELFZmJZEK5PcZrl/DXh1pHKsn7s9yK9A0uzWxsY7VF4UV7GT4ecJub6nm5nWjJKKOI+L9/iyttLRuHPmyc9QOn65/KvGb6BnlLEE/SvpPV9A0nVp0lv7QStGMAnuKz7nwT4bmiMf9lwxZ/iQbWH40YzK62IqOpcjC46nRp8lj5wmtWXOV6VUmRVB9a9L+I3ge50VPtlmzTafkZJHzRn39q88uLcq5z+VfP4jDToStM9yhVjVjemZco5qvIK0Zo1ANVJQBk1zW7myRTYGmOtTNJ/smomzUyQzt9H+I2pWdrDa3lnb3ccCBFZSY2ZR2OM11mlfFfR0iCXdheRnA5j2sP1IrxzB9KXB9K6IYqcFa5lLDwlue8WfxI8IzthruWBu/mQHj/vkGtu08ZeFZkATW7XJ/vbl/8AQgK+bTnFMYnH3gB+taxzKqtLIzeCg+p774o1HSr2Ara6lZzsw4VJ1JP615rdxjc3Fc/4JAbxTaBmJwHOCOOEJ/pXSXxHmN2Peu3C1nVTkzGrBQ0RjXCc0VLL96iu+5zNHWT/AB00lf8AUaLcv/vzBf5Csm4+OVySfJ0WBRnjfKx/rXjEI8w1ZWGsnd9TuVCmuh6ynxw1JuG0ixA9t+f51pab8aLdmUX2j59Wikx+hFeMeVR5dLUfsKfY+jdO+LfhK6YLO11an1eIEfmD/Sup0rxFoeqDdYapazk/whwpz9Dg5r5LX5KlguJlkDQyMjDoVODntzReSRMsJFvc7z4z6n/aHje4hSTdHZqIFHoR1/WuGbrUjySTM0krs7sSzFupJ9aaO9fPYyhUVRzselR5VBRQynoPmHT8aVVpwAHLcDua5qadypaM3PBHhvUfFGsppunouR80srn5I19eh/8Ar17npXwx8LaLbZntH1O4/jkuDkE+yZAA/An3ql+zvp0Nv4TuNSMYFxdXDRlvRU6D9c/hXoGqHIxX0uDwsVRUpLVnh4nEylVcYvRHNz/D/wAJ6rAUbTo7VyPlltWMbL+HSvLfHXg3UPCVypdludPlbEU4U8egf3r3jSFzkVN4j0u11rw9eaZdRiRJ4yB6hsfKR9OK6J4SFSD0sc8cXOjUTvc+YYpam/tHA2oRu9ax74TWs0luT+8ido3+qnBpLdq8FU7OzPf9u3qdJDrN0TEskxkVOintXY/C11vvHFmJFUkFnxj+6K85tfvV6J8El3eOrY/3YpT/AOO124JfvorzOLFv91OT7H0B/LrWTc+HNKuLo3T24WUnJK8Z/Ctilr7KVKE7cyPkozlHZkEEMNugWNMY4FTZzS01s+2K0SUVZCbb3FoPNNV1YlQ2SOtLSTUtYis+pV1iziv9NntJlDJKhU5HtXzFqtusE8kLSEmORkP4HH9K+pLqRYbeSVuiKWP4DNfKWsy+df3UwfKyTu4HsWJFfPZ7GLUWe5kzleS6FKZYs/ez+NVJvJ9afLVWXofpXztke4NkdPSoWkX0prU2s5IB26gNkZHNM21JHDIxVQu53OEAGSfbAqbNuyL0Suxpao3biuhXwb4nkh886JfBAMhfJO4j2FY95aTW8rQ3EUkUi/eSRCrD6g0pwlFXaJjUjLRM1fh3F5viIvj/AFVvI3/jpH9a2tQ/1zfWoPhPb79W1E/3bI/q6ip9QOJnHvXqZcr0rnFinZ6GZL1oomOTRXqHI9zzGP8Ad1Oso/g61E1Rs3l81FjvehZ8/wBetI9zhcVTkuF21VkmyTzVWGnc0VuEJ+brTmucEbG/CspJFzlulWYruCMgbQ3vVW0HzF+G5mdseX+NaEa3BAJG4fyrLXUVUfKo/KrFvqTs2FOKzqQTjZmkG+hrJF8v3cGonYYOMnHpU+n3EhljkOGCsDj1r6B1DwP4T8Q2sN3Jp5hlnjWRZ7YmNjkA9MEd/SvJlgJSlzQFPFRp25jG/Zz16KTRbvQWIWa3lM6DuyN1/I4/OvUrz5gGrz3wX8N7Hwx4i/tq21a6nARkWF0C8Hj5iD83r0HIFd1dS8CvVw/PCkoz6Hk1XCVTmj1NLT/uU6+vo7WxnuWfCQxlyW6AKKp2U3y9cVwfxyvdaXw5Fp+k2VxLDdOVuZIkLFUABC8evXNdE6vJTZzqlz1EjwzUbn7Ve3N2Pl8+aSTb/dDNmlhanJpuoEf8g+8P/bB/8Kv22i6l/wBA+9/8B3/wrwLSb1R714pbiWgfNeofAmAnxgJT/Bbv+orgI9O1GHH/ABLr5v8At2f/AAr0r4C2t6PE91NcWlzBGttwZIioJJ6c11YFP6xHQ5MZOPsJant5paav3RS19oj5TpcXGRXNeN9aOm26Ro21nBOfpXRnNeR/Fi+x4ja3JOI4V4z3PWvPzKu6dC8d2duBpKrWsxY/FVxDOJ4pAHXqp7j0xXT6f8QNHeEG8Mtq+ORtyv4GvFJrpkm3gn35qX7ZHKnB5HavAoZhWo7M9yrgaUz0Dx38RIbmwlsNHRwsg2yzONpx6AV4/c8Ajpjp7/8A1607iTzM5+9WZcjrXNisTPEO8zahh6dFWiVGaqszVYkqvL/SuQ6blV2pKV+tNrKTGOWvafhF4etLLTY9UuYke+uF3Ix/5ZR9gPc9a8WXIDE4IByR6ivf/B9xHLounyQsDG9tHgjt8gBH1BrrwUU5amOKuonTTPyec+9ZOv6FpviCyNtqFsHI/wBVMOHjPsf6dKvO2TmlibmvWdpK0kedFySujjfD/g5fCsOoSvqAuvtACIfL2lV75/SuH1X/AI+pRjGGNexa2N1qfTFeRayv+mzf71RCCgrIu7krsxZBk0U6QfNRW5meXyMv96qdxN71XaZmiyrc1GxZx15qTvlISafC9aqSXB42kk0sqsxZdpzngk1d8P8Ah++1K5RY43YbuqjJPtiq0M0yBnZrfpgntVaF5g20A5+letaV8JtcvmWX7GYYegMzBenfGc/pXX6R8GbaGRXvryNeckRKWP5nFHOhc9meFWlveTDb5bZ9eldN4e8LapqE0a29vJIW7heK+gbLwL4a0+MH7H55XnMpyM/hUp2RXCpBFHBGOAIxtH6VlJ3Zar9Ecx4P+GAg2XGsyqoHPlLyT7Zr1iHCxxog2qqBQo7AcD9KpWH+pGKvLnFVSVnc4qk3LclB4qvfNjFTLmquo9q0ncyhZMtWL/L1q/D6+vWszTl+UVqRDGKumtNSZ7lhV9h+VSptHRR+VR5pQ1dMbI536lPWCBAxAAPrS+EpCY2ye9Q6y3+jmmeE3O7bng1lFtVUzSSvSep2a4xxS+tMj+6KkHSvbV9zyn2EbtXz78S7zzvF+oNuJCSGMc9hX0BJnPevnTxNo2vyardTy6Nf4eV2BWAsCM9civFzlScEkj1cqcVNts5ieU/3jVUXDRPlScVavLG+hP72zuk/3oWH86zZdudu8Bu47/rXzNpJ7HvJpml5wmG5WwarySBs7hzVKJ3RvkYY9jUjsJBu3DcPwqXfqOOokozyOlU5qs+Zj5WqCbB+7SLKrUlK/Wm1jIYtdl8PPGSaH/xLdU3mwYlo5FGTCSeR7gnnFcaCKeAABjpnNKFSVN3iNr2itI94/wCEw8MNGJDr1ooIzgsc/iKuaJ4i0bVpTDpuoQXUw6ojYb64PBr558lB82CB7GtnwNHcSeMNO+ySbZBMCWJ+6uDnP4fzFdtLHVJzSaOWphYxi2me/amQ1qQOff1ryfXU230n1r1e83SQnKE/LwcYrzHxLDsvWZ32cd+O9epzdTkinY52ReaKWa4slbD3UIP+/RWikhezl2PEbOFnIAb5e9amnaPdXky29rDJJO7YCqMk+mK6T4c+Db7xHctHbRiO2X/WXD9B6ge9fRXgrwvpHhu2Een2y+awHmXD8yP9W649qFqaTnY8g8G/BXU7h0udd8uyRgCIz80h/DtXrXhfwpovh5FFjagyr/y0cZbPt6V1EhAQ+/Xtz+FUnPzk05QSOf2jkPduOefc1Ex4xmgmkPSoHYhuGOwjORjvXOs2b/HbNb95xGT7VzqnN+D71D3NI6HVWPCAD0rQirOsz8g+lXo3rSDsZSRZAGKpajwRVtXJHaqepcitJvQziveLOnMNorTiasWwYgCtWBqum1YU1qWy1N3VGzU0PmtWzHlK2sn/AEY1B4Tb97inay3+jGqvhVv35+tYp/vEbcv7s76FsqKlFVbVtyjNWehxXvwd0jx5KzFxmggelFBp2vuSRukJHzRofqorJ1Kx0+eMiWyt3HXmMVrTMAtZN7IcELiuWvypG9LmvdHM3fhfwzc7zPotj7sIwCB65rwLxSNPtfEN/Fo8vmWKS7Ym6jjGf1zXsPxY1qTSPCc/kuUmun8lCOoU9T+X868Bk3JxuXAwABXyuYzjz8qR9FgoS5eaTLbsjjI61Ezlfp34qskhSnyPkDHU1wKx2sVtsi5ViDnkDnFMOa9q0/w94Z8Q6LaSJYRIrwLtkh+RlOOeR1OfXNc74i+FmoQBpdDnW/XGfJc7ZQPTP3Sf++a2qYKdk0YRxUU7M813BetUtQ1aK2O1CGc8BfSrviC2utLleG9t5reVR92VNprgJblpb2afg84UjpUUMNd2Zs5q10b76pNIctJgHsOKWDUWifzI5Sr/AN4HmubuLplwvFNFwQOtetTw8V0MnJ9TuU8Vassfli+nKdMbziqkupPKS0sz7j/tE5rkRddPmrSs3RsfMCT6np7/AErZwQoyUdjTefnht3rmikW+0mFdm0zuOrcgfhRWbirl+2fY+oNC0yx0fT47HT4VihQAYHVvc+9bkBUc1mrx3qVJCKqGh5so3Lk8uSag3ZqFpMk0qnAocriUbEp60h6UwNk04/dpDKl837o/Sudi5vh9a6G+P7o/Sueg/wCP38ah7lrY6m14QfSrqdBVK1+4KuIflFXEmRMjVVvW3VMGqpctzVSasRFalmy7Vpw/KKy7NuBV+N+KcWTNO5ZZqYDio9+6lDA9q15iHFlXWG/0c1U8MttuMe9WdWb/AEc1V8MLuuSfQ1mr85e0DvLT7oq5VO0+4Kt5r3qT0PGqbjx0pGPFNzxUUj1c5pIUYtsjupOKxL2Q8461oXUny1jXrnP415eJqX2O+lBHm3x1hkk0GxuFY7Iroh+OAGUYz+VeMzHLtwQv3hmvpjV7GDVtNudNu0DwXCbH45HuPevA/GHhXV/DdwYbqAy2ef3V1GMqR2B9DXz2OpNz50ezhaiSsznmbjFRySFQDn7vND9CVIYeopbCyvNSv47HT4WuLhyAEXtk9T6CvPV30Ou6PZPgpPI/hxtxPlrcvt9geTXp0DfMhPXNcR4R0r+wdGttK3BnTmVgMAueSfzrr4n+5X0GHVopSPJre9O6PJ/2mZNsVikkaspjbaxHOR718/fZkXQo505PmMDn1z0/lX1H8edHbVvBbXEUfmTWTbjgZJQ/ex+HNfL2lyKZrnSLglRM/mQ5/vY+YfiMYqWvfeh6FD3qSOevJG3bu1RtPxxVzVLKQyPt+VgTxWS8Vz08vPuDW0GKRKbjnk4xVgX0mzapC+vvVQW5Vcyde4qJzg8U3qSaSXGevb3orK80/SilykNn3jupwao807IrMwDdyakB+WoR1qZRxSAVc5qXPy1D0NOz8tMkrX5/dGuftz/pv41vXp/dGsC3/wCP38ah7lrY6q1Pyj6VaU8VUtfu/hVkdKpbEy3HFsVUuDkmp3ziqsvWmIsWrYxV+NuKzrfoKuRmmmJlkNilVqhzTkNNPUTItVYfZzVfwuwW4Oe5p+qZ8g1U8Ovi5/GiMvfHJe6eiWjDYtWSaz7J8otXSflr3KUrxPIqR1CRsCq0klLM1VWfrWFWfQ0pwI7h+Kybs/zq/O3FZd23868+o7nbTiQIw80ZqdlSZGSWNJI26oygg/XNUg37yrkTcVjGSejRrqjm7/wN4QuZWeTQbXc3JKllz9cGrum6PpekxFNMsYLQEcmNfm+metasvc1Cxo5Y9ilKXcyLh9k5AAweK1Ym+VGrIvuJzmr0MmYkoi0EizNta1aOQbkYbSD/AHcdK+ffiV8L5xPLqOg5ZVYv5K/fQ57e3f8ASvfJXHl7e9c/qDFboH37Up7mtGo4aHzLJBJfubW+h+zapEuCWG0Sj1571h3lnJbytG6kN2BGD+tfWd5oGi61Gf7TsIp2x8shXDj6MORXF+Lvhha3VlI+jSOLhB/qZCCGHoD60lLU2dRHzPeErndms+VufrXXeIdDntp5YJYWjeMkMGGNuO1cpeReWSvcDmtYshyKjvg0VCQ+45orWxlc+/aKKK5BCr1qdelFFACHrSj7tFFBJUvf9UawLb/j+/GiipZaOptvuj6VPniiirjsS9xD0qtN1oooYIktz0q5GeKKKEDJN1SJRRVIllXVD+4NUPD5/wBKP1oopLcctjvLE/ItX2Py0UV7VD4Ty6nxFac1UY0UVzVdzaGxWnPFZlweTRRXHUOiBSP+sq3CfloorI1YOeKibrRRTYomPqP+vNT2x/dJRRURKZI54rD1L/j5H1oookVE0bD/AFY+lOc7ct79KKKgo434leE9N1XSrrWHXyru2jzvVf8AWD0YV82eKdLt490icHGcAUUVtTK6HLxW6ODntRRRW5mz/9k=">
            <a:extLst>
              <a:ext uri="{FF2B5EF4-FFF2-40B4-BE49-F238E27FC236}">
                <a16:creationId xmlns:a16="http://schemas.microsoft.com/office/drawing/2014/main" id="{DA65728B-6BCA-4A5F-AB68-CD5F7883F00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485952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8761" y="447312"/>
            <a:ext cx="8458200" cy="1021176"/>
          </a:xfrm>
        </p:spPr>
        <p:txBody>
          <a:bodyPr>
            <a:noAutofit/>
          </a:bodyPr>
          <a:lstStyle/>
          <a:p>
            <a:br>
              <a:rPr lang="en-GB" b="1" dirty="0"/>
            </a:br>
            <a:r>
              <a:rPr lang="en-GB" b="1" dirty="0"/>
              <a:t>Year 12 Work Experience</a:t>
            </a:r>
          </a:p>
        </p:txBody>
      </p:sp>
      <p:pic>
        <p:nvPicPr>
          <p:cNvPr id="1026" name="Picture 2" descr="http://studyinuk.universiablogs.net/files/work20experience_clip_image002-1.gif">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241626" y="4445542"/>
            <a:ext cx="2656712" cy="18843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4ECB054-838B-D9CC-BA15-84B3BFB67AEB}"/>
              </a:ext>
            </a:extLst>
          </p:cNvPr>
          <p:cNvSpPr txBox="1"/>
          <p:nvPr/>
        </p:nvSpPr>
        <p:spPr>
          <a:xfrm>
            <a:off x="293662" y="1616288"/>
            <a:ext cx="7912272" cy="51706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dirty="0"/>
              <a:t>Aim for every student to attend </a:t>
            </a:r>
          </a:p>
          <a:p>
            <a:pPr marL="285750" indent="-285750">
              <a:buFont typeface="Arial"/>
              <a:buChar char="•"/>
            </a:pPr>
            <a:endParaRPr lang="en-US" sz="2400" dirty="0">
              <a:latin typeface="Aptos"/>
              <a:ea typeface="Calibri"/>
              <a:cs typeface="Calibri"/>
            </a:endParaRPr>
          </a:p>
          <a:p>
            <a:pPr marL="285750" indent="-285750">
              <a:buFont typeface="Arial"/>
              <a:buChar char="•"/>
            </a:pPr>
            <a:r>
              <a:rPr lang="en-GB" sz="2400" dirty="0">
                <a:latin typeface="Calibri"/>
                <a:ea typeface="Calibri"/>
                <a:cs typeface="Calibri"/>
              </a:rPr>
              <a:t>Aim is to be more “work ready” and to bridge the gap between academic studies and the world of work.</a:t>
            </a:r>
            <a:endParaRPr lang="en-US" sz="2400" dirty="0"/>
          </a:p>
          <a:p>
            <a:pPr marL="285750" indent="-285750">
              <a:buFont typeface="Arial"/>
              <a:buChar char="•"/>
            </a:pPr>
            <a:endParaRPr lang="en-GB" sz="2400" dirty="0">
              <a:latin typeface="Calibri"/>
              <a:ea typeface="Calibri"/>
              <a:cs typeface="Calibri"/>
            </a:endParaRPr>
          </a:p>
          <a:p>
            <a:pPr marL="285750" indent="-285750">
              <a:buFont typeface="Arial"/>
              <a:buChar char="•"/>
            </a:pPr>
            <a:r>
              <a:rPr lang="en-US" sz="2400" b="1" dirty="0"/>
              <a:t>Monday 28th April to Friday 2nd May 2025</a:t>
            </a:r>
          </a:p>
          <a:p>
            <a:pPr marL="285750" indent="-285750">
              <a:buFont typeface="Arial"/>
              <a:buChar char="•"/>
            </a:pPr>
            <a:endParaRPr lang="en-US" sz="2400" dirty="0"/>
          </a:p>
          <a:p>
            <a:pPr marL="285750" indent="-285750">
              <a:buFont typeface="Arial"/>
              <a:buChar char="•"/>
            </a:pPr>
            <a:r>
              <a:rPr lang="en-US" sz="2400" dirty="0"/>
              <a:t>Can begin to look now</a:t>
            </a:r>
          </a:p>
          <a:p>
            <a:pPr marL="285750" indent="-285750">
              <a:buFont typeface="Arial"/>
              <a:buChar char="•"/>
            </a:pPr>
            <a:endParaRPr lang="en-US" sz="2400" dirty="0"/>
          </a:p>
          <a:p>
            <a:pPr marL="285750" indent="-285750">
              <a:buFont typeface="Arial"/>
              <a:buChar char="•"/>
            </a:pPr>
            <a:r>
              <a:rPr lang="en-US" sz="2400" dirty="0"/>
              <a:t>Once a placement is found the student registers the application for work experience on </a:t>
            </a:r>
            <a:r>
              <a:rPr lang="en-US" sz="2400" dirty="0" err="1"/>
              <a:t>Unifrog</a:t>
            </a:r>
            <a:r>
              <a:rPr lang="en-US" sz="2400" dirty="0"/>
              <a:t>  (further details to follow in a Parent letter which will be sent shortly with your own log in so you can support your child.)</a:t>
            </a:r>
          </a:p>
          <a:p>
            <a:pPr marL="285750" indent="-285750">
              <a:buFont typeface="Arial"/>
              <a:buChar char="•"/>
            </a:pPr>
            <a:endParaRPr lang="en-US" dirty="0"/>
          </a:p>
        </p:txBody>
      </p:sp>
    </p:spTree>
    <p:extLst>
      <p:ext uri="{BB962C8B-B14F-4D97-AF65-F5344CB8AC3E}">
        <p14:creationId xmlns:p14="http://schemas.microsoft.com/office/powerpoint/2010/main" val="2627414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F58D7-C13C-1F8A-BA4A-18368F651D11}"/>
              </a:ext>
            </a:extLst>
          </p:cNvPr>
          <p:cNvSpPr>
            <a:spLocks noGrp="1"/>
          </p:cNvSpPr>
          <p:nvPr>
            <p:ph type="title"/>
          </p:nvPr>
        </p:nvSpPr>
        <p:spPr/>
        <p:txBody>
          <a:bodyPr/>
          <a:lstStyle/>
          <a:p>
            <a:r>
              <a:rPr lang="en-US" dirty="0"/>
              <a:t>Student comments April 2024</a:t>
            </a:r>
          </a:p>
        </p:txBody>
      </p:sp>
      <p:graphicFrame>
        <p:nvGraphicFramePr>
          <p:cNvPr id="5" name="Content Placeholder 4">
            <a:extLst>
              <a:ext uri="{FF2B5EF4-FFF2-40B4-BE49-F238E27FC236}">
                <a16:creationId xmlns:a16="http://schemas.microsoft.com/office/drawing/2014/main" id="{F35516FB-D588-E6F1-1A67-F8FC67DD9C3F}"/>
              </a:ext>
            </a:extLst>
          </p:cNvPr>
          <p:cNvGraphicFramePr>
            <a:graphicFrameLocks noGrp="1"/>
          </p:cNvGraphicFramePr>
          <p:nvPr>
            <p:ph idx="1"/>
          </p:nvPr>
        </p:nvGraphicFramePr>
        <p:xfrm>
          <a:off x="198328" y="1273479"/>
          <a:ext cx="11883037" cy="5441304"/>
        </p:xfrm>
        <a:graphic>
          <a:graphicData uri="http://schemas.openxmlformats.org/drawingml/2006/table">
            <a:tbl>
              <a:tblPr bandRow="1">
                <a:tableStyleId>{5C22544A-7EE6-4342-B048-85BDC9FD1C3A}</a:tableStyleId>
              </a:tblPr>
              <a:tblGrid>
                <a:gridCol w="11883037">
                  <a:extLst>
                    <a:ext uri="{9D8B030D-6E8A-4147-A177-3AD203B41FA5}">
                      <a16:colId xmlns:a16="http://schemas.microsoft.com/office/drawing/2014/main" val="48772034"/>
                    </a:ext>
                  </a:extLst>
                </a:gridCol>
              </a:tblGrid>
              <a:tr h="698620">
                <a:tc>
                  <a:txBody>
                    <a:bodyPr/>
                    <a:lstStyle/>
                    <a:p>
                      <a:pPr algn="l" rtl="0" fontAlgn="base">
                        <a:lnSpc>
                          <a:spcPct val="100000"/>
                        </a:lnSpc>
                      </a:pPr>
                      <a:r>
                        <a:rPr lang="en-US" sz="2400" b="0" i="1" dirty="0">
                          <a:solidFill>
                            <a:srgbClr val="000000"/>
                          </a:solidFill>
                          <a:effectLst/>
                          <a:latin typeface="Calibri"/>
                        </a:rPr>
                        <a:t>I got to see the cases the vets were presented with, and how they diagnosed the patient</a:t>
                      </a:r>
                    </a:p>
                  </a:txBody>
                  <a:tcPr marL="63617" marR="63617" marT="43625" marB="4362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54759786"/>
                  </a:ext>
                </a:extLst>
              </a:tr>
              <a:tr h="849988">
                <a:tc>
                  <a:txBody>
                    <a:bodyPr/>
                    <a:lstStyle/>
                    <a:p>
                      <a:pPr algn="l" rtl="0" fontAlgn="base">
                        <a:lnSpc>
                          <a:spcPct val="100000"/>
                        </a:lnSpc>
                      </a:pPr>
                      <a:r>
                        <a:rPr lang="en-US" sz="2400" b="0" i="1" dirty="0">
                          <a:solidFill>
                            <a:srgbClr val="000000"/>
                          </a:solidFill>
                          <a:effectLst/>
                          <a:latin typeface="Calibri"/>
                        </a:rPr>
                        <a:t>I really enjoyed working with robots as it involved a lot of problem solving and coding.</a:t>
                      </a:r>
                      <a:endParaRPr lang="en-US" sz="2400" b="0" i="0" dirty="0">
                        <a:solidFill>
                          <a:srgbClr val="000000"/>
                        </a:solidFill>
                        <a:effectLst/>
                        <a:latin typeface="Calibri"/>
                      </a:endParaRPr>
                    </a:p>
                  </a:txBody>
                  <a:tcPr marL="63617" marR="63617" marT="43625" marB="4362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570576510"/>
                  </a:ext>
                </a:extLst>
              </a:tr>
              <a:tr h="570539">
                <a:tc>
                  <a:txBody>
                    <a:bodyPr/>
                    <a:lstStyle/>
                    <a:p>
                      <a:pPr algn="l" rtl="0" fontAlgn="base">
                        <a:lnSpc>
                          <a:spcPct val="100000"/>
                        </a:lnSpc>
                      </a:pPr>
                      <a:r>
                        <a:rPr lang="en-US" sz="2400" b="0" i="1">
                          <a:solidFill>
                            <a:srgbClr val="000000"/>
                          </a:solidFill>
                          <a:effectLst/>
                          <a:latin typeface="Calibri"/>
                        </a:rPr>
                        <a:t>Getting to do proper work that an employee would do. </a:t>
                      </a:r>
                      <a:endParaRPr lang="en-US" sz="2400" b="0" i="0">
                        <a:solidFill>
                          <a:srgbClr val="000000"/>
                        </a:solidFill>
                        <a:effectLst/>
                        <a:latin typeface="Calibri"/>
                      </a:endParaRPr>
                    </a:p>
                  </a:txBody>
                  <a:tcPr marL="63617" marR="63617" marT="43625" marB="4362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055066436"/>
                  </a:ext>
                </a:extLst>
              </a:tr>
              <a:tr h="570539">
                <a:tc>
                  <a:txBody>
                    <a:bodyPr/>
                    <a:lstStyle/>
                    <a:p>
                      <a:pPr algn="l" rtl="0" fontAlgn="base">
                        <a:lnSpc>
                          <a:spcPct val="100000"/>
                        </a:lnSpc>
                      </a:pPr>
                      <a:r>
                        <a:rPr lang="en-US" sz="2400" b="0" i="1">
                          <a:solidFill>
                            <a:srgbClr val="000000"/>
                          </a:solidFill>
                          <a:effectLst/>
                          <a:latin typeface="Calibri"/>
                        </a:rPr>
                        <a:t>Enjoyable and never a dull moment.</a:t>
                      </a:r>
                      <a:endParaRPr lang="en-US" sz="2400" b="0" i="0">
                        <a:solidFill>
                          <a:srgbClr val="000000"/>
                        </a:solidFill>
                        <a:effectLst/>
                        <a:latin typeface="Calibri"/>
                      </a:endParaRPr>
                    </a:p>
                  </a:txBody>
                  <a:tcPr marL="63617" marR="63617" marT="43625" marB="4362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795125437"/>
                  </a:ext>
                </a:extLst>
              </a:tr>
              <a:tr h="570539">
                <a:tc>
                  <a:txBody>
                    <a:bodyPr/>
                    <a:lstStyle/>
                    <a:p>
                      <a:pPr algn="l" rtl="0" fontAlgn="base">
                        <a:lnSpc>
                          <a:spcPct val="100000"/>
                        </a:lnSpc>
                      </a:pPr>
                      <a:r>
                        <a:rPr lang="en-US" sz="2400" b="0" i="1">
                          <a:solidFill>
                            <a:srgbClr val="000000"/>
                          </a:solidFill>
                          <a:effectLst/>
                          <a:latin typeface="Calibri"/>
                        </a:rPr>
                        <a:t>The insight it gave me in to pursuing a career in this field .</a:t>
                      </a:r>
                      <a:endParaRPr lang="en-US" sz="2400" b="0" i="0">
                        <a:solidFill>
                          <a:srgbClr val="000000"/>
                        </a:solidFill>
                        <a:effectLst/>
                        <a:latin typeface="Calibri"/>
                      </a:endParaRPr>
                    </a:p>
                  </a:txBody>
                  <a:tcPr marL="63617" marR="63617" marT="43625" marB="4362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39435136"/>
                  </a:ext>
                </a:extLst>
              </a:tr>
              <a:tr h="815057">
                <a:tc>
                  <a:txBody>
                    <a:bodyPr/>
                    <a:lstStyle/>
                    <a:p>
                      <a:pPr algn="l" rtl="0" fontAlgn="base">
                        <a:lnSpc>
                          <a:spcPct val="100000"/>
                        </a:lnSpc>
                      </a:pPr>
                      <a:r>
                        <a:rPr lang="en-US" sz="2400" b="0" i="1">
                          <a:solidFill>
                            <a:srgbClr val="000000"/>
                          </a:solidFill>
                          <a:effectLst/>
                          <a:latin typeface="Calibri"/>
                        </a:rPr>
                        <a:t>Getting to see all the interconnectivity between university departments and all the amazing work the people were doing there.  </a:t>
                      </a:r>
                      <a:endParaRPr lang="en-US" sz="2400" b="0" i="0">
                        <a:solidFill>
                          <a:srgbClr val="000000"/>
                        </a:solidFill>
                        <a:effectLst/>
                        <a:latin typeface="Calibri"/>
                      </a:endParaRPr>
                    </a:p>
                  </a:txBody>
                  <a:tcPr marL="63617" marR="63617" marT="43625" marB="4362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019733819"/>
                  </a:ext>
                </a:extLst>
              </a:tr>
              <a:tr h="1362309">
                <a:tc>
                  <a:txBody>
                    <a:bodyPr/>
                    <a:lstStyle/>
                    <a:p>
                      <a:pPr algn="l" rtl="0" fontAlgn="base">
                        <a:lnSpc>
                          <a:spcPct val="100000"/>
                        </a:lnSpc>
                      </a:pPr>
                      <a:r>
                        <a:rPr lang="en-US" sz="2400" b="0" i="1" dirty="0">
                          <a:solidFill>
                            <a:srgbClr val="000000"/>
                          </a:solidFill>
                          <a:effectLst/>
                          <a:latin typeface="Calibri"/>
                        </a:rPr>
                        <a:t>Meeting lots of new people and finding out about all their jobs .</a:t>
                      </a:r>
                    </a:p>
                    <a:p>
                      <a:pPr lvl="0" algn="l">
                        <a:lnSpc>
                          <a:spcPct val="100000"/>
                        </a:lnSpc>
                        <a:buNone/>
                      </a:pPr>
                      <a:endParaRPr lang="en-US" sz="2400" b="0" i="1" dirty="0">
                        <a:solidFill>
                          <a:srgbClr val="000000"/>
                        </a:solidFill>
                        <a:effectLst/>
                        <a:latin typeface="Calibri"/>
                      </a:endParaRPr>
                    </a:p>
                    <a:p>
                      <a:pPr lvl="0" algn="l">
                        <a:lnSpc>
                          <a:spcPct val="100000"/>
                        </a:lnSpc>
                        <a:buNone/>
                      </a:pPr>
                      <a:r>
                        <a:rPr lang="en-US" sz="2400" b="0" i="1" u="none" strike="noStrike" dirty="0">
                          <a:solidFill>
                            <a:srgbClr val="000000"/>
                          </a:solidFill>
                          <a:effectLst/>
                          <a:latin typeface="Calibri"/>
                        </a:rPr>
                        <a:t>It helped me develop my communication skills.</a:t>
                      </a:r>
                      <a:endParaRPr lang="en-US" sz="2400" b="0" i="0" dirty="0">
                        <a:solidFill>
                          <a:srgbClr val="000000"/>
                        </a:solidFill>
                        <a:effectLst/>
                        <a:latin typeface="Calibri"/>
                      </a:endParaRPr>
                    </a:p>
                  </a:txBody>
                  <a:tcPr marL="63617" marR="63617" marT="43625" marB="4362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4084187080"/>
                  </a:ext>
                </a:extLst>
              </a:tr>
            </a:tbl>
          </a:graphicData>
        </a:graphic>
      </p:graphicFrame>
    </p:spTree>
    <p:extLst>
      <p:ext uri="{BB962C8B-B14F-4D97-AF65-F5344CB8AC3E}">
        <p14:creationId xmlns:p14="http://schemas.microsoft.com/office/powerpoint/2010/main" val="3527364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0A791-BC75-4BED-A52A-755B2C92F337}"/>
              </a:ext>
            </a:extLst>
          </p:cNvPr>
          <p:cNvSpPr>
            <a:spLocks noGrp="1"/>
          </p:cNvSpPr>
          <p:nvPr>
            <p:ph type="title"/>
          </p:nvPr>
        </p:nvSpPr>
        <p:spPr/>
        <p:txBody>
          <a:bodyPr/>
          <a:lstStyle/>
          <a:p>
            <a:r>
              <a:rPr lang="en-GB" dirty="0"/>
              <a:t>Bursary </a:t>
            </a:r>
          </a:p>
        </p:txBody>
      </p:sp>
      <p:sp>
        <p:nvSpPr>
          <p:cNvPr id="3" name="Content Placeholder 2">
            <a:extLst>
              <a:ext uri="{FF2B5EF4-FFF2-40B4-BE49-F238E27FC236}">
                <a16:creationId xmlns:a16="http://schemas.microsoft.com/office/drawing/2014/main" id="{C2A2E327-B6A9-45A4-A38D-46AFA5F9214E}"/>
              </a:ext>
            </a:extLst>
          </p:cNvPr>
          <p:cNvSpPr>
            <a:spLocks noGrp="1"/>
          </p:cNvSpPr>
          <p:nvPr>
            <p:ph idx="1"/>
          </p:nvPr>
        </p:nvSpPr>
        <p:spPr/>
        <p:txBody>
          <a:bodyPr/>
          <a:lstStyle/>
          <a:p>
            <a:r>
              <a:rPr lang="en-GB" dirty="0"/>
              <a:t>With the expense that can sometimes come with Level 3 study, such as trips and equipment and materials families can struggle.</a:t>
            </a:r>
          </a:p>
          <a:p>
            <a:endParaRPr lang="en-GB" dirty="0"/>
          </a:p>
          <a:p>
            <a:r>
              <a:rPr lang="en-GB" dirty="0"/>
              <a:t>If you have any concerns please do look at the bursary section on the website as we have a budget each year which is used to help those who need it.</a:t>
            </a:r>
          </a:p>
        </p:txBody>
      </p:sp>
    </p:spTree>
    <p:extLst>
      <p:ext uri="{BB962C8B-B14F-4D97-AF65-F5344CB8AC3E}">
        <p14:creationId xmlns:p14="http://schemas.microsoft.com/office/powerpoint/2010/main" val="3498236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775520" y="198624"/>
            <a:ext cx="6186764" cy="366804"/>
          </a:xfrm>
          <a:prstGeom prst="rect">
            <a:avLst/>
          </a:prstGeom>
        </p:spPr>
        <p:txBody>
          <a:bodyPr lIns="91425" tIns="45713" rIns="91425" bIns="45713"/>
          <a:lstStyle>
            <a:lvl1pPr algn="ctr" defTabSz="1475110" rtl="0" eaLnBrk="1" latinLnBrk="0" hangingPunct="1">
              <a:spcBef>
                <a:spcPct val="0"/>
              </a:spcBef>
              <a:buNone/>
              <a:defRPr sz="7100" kern="1200">
                <a:solidFill>
                  <a:schemeClr val="tx1"/>
                </a:solidFill>
                <a:latin typeface="+mj-lt"/>
                <a:ea typeface="+mj-ea"/>
                <a:cs typeface="+mj-cs"/>
              </a:defRPr>
            </a:lvl1pPr>
          </a:lstStyle>
          <a:p>
            <a:pPr algn="l">
              <a:defRPr/>
            </a:pPr>
            <a:endParaRPr lang="en-GB" sz="857">
              <a:solidFill>
                <a:prstClr val="white">
                  <a:lumMod val="50000"/>
                </a:prstClr>
              </a:solidFill>
              <a:latin typeface="Century Gothic" panose="020B0502020202020204" pitchFamily="34" charset="0"/>
            </a:endParaRPr>
          </a:p>
        </p:txBody>
      </p:sp>
      <p:pic>
        <p:nvPicPr>
          <p:cNvPr id="3" name="Picture 2"/>
          <p:cNvPicPr>
            <a:picLocks noChangeAspect="1"/>
          </p:cNvPicPr>
          <p:nvPr/>
        </p:nvPicPr>
        <p:blipFill rotWithShape="1">
          <a:blip r:embed="rId2" cstate="screen">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a:stretch/>
        </p:blipFill>
        <p:spPr>
          <a:xfrm>
            <a:off x="-79375" y="-1301750"/>
            <a:ext cx="12350750" cy="8975698"/>
          </a:xfrm>
          <a:prstGeom prst="rect">
            <a:avLst/>
          </a:prstGeom>
        </p:spPr>
      </p:pic>
      <p:sp>
        <p:nvSpPr>
          <p:cNvPr id="2" name="Rectangle 1"/>
          <p:cNvSpPr/>
          <p:nvPr/>
        </p:nvSpPr>
        <p:spPr>
          <a:xfrm>
            <a:off x="-57150" y="5743350"/>
            <a:ext cx="12350750" cy="1114651"/>
          </a:xfrm>
          <a:prstGeom prst="rect">
            <a:avLst/>
          </a:prstGeom>
          <a:solidFill>
            <a:srgbClr val="0D0D0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0"/>
            <a:endParaRPr lang="en-GB" sz="1786">
              <a:solidFill>
                <a:prstClr val="white"/>
              </a:solidFill>
            </a:endParaRPr>
          </a:p>
        </p:txBody>
      </p:sp>
      <p:sp>
        <p:nvSpPr>
          <p:cNvPr id="4" name="TextBox 3"/>
          <p:cNvSpPr txBox="1"/>
          <p:nvPr/>
        </p:nvSpPr>
        <p:spPr>
          <a:xfrm>
            <a:off x="7962284" y="6132991"/>
            <a:ext cx="3704860" cy="620042"/>
          </a:xfrm>
          <a:prstGeom prst="rect">
            <a:avLst/>
          </a:prstGeom>
          <a:noFill/>
        </p:spPr>
        <p:txBody>
          <a:bodyPr wrap="square" rtlCol="0">
            <a:spAutoFit/>
          </a:bodyPr>
          <a:lstStyle/>
          <a:p>
            <a:pPr defTabSz="914270"/>
            <a:r>
              <a:rPr lang="en-GB" sz="2000" b="1">
                <a:solidFill>
                  <a:prstClr val="white"/>
                </a:solidFill>
                <a:latin typeface="Century Gothic" panose="020B0502020202020204" pitchFamily="34" charset="0"/>
              </a:rPr>
              <a:t>THE ECCLESBOURNE SCHOOL</a:t>
            </a:r>
          </a:p>
          <a:p>
            <a:pPr defTabSz="914270"/>
            <a:endParaRPr lang="en-GB" sz="1429">
              <a:solidFill>
                <a:prstClr val="white"/>
              </a:solidFill>
              <a:latin typeface="Century Gothic" panose="020B0502020202020204" pitchFamily="34" charset="0"/>
            </a:endParaRP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1185" y="6003890"/>
            <a:ext cx="388977" cy="593569"/>
          </a:xfrm>
          <a:prstGeom prst="rect">
            <a:avLst/>
          </a:prstGeom>
        </p:spPr>
      </p:pic>
    </p:spTree>
    <p:extLst>
      <p:ext uri="{BB962C8B-B14F-4D97-AF65-F5344CB8AC3E}">
        <p14:creationId xmlns:p14="http://schemas.microsoft.com/office/powerpoint/2010/main" val="111204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80803" y="2662586"/>
            <a:ext cx="2999950" cy="3248466"/>
          </a:xfrm>
          <a:prstGeom prst="rect">
            <a:avLst/>
          </a:prstGeom>
        </p:spPr>
      </p:pic>
      <p:sp>
        <p:nvSpPr>
          <p:cNvPr id="2" name="Title 1"/>
          <p:cNvSpPr>
            <a:spLocks noGrp="1"/>
          </p:cNvSpPr>
          <p:nvPr>
            <p:ph type="ctrTitle"/>
          </p:nvPr>
        </p:nvSpPr>
        <p:spPr>
          <a:xfrm>
            <a:off x="1524000" y="1122363"/>
            <a:ext cx="6484883" cy="2387600"/>
          </a:xfrm>
        </p:spPr>
        <p:txBody>
          <a:bodyPr/>
          <a:lstStyle/>
          <a:p>
            <a:r>
              <a:rPr lang="en-GB"/>
              <a:t>Behaviour and Rewards</a:t>
            </a:r>
          </a:p>
        </p:txBody>
      </p:sp>
      <p:sp>
        <p:nvSpPr>
          <p:cNvPr id="3" name="Subtitle 2"/>
          <p:cNvSpPr>
            <a:spLocks noGrp="1"/>
          </p:cNvSpPr>
          <p:nvPr>
            <p:ph type="subTitle" idx="1"/>
          </p:nvPr>
        </p:nvSpPr>
        <p:spPr>
          <a:xfrm>
            <a:off x="1524000" y="3602038"/>
            <a:ext cx="6484883" cy="1655762"/>
          </a:xfrm>
        </p:spPr>
        <p:txBody>
          <a:bodyPr/>
          <a:lstStyle/>
          <a:p>
            <a:r>
              <a:rPr lang="en-GB"/>
              <a:t>The Ecclesbourne School</a:t>
            </a:r>
          </a:p>
        </p:txBody>
      </p:sp>
    </p:spTree>
    <p:extLst>
      <p:ext uri="{BB962C8B-B14F-4D97-AF65-F5344CB8AC3E}">
        <p14:creationId xmlns:p14="http://schemas.microsoft.com/office/powerpoint/2010/main" val="2689607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Behaviour and the Four Cs</a:t>
            </a:r>
          </a:p>
        </p:txBody>
      </p:sp>
      <p:sp>
        <p:nvSpPr>
          <p:cNvPr id="4" name="Content Placeholder 3"/>
          <p:cNvSpPr>
            <a:spLocks noGrp="1"/>
          </p:cNvSpPr>
          <p:nvPr>
            <p:ph sz="half" idx="1"/>
          </p:nvPr>
        </p:nvSpPr>
        <p:spPr/>
        <p:txBody>
          <a:bodyPr lIns="91440" tIns="45720" rIns="91440" bIns="45720" anchor="t">
            <a:normAutofit lnSpcReduction="10000"/>
          </a:bodyPr>
          <a:lstStyle/>
          <a:p>
            <a:pPr marL="0" indent="0">
              <a:buNone/>
            </a:pPr>
            <a:r>
              <a:rPr lang="en-GB"/>
              <a:t>From the School’s Policy:</a:t>
            </a:r>
            <a:endParaRPr lang="en-US"/>
          </a:p>
          <a:p>
            <a:pPr marL="0" indent="0">
              <a:buNone/>
            </a:pPr>
            <a:endParaRPr lang="en-GB"/>
          </a:p>
          <a:p>
            <a:pPr marL="0" indent="0" algn="ctr">
              <a:buNone/>
            </a:pPr>
            <a:r>
              <a:rPr lang="en-GB">
                <a:latin typeface="Calibri"/>
                <a:cs typeface="Calibri"/>
              </a:rPr>
              <a:t>“</a:t>
            </a:r>
            <a:r>
              <a:rPr lang="en-GB" i="1">
                <a:latin typeface="Calibri"/>
                <a:cs typeface="Calibri"/>
              </a:rPr>
              <a:t>If we are to create a community in which high quality learning can take place and all of its members can work happily together, an atmosphere of good order is vital.  School rules and procedures exist to foster this ethos but students are also encouraged to develop self-discipline and consideration for others.”</a:t>
            </a:r>
            <a:endParaRPr lang="en-GB">
              <a:latin typeface="Calibri"/>
              <a:cs typeface="Calibri"/>
            </a:endParaRPr>
          </a:p>
        </p:txBody>
      </p:sp>
      <p:pic>
        <p:nvPicPr>
          <p:cNvPr id="24" name="Picture 23" descr="Graphical user interface, application, PowerPoint&#10;&#10;Description automatically generated">
            <a:extLst>
              <a:ext uri="{FF2B5EF4-FFF2-40B4-BE49-F238E27FC236}">
                <a16:creationId xmlns:a16="http://schemas.microsoft.com/office/drawing/2014/main" id="{3EC8EFD2-BF70-20E8-AD10-B3718C96260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409080" y="1052736"/>
            <a:ext cx="4665320" cy="5414085"/>
          </a:xfrm>
          <a:prstGeom prst="rect">
            <a:avLst/>
          </a:prstGeom>
        </p:spPr>
      </p:pic>
    </p:spTree>
    <p:extLst>
      <p:ext uri="{BB962C8B-B14F-4D97-AF65-F5344CB8AC3E}">
        <p14:creationId xmlns:p14="http://schemas.microsoft.com/office/powerpoint/2010/main" val="2622574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61E2B-26C9-D3AF-79FB-AA9A1422798F}"/>
              </a:ext>
            </a:extLst>
          </p:cNvPr>
          <p:cNvSpPr>
            <a:spLocks noGrp="1"/>
          </p:cNvSpPr>
          <p:nvPr>
            <p:ph type="title"/>
          </p:nvPr>
        </p:nvSpPr>
        <p:spPr/>
        <p:txBody>
          <a:bodyPr/>
          <a:lstStyle/>
          <a:p>
            <a:endParaRPr lang="en-US"/>
          </a:p>
        </p:txBody>
      </p:sp>
      <p:pic>
        <p:nvPicPr>
          <p:cNvPr id="5" name="Content Placeholder 4" descr="A person smoking a vaporizer&#10;&#10;Description automatically generated">
            <a:extLst>
              <a:ext uri="{FF2B5EF4-FFF2-40B4-BE49-F238E27FC236}">
                <a16:creationId xmlns:a16="http://schemas.microsoft.com/office/drawing/2014/main" id="{1D246B48-BEC9-C674-33CA-6201D754063A}"/>
              </a:ext>
            </a:extLst>
          </p:cNvPr>
          <p:cNvPicPr>
            <a:picLocks noGrp="1" noChangeAspect="1"/>
          </p:cNvPicPr>
          <p:nvPr>
            <p:ph sz="half" idx="1"/>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609600" y="1793528"/>
            <a:ext cx="5384800" cy="3591619"/>
          </a:xfrm>
        </p:spPr>
      </p:pic>
      <p:sp>
        <p:nvSpPr>
          <p:cNvPr id="4" name="Content Placeholder 3">
            <a:extLst>
              <a:ext uri="{FF2B5EF4-FFF2-40B4-BE49-F238E27FC236}">
                <a16:creationId xmlns:a16="http://schemas.microsoft.com/office/drawing/2014/main" id="{9393B6CD-B3DF-ED99-3158-D5D956209407}"/>
              </a:ext>
            </a:extLst>
          </p:cNvPr>
          <p:cNvSpPr>
            <a:spLocks noGrp="1"/>
          </p:cNvSpPr>
          <p:nvPr>
            <p:ph sz="half" idx="2"/>
          </p:nvPr>
        </p:nvSpPr>
        <p:spPr/>
        <p:txBody>
          <a:bodyPr lIns="91440" tIns="45720" rIns="91440" bIns="45720" anchor="t"/>
          <a:lstStyle/>
          <a:p>
            <a:pPr marL="0" indent="0">
              <a:buNone/>
            </a:pPr>
            <a:r>
              <a:rPr lang="en-US" sz="4000" b="1" u="sng">
                <a:latin typeface="Calibri"/>
                <a:cs typeface="Calibri"/>
              </a:rPr>
              <a:t>VAPING</a:t>
            </a:r>
            <a:endParaRPr lang="en-US"/>
          </a:p>
          <a:p>
            <a:r>
              <a:rPr lang="en-US" sz="3200">
                <a:latin typeface="Calibri"/>
                <a:cs typeface="Calibri"/>
              </a:rPr>
              <a:t>If any Year12/13 is caught vaping on the school site, they will be suspended. Please talk to your son/daughter regarding this. </a:t>
            </a:r>
            <a:endParaRPr lang="en-US" sz="3200" dirty="0">
              <a:latin typeface="Calibri"/>
              <a:ea typeface="Calibri"/>
              <a:cs typeface="Calibri"/>
            </a:endParaRPr>
          </a:p>
          <a:p>
            <a:r>
              <a:rPr lang="en-US" sz="3200">
                <a:latin typeface="Calibri"/>
                <a:cs typeface="Calibri"/>
              </a:rPr>
              <a:t>All students will be reminded of this and sanctioned if caught vaping. </a:t>
            </a:r>
            <a:endParaRPr lang="en-US" sz="3200" dirty="0">
              <a:latin typeface="Calibri"/>
              <a:ea typeface="Calibri"/>
              <a:cs typeface="Calibri"/>
            </a:endParaRPr>
          </a:p>
        </p:txBody>
      </p:sp>
      <p:sp>
        <p:nvSpPr>
          <p:cNvPr id="6" name="TextBox 5">
            <a:extLst>
              <a:ext uri="{FF2B5EF4-FFF2-40B4-BE49-F238E27FC236}">
                <a16:creationId xmlns:a16="http://schemas.microsoft.com/office/drawing/2014/main" id="{33897473-D398-52BA-6C1F-02C4EF443FC5}"/>
              </a:ext>
            </a:extLst>
          </p:cNvPr>
          <p:cNvSpPr txBox="1"/>
          <p:nvPr/>
        </p:nvSpPr>
        <p:spPr>
          <a:xfrm>
            <a:off x="609600" y="5384800"/>
            <a:ext cx="5384800" cy="317500"/>
          </a:xfrm>
          <a:prstGeom prst="rect">
            <a:avLst/>
          </a:prstGeom>
        </p:spPr>
        <p:txBody>
          <a:bodyPr lIns="91440" tIns="45720" rIns="91440" bIns="45720" anchor="t">
            <a:normAutofit fontScale="92500" lnSpcReduction="20000"/>
          </a:bodyPr>
          <a:lstStyle/>
          <a:p>
            <a:endParaRPr lang="en-US">
              <a:cs typeface="Times New Roman"/>
            </a:endParaRPr>
          </a:p>
        </p:txBody>
      </p:sp>
    </p:spTree>
    <p:extLst>
      <p:ext uri="{BB962C8B-B14F-4D97-AF65-F5344CB8AC3E}">
        <p14:creationId xmlns:p14="http://schemas.microsoft.com/office/powerpoint/2010/main" val="3267200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3AE2E097-67EC-4DEA-B786-7C7880DBBA17}"/>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671354" y="1112592"/>
            <a:ext cx="5181323" cy="481797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8016" y="-49848"/>
            <a:ext cx="12063984" cy="1325563"/>
          </a:xfrm>
        </p:spPr>
        <p:txBody>
          <a:bodyPr/>
          <a:lstStyle/>
          <a:p>
            <a:r>
              <a:rPr lang="en-GB"/>
              <a:t>Behaviour-</a:t>
            </a:r>
            <a:r>
              <a:rPr lang="en-GB" i="1"/>
              <a:t>We owe it to students to have high expectations</a:t>
            </a:r>
          </a:p>
        </p:txBody>
      </p:sp>
      <p:sp>
        <p:nvSpPr>
          <p:cNvPr id="3" name="Content Placeholder 2"/>
          <p:cNvSpPr>
            <a:spLocks noGrp="1"/>
          </p:cNvSpPr>
          <p:nvPr>
            <p:ph sz="half" idx="1"/>
          </p:nvPr>
        </p:nvSpPr>
        <p:spPr>
          <a:xfrm>
            <a:off x="207011" y="1275715"/>
            <a:ext cx="6423962" cy="4997669"/>
          </a:xfrm>
        </p:spPr>
        <p:txBody>
          <a:bodyPr>
            <a:noAutofit/>
          </a:bodyPr>
          <a:lstStyle/>
          <a:p>
            <a:r>
              <a:rPr lang="en-GB"/>
              <a:t>Need to avoid low-level distractions:</a:t>
            </a:r>
          </a:p>
          <a:p>
            <a:pPr lvl="1"/>
            <a:r>
              <a:rPr lang="en-GB"/>
              <a:t>Uniform issues.</a:t>
            </a:r>
          </a:p>
          <a:p>
            <a:pPr lvl="1"/>
            <a:r>
              <a:rPr lang="en-GB"/>
              <a:t>Missing equipment. </a:t>
            </a:r>
          </a:p>
          <a:p>
            <a:pPr lvl="1"/>
            <a:r>
              <a:rPr lang="en-GB"/>
              <a:t>Late to lesson.</a:t>
            </a:r>
          </a:p>
          <a:p>
            <a:pPr marL="457200" lvl="1" indent="0">
              <a:buNone/>
            </a:pPr>
            <a:endParaRPr lang="en-GB"/>
          </a:p>
          <a:p>
            <a:r>
              <a:rPr lang="en-GB"/>
              <a:t>Use of offensive language.</a:t>
            </a:r>
          </a:p>
          <a:p>
            <a:r>
              <a:rPr lang="en-GB"/>
              <a:t>Social media related issues.</a:t>
            </a:r>
          </a:p>
          <a:p>
            <a:r>
              <a:rPr lang="en-GB"/>
              <a:t>This doesn’t work without all of us working together.</a:t>
            </a:r>
          </a:p>
          <a:p>
            <a:r>
              <a:rPr lang="en-GB"/>
              <a:t>Thanks for your support so far.</a:t>
            </a:r>
          </a:p>
        </p:txBody>
      </p:sp>
      <p:sp>
        <p:nvSpPr>
          <p:cNvPr id="8" name="TextBox 7"/>
          <p:cNvSpPr txBox="1"/>
          <p:nvPr/>
        </p:nvSpPr>
        <p:spPr>
          <a:xfrm rot="17995565">
            <a:off x="7234933" y="3310752"/>
            <a:ext cx="2317531" cy="584775"/>
          </a:xfrm>
          <a:prstGeom prst="rect">
            <a:avLst/>
          </a:prstGeom>
          <a:noFill/>
        </p:spPr>
        <p:txBody>
          <a:bodyPr wrap="square" rtlCol="0">
            <a:spAutoFit/>
          </a:bodyPr>
          <a:lstStyle/>
          <a:p>
            <a:pPr algn="ctr"/>
            <a:r>
              <a:rPr lang="en-GB" sz="3200">
                <a:latin typeface="Calibri" panose="020F0502020204030204" pitchFamily="34" charset="0"/>
              </a:rPr>
              <a:t>Home</a:t>
            </a:r>
          </a:p>
        </p:txBody>
      </p:sp>
      <p:sp>
        <p:nvSpPr>
          <p:cNvPr id="9" name="TextBox 8"/>
          <p:cNvSpPr txBox="1"/>
          <p:nvPr/>
        </p:nvSpPr>
        <p:spPr>
          <a:xfrm rot="3537172">
            <a:off x="8914551" y="3229191"/>
            <a:ext cx="2317531" cy="584775"/>
          </a:xfrm>
          <a:prstGeom prst="rect">
            <a:avLst/>
          </a:prstGeom>
          <a:noFill/>
        </p:spPr>
        <p:txBody>
          <a:bodyPr wrap="square" rtlCol="0">
            <a:spAutoFit/>
          </a:bodyPr>
          <a:lstStyle/>
          <a:p>
            <a:pPr algn="ctr"/>
            <a:r>
              <a:rPr lang="en-GB" sz="3200">
                <a:latin typeface="Calibri" panose="020F0502020204030204" pitchFamily="34" charset="0"/>
              </a:rPr>
              <a:t>School</a:t>
            </a:r>
          </a:p>
        </p:txBody>
      </p:sp>
      <p:sp>
        <p:nvSpPr>
          <p:cNvPr id="10" name="TextBox 9"/>
          <p:cNvSpPr txBox="1"/>
          <p:nvPr/>
        </p:nvSpPr>
        <p:spPr>
          <a:xfrm>
            <a:off x="8186934" y="4753273"/>
            <a:ext cx="2317531" cy="584775"/>
          </a:xfrm>
          <a:prstGeom prst="rect">
            <a:avLst/>
          </a:prstGeom>
          <a:noFill/>
        </p:spPr>
        <p:txBody>
          <a:bodyPr wrap="square" rtlCol="0">
            <a:spAutoFit/>
          </a:bodyPr>
          <a:lstStyle/>
          <a:p>
            <a:pPr algn="ctr"/>
            <a:r>
              <a:rPr lang="en-GB" sz="3200">
                <a:latin typeface="Calibri" panose="020F0502020204030204" pitchFamily="34" charset="0"/>
              </a:rPr>
              <a:t>Student</a:t>
            </a:r>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21251" y="3224006"/>
            <a:ext cx="1481527" cy="1604256"/>
          </a:xfrm>
          <a:prstGeom prst="rect">
            <a:avLst/>
          </a:prstGeom>
        </p:spPr>
      </p:pic>
    </p:spTree>
    <p:extLst>
      <p:ext uri="{BB962C8B-B14F-4D97-AF65-F5344CB8AC3E}">
        <p14:creationId xmlns:p14="http://schemas.microsoft.com/office/powerpoint/2010/main" val="1830554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E02AA-B1A3-4C14-B6AA-B2D48097D9B9}"/>
              </a:ext>
            </a:extLst>
          </p:cNvPr>
          <p:cNvSpPr>
            <a:spLocks noGrp="1"/>
          </p:cNvSpPr>
          <p:nvPr>
            <p:ph type="title"/>
          </p:nvPr>
        </p:nvSpPr>
        <p:spPr/>
        <p:txBody>
          <a:bodyPr/>
          <a:lstStyle/>
          <a:p>
            <a:r>
              <a:rPr lang="en-GB" dirty="0"/>
              <a:t>What does a 6</a:t>
            </a:r>
            <a:r>
              <a:rPr lang="en-GB" baseline="30000" dirty="0"/>
              <a:t>th</a:t>
            </a:r>
            <a:r>
              <a:rPr lang="en-GB" dirty="0"/>
              <a:t> form students study plan look like?</a:t>
            </a:r>
          </a:p>
        </p:txBody>
      </p:sp>
      <p:sp>
        <p:nvSpPr>
          <p:cNvPr id="5" name="Content Placeholder 4">
            <a:extLst>
              <a:ext uri="{FF2B5EF4-FFF2-40B4-BE49-F238E27FC236}">
                <a16:creationId xmlns:a16="http://schemas.microsoft.com/office/drawing/2014/main" id="{D9820D71-383A-4057-A8FF-3C2BF07BCD3E}"/>
              </a:ext>
            </a:extLst>
          </p:cNvPr>
          <p:cNvSpPr>
            <a:spLocks noGrp="1"/>
          </p:cNvSpPr>
          <p:nvPr>
            <p:ph idx="1"/>
          </p:nvPr>
        </p:nvSpPr>
        <p:spPr/>
        <p:txBody>
          <a:bodyPr/>
          <a:lstStyle/>
          <a:p>
            <a:r>
              <a:rPr lang="en-GB" dirty="0"/>
              <a:t>5 hours a week per subject outside of lesson.</a:t>
            </a:r>
          </a:p>
          <a:p>
            <a:r>
              <a:rPr lang="en-GB" dirty="0"/>
              <a:t>They have between 5-7 study periods in school that they need to use effectively.</a:t>
            </a:r>
          </a:p>
          <a:p>
            <a:r>
              <a:rPr lang="en-GB" dirty="0"/>
              <a:t>We will encourage them to get started well and use time efficiently.</a:t>
            </a:r>
          </a:p>
          <a:p>
            <a:r>
              <a:rPr lang="en-GB" dirty="0"/>
              <a:t>Home study will be vital for them to be able to meet our expectations and therefore cope with the transition to Level 3 qualifications.</a:t>
            </a:r>
          </a:p>
          <a:p>
            <a:endParaRPr lang="en-GB" dirty="0"/>
          </a:p>
        </p:txBody>
      </p:sp>
    </p:spTree>
    <p:extLst>
      <p:ext uri="{BB962C8B-B14F-4D97-AF65-F5344CB8AC3E}">
        <p14:creationId xmlns:p14="http://schemas.microsoft.com/office/powerpoint/2010/main" val="1492183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Rewards</a:t>
            </a:r>
          </a:p>
        </p:txBody>
      </p:sp>
      <p:sp>
        <p:nvSpPr>
          <p:cNvPr id="3" name="Content Placeholder 2"/>
          <p:cNvSpPr>
            <a:spLocks noGrp="1"/>
          </p:cNvSpPr>
          <p:nvPr>
            <p:ph sz="half" idx="1"/>
          </p:nvPr>
        </p:nvSpPr>
        <p:spPr/>
        <p:txBody>
          <a:bodyPr lIns="91440" tIns="45720" rIns="91440" bIns="45720" anchor="t">
            <a:normAutofit/>
          </a:bodyPr>
          <a:lstStyle/>
          <a:p>
            <a:r>
              <a:rPr lang="en-GB">
                <a:latin typeface="Calibri"/>
                <a:cs typeface="Calibri"/>
              </a:rPr>
              <a:t>Merits.</a:t>
            </a:r>
          </a:p>
          <a:p>
            <a:r>
              <a:rPr lang="en-GB">
                <a:latin typeface="Calibri"/>
                <a:cs typeface="Calibri"/>
              </a:rPr>
              <a:t>Prize Giving.</a:t>
            </a:r>
          </a:p>
          <a:p>
            <a:r>
              <a:rPr lang="en-GB">
                <a:latin typeface="Calibri"/>
                <a:cs typeface="Calibri"/>
              </a:rPr>
              <a:t>Roll of Honour.</a:t>
            </a:r>
          </a:p>
          <a:p>
            <a:r>
              <a:rPr lang="en-GB">
                <a:latin typeface="Calibri"/>
                <a:cs typeface="Calibri"/>
              </a:rPr>
              <a:t>Merit/Colour Ties.</a:t>
            </a:r>
          </a:p>
          <a:p>
            <a:r>
              <a:rPr lang="en-GB">
                <a:latin typeface="Calibri"/>
                <a:cs typeface="Calibri"/>
              </a:rPr>
              <a:t>Sports Award Ceremony.</a:t>
            </a:r>
          </a:p>
          <a:p>
            <a:r>
              <a:rPr lang="en-GB">
                <a:latin typeface="Calibri"/>
                <a:cs typeface="Calibri"/>
              </a:rPr>
              <a:t>Governors' Awards Evening.</a:t>
            </a:r>
          </a:p>
          <a:p>
            <a:r>
              <a:rPr lang="en-GB">
                <a:latin typeface="Calibri"/>
                <a:cs typeface="Calibri"/>
              </a:rPr>
              <a:t>Assembly Commendations &amp; shared success.</a:t>
            </a:r>
          </a:p>
          <a:p>
            <a:r>
              <a:rPr lang="en-GB">
                <a:latin typeface="Calibri"/>
                <a:cs typeface="Calibri"/>
              </a:rPr>
              <a:t>Attendance Certificates.</a:t>
            </a:r>
          </a:p>
          <a:p>
            <a:r>
              <a:rPr lang="en-GB">
                <a:latin typeface="Calibri"/>
                <a:cs typeface="Calibri"/>
              </a:rPr>
              <a:t>Volunteering awards.</a:t>
            </a:r>
            <a:endParaRPr lang="en-GB">
              <a:cs typeface="Calibri"/>
            </a:endParaRPr>
          </a:p>
          <a:p>
            <a:endParaRPr lang="en-GB">
              <a:cs typeface="Calibri" panose="020F0502020204030204" pitchFamily="34" charset="0"/>
            </a:endParaRPr>
          </a:p>
        </p:txBody>
      </p:sp>
      <p:pic>
        <p:nvPicPr>
          <p:cNvPr id="5" name="Content Placeholder 4"/>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197602" y="2070830"/>
            <a:ext cx="5256944" cy="3504629"/>
          </a:xfr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78524" y="5411244"/>
            <a:ext cx="1213475" cy="1313999"/>
          </a:xfrm>
          <a:prstGeom prst="rect">
            <a:avLst/>
          </a:prstGeom>
        </p:spPr>
      </p:pic>
    </p:spTree>
    <p:extLst>
      <p:ext uri="{BB962C8B-B14F-4D97-AF65-F5344CB8AC3E}">
        <p14:creationId xmlns:p14="http://schemas.microsoft.com/office/powerpoint/2010/main" val="2798492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2117" y="274638"/>
            <a:ext cx="8130283" cy="490066"/>
          </a:xfrm>
        </p:spPr>
        <p:txBody>
          <a:bodyPr/>
          <a:lstStyle/>
          <a:p>
            <a:r>
              <a:rPr lang="en-GB" sz="3200"/>
              <a:t>Merits-</a:t>
            </a:r>
            <a:r>
              <a:rPr lang="en-GB" sz="3200" i="1"/>
              <a:t>recognising excellence in all of its forms</a:t>
            </a:r>
          </a:p>
        </p:txBody>
      </p:sp>
      <p:sp>
        <p:nvSpPr>
          <p:cNvPr id="3" name="Content Placeholder 2"/>
          <p:cNvSpPr>
            <a:spLocks noGrp="1"/>
          </p:cNvSpPr>
          <p:nvPr>
            <p:ph idx="1"/>
          </p:nvPr>
        </p:nvSpPr>
        <p:spPr>
          <a:xfrm>
            <a:off x="315310" y="1454348"/>
            <a:ext cx="8255876" cy="5219510"/>
          </a:xfrm>
        </p:spPr>
        <p:txBody>
          <a:bodyPr lIns="91440" tIns="45720" rIns="91440" bIns="45720" anchor="t">
            <a:normAutofit/>
          </a:bodyPr>
          <a:lstStyle/>
          <a:p>
            <a:r>
              <a:rPr lang="en-GB">
                <a:latin typeface="Calibri"/>
                <a:cs typeface="Calibri"/>
              </a:rPr>
              <a:t>Awarded for:</a:t>
            </a:r>
          </a:p>
          <a:p>
            <a:pPr lvl="1"/>
            <a:r>
              <a:rPr lang="en-GB">
                <a:latin typeface="Calibri"/>
                <a:cs typeface="Calibri"/>
              </a:rPr>
              <a:t>Outstanding work</a:t>
            </a:r>
          </a:p>
          <a:p>
            <a:pPr lvl="1"/>
            <a:r>
              <a:rPr lang="en-GB">
                <a:latin typeface="Calibri"/>
                <a:cs typeface="Calibri"/>
              </a:rPr>
              <a:t>Consistently high standards of work</a:t>
            </a:r>
          </a:p>
          <a:p>
            <a:pPr lvl="1"/>
            <a:r>
              <a:rPr lang="en-GB">
                <a:latin typeface="Calibri"/>
                <a:cs typeface="Calibri"/>
              </a:rPr>
              <a:t>Consistent effort in lessons</a:t>
            </a:r>
          </a:p>
          <a:p>
            <a:pPr lvl="1"/>
            <a:r>
              <a:rPr lang="en-GB">
                <a:latin typeface="Calibri"/>
                <a:cs typeface="Calibri"/>
              </a:rPr>
              <a:t>Improvements in standards of work/behaviour/attendance</a:t>
            </a:r>
          </a:p>
          <a:p>
            <a:pPr lvl="1"/>
            <a:r>
              <a:rPr lang="en-GB">
                <a:latin typeface="Calibri"/>
                <a:cs typeface="Calibri"/>
              </a:rPr>
              <a:t>Attendance to sports and other clubs</a:t>
            </a:r>
          </a:p>
          <a:p>
            <a:pPr lvl="1"/>
            <a:r>
              <a:rPr lang="en-GB">
                <a:latin typeface="Calibri"/>
                <a:cs typeface="Calibri"/>
              </a:rPr>
              <a:t>Community support</a:t>
            </a:r>
          </a:p>
          <a:p>
            <a:pPr lvl="1"/>
            <a:r>
              <a:rPr lang="en-GB">
                <a:latin typeface="Calibri"/>
                <a:cs typeface="Calibri"/>
              </a:rPr>
              <a:t>Involvement in School activities</a:t>
            </a:r>
          </a:p>
          <a:p>
            <a:pPr marL="457200" lvl="1" indent="0">
              <a:buNone/>
            </a:pPr>
            <a:endParaRPr lang="en-GB"/>
          </a:p>
        </p:txBody>
      </p:sp>
      <p:pic>
        <p:nvPicPr>
          <p:cNvPr id="4" name="Picture 3" descr="At the time it was hard to believe her, but I can already see that she ..."/>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71186" y="4533405"/>
            <a:ext cx="3100881" cy="2041811"/>
          </a:xfrm>
          <a:prstGeom prst="rect">
            <a:avLst/>
          </a:prstGeom>
        </p:spPr>
      </p:pic>
      <p:pic>
        <p:nvPicPr>
          <p:cNvPr id="6" name="Picture 5" descr="Excellence350x225.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571186" y="1454348"/>
            <a:ext cx="3095297" cy="1989834"/>
          </a:xfrm>
          <a:prstGeom prst="rect">
            <a:avLst/>
          </a:prstGeom>
        </p:spPr>
      </p:pic>
    </p:spTree>
    <p:extLst>
      <p:ext uri="{BB962C8B-B14F-4D97-AF65-F5344CB8AC3E}">
        <p14:creationId xmlns:p14="http://schemas.microsoft.com/office/powerpoint/2010/main" val="186800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C0FC8-BD8B-4C85-8557-6299F77FC760}"/>
              </a:ext>
            </a:extLst>
          </p:cNvPr>
          <p:cNvSpPr>
            <a:spLocks noGrp="1"/>
          </p:cNvSpPr>
          <p:nvPr>
            <p:ph type="title"/>
          </p:nvPr>
        </p:nvSpPr>
        <p:spPr>
          <a:xfrm>
            <a:off x="4723860" y="171897"/>
            <a:ext cx="7310603" cy="634082"/>
          </a:xfrm>
        </p:spPr>
        <p:txBody>
          <a:bodyPr/>
          <a:lstStyle/>
          <a:p>
            <a:r>
              <a:rPr lang="en-GB" dirty="0">
                <a:latin typeface="Calibri"/>
                <a:cs typeface="Calibri"/>
              </a:rPr>
              <a:t>Attendance; changes for 24-25</a:t>
            </a:r>
            <a:endParaRPr lang="en-GB" dirty="0"/>
          </a:p>
        </p:txBody>
      </p:sp>
      <p:pic>
        <p:nvPicPr>
          <p:cNvPr id="8194" name="Picture 2" descr="See the source image">
            <a:extLst>
              <a:ext uri="{FF2B5EF4-FFF2-40B4-BE49-F238E27FC236}">
                <a16:creationId xmlns:a16="http://schemas.microsoft.com/office/drawing/2014/main" id="{4F5CCBFB-02CC-457C-8C2A-961214DF18A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05239" y="1044487"/>
            <a:ext cx="7656184" cy="5736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683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13BA9-2288-4AEE-8896-D8E6480EE9FF}"/>
              </a:ext>
            </a:extLst>
          </p:cNvPr>
          <p:cNvSpPr>
            <a:spLocks noGrp="1"/>
          </p:cNvSpPr>
          <p:nvPr>
            <p:ph type="title"/>
          </p:nvPr>
        </p:nvSpPr>
        <p:spPr/>
        <p:txBody>
          <a:bodyPr/>
          <a:lstStyle/>
          <a:p>
            <a:r>
              <a:rPr lang="en-GB"/>
              <a:t>New government expectations and our policy </a:t>
            </a:r>
            <a:endParaRPr lang="en-GB" dirty="0"/>
          </a:p>
        </p:txBody>
      </p:sp>
      <p:sp>
        <p:nvSpPr>
          <p:cNvPr id="3" name="Content Placeholder 2">
            <a:extLst>
              <a:ext uri="{FF2B5EF4-FFF2-40B4-BE49-F238E27FC236}">
                <a16:creationId xmlns:a16="http://schemas.microsoft.com/office/drawing/2014/main" id="{476335E7-B208-48B4-9A49-511DB73CD7F5}"/>
              </a:ext>
            </a:extLst>
          </p:cNvPr>
          <p:cNvSpPr>
            <a:spLocks noGrp="1"/>
          </p:cNvSpPr>
          <p:nvPr>
            <p:ph idx="1"/>
          </p:nvPr>
        </p:nvSpPr>
        <p:spPr/>
        <p:txBody>
          <a:bodyPr lIns="91440" tIns="45720" rIns="91440" bIns="45720" anchor="t"/>
          <a:lstStyle/>
          <a:p>
            <a:r>
              <a:rPr lang="en-GB">
                <a:latin typeface="Calibri"/>
                <a:ea typeface="Calibri"/>
                <a:cs typeface="Calibri"/>
              </a:rPr>
              <a:t>The governments expectation have been raised and more powers are being given to schools to enforce attendance.</a:t>
            </a:r>
          </a:p>
          <a:p>
            <a:r>
              <a:rPr lang="en-GB">
                <a:latin typeface="Calibri"/>
                <a:ea typeface="Calibri"/>
                <a:cs typeface="Calibri"/>
              </a:rPr>
              <a:t>Anything less than 90% is considered persistent absence and more than 10 sessions in 10 weeks allows the school to fine.</a:t>
            </a:r>
          </a:p>
          <a:p>
            <a:r>
              <a:rPr lang="en-GB">
                <a:latin typeface="Calibri"/>
                <a:ea typeface="Calibri"/>
                <a:cs typeface="Calibri"/>
              </a:rPr>
              <a:t>We are a full-time establishment, which allows us to give students the best possible experience and opportunities.</a:t>
            </a:r>
          </a:p>
          <a:p>
            <a:r>
              <a:rPr lang="en-GB">
                <a:latin typeface="Calibri"/>
                <a:ea typeface="Calibri"/>
                <a:cs typeface="Calibri"/>
              </a:rPr>
              <a:t>If attendance in 6</a:t>
            </a:r>
            <a:r>
              <a:rPr lang="en-GB" baseline="30000">
                <a:latin typeface="Calibri"/>
                <a:ea typeface="Calibri"/>
                <a:cs typeface="Calibri"/>
              </a:rPr>
              <a:t>th</a:t>
            </a:r>
            <a:r>
              <a:rPr lang="en-GB">
                <a:latin typeface="Calibri"/>
                <a:ea typeface="Calibri"/>
                <a:cs typeface="Calibri"/>
              </a:rPr>
              <a:t> form is lower than expected a student will enter our support programme.</a:t>
            </a:r>
          </a:p>
        </p:txBody>
      </p:sp>
    </p:spTree>
    <p:extLst>
      <p:ext uri="{BB962C8B-B14F-4D97-AF65-F5344CB8AC3E}">
        <p14:creationId xmlns:p14="http://schemas.microsoft.com/office/powerpoint/2010/main" val="27578423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BB306-C455-44AB-BC29-91B5061E3101}"/>
              </a:ext>
            </a:extLst>
          </p:cNvPr>
          <p:cNvSpPr>
            <a:spLocks noGrp="1"/>
          </p:cNvSpPr>
          <p:nvPr>
            <p:ph type="title"/>
          </p:nvPr>
        </p:nvSpPr>
        <p:spPr/>
        <p:txBody>
          <a:bodyPr/>
          <a:lstStyle/>
          <a:p>
            <a:r>
              <a:rPr lang="en-GB" dirty="0"/>
              <a:t>Stages </a:t>
            </a:r>
          </a:p>
        </p:txBody>
      </p:sp>
      <p:sp>
        <p:nvSpPr>
          <p:cNvPr id="3" name="Content Placeholder 2">
            <a:extLst>
              <a:ext uri="{FF2B5EF4-FFF2-40B4-BE49-F238E27FC236}">
                <a16:creationId xmlns:a16="http://schemas.microsoft.com/office/drawing/2014/main" id="{F2305716-5F99-4D55-AB65-CFC2F7AA7A87}"/>
              </a:ext>
            </a:extLst>
          </p:cNvPr>
          <p:cNvSpPr>
            <a:spLocks noGrp="1"/>
          </p:cNvSpPr>
          <p:nvPr>
            <p:ph idx="1"/>
          </p:nvPr>
        </p:nvSpPr>
        <p:spPr/>
        <p:txBody>
          <a:bodyPr/>
          <a:lstStyle/>
          <a:p>
            <a:r>
              <a:rPr lang="en-GB" sz="2800" b="1" dirty="0"/>
              <a:t>Stage 1</a:t>
            </a:r>
            <a:r>
              <a:rPr lang="en-GB" sz="2800" dirty="0"/>
              <a:t> – a letter home to share concerns and a meeting with student.</a:t>
            </a:r>
          </a:p>
          <a:p>
            <a:r>
              <a:rPr lang="en-GB" sz="2800" b="1" dirty="0"/>
              <a:t>Stage 2 </a:t>
            </a:r>
            <a:r>
              <a:rPr lang="en-GB" sz="2800" dirty="0"/>
              <a:t>– further meeting and student placed on attendance report and will lose privilege of leaving site at lunch and early at the end of the day</a:t>
            </a:r>
          </a:p>
          <a:p>
            <a:r>
              <a:rPr lang="en-GB" sz="2800" b="1" dirty="0"/>
              <a:t>Stage 3 </a:t>
            </a:r>
            <a:r>
              <a:rPr lang="en-GB" sz="2800" dirty="0"/>
              <a:t>– letter home to invite parents in for meeting to address issues and plan support actions to help. </a:t>
            </a:r>
          </a:p>
          <a:p>
            <a:r>
              <a:rPr lang="en-GB" sz="2800" b="1" dirty="0"/>
              <a:t>Stage 4</a:t>
            </a:r>
            <a:r>
              <a:rPr lang="en-GB" sz="2800" dirty="0"/>
              <a:t>: Meeting with parents and Head of Sixth form and Education Welfare Officer and written warning given</a:t>
            </a:r>
          </a:p>
          <a:p>
            <a:r>
              <a:rPr lang="en-GB" sz="2800" b="1" dirty="0"/>
              <a:t>Stage 5</a:t>
            </a:r>
            <a:r>
              <a:rPr lang="en-GB" sz="2800" dirty="0"/>
              <a:t>: meeting with head teacher and risk of removal from 6</a:t>
            </a:r>
            <a:r>
              <a:rPr lang="en-GB" sz="2800" baseline="30000" dirty="0"/>
              <a:t>th</a:t>
            </a:r>
            <a:r>
              <a:rPr lang="en-GB" sz="2800" dirty="0"/>
              <a:t> Form at school. Local authority to be informed.</a:t>
            </a:r>
          </a:p>
          <a:p>
            <a:endParaRPr lang="en-GB" dirty="0"/>
          </a:p>
        </p:txBody>
      </p:sp>
    </p:spTree>
    <p:extLst>
      <p:ext uri="{BB962C8B-B14F-4D97-AF65-F5344CB8AC3E}">
        <p14:creationId xmlns:p14="http://schemas.microsoft.com/office/powerpoint/2010/main" val="2266517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D6EBDD9-22A5-4FD7-A46F-557A09E162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17900" y="2790342"/>
            <a:ext cx="1270000" cy="1937989"/>
          </a:xfrm>
          <a:prstGeom prst="rect">
            <a:avLst/>
          </a:prstGeom>
        </p:spPr>
      </p:pic>
      <p:sp>
        <p:nvSpPr>
          <p:cNvPr id="7" name="Text Box 10">
            <a:extLst>
              <a:ext uri="{FF2B5EF4-FFF2-40B4-BE49-F238E27FC236}">
                <a16:creationId xmlns:a16="http://schemas.microsoft.com/office/drawing/2014/main" id="{49AC595E-5AFD-4E98-9D37-BAA365FCC37C}"/>
              </a:ext>
            </a:extLst>
          </p:cNvPr>
          <p:cNvSpPr txBox="1">
            <a:spLocks noChangeArrowheads="1"/>
          </p:cNvSpPr>
          <p:nvPr/>
        </p:nvSpPr>
        <p:spPr bwMode="auto">
          <a:xfrm>
            <a:off x="7264400" y="2235200"/>
            <a:ext cx="4130258"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hangingPunct="1">
              <a:spcBef>
                <a:spcPct val="50000"/>
              </a:spcBef>
            </a:pPr>
            <a:r>
              <a:rPr lang="en-GB">
                <a:latin typeface="Calibri" panose="020F0502020204030204" pitchFamily="34" charset="0"/>
              </a:rPr>
              <a:t>“The Ecclesbourne School strives to be a </a:t>
            </a:r>
            <a:r>
              <a:rPr lang="en-GB" u="sng">
                <a:solidFill>
                  <a:srgbClr val="FF0000"/>
                </a:solidFill>
                <a:latin typeface="Calibri" panose="020F0502020204030204" pitchFamily="34" charset="0"/>
              </a:rPr>
              <a:t>successful</a:t>
            </a:r>
            <a:r>
              <a:rPr lang="en-GB">
                <a:latin typeface="Calibri" panose="020F0502020204030204" pitchFamily="34" charset="0"/>
              </a:rPr>
              <a:t> and </a:t>
            </a:r>
            <a:r>
              <a:rPr lang="en-GB" u="sng">
                <a:solidFill>
                  <a:srgbClr val="FF0000"/>
                </a:solidFill>
                <a:latin typeface="Calibri" panose="020F0502020204030204" pitchFamily="34" charset="0"/>
              </a:rPr>
              <a:t>caring</a:t>
            </a:r>
            <a:r>
              <a:rPr lang="en-GB">
                <a:latin typeface="Calibri" panose="020F0502020204030204" pitchFamily="34" charset="0"/>
              </a:rPr>
              <a:t> </a:t>
            </a:r>
            <a:r>
              <a:rPr lang="en-GB" u="sng">
                <a:solidFill>
                  <a:srgbClr val="FF0000"/>
                </a:solidFill>
                <a:latin typeface="Calibri" panose="020F0502020204030204" pitchFamily="34" charset="0"/>
              </a:rPr>
              <a:t>learning</a:t>
            </a:r>
            <a:r>
              <a:rPr lang="en-GB">
                <a:latin typeface="Calibri" panose="020F0502020204030204" pitchFamily="34" charset="0"/>
              </a:rPr>
              <a:t> </a:t>
            </a:r>
            <a:r>
              <a:rPr lang="en-GB" u="sng">
                <a:solidFill>
                  <a:srgbClr val="FF0000"/>
                </a:solidFill>
                <a:latin typeface="Calibri" panose="020F0502020204030204" pitchFamily="34" charset="0"/>
              </a:rPr>
              <a:t>community</a:t>
            </a:r>
            <a:r>
              <a:rPr lang="en-GB">
                <a:latin typeface="Calibri" panose="020F0502020204030204" pitchFamily="34" charset="0"/>
              </a:rPr>
              <a:t> that </a:t>
            </a:r>
            <a:r>
              <a:rPr lang="en-GB" u="sng">
                <a:solidFill>
                  <a:srgbClr val="FF0000"/>
                </a:solidFill>
                <a:latin typeface="Calibri" panose="020F0502020204030204" pitchFamily="34" charset="0"/>
              </a:rPr>
              <a:t>inspires</a:t>
            </a:r>
            <a:r>
              <a:rPr lang="en-GB">
                <a:latin typeface="Calibri" panose="020F0502020204030204" pitchFamily="34" charset="0"/>
              </a:rPr>
              <a:t> </a:t>
            </a:r>
            <a:r>
              <a:rPr lang="en-GB" u="sng">
                <a:solidFill>
                  <a:srgbClr val="FF0000"/>
                </a:solidFill>
                <a:latin typeface="Calibri" panose="020F0502020204030204" pitchFamily="34" charset="0"/>
              </a:rPr>
              <a:t>individuals</a:t>
            </a:r>
            <a:r>
              <a:rPr lang="en-GB">
                <a:latin typeface="Calibri" panose="020F0502020204030204" pitchFamily="34" charset="0"/>
              </a:rPr>
              <a:t> to meet the </a:t>
            </a:r>
            <a:r>
              <a:rPr lang="en-GB" u="sng">
                <a:solidFill>
                  <a:srgbClr val="FF0000"/>
                </a:solidFill>
                <a:latin typeface="Calibri" panose="020F0502020204030204" pitchFamily="34" charset="0"/>
              </a:rPr>
              <a:t>challenges</a:t>
            </a:r>
            <a:r>
              <a:rPr lang="en-GB">
                <a:latin typeface="Calibri" panose="020F0502020204030204" pitchFamily="34" charset="0"/>
              </a:rPr>
              <a:t> of the </a:t>
            </a:r>
            <a:r>
              <a:rPr lang="en-GB" u="sng">
                <a:solidFill>
                  <a:srgbClr val="FF0000"/>
                </a:solidFill>
                <a:latin typeface="Calibri" panose="020F0502020204030204" pitchFamily="34" charset="0"/>
              </a:rPr>
              <a:t>future</a:t>
            </a:r>
            <a:r>
              <a:rPr lang="en-GB">
                <a:latin typeface="Calibri" panose="020F0502020204030204" pitchFamily="34" charset="0"/>
              </a:rPr>
              <a:t>.”</a:t>
            </a:r>
          </a:p>
        </p:txBody>
      </p:sp>
      <p:graphicFrame>
        <p:nvGraphicFramePr>
          <p:cNvPr id="10" name="Chart 9">
            <a:extLst>
              <a:ext uri="{FF2B5EF4-FFF2-40B4-BE49-F238E27FC236}">
                <a16:creationId xmlns:a16="http://schemas.microsoft.com/office/drawing/2014/main" id="{E91EED31-EA5B-491C-AA77-224674AC2827}"/>
              </a:ext>
            </a:extLst>
          </p:cNvPr>
          <p:cNvGraphicFramePr/>
          <p:nvPr/>
        </p:nvGraphicFramePr>
        <p:xfrm>
          <a:off x="88900" y="1151466"/>
          <a:ext cx="8128000" cy="54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982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10">
                                            <p:graphicEl>
                                              <a:chart seriesIdx="-3" categoryIdx="-3" bldStep="gridLegend"/>
                                            </p:graphicEl>
                                          </p:spTgt>
                                        </p:tgtEl>
                                        <p:attrNameLst>
                                          <p:attrName>style.visibility</p:attrName>
                                        </p:attrNameLst>
                                      </p:cBhvr>
                                      <p:to>
                                        <p:strVal val="visible"/>
                                      </p:to>
                                    </p:set>
                                    <p:anim calcmode="lin" valueType="num">
                                      <p:cBhvr>
                                        <p:cTn id="14" dur="500" fill="hold"/>
                                        <p:tgtEl>
                                          <p:spTgt spid="10">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5" dur="500" fill="hold"/>
                                        <p:tgtEl>
                                          <p:spTgt spid="10">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6" dur="500"/>
                                        <p:tgtEl>
                                          <p:spTgt spid="10">
                                            <p:graphicEl>
                                              <a:chart seriesIdx="-3" categoryIdx="-3" bldStep="gridLegend"/>
                                            </p:graphicEl>
                                          </p:spTgt>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10">
                                            <p:graphicEl>
                                              <a:chart seriesIdx="-4" categoryIdx="0" bldStep="category"/>
                                            </p:graphicEl>
                                          </p:spTgt>
                                        </p:tgtEl>
                                        <p:attrNameLst>
                                          <p:attrName>style.visibility</p:attrName>
                                        </p:attrNameLst>
                                      </p:cBhvr>
                                      <p:to>
                                        <p:strVal val="visible"/>
                                      </p:to>
                                    </p:set>
                                    <p:anim calcmode="lin" valueType="num">
                                      <p:cBhvr>
                                        <p:cTn id="20" dur="500" fill="hold"/>
                                        <p:tgtEl>
                                          <p:spTgt spid="10">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21" dur="500" fill="hold"/>
                                        <p:tgtEl>
                                          <p:spTgt spid="10">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22" dur="500"/>
                                        <p:tgtEl>
                                          <p:spTgt spid="10">
                                            <p:graphicEl>
                                              <a:chart seriesIdx="-4" categoryIdx="0" bldStep="category"/>
                                            </p:graphicEl>
                                          </p:spTgt>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0">
                                            <p:graphicEl>
                                              <a:chart seriesIdx="-4" categoryIdx="1" bldStep="category"/>
                                            </p:graphicEl>
                                          </p:spTgt>
                                        </p:tgtEl>
                                        <p:attrNameLst>
                                          <p:attrName>style.visibility</p:attrName>
                                        </p:attrNameLst>
                                      </p:cBhvr>
                                      <p:to>
                                        <p:strVal val="visible"/>
                                      </p:to>
                                    </p:set>
                                    <p:anim calcmode="lin" valueType="num">
                                      <p:cBhvr>
                                        <p:cTn id="26" dur="500" fill="hold"/>
                                        <p:tgtEl>
                                          <p:spTgt spid="10">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7" dur="500" fill="hold"/>
                                        <p:tgtEl>
                                          <p:spTgt spid="10">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8" dur="500"/>
                                        <p:tgtEl>
                                          <p:spTgt spid="10">
                                            <p:graphicEl>
                                              <a:chart seriesIdx="-4" categoryIdx="1" bldStep="category"/>
                                            </p:graphicEl>
                                          </p:spTgt>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10">
                                            <p:graphicEl>
                                              <a:chart seriesIdx="-4" categoryIdx="2" bldStep="category"/>
                                            </p:graphicEl>
                                          </p:spTgt>
                                        </p:tgtEl>
                                        <p:attrNameLst>
                                          <p:attrName>style.visibility</p:attrName>
                                        </p:attrNameLst>
                                      </p:cBhvr>
                                      <p:to>
                                        <p:strVal val="visible"/>
                                      </p:to>
                                    </p:set>
                                    <p:anim calcmode="lin" valueType="num">
                                      <p:cBhvr>
                                        <p:cTn id="32" dur="500" fill="hold"/>
                                        <p:tgtEl>
                                          <p:spTgt spid="10">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3" dur="500" fill="hold"/>
                                        <p:tgtEl>
                                          <p:spTgt spid="10">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4" dur="500"/>
                                        <p:tgtEl>
                                          <p:spTgt spid="10">
                                            <p:graphicEl>
                                              <a:chart seriesIdx="-4" categoryIdx="2" bldStep="category"/>
                                            </p:graphicEl>
                                          </p:spTgt>
                                        </p:tgtEl>
                                      </p:cBhvr>
                                    </p:animEffect>
                                  </p:childTnLst>
                                </p:cTn>
                              </p:par>
                            </p:childTnLst>
                          </p:cTn>
                        </p:par>
                        <p:par>
                          <p:cTn id="35" fill="hold">
                            <p:stCondLst>
                              <p:cond delay="3000"/>
                            </p:stCondLst>
                            <p:childTnLst>
                              <p:par>
                                <p:cTn id="36" presetID="53" presetClass="entr" presetSubtype="16" fill="hold" grpId="0" nodeType="afterEffect">
                                  <p:stCondLst>
                                    <p:cond delay="0"/>
                                  </p:stCondLst>
                                  <p:childTnLst>
                                    <p:set>
                                      <p:cBhvr>
                                        <p:cTn id="37" dur="1" fill="hold">
                                          <p:stCondLst>
                                            <p:cond delay="0"/>
                                          </p:stCondLst>
                                        </p:cTn>
                                        <p:tgtEl>
                                          <p:spTgt spid="10">
                                            <p:graphicEl>
                                              <a:chart seriesIdx="-4" categoryIdx="3" bldStep="category"/>
                                            </p:graphicEl>
                                          </p:spTgt>
                                        </p:tgtEl>
                                        <p:attrNameLst>
                                          <p:attrName>style.visibility</p:attrName>
                                        </p:attrNameLst>
                                      </p:cBhvr>
                                      <p:to>
                                        <p:strVal val="visible"/>
                                      </p:to>
                                    </p:set>
                                    <p:anim calcmode="lin" valueType="num">
                                      <p:cBhvr>
                                        <p:cTn id="38" dur="500" fill="hold"/>
                                        <p:tgtEl>
                                          <p:spTgt spid="10">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9" dur="500" fill="hold"/>
                                        <p:tgtEl>
                                          <p:spTgt spid="10">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40" dur="500"/>
                                        <p:tgtEl>
                                          <p:spTgt spid="10">
                                            <p:graphicEl>
                                              <a:chart seriesIdx="-4" categoryIdx="3" bldStep="category"/>
                                            </p:graphicEl>
                                          </p:spTgt>
                                        </p:tgtEl>
                                      </p:cBhvr>
                                    </p:animEffect>
                                  </p:childTnLst>
                                </p:cTn>
                              </p:par>
                            </p:childTnLst>
                          </p:cTn>
                        </p:par>
                        <p:par>
                          <p:cTn id="41" fill="hold">
                            <p:stCondLst>
                              <p:cond delay="3500"/>
                            </p:stCondLst>
                            <p:childTnLst>
                              <p:par>
                                <p:cTn id="42" presetID="53" presetClass="entr" presetSubtype="16" fill="hold" grpId="0" nodeType="afterEffect">
                                  <p:stCondLst>
                                    <p:cond delay="0"/>
                                  </p:stCondLst>
                                  <p:childTnLst>
                                    <p:set>
                                      <p:cBhvr>
                                        <p:cTn id="43" dur="1" fill="hold">
                                          <p:stCondLst>
                                            <p:cond delay="0"/>
                                          </p:stCondLst>
                                        </p:cTn>
                                        <p:tgtEl>
                                          <p:spTgt spid="10">
                                            <p:graphicEl>
                                              <a:chart seriesIdx="-4" categoryIdx="4" bldStep="category"/>
                                            </p:graphicEl>
                                          </p:spTgt>
                                        </p:tgtEl>
                                        <p:attrNameLst>
                                          <p:attrName>style.visibility</p:attrName>
                                        </p:attrNameLst>
                                      </p:cBhvr>
                                      <p:to>
                                        <p:strVal val="visible"/>
                                      </p:to>
                                    </p:set>
                                    <p:anim calcmode="lin" valueType="num">
                                      <p:cBhvr>
                                        <p:cTn id="44" dur="500" fill="hold"/>
                                        <p:tgtEl>
                                          <p:spTgt spid="10">
                                            <p:graphicEl>
                                              <a:chart seriesIdx="-4" categoryIdx="4" bldStep="category"/>
                                            </p:graphicEl>
                                          </p:spTgt>
                                        </p:tgtEl>
                                        <p:attrNameLst>
                                          <p:attrName>ppt_w</p:attrName>
                                        </p:attrNameLst>
                                      </p:cBhvr>
                                      <p:tavLst>
                                        <p:tav tm="0">
                                          <p:val>
                                            <p:fltVal val="0"/>
                                          </p:val>
                                        </p:tav>
                                        <p:tav tm="100000">
                                          <p:val>
                                            <p:strVal val="#ppt_w"/>
                                          </p:val>
                                        </p:tav>
                                      </p:tavLst>
                                    </p:anim>
                                    <p:anim calcmode="lin" valueType="num">
                                      <p:cBhvr>
                                        <p:cTn id="45" dur="500" fill="hold"/>
                                        <p:tgtEl>
                                          <p:spTgt spid="10">
                                            <p:graphicEl>
                                              <a:chart seriesIdx="-4" categoryIdx="4" bldStep="category"/>
                                            </p:graphicEl>
                                          </p:spTgt>
                                        </p:tgtEl>
                                        <p:attrNameLst>
                                          <p:attrName>ppt_h</p:attrName>
                                        </p:attrNameLst>
                                      </p:cBhvr>
                                      <p:tavLst>
                                        <p:tav tm="0">
                                          <p:val>
                                            <p:fltVal val="0"/>
                                          </p:val>
                                        </p:tav>
                                        <p:tav tm="100000">
                                          <p:val>
                                            <p:strVal val="#ppt_h"/>
                                          </p:val>
                                        </p:tav>
                                      </p:tavLst>
                                    </p:anim>
                                    <p:animEffect transition="in" filter="fade">
                                      <p:cBhvr>
                                        <p:cTn id="46" dur="500"/>
                                        <p:tgtEl>
                                          <p:spTgt spid="10">
                                            <p:graphicEl>
                                              <a:chart seriesIdx="-4" categoryIdx="4" bldStep="category"/>
                                            </p:graphicEl>
                                          </p:spTgt>
                                        </p:tgtEl>
                                      </p:cBhvr>
                                    </p:animEffect>
                                  </p:childTnLst>
                                </p:cTn>
                              </p:par>
                            </p:childTnLst>
                          </p:cTn>
                        </p:par>
                        <p:par>
                          <p:cTn id="47" fill="hold">
                            <p:stCondLst>
                              <p:cond delay="4000"/>
                            </p:stCondLst>
                            <p:childTnLst>
                              <p:par>
                                <p:cTn id="48" presetID="53" presetClass="entr" presetSubtype="16" fill="hold" grpId="0" nodeType="afterEffect">
                                  <p:stCondLst>
                                    <p:cond delay="0"/>
                                  </p:stCondLst>
                                  <p:childTnLst>
                                    <p:set>
                                      <p:cBhvr>
                                        <p:cTn id="49" dur="1" fill="hold">
                                          <p:stCondLst>
                                            <p:cond delay="0"/>
                                          </p:stCondLst>
                                        </p:cTn>
                                        <p:tgtEl>
                                          <p:spTgt spid="10">
                                            <p:graphicEl>
                                              <a:chart seriesIdx="-4" categoryIdx="5" bldStep="category"/>
                                            </p:graphicEl>
                                          </p:spTgt>
                                        </p:tgtEl>
                                        <p:attrNameLst>
                                          <p:attrName>style.visibility</p:attrName>
                                        </p:attrNameLst>
                                      </p:cBhvr>
                                      <p:to>
                                        <p:strVal val="visible"/>
                                      </p:to>
                                    </p:set>
                                    <p:anim calcmode="lin" valueType="num">
                                      <p:cBhvr>
                                        <p:cTn id="50" dur="500" fill="hold"/>
                                        <p:tgtEl>
                                          <p:spTgt spid="10">
                                            <p:graphicEl>
                                              <a:chart seriesIdx="-4" categoryIdx="5" bldStep="category"/>
                                            </p:graphicEl>
                                          </p:spTgt>
                                        </p:tgtEl>
                                        <p:attrNameLst>
                                          <p:attrName>ppt_w</p:attrName>
                                        </p:attrNameLst>
                                      </p:cBhvr>
                                      <p:tavLst>
                                        <p:tav tm="0">
                                          <p:val>
                                            <p:fltVal val="0"/>
                                          </p:val>
                                        </p:tav>
                                        <p:tav tm="100000">
                                          <p:val>
                                            <p:strVal val="#ppt_w"/>
                                          </p:val>
                                        </p:tav>
                                      </p:tavLst>
                                    </p:anim>
                                    <p:anim calcmode="lin" valueType="num">
                                      <p:cBhvr>
                                        <p:cTn id="51" dur="500" fill="hold"/>
                                        <p:tgtEl>
                                          <p:spTgt spid="10">
                                            <p:graphicEl>
                                              <a:chart seriesIdx="-4" categoryIdx="5" bldStep="category"/>
                                            </p:graphicEl>
                                          </p:spTgt>
                                        </p:tgtEl>
                                        <p:attrNameLst>
                                          <p:attrName>ppt_h</p:attrName>
                                        </p:attrNameLst>
                                      </p:cBhvr>
                                      <p:tavLst>
                                        <p:tav tm="0">
                                          <p:val>
                                            <p:fltVal val="0"/>
                                          </p:val>
                                        </p:tav>
                                        <p:tav tm="100000">
                                          <p:val>
                                            <p:strVal val="#ppt_h"/>
                                          </p:val>
                                        </p:tav>
                                      </p:tavLst>
                                    </p:anim>
                                    <p:animEffect transition="in" filter="fade">
                                      <p:cBhvr>
                                        <p:cTn id="52" dur="500"/>
                                        <p:tgtEl>
                                          <p:spTgt spid="10">
                                            <p:graphicEl>
                                              <a:chart seriesIdx="-4" categoryIdx="5" bldStep="category"/>
                                            </p:graphicEl>
                                          </p:spTgt>
                                        </p:tgtEl>
                                      </p:cBhvr>
                                    </p:animEffect>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10">
                                            <p:graphicEl>
                                              <a:chart seriesIdx="-4" categoryIdx="6" bldStep="category"/>
                                            </p:graphicEl>
                                          </p:spTgt>
                                        </p:tgtEl>
                                        <p:attrNameLst>
                                          <p:attrName>style.visibility</p:attrName>
                                        </p:attrNameLst>
                                      </p:cBhvr>
                                      <p:to>
                                        <p:strVal val="visible"/>
                                      </p:to>
                                    </p:set>
                                    <p:anim calcmode="lin" valueType="num">
                                      <p:cBhvr>
                                        <p:cTn id="56" dur="500" fill="hold"/>
                                        <p:tgtEl>
                                          <p:spTgt spid="10">
                                            <p:graphicEl>
                                              <a:chart seriesIdx="-4" categoryIdx="6" bldStep="category"/>
                                            </p:graphicEl>
                                          </p:spTgt>
                                        </p:tgtEl>
                                        <p:attrNameLst>
                                          <p:attrName>ppt_w</p:attrName>
                                        </p:attrNameLst>
                                      </p:cBhvr>
                                      <p:tavLst>
                                        <p:tav tm="0">
                                          <p:val>
                                            <p:fltVal val="0"/>
                                          </p:val>
                                        </p:tav>
                                        <p:tav tm="100000">
                                          <p:val>
                                            <p:strVal val="#ppt_w"/>
                                          </p:val>
                                        </p:tav>
                                      </p:tavLst>
                                    </p:anim>
                                    <p:anim calcmode="lin" valueType="num">
                                      <p:cBhvr>
                                        <p:cTn id="57" dur="500" fill="hold"/>
                                        <p:tgtEl>
                                          <p:spTgt spid="10">
                                            <p:graphicEl>
                                              <a:chart seriesIdx="-4" categoryIdx="6" bldStep="category"/>
                                            </p:graphicEl>
                                          </p:spTgt>
                                        </p:tgtEl>
                                        <p:attrNameLst>
                                          <p:attrName>ppt_h</p:attrName>
                                        </p:attrNameLst>
                                      </p:cBhvr>
                                      <p:tavLst>
                                        <p:tav tm="0">
                                          <p:val>
                                            <p:fltVal val="0"/>
                                          </p:val>
                                        </p:tav>
                                        <p:tav tm="100000">
                                          <p:val>
                                            <p:strVal val="#ppt_h"/>
                                          </p:val>
                                        </p:tav>
                                      </p:tavLst>
                                    </p:anim>
                                    <p:animEffect transition="in" filter="fade">
                                      <p:cBhvr>
                                        <p:cTn id="58" dur="500"/>
                                        <p:tgtEl>
                                          <p:spTgt spid="10">
                                            <p:graphicEl>
                                              <a:chart seriesIdx="-4" categoryIdx="6" bldStep="category"/>
                                            </p:graphicEl>
                                          </p:spTgt>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0">
                                            <p:graphicEl>
                                              <a:chart seriesIdx="-4" categoryIdx="7" bldStep="category"/>
                                            </p:graphicEl>
                                          </p:spTgt>
                                        </p:tgtEl>
                                        <p:attrNameLst>
                                          <p:attrName>style.visibility</p:attrName>
                                        </p:attrNameLst>
                                      </p:cBhvr>
                                      <p:to>
                                        <p:strVal val="visible"/>
                                      </p:to>
                                    </p:set>
                                    <p:anim calcmode="lin" valueType="num">
                                      <p:cBhvr>
                                        <p:cTn id="62" dur="500" fill="hold"/>
                                        <p:tgtEl>
                                          <p:spTgt spid="10">
                                            <p:graphicEl>
                                              <a:chart seriesIdx="-4" categoryIdx="7" bldStep="category"/>
                                            </p:graphicEl>
                                          </p:spTgt>
                                        </p:tgtEl>
                                        <p:attrNameLst>
                                          <p:attrName>ppt_w</p:attrName>
                                        </p:attrNameLst>
                                      </p:cBhvr>
                                      <p:tavLst>
                                        <p:tav tm="0">
                                          <p:val>
                                            <p:fltVal val="0"/>
                                          </p:val>
                                        </p:tav>
                                        <p:tav tm="100000">
                                          <p:val>
                                            <p:strVal val="#ppt_w"/>
                                          </p:val>
                                        </p:tav>
                                      </p:tavLst>
                                    </p:anim>
                                    <p:anim calcmode="lin" valueType="num">
                                      <p:cBhvr>
                                        <p:cTn id="63" dur="500" fill="hold"/>
                                        <p:tgtEl>
                                          <p:spTgt spid="10">
                                            <p:graphicEl>
                                              <a:chart seriesIdx="-4" categoryIdx="7" bldStep="category"/>
                                            </p:graphicEl>
                                          </p:spTgt>
                                        </p:tgtEl>
                                        <p:attrNameLst>
                                          <p:attrName>ppt_h</p:attrName>
                                        </p:attrNameLst>
                                      </p:cBhvr>
                                      <p:tavLst>
                                        <p:tav tm="0">
                                          <p:val>
                                            <p:fltVal val="0"/>
                                          </p:val>
                                        </p:tav>
                                        <p:tav tm="100000">
                                          <p:val>
                                            <p:strVal val="#ppt_h"/>
                                          </p:val>
                                        </p:tav>
                                      </p:tavLst>
                                    </p:anim>
                                    <p:animEffect transition="in" filter="fade">
                                      <p:cBhvr>
                                        <p:cTn id="64" dur="500"/>
                                        <p:tgtEl>
                                          <p:spTgt spid="10">
                                            <p:graphicEl>
                                              <a:chart seriesIdx="-4" categoryIdx="7" bldStep="category"/>
                                            </p:graphicEl>
                                          </p:spTgt>
                                        </p:tgtEl>
                                      </p:cBhvr>
                                    </p:animEffect>
                                  </p:childTnLst>
                                </p:cTn>
                              </p:par>
                            </p:childTnLst>
                          </p:cTn>
                        </p:par>
                        <p:par>
                          <p:cTn id="65" fill="hold">
                            <p:stCondLst>
                              <p:cond delay="5500"/>
                            </p:stCondLst>
                            <p:childTnLst>
                              <p:par>
                                <p:cTn id="66" presetID="1" presetClass="entr" presetSubtype="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10" grpId="0" uiExpand="1">
        <p:bldSub>
          <a:bldChart bld="category"/>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8C898-A816-4D33-9221-C52D3B653186}"/>
              </a:ext>
            </a:extLst>
          </p:cNvPr>
          <p:cNvSpPr>
            <a:spLocks noGrp="1"/>
          </p:cNvSpPr>
          <p:nvPr>
            <p:ph type="title"/>
          </p:nvPr>
        </p:nvSpPr>
        <p:spPr/>
        <p:txBody>
          <a:bodyPr/>
          <a:lstStyle/>
          <a:p>
            <a:r>
              <a:rPr lang="en-GB"/>
              <a:t>Post 18 Support programme</a:t>
            </a:r>
          </a:p>
        </p:txBody>
      </p:sp>
      <p:graphicFrame>
        <p:nvGraphicFramePr>
          <p:cNvPr id="11" name="Table 10">
            <a:extLst>
              <a:ext uri="{FF2B5EF4-FFF2-40B4-BE49-F238E27FC236}">
                <a16:creationId xmlns:a16="http://schemas.microsoft.com/office/drawing/2014/main" id="{769B788F-1A7B-4248-8064-910CF17607CC}"/>
              </a:ext>
            </a:extLst>
          </p:cNvPr>
          <p:cNvGraphicFramePr>
            <a:graphicFrameLocks noGrp="1"/>
          </p:cNvGraphicFramePr>
          <p:nvPr>
            <p:extLst>
              <p:ext uri="{D42A27DB-BD31-4B8C-83A1-F6EECF244321}">
                <p14:modId xmlns:p14="http://schemas.microsoft.com/office/powerpoint/2010/main" val="3099448919"/>
              </p:ext>
            </p:extLst>
          </p:nvPr>
        </p:nvGraphicFramePr>
        <p:xfrm>
          <a:off x="95315" y="1044112"/>
          <a:ext cx="11433921" cy="5573012"/>
        </p:xfrm>
        <a:graphic>
          <a:graphicData uri="http://schemas.openxmlformats.org/drawingml/2006/table">
            <a:tbl>
              <a:tblPr firstRow="1" firstCol="1" bandRow="1"/>
              <a:tblGrid>
                <a:gridCol w="1826956">
                  <a:extLst>
                    <a:ext uri="{9D8B030D-6E8A-4147-A177-3AD203B41FA5}">
                      <a16:colId xmlns:a16="http://schemas.microsoft.com/office/drawing/2014/main" val="4012875659"/>
                    </a:ext>
                  </a:extLst>
                </a:gridCol>
                <a:gridCol w="3521476">
                  <a:extLst>
                    <a:ext uri="{9D8B030D-6E8A-4147-A177-3AD203B41FA5}">
                      <a16:colId xmlns:a16="http://schemas.microsoft.com/office/drawing/2014/main" val="3838333900"/>
                    </a:ext>
                  </a:extLst>
                </a:gridCol>
                <a:gridCol w="3016469">
                  <a:extLst>
                    <a:ext uri="{9D8B030D-6E8A-4147-A177-3AD203B41FA5}">
                      <a16:colId xmlns:a16="http://schemas.microsoft.com/office/drawing/2014/main" val="3342642979"/>
                    </a:ext>
                  </a:extLst>
                </a:gridCol>
                <a:gridCol w="3069020">
                  <a:extLst>
                    <a:ext uri="{9D8B030D-6E8A-4147-A177-3AD203B41FA5}">
                      <a16:colId xmlns:a16="http://schemas.microsoft.com/office/drawing/2014/main" val="1629389006"/>
                    </a:ext>
                  </a:extLst>
                </a:gridCol>
              </a:tblGrid>
              <a:tr h="211562">
                <a:tc>
                  <a:txBody>
                    <a:bodyPr/>
                    <a:lstStyle/>
                    <a:p>
                      <a:endParaRPr lang="en-GB" sz="700">
                        <a:effectLst/>
                        <a:latin typeface="Calibri"/>
                        <a:ea typeface="Calibri" panose="020F0502020204030204" pitchFamily="34" charset="0"/>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a:effectLst/>
                          <a:latin typeface="Calibri"/>
                          <a:ea typeface="Calibri" panose="020F0502020204030204" pitchFamily="34" charset="0"/>
                          <a:cs typeface="Times New Roman"/>
                        </a:rPr>
                        <a:t>Current Year 12</a:t>
                      </a:r>
                      <a:endParaRPr lang="en-GB" sz="1400">
                        <a:effectLst/>
                        <a:latin typeface="Calibri"/>
                        <a:ea typeface="Calibri" panose="020F0502020204030204" pitchFamily="34" charset="0"/>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a:effectLst/>
                          <a:latin typeface="Calibri"/>
                          <a:ea typeface="Calibri" panose="020F0502020204030204" pitchFamily="34" charset="0"/>
                          <a:cs typeface="Times New Roman"/>
                        </a:rPr>
                        <a:t>Current Year 13</a:t>
                      </a:r>
                      <a:endParaRPr lang="en-GB" sz="1400">
                        <a:effectLst/>
                        <a:latin typeface="Calibri"/>
                        <a:ea typeface="Calibri" panose="020F0502020204030204" pitchFamily="34" charset="0"/>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a:effectLst/>
                          <a:latin typeface="Calibri"/>
                          <a:ea typeface="Calibri" panose="020F0502020204030204" pitchFamily="34" charset="0"/>
                          <a:cs typeface="Times New Roman"/>
                        </a:rPr>
                        <a:t>Year round</a:t>
                      </a:r>
                      <a:endParaRPr lang="en-GB" sz="1400">
                        <a:effectLst/>
                        <a:latin typeface="Calibri"/>
                        <a:ea typeface="Calibri" panose="020F0502020204030204" pitchFamily="34" charset="0"/>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001905"/>
                  </a:ext>
                </a:extLst>
              </a:tr>
              <a:tr h="444126">
                <a:tc>
                  <a:txBody>
                    <a:bodyPr/>
                    <a:lstStyle/>
                    <a:p>
                      <a:pPr algn="ctr"/>
                      <a:r>
                        <a:rPr lang="en-US" sz="1600" b="1">
                          <a:effectLst/>
                          <a:latin typeface="Calibri"/>
                          <a:ea typeface="Calibri" panose="020F0502020204030204" pitchFamily="34" charset="0"/>
                          <a:cs typeface="Times New Roman"/>
                        </a:rPr>
                        <a:t>September</a:t>
                      </a:r>
                      <a:endParaRPr lang="en-GB" sz="1600">
                        <a:effectLst/>
                        <a:latin typeface="Calibri"/>
                        <a:ea typeface="Calibri" panose="020F0502020204030204" pitchFamily="34" charset="0"/>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400" dirty="0">
                          <a:effectLst/>
                          <a:latin typeface="Calibri"/>
                          <a:ea typeface="Calibri" panose="020F0502020204030204" pitchFamily="34" charset="0"/>
                          <a:cs typeface="Times New Roman"/>
                        </a:rPr>
                        <a:t>Access to Oxbridge event with former students.</a:t>
                      </a:r>
                      <a:endParaRPr lang="en-GB" sz="1400" dirty="0">
                        <a:effectLst/>
                        <a:latin typeface="Calibri"/>
                        <a:ea typeface="Calibri" panose="020F0502020204030204" pitchFamily="34" charset="0"/>
                        <a:cs typeface="Times New Roman"/>
                      </a:endParaRPr>
                    </a:p>
                    <a:p>
                      <a:r>
                        <a:rPr lang="en-US" sz="1400" dirty="0">
                          <a:effectLst/>
                          <a:latin typeface="Calibri"/>
                          <a:ea typeface="Calibri" panose="020F0502020204030204" pitchFamily="34" charset="0"/>
                          <a:cs typeface="Times New Roman"/>
                        </a:rPr>
                        <a:t>Med Society Introduction</a:t>
                      </a:r>
                      <a:endParaRPr lang="en-GB" sz="1400" dirty="0">
                        <a:effectLst/>
                        <a:latin typeface="Calibri"/>
                        <a:ea typeface="Calibri" panose="020F0502020204030204" pitchFamily="34" charset="0"/>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400" dirty="0">
                          <a:effectLst/>
                          <a:latin typeface="Calibri"/>
                          <a:ea typeface="Calibri" panose="020F0502020204030204" pitchFamily="34" charset="0"/>
                          <a:cs typeface="Times New Roman"/>
                        </a:rPr>
                        <a:t>UCAS application support.</a:t>
                      </a:r>
                      <a:endParaRPr lang="en-GB" sz="1400" dirty="0">
                        <a:effectLst/>
                        <a:latin typeface="Calibri"/>
                        <a:ea typeface="Calibri" panose="020F0502020204030204" pitchFamily="34" charset="0"/>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2">
                  <a:txBody>
                    <a:bodyPr/>
                    <a:lstStyle/>
                    <a:p>
                      <a:endParaRPr lang="en-GB" sz="1400">
                        <a:effectLst/>
                        <a:latin typeface="Calibri"/>
                        <a:ea typeface="Calibri" panose="020F0502020204030204" pitchFamily="34" charset="0"/>
                        <a:cs typeface="Times New Roman"/>
                      </a:endParaRPr>
                    </a:p>
                    <a:p>
                      <a:r>
                        <a:rPr lang="en-US" sz="1400">
                          <a:effectLst/>
                          <a:latin typeface="Calibri"/>
                          <a:ea typeface="Calibri" panose="020F0502020204030204" pitchFamily="34" charset="0"/>
                          <a:cs typeface="Times New Roman"/>
                        </a:rPr>
                        <a:t>Careers advisor appointments.</a:t>
                      </a:r>
                      <a:endParaRPr lang="en-GB" sz="1400">
                        <a:effectLst/>
                        <a:latin typeface="Calibri"/>
                        <a:ea typeface="Calibri" panose="020F0502020204030204" pitchFamily="34" charset="0"/>
                        <a:cs typeface="Times New Roman"/>
                      </a:endParaRPr>
                    </a:p>
                    <a:p>
                      <a:endParaRPr lang="en-GB" sz="1400">
                        <a:effectLst/>
                        <a:latin typeface="Calibri"/>
                        <a:ea typeface="Calibri" panose="020F0502020204030204" pitchFamily="34" charset="0"/>
                        <a:cs typeface="Times New Roman"/>
                      </a:endParaRPr>
                    </a:p>
                    <a:p>
                      <a:endParaRPr lang="en-GB" sz="1400">
                        <a:effectLst/>
                        <a:latin typeface="Calibri"/>
                        <a:ea typeface="Calibri" panose="020F0502020204030204" pitchFamily="34" charset="0"/>
                        <a:cs typeface="Times New Roman"/>
                      </a:endParaRPr>
                    </a:p>
                    <a:p>
                      <a:r>
                        <a:rPr lang="en-US" sz="1400">
                          <a:effectLst/>
                          <a:latin typeface="Calibri"/>
                          <a:ea typeface="Calibri" panose="020F0502020204030204" pitchFamily="34" charset="0"/>
                          <a:cs typeface="Times New Roman"/>
                        </a:rPr>
                        <a:t>Apprenticeship application support.</a:t>
                      </a:r>
                      <a:endParaRPr lang="en-GB" sz="1400">
                        <a:effectLst/>
                        <a:latin typeface="Calibri"/>
                        <a:ea typeface="Calibri" panose="020F0502020204030204" pitchFamily="34" charset="0"/>
                        <a:cs typeface="Times New Roman"/>
                      </a:endParaRPr>
                    </a:p>
                    <a:p>
                      <a:endParaRPr lang="en-GB" sz="1400">
                        <a:effectLst/>
                        <a:latin typeface="Calibri"/>
                        <a:ea typeface="Calibri" panose="020F0502020204030204" pitchFamily="34" charset="0"/>
                        <a:cs typeface="Times New Roman"/>
                      </a:endParaRPr>
                    </a:p>
                    <a:p>
                      <a:endParaRPr lang="en-GB" sz="1400">
                        <a:effectLst/>
                        <a:latin typeface="Calibri"/>
                        <a:ea typeface="Calibri" panose="020F0502020204030204" pitchFamily="34" charset="0"/>
                        <a:cs typeface="Times New Roman"/>
                      </a:endParaRPr>
                    </a:p>
                    <a:p>
                      <a:r>
                        <a:rPr lang="en-US" sz="1400">
                          <a:effectLst/>
                          <a:latin typeface="Calibri"/>
                          <a:ea typeface="Calibri" panose="020F0502020204030204" pitchFamily="34" charset="0"/>
                          <a:cs typeface="Times New Roman"/>
                        </a:rPr>
                        <a:t>Reference writing for jobs.</a:t>
                      </a:r>
                      <a:endParaRPr lang="en-GB" sz="1400">
                        <a:effectLst/>
                        <a:latin typeface="Calibri"/>
                        <a:ea typeface="Calibri" panose="020F0502020204030204" pitchFamily="34" charset="0"/>
                        <a:cs typeface="Times New Roman"/>
                      </a:endParaRPr>
                    </a:p>
                    <a:p>
                      <a:endParaRPr lang="en-GB" sz="1400">
                        <a:effectLst/>
                        <a:latin typeface="Calibri"/>
                        <a:ea typeface="Calibri" panose="020F0502020204030204" pitchFamily="34" charset="0"/>
                        <a:cs typeface="Times New Roman"/>
                      </a:endParaRPr>
                    </a:p>
                    <a:p>
                      <a:endParaRPr lang="en-GB" sz="1400">
                        <a:effectLst/>
                        <a:latin typeface="Calibri"/>
                        <a:ea typeface="Calibri" panose="020F0502020204030204" pitchFamily="34" charset="0"/>
                        <a:cs typeface="Times New Roman"/>
                      </a:endParaRPr>
                    </a:p>
                    <a:p>
                      <a:r>
                        <a:rPr lang="en-US" sz="1400">
                          <a:effectLst/>
                          <a:latin typeface="Calibri"/>
                          <a:ea typeface="Calibri" panose="020F0502020204030204" pitchFamily="34" charset="0"/>
                          <a:cs typeface="Times New Roman"/>
                        </a:rPr>
                        <a:t>CV support</a:t>
                      </a:r>
                      <a:endParaRPr lang="en-GB" sz="1400">
                        <a:effectLst/>
                        <a:latin typeface="Calibri"/>
                        <a:ea typeface="Calibri" panose="020F0502020204030204" pitchFamily="34" charset="0"/>
                        <a:cs typeface="Times New Roman"/>
                      </a:endParaRPr>
                    </a:p>
                    <a:p>
                      <a:endParaRPr lang="en-GB" sz="1400">
                        <a:effectLst/>
                        <a:latin typeface="Calibri"/>
                        <a:ea typeface="Calibri" panose="020F0502020204030204" pitchFamily="34" charset="0"/>
                        <a:cs typeface="Times New Roman"/>
                      </a:endParaRPr>
                    </a:p>
                    <a:p>
                      <a:endParaRPr lang="en-GB" sz="1400">
                        <a:effectLst/>
                        <a:latin typeface="Calibri"/>
                        <a:ea typeface="Calibri" panose="020F0502020204030204" pitchFamily="34" charset="0"/>
                        <a:cs typeface="Times New Roman"/>
                      </a:endParaRPr>
                    </a:p>
                    <a:p>
                      <a:r>
                        <a:rPr lang="en-US" sz="1400">
                          <a:effectLst/>
                          <a:latin typeface="Calibri"/>
                          <a:ea typeface="Calibri" panose="020F0502020204030204" pitchFamily="34" charset="0"/>
                          <a:cs typeface="Times New Roman"/>
                        </a:rPr>
                        <a:t>Access to </a:t>
                      </a:r>
                      <a:r>
                        <a:rPr lang="en-US" sz="1400" err="1">
                          <a:effectLst/>
                          <a:latin typeface="Calibri"/>
                          <a:ea typeface="Calibri" panose="020F0502020204030204" pitchFamily="34" charset="0"/>
                          <a:cs typeface="Times New Roman"/>
                        </a:rPr>
                        <a:t>Unifrog</a:t>
                      </a:r>
                      <a:endParaRPr lang="en-GB" sz="1400">
                        <a:effectLst/>
                        <a:latin typeface="Calibri"/>
                        <a:ea typeface="Calibri" panose="020F0502020204030204" pitchFamily="34" charset="0"/>
                        <a:cs typeface="Times New Roman"/>
                      </a:endParaRPr>
                    </a:p>
                    <a:p>
                      <a:endParaRPr lang="en-GB" sz="1400">
                        <a:effectLst/>
                        <a:latin typeface="Calibri"/>
                        <a:ea typeface="Calibri" panose="020F0502020204030204" pitchFamily="34" charset="0"/>
                        <a:cs typeface="Times New Roman"/>
                      </a:endParaRPr>
                    </a:p>
                    <a:p>
                      <a:r>
                        <a:rPr lang="en-US" sz="1400">
                          <a:effectLst/>
                          <a:latin typeface="Calibri"/>
                          <a:ea typeface="Calibri" panose="020F0502020204030204" pitchFamily="34" charset="0"/>
                          <a:cs typeface="Times New Roman"/>
                        </a:rPr>
                        <a:t>Speakers from:</a:t>
                      </a:r>
                      <a:endParaRPr lang="en-GB" sz="1400">
                        <a:effectLst/>
                        <a:latin typeface="Calibri"/>
                        <a:ea typeface="Calibri" panose="020F0502020204030204" pitchFamily="34" charset="0"/>
                        <a:cs typeface="Times New Roman"/>
                      </a:endParaRPr>
                    </a:p>
                    <a:p>
                      <a:r>
                        <a:rPr lang="en-US" sz="1400">
                          <a:effectLst/>
                          <a:latin typeface="Calibri"/>
                          <a:ea typeface="Calibri" panose="020F0502020204030204" pitchFamily="34" charset="0"/>
                          <a:cs typeface="Times New Roman"/>
                        </a:rPr>
                        <a:t>Sheffield University</a:t>
                      </a:r>
                      <a:endParaRPr lang="en-GB" sz="1400">
                        <a:effectLst/>
                        <a:latin typeface="Calibri"/>
                        <a:ea typeface="Calibri" panose="020F0502020204030204" pitchFamily="34" charset="0"/>
                        <a:cs typeface="Times New Roman"/>
                      </a:endParaRPr>
                    </a:p>
                    <a:p>
                      <a:r>
                        <a:rPr lang="en-US" sz="1400">
                          <a:effectLst/>
                          <a:latin typeface="Calibri"/>
                          <a:ea typeface="Calibri" panose="020F0502020204030204" pitchFamily="34" charset="0"/>
                          <a:cs typeface="Times New Roman"/>
                        </a:rPr>
                        <a:t>Sheffield Hallam University.</a:t>
                      </a:r>
                      <a:endParaRPr lang="en-GB" sz="1400">
                        <a:effectLst/>
                        <a:latin typeface="Calibri"/>
                        <a:ea typeface="Calibri" panose="020F0502020204030204" pitchFamily="34" charset="0"/>
                        <a:cs typeface="Times New Roman"/>
                      </a:endParaRPr>
                    </a:p>
                    <a:p>
                      <a:r>
                        <a:rPr lang="en-US" sz="1400">
                          <a:effectLst/>
                          <a:latin typeface="Calibri"/>
                          <a:ea typeface="Calibri" panose="020F0502020204030204" pitchFamily="34" charset="0"/>
                          <a:cs typeface="Times New Roman"/>
                        </a:rPr>
                        <a:t>Nottingham University.</a:t>
                      </a:r>
                      <a:endParaRPr lang="en-GB" sz="1400">
                        <a:effectLst/>
                        <a:latin typeface="Calibri"/>
                        <a:ea typeface="Calibri" panose="020F0502020204030204" pitchFamily="34" charset="0"/>
                        <a:cs typeface="Times New Roman"/>
                      </a:endParaRPr>
                    </a:p>
                    <a:p>
                      <a:r>
                        <a:rPr lang="en-US" sz="1400">
                          <a:effectLst/>
                          <a:latin typeface="Calibri"/>
                          <a:ea typeface="Calibri" panose="020F0502020204030204" pitchFamily="34" charset="0"/>
                          <a:cs typeface="Times New Roman"/>
                        </a:rPr>
                        <a:t>Ask apprenticeships / EMA Training.</a:t>
                      </a:r>
                      <a:endParaRPr lang="en-GB" sz="1400">
                        <a:effectLst/>
                        <a:latin typeface="Calibri"/>
                        <a:ea typeface="Calibri" panose="020F0502020204030204" pitchFamily="34" charset="0"/>
                        <a:cs typeface="Times New Roman"/>
                      </a:endParaRPr>
                    </a:p>
                    <a:p>
                      <a:r>
                        <a:rPr lang="en-US" sz="1400">
                          <a:effectLst/>
                          <a:latin typeface="Calibri"/>
                          <a:ea typeface="Calibri" panose="020F0502020204030204" pitchFamily="34" charset="0"/>
                          <a:cs typeface="Times New Roman"/>
                        </a:rPr>
                        <a:t>Bristol University Medicine</a:t>
                      </a:r>
                    </a:p>
                    <a:p>
                      <a:r>
                        <a:rPr lang="en-US" sz="1400">
                          <a:effectLst/>
                          <a:latin typeface="Calibri"/>
                          <a:ea typeface="Calibri" panose="020F0502020204030204" pitchFamily="34" charset="0"/>
                          <a:cs typeface="Times New Roman"/>
                        </a:rPr>
                        <a:t>Alumni talks (apprenticeships and university)</a:t>
                      </a:r>
                      <a:endParaRPr lang="en-US" sz="1400">
                        <a:effectLst/>
                        <a:latin typeface="Calibri"/>
                        <a:ea typeface="Calibri" panose="020F0502020204030204" pitchFamily="34" charset="0"/>
                        <a:cs typeface="Times New Roman" panose="02020603050405020304" pitchFamily="18" charset="0"/>
                      </a:endParaRPr>
                    </a:p>
                    <a:p>
                      <a:r>
                        <a:rPr lang="en-US" sz="1400">
                          <a:effectLst/>
                          <a:latin typeface="Calibri"/>
                          <a:ea typeface="Calibri" panose="020F0502020204030204" pitchFamily="34" charset="0"/>
                          <a:cs typeface="Times New Roman"/>
                        </a:rPr>
                        <a:t>Virtual work experience</a:t>
                      </a:r>
                      <a:endParaRPr lang="en-GB" sz="1400">
                        <a:effectLst/>
                        <a:latin typeface="Calibri"/>
                        <a:ea typeface="Calibri" panose="020F0502020204030204" pitchFamily="34" charset="0"/>
                        <a:cs typeface="Times New Roman"/>
                      </a:endParaRPr>
                    </a:p>
                    <a:p>
                      <a:endParaRPr lang="en-GB" sz="700">
                        <a:effectLst/>
                        <a:latin typeface="Calibri"/>
                        <a:ea typeface="Calibri" panose="020F0502020204030204" pitchFamily="34" charset="0"/>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4193584"/>
                  </a:ext>
                </a:extLst>
              </a:tr>
              <a:tr h="296084">
                <a:tc>
                  <a:txBody>
                    <a:bodyPr/>
                    <a:lstStyle/>
                    <a:p>
                      <a:pPr algn="ctr"/>
                      <a:r>
                        <a:rPr lang="en-US" sz="1600" b="1">
                          <a:effectLst/>
                          <a:latin typeface="Calibri"/>
                          <a:ea typeface="Calibri" panose="020F0502020204030204" pitchFamily="34" charset="0"/>
                          <a:cs typeface="Times New Roman"/>
                        </a:rPr>
                        <a:t>October</a:t>
                      </a:r>
                      <a:endParaRPr lang="en-GB" sz="1600">
                        <a:effectLst/>
                        <a:latin typeface="Calibri"/>
                        <a:ea typeface="Calibri" panose="020F0502020204030204" pitchFamily="34" charset="0"/>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r>
                        <a:rPr lang="en-US" sz="1400" dirty="0">
                          <a:effectLst/>
                          <a:latin typeface="Calibri"/>
                          <a:ea typeface="Calibri" panose="020F0502020204030204" pitchFamily="34" charset="0"/>
                          <a:cs typeface="Times New Roman"/>
                        </a:rPr>
                        <a:t>Super curricular launch:</a:t>
                      </a:r>
                      <a:endParaRPr lang="en-GB" sz="1400" dirty="0">
                        <a:effectLst/>
                        <a:latin typeface="Calibri"/>
                        <a:ea typeface="Calibri" panose="020F0502020204030204" pitchFamily="34" charset="0"/>
                        <a:cs typeface="Times New Roman"/>
                      </a:endParaRPr>
                    </a:p>
                    <a:p>
                      <a:r>
                        <a:rPr lang="en-US" sz="1400" dirty="0">
                          <a:effectLst/>
                          <a:latin typeface="Calibri"/>
                          <a:ea typeface="Calibri" panose="020F0502020204030204" pitchFamily="34" charset="0"/>
                          <a:cs typeface="Times New Roman"/>
                        </a:rPr>
                        <a:t>MOOCS</a:t>
                      </a:r>
                      <a:endParaRPr lang="en-GB" sz="1400" dirty="0">
                        <a:effectLst/>
                        <a:latin typeface="Calibri"/>
                        <a:ea typeface="Calibri" panose="020F0502020204030204" pitchFamily="34" charset="0"/>
                        <a:cs typeface="Times New Roman"/>
                      </a:endParaRPr>
                    </a:p>
                    <a:p>
                      <a:r>
                        <a:rPr lang="en-US" sz="1400" dirty="0">
                          <a:effectLst/>
                          <a:latin typeface="Calibri"/>
                          <a:ea typeface="Calibri" panose="020F0502020204030204" pitchFamily="34" charset="0"/>
                          <a:cs typeface="Times New Roman"/>
                        </a:rPr>
                        <a:t>Online work experience</a:t>
                      </a:r>
                      <a:endParaRPr lang="en-GB" sz="1400" dirty="0">
                        <a:effectLst/>
                        <a:latin typeface="Calibri"/>
                        <a:ea typeface="Calibri" panose="020F0502020204030204" pitchFamily="34" charset="0"/>
                        <a:cs typeface="Times New Roman"/>
                      </a:endParaRPr>
                    </a:p>
                    <a:p>
                      <a:r>
                        <a:rPr lang="en-US" sz="1400" dirty="0">
                          <a:effectLst/>
                          <a:latin typeface="Calibri"/>
                          <a:ea typeface="Calibri" panose="020F0502020204030204" pitchFamily="34" charset="0"/>
                          <a:cs typeface="Times New Roman"/>
                        </a:rPr>
                        <a:t>Super curricular reading</a:t>
                      </a:r>
                      <a:endParaRPr lang="en-GB" sz="1400" dirty="0">
                        <a:effectLst/>
                        <a:latin typeface="Calibri"/>
                        <a:ea typeface="Calibri" panose="020F0502020204030204" pitchFamily="34" charset="0"/>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400" dirty="0">
                          <a:effectLst/>
                          <a:latin typeface="Calibri"/>
                          <a:ea typeface="Calibri" panose="020F0502020204030204" pitchFamily="34" charset="0"/>
                          <a:cs typeface="Times New Roman"/>
                        </a:rPr>
                        <a:t>Early Entry deadline October </a:t>
                      </a:r>
                      <a:endParaRPr lang="en-GB" sz="1400" dirty="0">
                        <a:effectLst/>
                        <a:latin typeface="Calibri"/>
                        <a:ea typeface="Calibri" panose="020F0502020204030204" pitchFamily="34" charset="0"/>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755795247"/>
                  </a:ext>
                </a:extLst>
              </a:tr>
              <a:tr h="241785">
                <a:tc>
                  <a:txBody>
                    <a:bodyPr/>
                    <a:lstStyle/>
                    <a:p>
                      <a:pPr algn="ctr"/>
                      <a:r>
                        <a:rPr lang="en-US" sz="1600" b="1">
                          <a:effectLst/>
                          <a:latin typeface="Calibri"/>
                          <a:ea typeface="Calibri" panose="020F0502020204030204" pitchFamily="34" charset="0"/>
                          <a:cs typeface="Times New Roman"/>
                        </a:rPr>
                        <a:t>November</a:t>
                      </a:r>
                      <a:endParaRPr lang="en-GB" sz="1600">
                        <a:effectLst/>
                        <a:latin typeface="Calibri"/>
                        <a:ea typeface="Calibri" panose="020F0502020204030204" pitchFamily="34" charset="0"/>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rowSpan="2">
                  <a:txBody>
                    <a:bodyPr/>
                    <a:lstStyle/>
                    <a:p>
                      <a:r>
                        <a:rPr lang="en-US" sz="1400" dirty="0">
                          <a:effectLst/>
                          <a:latin typeface="Calibri"/>
                          <a:ea typeface="Calibri" panose="020F0502020204030204" pitchFamily="34" charset="0"/>
                          <a:cs typeface="Times New Roman"/>
                        </a:rPr>
                        <a:t>UCAS application support.</a:t>
                      </a:r>
                      <a:endParaRPr lang="en-GB" sz="1400" dirty="0">
                        <a:effectLst/>
                        <a:latin typeface="Calibri"/>
                        <a:ea typeface="Calibri" panose="020F0502020204030204" pitchFamily="34" charset="0"/>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882871694"/>
                  </a:ext>
                </a:extLst>
              </a:tr>
              <a:tr h="308379">
                <a:tc>
                  <a:txBody>
                    <a:bodyPr/>
                    <a:lstStyle/>
                    <a:p>
                      <a:pPr algn="ctr"/>
                      <a:r>
                        <a:rPr lang="en-US" sz="1600" b="1">
                          <a:effectLst/>
                          <a:latin typeface="Calibri"/>
                          <a:ea typeface="Calibri" panose="020F0502020204030204" pitchFamily="34" charset="0"/>
                          <a:cs typeface="Times New Roman"/>
                        </a:rPr>
                        <a:t>December</a:t>
                      </a:r>
                      <a:endParaRPr lang="en-GB" sz="1600">
                        <a:effectLst/>
                        <a:latin typeface="Calibri"/>
                        <a:ea typeface="Calibri" panose="020F0502020204030204" pitchFamily="34" charset="0"/>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18724628"/>
                  </a:ext>
                </a:extLst>
              </a:tr>
              <a:tr h="296084">
                <a:tc>
                  <a:txBody>
                    <a:bodyPr/>
                    <a:lstStyle/>
                    <a:p>
                      <a:pPr algn="ctr"/>
                      <a:r>
                        <a:rPr lang="en-US" sz="1600" b="1">
                          <a:effectLst/>
                          <a:latin typeface="Calibri"/>
                          <a:ea typeface="Calibri" panose="020F0502020204030204" pitchFamily="34" charset="0"/>
                          <a:cs typeface="Times New Roman"/>
                        </a:rPr>
                        <a:t>January</a:t>
                      </a:r>
                      <a:endParaRPr lang="en-GB" sz="1600">
                        <a:effectLst/>
                        <a:latin typeface="Calibri"/>
                        <a:ea typeface="Calibri" panose="020F0502020204030204" pitchFamily="34" charset="0"/>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endParaRPr lang="en-US" sz="1400" dirty="0">
                        <a:effectLst/>
                        <a:latin typeface="Calibri"/>
                        <a:ea typeface="Calibri" panose="020F0502020204030204" pitchFamily="34" charset="0"/>
                        <a:cs typeface="Times New Roman"/>
                      </a:endParaRPr>
                    </a:p>
                    <a:p>
                      <a:pPr lvl="0">
                        <a:buNone/>
                      </a:pPr>
                      <a:r>
                        <a:rPr lang="en-US" sz="1400" dirty="0">
                          <a:effectLst/>
                          <a:latin typeface="Calibri"/>
                          <a:ea typeface="Calibri" panose="020F0502020204030204" pitchFamily="34" charset="0"/>
                          <a:cs typeface="Times New Roman"/>
                        </a:rPr>
                        <a:t>Using </a:t>
                      </a:r>
                      <a:r>
                        <a:rPr lang="en-US" sz="1400" dirty="0" err="1">
                          <a:effectLst/>
                          <a:latin typeface="Calibri"/>
                          <a:ea typeface="Calibri" panose="020F0502020204030204" pitchFamily="34" charset="0"/>
                          <a:cs typeface="Times New Roman"/>
                        </a:rPr>
                        <a:t>Unifrog</a:t>
                      </a:r>
                      <a:r>
                        <a:rPr lang="en-US" sz="1400" dirty="0">
                          <a:effectLst/>
                          <a:latin typeface="Calibri"/>
                          <a:ea typeface="Calibri" panose="020F0502020204030204" pitchFamily="34" charset="0"/>
                          <a:cs typeface="Times New Roman"/>
                        </a:rPr>
                        <a:t> for Post 18</a:t>
                      </a:r>
                      <a:endParaRPr lang="en-GB" sz="1400" dirty="0">
                        <a:effectLst/>
                        <a:latin typeface="Calibri"/>
                        <a:ea typeface="Calibri" panose="020F0502020204030204" pitchFamily="34" charset="0"/>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400" dirty="0">
                          <a:effectLst/>
                          <a:latin typeface="Calibri"/>
                          <a:ea typeface="Calibri" panose="020F0502020204030204" pitchFamily="34" charset="0"/>
                          <a:cs typeface="Times New Roman"/>
                        </a:rPr>
                        <a:t>Final UCAS deadline January 2025</a:t>
                      </a:r>
                      <a:endParaRPr lang="en-GB" sz="1400" dirty="0">
                        <a:effectLst/>
                        <a:latin typeface="Calibri"/>
                        <a:ea typeface="Calibri" panose="020F0502020204030204" pitchFamily="34" charset="0"/>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934434374"/>
                  </a:ext>
                </a:extLst>
              </a:tr>
              <a:tr h="241785">
                <a:tc>
                  <a:txBody>
                    <a:bodyPr/>
                    <a:lstStyle/>
                    <a:p>
                      <a:pPr algn="ctr"/>
                      <a:r>
                        <a:rPr lang="en-US" sz="1600" b="1">
                          <a:effectLst/>
                          <a:latin typeface="Calibri"/>
                          <a:ea typeface="Calibri" panose="020F0502020204030204" pitchFamily="34" charset="0"/>
                          <a:cs typeface="Times New Roman"/>
                        </a:rPr>
                        <a:t>February</a:t>
                      </a:r>
                      <a:endParaRPr lang="en-GB" sz="1600">
                        <a:effectLst/>
                        <a:latin typeface="Calibri"/>
                        <a:ea typeface="Calibri" panose="020F0502020204030204" pitchFamily="34" charset="0"/>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rowSpan="4">
                  <a:txBody>
                    <a:bodyPr/>
                    <a:lstStyle/>
                    <a:p>
                      <a:r>
                        <a:rPr lang="en-GB" sz="1400" dirty="0">
                          <a:effectLst/>
                          <a:latin typeface="Calibri"/>
                          <a:ea typeface="Calibri" panose="020F0502020204030204" pitchFamily="34" charset="0"/>
                          <a:cs typeface="Times New Roman"/>
                        </a:rPr>
                        <a:t>Financial survival skills, student loans, budgeting, keeping finances safe.</a:t>
                      </a:r>
                    </a:p>
                    <a:p>
                      <a:pPr lvl="0">
                        <a:buNone/>
                      </a:pPr>
                      <a:r>
                        <a:rPr lang="en-GB" sz="1400" dirty="0">
                          <a:effectLst/>
                          <a:latin typeface="Calibri"/>
                          <a:ea typeface="Calibri" panose="020F0502020204030204" pitchFamily="34" charset="0"/>
                          <a:cs typeface="Times New Roman"/>
                        </a:rPr>
                        <a:t>Study skills</a:t>
                      </a:r>
                    </a:p>
                    <a:p>
                      <a:pPr lvl="0">
                        <a:buNone/>
                      </a:pPr>
                      <a:endParaRPr lang="en-GB" sz="1400" dirty="0">
                        <a:effectLst/>
                        <a:latin typeface="Calibri"/>
                        <a:ea typeface="Calibri" panose="020F0502020204030204" pitchFamily="34" charset="0"/>
                        <a:cs typeface="Times New Roman"/>
                      </a:endParaRPr>
                    </a:p>
                    <a:p>
                      <a:r>
                        <a:rPr lang="en-US" sz="1400" dirty="0">
                          <a:effectLst/>
                          <a:latin typeface="Calibri"/>
                          <a:ea typeface="Calibri" panose="020F0502020204030204" pitchFamily="34" charset="0"/>
                          <a:cs typeface="Times New Roman"/>
                        </a:rPr>
                        <a:t>Apprenticeship application support.</a:t>
                      </a:r>
                      <a:endParaRPr lang="en-GB" sz="1400" dirty="0">
                        <a:effectLst/>
                        <a:latin typeface="Calibri"/>
                        <a:ea typeface="Calibri" panose="020F0502020204030204" pitchFamily="34" charset="0"/>
                        <a:cs typeface="Times New Roman"/>
                      </a:endParaRPr>
                    </a:p>
                    <a:p>
                      <a:pPr lvl="0">
                        <a:buNone/>
                      </a:pPr>
                      <a:endParaRPr lang="en-US" sz="1400" dirty="0">
                        <a:effectLst/>
                        <a:latin typeface="Calibri"/>
                        <a:ea typeface="Calibri" panose="020F0502020204030204" pitchFamily="34" charset="0"/>
                        <a:cs typeface="Times New Roman"/>
                      </a:endParaRPr>
                    </a:p>
                    <a:p>
                      <a:endParaRPr lang="en-GB" sz="1400" dirty="0">
                        <a:effectLst/>
                        <a:latin typeface="Calibri"/>
                        <a:ea typeface="Calibri" panose="020F0502020204030204" pitchFamily="34" charset="0"/>
                        <a:cs typeface="Times New Roman"/>
                      </a:endParaRPr>
                    </a:p>
                    <a:p>
                      <a:r>
                        <a:rPr lang="en-US" sz="1400" dirty="0">
                          <a:effectLst/>
                          <a:latin typeface="Calibri"/>
                          <a:ea typeface="Calibri" panose="020F0502020204030204" pitchFamily="34" charset="0"/>
                          <a:cs typeface="Times New Roman"/>
                        </a:rPr>
                        <a:t>Support for late UCAS applications.</a:t>
                      </a:r>
                      <a:endParaRPr lang="en-GB" sz="1400" dirty="0">
                        <a:effectLst/>
                        <a:latin typeface="Calibri"/>
                        <a:ea typeface="Calibri" panose="020F0502020204030204" pitchFamily="34" charset="0"/>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195163667"/>
                  </a:ext>
                </a:extLst>
              </a:tr>
              <a:tr h="894906">
                <a:tc>
                  <a:txBody>
                    <a:bodyPr/>
                    <a:lstStyle/>
                    <a:p>
                      <a:pPr algn="ctr"/>
                      <a:r>
                        <a:rPr lang="en-US" sz="1600" b="1">
                          <a:effectLst/>
                          <a:latin typeface="Calibri"/>
                          <a:ea typeface="Calibri" panose="020F0502020204030204" pitchFamily="34" charset="0"/>
                          <a:cs typeface="Times New Roman"/>
                        </a:rPr>
                        <a:t>March</a:t>
                      </a:r>
                      <a:endParaRPr lang="en-GB" sz="1600">
                        <a:effectLst/>
                        <a:latin typeface="Calibri"/>
                        <a:ea typeface="Calibri" panose="020F0502020204030204" pitchFamily="34" charset="0"/>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400" dirty="0">
                          <a:effectLst/>
                          <a:latin typeface="Calibri"/>
                          <a:ea typeface="Calibri" panose="020F0502020204030204" pitchFamily="34" charset="0"/>
                          <a:cs typeface="Times New Roman"/>
                        </a:rPr>
                        <a:t>Investigating all Post-18 options </a:t>
                      </a:r>
                    </a:p>
                    <a:p>
                      <a:r>
                        <a:rPr lang="en-US" sz="1400" dirty="0">
                          <a:effectLst/>
                          <a:latin typeface="Calibri"/>
                          <a:ea typeface="Calibri" panose="020F0502020204030204" pitchFamily="34" charset="0"/>
                          <a:cs typeface="Times New Roman"/>
                        </a:rPr>
                        <a:t>Personality and skills profiling</a:t>
                      </a:r>
                      <a:endParaRPr lang="en-GB" sz="1400" dirty="0">
                        <a:effectLst/>
                        <a:latin typeface="Calibri"/>
                        <a:ea typeface="Calibri" panose="020F0502020204030204" pitchFamily="34" charset="0"/>
                        <a:cs typeface="Times New Roman" panose="02020603050405020304" pitchFamily="18" charset="0"/>
                      </a:endParaRPr>
                    </a:p>
                    <a:p>
                      <a:r>
                        <a:rPr lang="en-US" sz="1400" dirty="0">
                          <a:effectLst/>
                          <a:latin typeface="Calibri"/>
                          <a:ea typeface="Calibri" panose="020F0502020204030204" pitchFamily="34" charset="0"/>
                          <a:cs typeface="Times New Roman"/>
                        </a:rPr>
                        <a:t>What career/What Uni visit</a:t>
                      </a:r>
                      <a:endParaRPr lang="en-GB" sz="1400" dirty="0">
                        <a:effectLst/>
                        <a:latin typeface="Calibri"/>
                        <a:ea typeface="Calibri" panose="020F0502020204030204" pitchFamily="34" charset="0"/>
                        <a:cs typeface="Times New Roman"/>
                      </a:endParaRPr>
                    </a:p>
                    <a:p>
                      <a:r>
                        <a:rPr lang="en-US" sz="1400" dirty="0">
                          <a:effectLst/>
                          <a:latin typeface="Calibri"/>
                          <a:ea typeface="Calibri" panose="020F0502020204030204" pitchFamily="34" charset="0"/>
                          <a:cs typeface="Times New Roman"/>
                        </a:rPr>
                        <a:t>Post 18 Day 2025</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633955275"/>
                  </a:ext>
                </a:extLst>
              </a:tr>
              <a:tr h="423124">
                <a:tc>
                  <a:txBody>
                    <a:bodyPr/>
                    <a:lstStyle/>
                    <a:p>
                      <a:pPr algn="ctr"/>
                      <a:r>
                        <a:rPr lang="en-US" sz="1600" b="1">
                          <a:effectLst/>
                          <a:latin typeface="Calibri"/>
                          <a:ea typeface="Calibri" panose="020F0502020204030204" pitchFamily="34" charset="0"/>
                          <a:cs typeface="Times New Roman"/>
                        </a:rPr>
                        <a:t>April</a:t>
                      </a:r>
                      <a:endParaRPr lang="en-GB" sz="1600">
                        <a:effectLst/>
                        <a:latin typeface="Calibri"/>
                        <a:ea typeface="Calibri" panose="020F0502020204030204" pitchFamily="34" charset="0"/>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buNone/>
                      </a:pPr>
                      <a:r>
                        <a:rPr lang="en-US" sz="1400" dirty="0">
                          <a:effectLst/>
                          <a:latin typeface="Calibri"/>
                          <a:cs typeface="Times New Roman"/>
                        </a:rPr>
                        <a:t>Work experience preparation</a:t>
                      </a:r>
                    </a:p>
                    <a:p>
                      <a:pPr lvl="0">
                        <a:buNone/>
                      </a:pPr>
                      <a:r>
                        <a:rPr lang="en-US" sz="1400" dirty="0">
                          <a:effectLst/>
                          <a:latin typeface="Calibri"/>
                          <a:cs typeface="Times New Roman"/>
                        </a:rPr>
                        <a:t>Work experience</a:t>
                      </a:r>
                    </a:p>
                    <a:p>
                      <a:pPr lvl="0">
                        <a:buNone/>
                      </a:pPr>
                      <a:endParaRPr lang="en-US" sz="1400" dirty="0">
                        <a:effectLst/>
                        <a:latin typeface="Calibri"/>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465977686"/>
                  </a:ext>
                </a:extLst>
              </a:tr>
              <a:tr h="886595">
                <a:tc>
                  <a:txBody>
                    <a:bodyPr/>
                    <a:lstStyle/>
                    <a:p>
                      <a:pPr algn="ctr"/>
                      <a:r>
                        <a:rPr lang="en-US" sz="1600" b="1">
                          <a:effectLst/>
                          <a:latin typeface="Calibri"/>
                          <a:ea typeface="Calibri" panose="020F0502020204030204" pitchFamily="34" charset="0"/>
                          <a:cs typeface="Times New Roman"/>
                        </a:rPr>
                        <a:t>May</a:t>
                      </a:r>
                      <a:endParaRPr lang="en-GB" sz="1600">
                        <a:effectLst/>
                        <a:latin typeface="Calibri"/>
                        <a:ea typeface="Calibri" panose="020F0502020204030204" pitchFamily="34" charset="0"/>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400" dirty="0">
                          <a:effectLst/>
                          <a:latin typeface="Calibri"/>
                          <a:ea typeface="Calibri" panose="020F0502020204030204" pitchFamily="34" charset="0"/>
                          <a:cs typeface="Times New Roman"/>
                        </a:rPr>
                        <a:t>Employability skills – Interviews, CVs, common questions for online applications, LinkedIn, Networking and online reputation</a:t>
                      </a:r>
                      <a:endParaRPr lang="en-GB" sz="1400" dirty="0">
                        <a:effectLst/>
                        <a:latin typeface="Calibri"/>
                        <a:ea typeface="Calibri" panose="020F0502020204030204" pitchFamily="34" charset="0"/>
                        <a:cs typeface="Times New Roman" panose="02020603050405020304" pitchFamily="18" charset="0"/>
                      </a:endParaRPr>
                    </a:p>
                    <a:p>
                      <a:r>
                        <a:rPr lang="en-US" sz="1400" dirty="0">
                          <a:effectLst/>
                          <a:latin typeface="Calibri"/>
                          <a:ea typeface="Calibri" panose="020F0502020204030204" pitchFamily="34" charset="0"/>
                          <a:cs typeface="Times New Roman"/>
                        </a:rPr>
                        <a:t>Assessment day activity</a:t>
                      </a:r>
                      <a:endParaRPr lang="en-GB" sz="1400" dirty="0">
                        <a:effectLst/>
                        <a:latin typeface="Calibri"/>
                        <a:ea typeface="Calibri" panose="020F0502020204030204" pitchFamily="34" charset="0"/>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243107409"/>
                  </a:ext>
                </a:extLst>
              </a:tr>
              <a:tr h="241785">
                <a:tc>
                  <a:txBody>
                    <a:bodyPr/>
                    <a:lstStyle/>
                    <a:p>
                      <a:pPr algn="ctr"/>
                      <a:r>
                        <a:rPr lang="en-US" sz="1600" b="1">
                          <a:effectLst/>
                          <a:latin typeface="Calibri"/>
                          <a:ea typeface="Calibri" panose="020F0502020204030204" pitchFamily="34" charset="0"/>
                          <a:cs typeface="Times New Roman"/>
                        </a:rPr>
                        <a:t>June</a:t>
                      </a:r>
                      <a:endParaRPr lang="en-GB" sz="1600">
                        <a:effectLst/>
                        <a:latin typeface="Calibri"/>
                        <a:ea typeface="Calibri" panose="020F0502020204030204" pitchFamily="34" charset="0"/>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400">
                          <a:effectLst/>
                          <a:latin typeface="Calibri"/>
                          <a:ea typeface="Calibri" panose="020F0502020204030204" pitchFamily="34" charset="0"/>
                          <a:cs typeface="Times New Roman"/>
                        </a:rPr>
                        <a:t>Examinations</a:t>
                      </a:r>
                      <a:endParaRPr lang="en-GB" sz="1400">
                        <a:effectLst/>
                        <a:latin typeface="Calibri"/>
                        <a:ea typeface="Calibri" panose="020F0502020204030204" pitchFamily="34" charset="0"/>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r>
                        <a:rPr lang="en-US" sz="1400" dirty="0">
                          <a:effectLst/>
                          <a:latin typeface="Calibri"/>
                          <a:ea typeface="Calibri" panose="020F0502020204030204" pitchFamily="34" charset="0"/>
                          <a:cs typeface="Times New Roman"/>
                        </a:rPr>
                        <a:t>Examinations</a:t>
                      </a:r>
                      <a:endParaRPr lang="en-GB" sz="1400" dirty="0">
                        <a:effectLst/>
                        <a:latin typeface="Calibri"/>
                        <a:ea typeface="Calibri" panose="020F0502020204030204" pitchFamily="34" charset="0"/>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970408115"/>
                  </a:ext>
                </a:extLst>
              </a:tr>
              <a:tr h="241785">
                <a:tc>
                  <a:txBody>
                    <a:bodyPr/>
                    <a:lstStyle/>
                    <a:p>
                      <a:pPr algn="ctr"/>
                      <a:r>
                        <a:rPr lang="en-US" sz="1600" b="1">
                          <a:effectLst/>
                          <a:latin typeface="Calibri"/>
                          <a:ea typeface="Calibri" panose="020F0502020204030204" pitchFamily="34" charset="0"/>
                          <a:cs typeface="Times New Roman"/>
                        </a:rPr>
                        <a:t>July</a:t>
                      </a:r>
                      <a:endParaRPr lang="en-GB" sz="1600">
                        <a:effectLst/>
                        <a:latin typeface="Calibri"/>
                        <a:ea typeface="Calibri" panose="020F0502020204030204" pitchFamily="34" charset="0"/>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r>
                        <a:rPr lang="en-US" sz="1400">
                          <a:effectLst/>
                          <a:latin typeface="Calibri"/>
                          <a:ea typeface="Calibri" panose="020F0502020204030204" pitchFamily="34" charset="0"/>
                          <a:cs typeface="Times New Roman"/>
                        </a:rPr>
                        <a:t>Early Entry application process begins.</a:t>
                      </a:r>
                      <a:endParaRPr lang="en-GB" sz="1400">
                        <a:effectLst/>
                        <a:latin typeface="Calibri"/>
                        <a:ea typeface="Calibri" panose="020F0502020204030204" pitchFamily="34" charset="0"/>
                        <a:cs typeface="Times New Roman"/>
                      </a:endParaRPr>
                    </a:p>
                    <a:p>
                      <a:r>
                        <a:rPr lang="en-US" sz="1400">
                          <a:effectLst/>
                          <a:latin typeface="Calibri"/>
                          <a:ea typeface="Calibri" panose="020F0502020204030204" pitchFamily="34" charset="0"/>
                          <a:cs typeface="Times New Roman"/>
                        </a:rPr>
                        <a:t>Personal statement writing support.</a:t>
                      </a:r>
                      <a:endParaRPr lang="en-GB" sz="1400">
                        <a:effectLst/>
                        <a:latin typeface="Calibri"/>
                        <a:ea typeface="Calibri" panose="020F0502020204030204" pitchFamily="34" charset="0"/>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704041956"/>
                  </a:ext>
                </a:extLst>
              </a:tr>
              <a:tr h="612901">
                <a:tc>
                  <a:txBody>
                    <a:bodyPr/>
                    <a:lstStyle/>
                    <a:p>
                      <a:pPr algn="ctr"/>
                      <a:r>
                        <a:rPr lang="en-US" sz="1600" b="1">
                          <a:effectLst/>
                          <a:latin typeface="Calibri"/>
                          <a:ea typeface="Calibri" panose="020F0502020204030204" pitchFamily="34" charset="0"/>
                          <a:cs typeface="Times New Roman"/>
                        </a:rPr>
                        <a:t>August</a:t>
                      </a:r>
                      <a:endParaRPr lang="en-GB" sz="1600">
                        <a:effectLst/>
                        <a:latin typeface="Calibri"/>
                        <a:ea typeface="Calibri" panose="020F0502020204030204" pitchFamily="34" charset="0"/>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r>
                        <a:rPr lang="en-US" sz="1400" dirty="0">
                          <a:effectLst/>
                          <a:latin typeface="Calibri"/>
                          <a:ea typeface="Calibri" panose="020F0502020204030204" pitchFamily="34" charset="0"/>
                          <a:cs typeface="Times New Roman"/>
                        </a:rPr>
                        <a:t>A level results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dirty="0">
                          <a:effectLst/>
                          <a:latin typeface="Calibri"/>
                          <a:ea typeface="Calibri" panose="020F0502020204030204" pitchFamily="34" charset="0"/>
                          <a:cs typeface="Times New Roman"/>
                        </a:rPr>
                        <a:t>Support available from SFO</a:t>
                      </a:r>
                      <a:endParaRPr lang="en-GB" sz="1400" dirty="0">
                        <a:effectLst/>
                        <a:latin typeface="Calibri"/>
                        <a:ea typeface="Calibri" panose="020F0502020204030204" pitchFamily="34" charset="0"/>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436289947"/>
                  </a:ext>
                </a:extLst>
              </a:tr>
            </a:tbl>
          </a:graphicData>
        </a:graphic>
      </p:graphicFrame>
    </p:spTree>
    <p:extLst>
      <p:ext uri="{BB962C8B-B14F-4D97-AF65-F5344CB8AC3E}">
        <p14:creationId xmlns:p14="http://schemas.microsoft.com/office/powerpoint/2010/main" val="33058279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FD3E7-D4EE-6542-9D23-66ADD9F6B114}"/>
              </a:ext>
            </a:extLst>
          </p:cNvPr>
          <p:cNvSpPr>
            <a:spLocks noGrp="1"/>
          </p:cNvSpPr>
          <p:nvPr>
            <p:ph type="title"/>
          </p:nvPr>
        </p:nvSpPr>
        <p:spPr/>
        <p:txBody>
          <a:bodyPr/>
          <a:lstStyle/>
          <a:p>
            <a:r>
              <a:rPr lang="en-US"/>
              <a:t>Sixth Form Work Experience.</a:t>
            </a:r>
          </a:p>
        </p:txBody>
      </p:sp>
      <p:sp>
        <p:nvSpPr>
          <p:cNvPr id="3" name="Content Placeholder 2">
            <a:extLst>
              <a:ext uri="{FF2B5EF4-FFF2-40B4-BE49-F238E27FC236}">
                <a16:creationId xmlns:a16="http://schemas.microsoft.com/office/drawing/2014/main" id="{18D9957F-867B-8741-994D-7E91879507E6}"/>
              </a:ext>
            </a:extLst>
          </p:cNvPr>
          <p:cNvSpPr>
            <a:spLocks noGrp="1"/>
          </p:cNvSpPr>
          <p:nvPr>
            <p:ph idx="1"/>
          </p:nvPr>
        </p:nvSpPr>
        <p:spPr>
          <a:xfrm>
            <a:off x="0" y="1166018"/>
            <a:ext cx="3373821" cy="4525963"/>
          </a:xfrm>
        </p:spPr>
        <p:txBody>
          <a:bodyPr/>
          <a:lstStyle/>
          <a:p>
            <a:pPr marL="0" indent="0">
              <a:buNone/>
            </a:pPr>
            <a:r>
              <a:rPr lang="en-US" b="1"/>
              <a:t>Purpose - </a:t>
            </a:r>
          </a:p>
          <a:p>
            <a:pPr marL="0" indent="0">
              <a:buNone/>
            </a:pPr>
            <a:r>
              <a:rPr lang="en-GB"/>
              <a:t>to be more “work ready” and to bridge the gap between your academic studies and the world of work.</a:t>
            </a:r>
          </a:p>
          <a:p>
            <a:pPr marL="0" indent="0">
              <a:buNone/>
            </a:pPr>
            <a:endParaRPr lang="en-US"/>
          </a:p>
        </p:txBody>
      </p:sp>
      <p:sp>
        <p:nvSpPr>
          <p:cNvPr id="4" name="Content Placeholder 2">
            <a:extLst>
              <a:ext uri="{FF2B5EF4-FFF2-40B4-BE49-F238E27FC236}">
                <a16:creationId xmlns:a16="http://schemas.microsoft.com/office/drawing/2014/main" id="{A503F5AB-437A-124E-9B10-D7C8F653D441}"/>
              </a:ext>
            </a:extLst>
          </p:cNvPr>
          <p:cNvSpPr txBox="1">
            <a:spLocks/>
          </p:cNvSpPr>
          <p:nvPr/>
        </p:nvSpPr>
        <p:spPr>
          <a:xfrm>
            <a:off x="4021796" y="1166017"/>
            <a:ext cx="7714593" cy="4525963"/>
          </a:xfrm>
          <a:prstGeom prst="rect">
            <a:avLst/>
          </a:prstGeom>
        </p:spPr>
        <p:txBody>
          <a:bodyPr lIns="91440" tIns="45720" rIns="91440" bIns="45720" anchor="t"/>
          <a:lstStyle>
            <a:lvl1pPr marL="342900" indent="-342900" algn="l" rtl="0" eaLnBrk="1" fontAlgn="base" hangingPunct="1">
              <a:spcBef>
                <a:spcPct val="20000"/>
              </a:spcBef>
              <a:spcAft>
                <a:spcPct val="0"/>
              </a:spcAft>
              <a:buChar char="•"/>
              <a:defRPr sz="3200">
                <a:solidFill>
                  <a:schemeClr val="tx1"/>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har char="–"/>
              <a:defRPr sz="2800">
                <a:solidFill>
                  <a:schemeClr val="tx1"/>
                </a:solidFill>
                <a:latin typeface="Calibri" panose="020F0502020204030204" pitchFamily="34" charset="0"/>
              </a:defRPr>
            </a:lvl2pPr>
            <a:lvl3pPr marL="1143000" indent="-228600" algn="l" rtl="0" eaLnBrk="1" fontAlgn="base" hangingPunct="1">
              <a:spcBef>
                <a:spcPct val="20000"/>
              </a:spcBef>
              <a:spcAft>
                <a:spcPct val="0"/>
              </a:spcAft>
              <a:buChar char="•"/>
              <a:defRPr sz="2400">
                <a:solidFill>
                  <a:schemeClr val="tx1"/>
                </a:solidFill>
                <a:latin typeface="Calibri" panose="020F0502020204030204" pitchFamily="34" charset="0"/>
              </a:defRPr>
            </a:lvl3pPr>
            <a:lvl4pPr marL="1600200" indent="-228600" algn="l" rtl="0" eaLnBrk="1" fontAlgn="base" hangingPunct="1">
              <a:spcBef>
                <a:spcPct val="20000"/>
              </a:spcBef>
              <a:spcAft>
                <a:spcPct val="0"/>
              </a:spcAft>
              <a:buChar char="–"/>
              <a:defRPr sz="2000">
                <a:solidFill>
                  <a:schemeClr val="tx1"/>
                </a:solidFill>
                <a:latin typeface="Calibri" panose="020F0502020204030204" pitchFamily="34" charset="0"/>
              </a:defRPr>
            </a:lvl4pPr>
            <a:lvl5pPr marL="2057400" indent="-228600" algn="l" rtl="0" eaLnBrk="1" fontAlgn="base" hangingPunct="1">
              <a:spcBef>
                <a:spcPct val="20000"/>
              </a:spcBef>
              <a:spcAft>
                <a:spcPct val="0"/>
              </a:spcAft>
              <a:buChar char="»"/>
              <a:defRPr sz="2000">
                <a:solidFill>
                  <a:schemeClr val="tx1"/>
                </a:solidFill>
                <a:latin typeface="Calibri" panose="020F0502020204030204"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b="1" kern="0" dirty="0">
                <a:latin typeface="Calibri"/>
                <a:cs typeface="Calibri"/>
              </a:rPr>
              <a:t>When does it happen - </a:t>
            </a:r>
            <a:endParaRPr lang="en-US" b="1" kern="0" dirty="0"/>
          </a:p>
          <a:p>
            <a:pPr marL="0" indent="0" algn="ctr">
              <a:buNone/>
            </a:pPr>
            <a:r>
              <a:rPr lang="en-GB" sz="2800" b="1" dirty="0">
                <a:latin typeface="Calibri"/>
                <a:cs typeface="Calibri"/>
              </a:rPr>
              <a:t>Week beginning 28</a:t>
            </a:r>
            <a:r>
              <a:rPr lang="en-GB" sz="2800" b="1" baseline="30000" dirty="0">
                <a:latin typeface="Calibri"/>
                <a:cs typeface="Calibri"/>
              </a:rPr>
              <a:t>th</a:t>
            </a:r>
            <a:r>
              <a:rPr lang="en-GB" sz="2800" b="1" dirty="0">
                <a:latin typeface="Calibri"/>
                <a:cs typeface="Calibri"/>
              </a:rPr>
              <a:t> April 2025</a:t>
            </a:r>
          </a:p>
          <a:p>
            <a:pPr marL="0" indent="0">
              <a:buNone/>
            </a:pPr>
            <a:r>
              <a:rPr lang="en-GB" sz="2800" dirty="0">
                <a:latin typeface="Calibri"/>
                <a:cs typeface="Calibri"/>
              </a:rPr>
              <a:t>Or </a:t>
            </a:r>
            <a:endParaRPr lang="en-GB" sz="2800" dirty="0">
              <a:cs typeface="Calibri"/>
            </a:endParaRPr>
          </a:p>
          <a:p>
            <a:r>
              <a:rPr lang="en-GB" sz="2800" dirty="0">
                <a:latin typeface="Calibri"/>
                <a:cs typeface="Calibri"/>
              </a:rPr>
              <a:t>During a study period (with permission from SFO)</a:t>
            </a:r>
          </a:p>
          <a:p>
            <a:r>
              <a:rPr lang="en-GB" sz="2800" dirty="0">
                <a:latin typeface="Calibri"/>
                <a:cs typeface="Calibri"/>
              </a:rPr>
              <a:t>During a school holiday</a:t>
            </a:r>
          </a:p>
          <a:p>
            <a:r>
              <a:rPr lang="en-GB" sz="2800" dirty="0">
                <a:latin typeface="Calibri"/>
                <a:cs typeface="Calibri"/>
              </a:rPr>
              <a:t>Virtual work experience (in addition to face-to-face)</a:t>
            </a:r>
          </a:p>
          <a:p>
            <a:pPr marL="0" indent="0">
              <a:buNone/>
            </a:pPr>
            <a:r>
              <a:rPr lang="en-GB" sz="2800" dirty="0">
                <a:latin typeface="Calibri"/>
                <a:cs typeface="Calibri"/>
              </a:rPr>
              <a:t>The length of the work experience placement may vary.</a:t>
            </a:r>
            <a:endParaRPr lang="en-GB" sz="2800" b="1" dirty="0">
              <a:latin typeface="Calibri"/>
              <a:cs typeface="Calibri"/>
            </a:endParaRPr>
          </a:p>
          <a:p>
            <a:pPr marL="0" indent="0">
              <a:buFontTx/>
              <a:buNone/>
            </a:pPr>
            <a:endParaRPr lang="en-US" kern="0" dirty="0"/>
          </a:p>
        </p:txBody>
      </p:sp>
    </p:spTree>
    <p:extLst>
      <p:ext uri="{BB962C8B-B14F-4D97-AF65-F5344CB8AC3E}">
        <p14:creationId xmlns:p14="http://schemas.microsoft.com/office/powerpoint/2010/main" val="27412461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2259723" y="1050489"/>
          <a:ext cx="7795635" cy="5402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768490" y="1302811"/>
            <a:ext cx="2736304" cy="1569660"/>
          </a:xfrm>
          <a:prstGeom prst="rect">
            <a:avLst/>
          </a:prstGeom>
          <a:noFill/>
        </p:spPr>
        <p:txBody>
          <a:bodyPr wrap="square" rtlCol="0">
            <a:spAutoFit/>
          </a:bodyPr>
          <a:lstStyle/>
          <a:p>
            <a:pPr algn="ctr"/>
            <a:r>
              <a:rPr lang="en-GB" sz="2400" b="1">
                <a:solidFill>
                  <a:prstClr val="black"/>
                </a:solidFill>
                <a:latin typeface="Calibri"/>
              </a:rPr>
              <a:t>This will, hopefully, be closely linked to your A level choices.</a:t>
            </a:r>
          </a:p>
        </p:txBody>
      </p:sp>
      <p:sp>
        <p:nvSpPr>
          <p:cNvPr id="8" name="TextBox 7"/>
          <p:cNvSpPr txBox="1"/>
          <p:nvPr/>
        </p:nvSpPr>
        <p:spPr>
          <a:xfrm>
            <a:off x="9782928" y="1050489"/>
            <a:ext cx="2051720" cy="2308324"/>
          </a:xfrm>
          <a:prstGeom prst="rect">
            <a:avLst/>
          </a:prstGeom>
          <a:noFill/>
        </p:spPr>
        <p:txBody>
          <a:bodyPr wrap="square" lIns="91440" tIns="45720" rIns="91440" bIns="45720" rtlCol="0" anchor="t">
            <a:spAutoFit/>
          </a:bodyPr>
          <a:lstStyle/>
          <a:p>
            <a:r>
              <a:rPr lang="en-GB" b="1">
                <a:solidFill>
                  <a:prstClr val="black"/>
                </a:solidFill>
                <a:latin typeface="Calibri"/>
              </a:rPr>
              <a:t>If you have no specific career area in mind, think of a job area where  you could best develop useful, transferrable skills.</a:t>
            </a:r>
          </a:p>
        </p:txBody>
      </p:sp>
      <p:sp>
        <p:nvSpPr>
          <p:cNvPr id="11" name="TextBox 10"/>
          <p:cNvSpPr txBox="1"/>
          <p:nvPr/>
        </p:nvSpPr>
        <p:spPr>
          <a:xfrm>
            <a:off x="9782928" y="3166683"/>
            <a:ext cx="1944216" cy="1631216"/>
          </a:xfrm>
          <a:prstGeom prst="rect">
            <a:avLst/>
          </a:prstGeom>
          <a:noFill/>
        </p:spPr>
        <p:txBody>
          <a:bodyPr wrap="square" lIns="91440" tIns="45720" rIns="91440" bIns="45720" rtlCol="0" anchor="t">
            <a:spAutoFit/>
          </a:bodyPr>
          <a:lstStyle/>
          <a:p>
            <a:r>
              <a:rPr lang="en-GB" sz="2000" b="1">
                <a:solidFill>
                  <a:prstClr val="black"/>
                </a:solidFill>
                <a:latin typeface="Calibri"/>
              </a:rPr>
              <a:t>Speak to Mrs Parker or Mrs Earp for help sourcing placements.</a:t>
            </a:r>
            <a:endParaRPr lang="en-US">
              <a:solidFill>
                <a:prstClr val="black"/>
              </a:solidFill>
            </a:endParaRPr>
          </a:p>
        </p:txBody>
      </p:sp>
    </p:spTree>
    <p:extLst>
      <p:ext uri="{BB962C8B-B14F-4D97-AF65-F5344CB8AC3E}">
        <p14:creationId xmlns:p14="http://schemas.microsoft.com/office/powerpoint/2010/main" val="38679397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923D406-1334-D340-A108-E10F2EF7329E}"/>
              </a:ext>
            </a:extLst>
          </p:cNvPr>
          <p:cNvSpPr txBox="1"/>
          <p:nvPr/>
        </p:nvSpPr>
        <p:spPr>
          <a:xfrm>
            <a:off x="224419" y="1065068"/>
            <a:ext cx="7981412" cy="5509200"/>
          </a:xfrm>
          <a:prstGeom prst="rect">
            <a:avLst/>
          </a:prstGeom>
          <a:noFill/>
        </p:spPr>
        <p:txBody>
          <a:bodyPr wrap="square" lIns="91440" tIns="45720" rIns="91440" bIns="45720" anchor="t">
            <a:spAutoFit/>
          </a:bodyPr>
          <a:lstStyle/>
          <a:p>
            <a:r>
              <a:rPr lang="en-GB" sz="2200" err="1">
                <a:latin typeface="Calibri"/>
                <a:cs typeface="Calibri"/>
              </a:rPr>
              <a:t>Unifrog</a:t>
            </a:r>
            <a:r>
              <a:rPr lang="en-GB" sz="2200">
                <a:latin typeface="Calibri"/>
                <a:cs typeface="Calibri"/>
              </a:rPr>
              <a:t> brings into one place every undergraduate university course, apprenticeship, and college course in the UK, as well as other opportunities, such as School Leaver Programmes, MOOCs and every college at Oxford and Cambridge. This makes it easy for students to compare and choose the best university courses, apprenticeships or further education courses for them.</a:t>
            </a:r>
          </a:p>
          <a:p>
            <a:endParaRPr lang="en-GB" sz="2200">
              <a:latin typeface="Calibri"/>
              <a:cs typeface="Calibri"/>
            </a:endParaRPr>
          </a:p>
          <a:p>
            <a:r>
              <a:rPr lang="en-GB" sz="2200">
                <a:latin typeface="Calibri"/>
                <a:cs typeface="Calibri"/>
              </a:rPr>
              <a:t>They can also explore exciting opportunities further afield by looking at English taught undergraduate programmes available in Europe and the USA. </a:t>
            </a:r>
          </a:p>
          <a:p>
            <a:endParaRPr lang="en-GB" sz="2200">
              <a:latin typeface="Calibri"/>
              <a:cs typeface="Calibri"/>
            </a:endParaRPr>
          </a:p>
          <a:p>
            <a:endParaRPr lang="en-GB" sz="2200">
              <a:latin typeface="Calibri"/>
              <a:cs typeface="Calibri"/>
            </a:endParaRPr>
          </a:p>
          <a:p>
            <a:r>
              <a:rPr lang="en-GB" sz="2200">
                <a:latin typeface="Calibri"/>
                <a:cs typeface="Calibri"/>
              </a:rPr>
              <a:t>Additionally, the platform helps students successfully apply for these opportunities when writing their UCAS personal statement, applications and CVs and guiding them through the process, allowing teachers to give live feedback.</a:t>
            </a:r>
            <a:endParaRPr lang="en-US" sz="2200">
              <a:latin typeface="Calibri"/>
              <a:cs typeface="Calibri"/>
            </a:endParaRPr>
          </a:p>
        </p:txBody>
      </p:sp>
      <p:pic>
        <p:nvPicPr>
          <p:cNvPr id="2050" name="Picture 2" descr="Unifrog - Crunchbase Company Profile &amp; Funding">
            <a:extLst>
              <a:ext uri="{FF2B5EF4-FFF2-40B4-BE49-F238E27FC236}">
                <a16:creationId xmlns:a16="http://schemas.microsoft.com/office/drawing/2014/main" id="{3308A32B-6F0A-0E4E-AE08-63251A78333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349434" y="-43295"/>
            <a:ext cx="3567386" cy="356738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367B72D-DF69-6447-9F64-B4D11CFFE03E}"/>
              </a:ext>
            </a:extLst>
          </p:cNvPr>
          <p:cNvSpPr txBox="1"/>
          <p:nvPr/>
        </p:nvSpPr>
        <p:spPr>
          <a:xfrm>
            <a:off x="8667590" y="3524091"/>
            <a:ext cx="3121573" cy="2677656"/>
          </a:xfrm>
          <a:prstGeom prst="rect">
            <a:avLst/>
          </a:prstGeom>
          <a:noFill/>
          <a:ln>
            <a:solidFill>
              <a:schemeClr val="tx1"/>
            </a:solidFill>
          </a:ln>
        </p:spPr>
        <p:txBody>
          <a:bodyPr wrap="square" lIns="91440" tIns="45720" rIns="91440" bIns="45720" rtlCol="0" anchor="t">
            <a:spAutoFit/>
          </a:bodyPr>
          <a:lstStyle/>
          <a:p>
            <a:r>
              <a:rPr lang="en-US" sz="2400">
                <a:latin typeface="Calibri"/>
                <a:cs typeface="Calibri"/>
              </a:rPr>
              <a:t>Parent login reminders and guidance for parents of students new to </a:t>
            </a:r>
            <a:r>
              <a:rPr lang="en-US" sz="2400" err="1">
                <a:latin typeface="Calibri"/>
                <a:cs typeface="Calibri"/>
              </a:rPr>
              <a:t>Ecclesbourne</a:t>
            </a:r>
            <a:r>
              <a:rPr lang="en-US" sz="2400">
                <a:latin typeface="Calibri"/>
                <a:cs typeface="Calibri"/>
              </a:rPr>
              <a:t> will be emailed out before half term.</a:t>
            </a:r>
          </a:p>
        </p:txBody>
      </p:sp>
    </p:spTree>
    <p:extLst>
      <p:ext uri="{BB962C8B-B14F-4D97-AF65-F5344CB8AC3E}">
        <p14:creationId xmlns:p14="http://schemas.microsoft.com/office/powerpoint/2010/main" val="6432957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69CC91-B801-2A4F-8769-4AE5FE7109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904" y="0"/>
            <a:ext cx="11996192" cy="6858000"/>
          </a:xfrm>
          <a:prstGeom prst="rect">
            <a:avLst/>
          </a:prstGeom>
        </p:spPr>
      </p:pic>
    </p:spTree>
    <p:extLst>
      <p:ext uri="{BB962C8B-B14F-4D97-AF65-F5344CB8AC3E}">
        <p14:creationId xmlns:p14="http://schemas.microsoft.com/office/powerpoint/2010/main" val="19504994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AC3802-CD8B-6E4E-B917-165E55F0706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98659" y="0"/>
            <a:ext cx="9194681" cy="6858000"/>
          </a:xfrm>
          <a:prstGeom prst="rect">
            <a:avLst/>
          </a:prstGeom>
        </p:spPr>
      </p:pic>
    </p:spTree>
    <p:extLst>
      <p:ext uri="{BB962C8B-B14F-4D97-AF65-F5344CB8AC3E}">
        <p14:creationId xmlns:p14="http://schemas.microsoft.com/office/powerpoint/2010/main" val="26558745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708F7-F55C-7145-9D3A-14594C8B38EC}"/>
              </a:ext>
            </a:extLst>
          </p:cNvPr>
          <p:cNvSpPr>
            <a:spLocks noGrp="1"/>
          </p:cNvSpPr>
          <p:nvPr>
            <p:ph type="title"/>
          </p:nvPr>
        </p:nvSpPr>
        <p:spPr/>
        <p:txBody>
          <a:bodyPr/>
          <a:lstStyle/>
          <a:p>
            <a:r>
              <a:rPr lang="en-US"/>
              <a:t>Super curricular exploration</a:t>
            </a:r>
          </a:p>
        </p:txBody>
      </p:sp>
      <p:sp>
        <p:nvSpPr>
          <p:cNvPr id="3" name="Content Placeholder 2">
            <a:extLst>
              <a:ext uri="{FF2B5EF4-FFF2-40B4-BE49-F238E27FC236}">
                <a16:creationId xmlns:a16="http://schemas.microsoft.com/office/drawing/2014/main" id="{7BDF1D99-0025-3C4E-92EF-2E8C8CB131CB}"/>
              </a:ext>
            </a:extLst>
          </p:cNvPr>
          <p:cNvSpPr>
            <a:spLocks noGrp="1"/>
          </p:cNvSpPr>
          <p:nvPr>
            <p:ph sz="half" idx="1"/>
          </p:nvPr>
        </p:nvSpPr>
        <p:spPr>
          <a:xfrm>
            <a:off x="201827" y="908720"/>
            <a:ext cx="4345459" cy="5073427"/>
          </a:xfrm>
        </p:spPr>
        <p:txBody>
          <a:bodyPr/>
          <a:lstStyle/>
          <a:p>
            <a:pPr marL="0" indent="0" algn="ctr">
              <a:buNone/>
            </a:pPr>
            <a:r>
              <a:rPr lang="en-US"/>
              <a:t>MOOCs</a:t>
            </a:r>
          </a:p>
          <a:p>
            <a:pPr marL="0" indent="0">
              <a:buNone/>
            </a:pPr>
            <a:r>
              <a:rPr lang="en-GB"/>
              <a:t>MOOCs are massive , open, online courses. </a:t>
            </a:r>
            <a:r>
              <a:rPr lang="en-GB" err="1"/>
              <a:t>Unifrog</a:t>
            </a:r>
            <a:r>
              <a:rPr lang="en-GB"/>
              <a:t> brings together lots of courses at universities around that world that you can search by subject. Most are free but you may need to pay for a certificate at the end of the course, if you want one.</a:t>
            </a:r>
          </a:p>
          <a:p>
            <a:pPr marL="0" indent="0">
              <a:buNone/>
            </a:pPr>
            <a:r>
              <a:rPr lang="en-GB" err="1"/>
              <a:t>www.mooc.org</a:t>
            </a:r>
            <a:r>
              <a:rPr lang="en-GB"/>
              <a:t>/courses</a:t>
            </a:r>
            <a:endParaRPr lang="en-US"/>
          </a:p>
        </p:txBody>
      </p:sp>
      <p:sp>
        <p:nvSpPr>
          <p:cNvPr id="4" name="Content Placeholder 3">
            <a:extLst>
              <a:ext uri="{FF2B5EF4-FFF2-40B4-BE49-F238E27FC236}">
                <a16:creationId xmlns:a16="http://schemas.microsoft.com/office/drawing/2014/main" id="{31DBDD6D-0752-6D4E-B54B-5C07EED55A51}"/>
              </a:ext>
            </a:extLst>
          </p:cNvPr>
          <p:cNvSpPr>
            <a:spLocks noGrp="1"/>
          </p:cNvSpPr>
          <p:nvPr>
            <p:ph sz="half" idx="2"/>
          </p:nvPr>
        </p:nvSpPr>
        <p:spPr>
          <a:xfrm>
            <a:off x="5106843" y="1150054"/>
            <a:ext cx="7254031" cy="5073427"/>
          </a:xfrm>
        </p:spPr>
        <p:txBody>
          <a:bodyPr/>
          <a:lstStyle/>
          <a:p>
            <a:pPr marL="0" indent="0" algn="ctr">
              <a:buNone/>
            </a:pPr>
            <a:r>
              <a:rPr lang="en-US"/>
              <a:t>Virtual work experience</a:t>
            </a:r>
          </a:p>
          <a:p>
            <a:pPr marL="0" indent="0" algn="ctr">
              <a:buNone/>
            </a:pPr>
            <a:endParaRPr lang="en-US"/>
          </a:p>
          <a:p>
            <a:pPr marL="0" indent="0">
              <a:buNone/>
            </a:pPr>
            <a:r>
              <a:rPr lang="en-US">
                <a:hlinkClick r:id="rId2"/>
              </a:rPr>
              <a:t>https://www.springpod.com/virtual-work-experience/search</a:t>
            </a:r>
            <a:endParaRPr lang="en-US"/>
          </a:p>
          <a:p>
            <a:pPr marL="0" indent="0" algn="ctr">
              <a:buNone/>
            </a:pPr>
            <a:endParaRPr lang="en-US"/>
          </a:p>
          <a:p>
            <a:pPr marL="0" indent="0">
              <a:buNone/>
            </a:pPr>
            <a:r>
              <a:rPr lang="en-US">
                <a:hlinkClick r:id="rId3"/>
              </a:rPr>
              <a:t>https://www.speakersforschools.org/vwex/</a:t>
            </a:r>
            <a:endParaRPr lang="en-US"/>
          </a:p>
          <a:p>
            <a:pPr marL="0" indent="0">
              <a:buNone/>
            </a:pPr>
            <a:r>
              <a:rPr lang="en-US"/>
              <a:t>Sites offering excellent Insight days and virtual work experience. </a:t>
            </a:r>
          </a:p>
        </p:txBody>
      </p:sp>
      <p:pic>
        <p:nvPicPr>
          <p:cNvPr id="5" name="Content Placeholder 4" descr="Graphical user interface, website&#10;&#10;Description automatically generated">
            <a:extLst>
              <a:ext uri="{FF2B5EF4-FFF2-40B4-BE49-F238E27FC236}">
                <a16:creationId xmlns:a16="http://schemas.microsoft.com/office/drawing/2014/main" id="{8F493CB2-D628-7D41-A558-139A135629E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00302" y="4702639"/>
            <a:ext cx="2531003" cy="1786888"/>
          </a:xfrm>
          <a:prstGeom prst="rect">
            <a:avLst/>
          </a:prstGeom>
        </p:spPr>
      </p:pic>
    </p:spTree>
    <p:extLst>
      <p:ext uri="{BB962C8B-B14F-4D97-AF65-F5344CB8AC3E}">
        <p14:creationId xmlns:p14="http://schemas.microsoft.com/office/powerpoint/2010/main" val="35465227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0FCD-C0FC-8B4C-B7E6-1D0E320629E7}"/>
              </a:ext>
            </a:extLst>
          </p:cNvPr>
          <p:cNvSpPr>
            <a:spLocks noGrp="1"/>
          </p:cNvSpPr>
          <p:nvPr>
            <p:ph type="title"/>
          </p:nvPr>
        </p:nvSpPr>
        <p:spPr/>
        <p:txBody>
          <a:bodyPr/>
          <a:lstStyle/>
          <a:p>
            <a:r>
              <a:rPr lang="en-US"/>
              <a:t>Super curricular exploration</a:t>
            </a:r>
          </a:p>
        </p:txBody>
      </p:sp>
      <p:sp>
        <p:nvSpPr>
          <p:cNvPr id="4" name="Content Placeholder 3">
            <a:extLst>
              <a:ext uri="{FF2B5EF4-FFF2-40B4-BE49-F238E27FC236}">
                <a16:creationId xmlns:a16="http://schemas.microsoft.com/office/drawing/2014/main" id="{47840C8E-29B4-E14C-BEDF-C417E5944265}"/>
              </a:ext>
            </a:extLst>
          </p:cNvPr>
          <p:cNvSpPr>
            <a:spLocks noGrp="1"/>
          </p:cNvSpPr>
          <p:nvPr>
            <p:ph sz="half" idx="2"/>
          </p:nvPr>
        </p:nvSpPr>
        <p:spPr>
          <a:xfrm>
            <a:off x="167503" y="1509935"/>
            <a:ext cx="5384800" cy="5073427"/>
          </a:xfrm>
        </p:spPr>
        <p:txBody>
          <a:bodyPr/>
          <a:lstStyle/>
          <a:p>
            <a:pPr marL="0" indent="0">
              <a:buNone/>
            </a:pPr>
            <a:r>
              <a:rPr lang="en-US"/>
              <a:t>Each subject has books, magazines and journals they can recommend to students.</a:t>
            </a:r>
          </a:p>
          <a:p>
            <a:pPr marL="0" indent="0">
              <a:buNone/>
            </a:pPr>
            <a:endParaRPr lang="en-US"/>
          </a:p>
          <a:p>
            <a:pPr marL="0" indent="0">
              <a:buNone/>
            </a:pPr>
            <a:r>
              <a:rPr lang="en-US"/>
              <a:t>The subject library in </a:t>
            </a:r>
            <a:r>
              <a:rPr lang="en-US" err="1"/>
              <a:t>unifrog</a:t>
            </a:r>
            <a:r>
              <a:rPr lang="en-US"/>
              <a:t> has a ‘geek out’ section.</a:t>
            </a:r>
          </a:p>
          <a:p>
            <a:pPr marL="0" indent="0">
              <a:buNone/>
            </a:pPr>
            <a:endParaRPr lang="en-US"/>
          </a:p>
          <a:p>
            <a:pPr marL="0" indent="0">
              <a:buNone/>
            </a:pPr>
            <a:r>
              <a:rPr lang="en-US"/>
              <a:t>The School librarian can offer support with recommendations.</a:t>
            </a:r>
          </a:p>
        </p:txBody>
      </p:sp>
      <p:pic>
        <p:nvPicPr>
          <p:cNvPr id="5" name="Picture 2" descr="Paul Nurse: What Is Life? – Cheltenham Science Festival">
            <a:extLst>
              <a:ext uri="{FF2B5EF4-FFF2-40B4-BE49-F238E27FC236}">
                <a16:creationId xmlns:a16="http://schemas.microsoft.com/office/drawing/2014/main" id="{F493D070-BE40-AA44-8CB6-A6FC3F40B43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29632" y="1063719"/>
            <a:ext cx="3326177" cy="23652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omplications">
            <a:extLst>
              <a:ext uri="{FF2B5EF4-FFF2-40B4-BE49-F238E27FC236}">
                <a16:creationId xmlns:a16="http://schemas.microsoft.com/office/drawing/2014/main" id="{59F41675-9A7E-4949-A9B3-475E2D8B380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1394003">
            <a:off x="9320961" y="2572296"/>
            <a:ext cx="2309973" cy="353567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Biological Sciences Review: Hodder Education">
            <a:extLst>
              <a:ext uri="{FF2B5EF4-FFF2-40B4-BE49-F238E27FC236}">
                <a16:creationId xmlns:a16="http://schemas.microsoft.com/office/drawing/2014/main" id="{E7BED5D1-D0A5-9F4B-B76F-5D7D3522938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0259952">
            <a:off x="6156737" y="3328940"/>
            <a:ext cx="2208894" cy="2945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8988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49A166-3B26-467A-8497-C9FD5168C2C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95895" y="1256746"/>
            <a:ext cx="1883391" cy="2383300"/>
          </a:xfrm>
          <a:prstGeom prst="rect">
            <a:avLst/>
          </a:prstGeom>
        </p:spPr>
      </p:pic>
      <p:pic>
        <p:nvPicPr>
          <p:cNvPr id="4" name="Picture 3">
            <a:extLst>
              <a:ext uri="{FF2B5EF4-FFF2-40B4-BE49-F238E27FC236}">
                <a16:creationId xmlns:a16="http://schemas.microsoft.com/office/drawing/2014/main" id="{565BD845-0410-4A18-B670-CC037C6E93B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28633" y="3831974"/>
            <a:ext cx="1850653" cy="2459687"/>
          </a:xfrm>
          <a:prstGeom prst="rect">
            <a:avLst/>
          </a:prstGeom>
        </p:spPr>
      </p:pic>
      <p:pic>
        <p:nvPicPr>
          <p:cNvPr id="8" name="Picture 7">
            <a:extLst>
              <a:ext uri="{FF2B5EF4-FFF2-40B4-BE49-F238E27FC236}">
                <a16:creationId xmlns:a16="http://schemas.microsoft.com/office/drawing/2014/main" id="{E719CEC8-6B20-481F-B3FE-FD3A1E3EFF9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37713" y="1133376"/>
            <a:ext cx="3715657" cy="5253608"/>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15C9D595-F123-4BFF-A1E6-5C1F9A44DBD8}"/>
              </a:ext>
            </a:extLst>
          </p:cNvPr>
          <p:cNvSpPr txBox="1"/>
          <p:nvPr/>
        </p:nvSpPr>
        <p:spPr>
          <a:xfrm>
            <a:off x="3032689" y="1626798"/>
            <a:ext cx="4320480" cy="4401205"/>
          </a:xfrm>
          <a:prstGeom prst="rect">
            <a:avLst/>
          </a:prstGeom>
          <a:solidFill>
            <a:schemeClr val="bg1"/>
          </a:solidFill>
        </p:spPr>
        <p:txBody>
          <a:bodyPr wrap="square" rtlCol="0">
            <a:spAutoFit/>
          </a:bodyPr>
          <a:lstStyle/>
          <a:p>
            <a:pPr marL="571500" indent="-571500">
              <a:buFont typeface="Wingdings" panose="05000000000000000000" pitchFamily="2" charset="2"/>
              <a:buChar char="§"/>
            </a:pPr>
            <a:r>
              <a:rPr lang="en-GB" sz="4000" dirty="0">
                <a:latin typeface="Calibri" panose="020F0502020204030204" pitchFamily="34" charset="0"/>
                <a:cs typeface="Calibri" panose="020F0502020204030204" pitchFamily="34" charset="0"/>
              </a:rPr>
              <a:t>17 trained MHFA</a:t>
            </a:r>
          </a:p>
          <a:p>
            <a:pPr marL="571500" indent="-571500">
              <a:buFont typeface="Wingdings" panose="05000000000000000000" pitchFamily="2" charset="2"/>
              <a:buChar char="§"/>
            </a:pPr>
            <a:r>
              <a:rPr lang="en-GB" sz="4000" dirty="0">
                <a:latin typeface="Calibri" panose="020F0502020204030204" pitchFamily="34" charset="0"/>
                <a:cs typeface="Calibri" panose="020F0502020204030204" pitchFamily="34" charset="0"/>
              </a:rPr>
              <a:t>2 pastoral workers – Attendance and School nurse</a:t>
            </a:r>
          </a:p>
          <a:p>
            <a:pPr marL="571500" indent="-571500">
              <a:buFont typeface="Wingdings" panose="05000000000000000000" pitchFamily="2" charset="2"/>
              <a:buChar char="§"/>
            </a:pPr>
            <a:r>
              <a:rPr lang="en-GB" sz="4000" dirty="0">
                <a:latin typeface="Calibri" panose="020F0502020204030204" pitchFamily="34" charset="0"/>
                <a:cs typeface="Calibri" panose="020F0502020204030204" pitchFamily="34" charset="0"/>
              </a:rPr>
              <a:t>Sign posting and support</a:t>
            </a:r>
          </a:p>
        </p:txBody>
      </p:sp>
      <p:sp>
        <p:nvSpPr>
          <p:cNvPr id="3" name="Title 2">
            <a:extLst>
              <a:ext uri="{FF2B5EF4-FFF2-40B4-BE49-F238E27FC236}">
                <a16:creationId xmlns:a16="http://schemas.microsoft.com/office/drawing/2014/main" id="{8B6716B6-2263-4B89-B8AF-6714874BFAF8}"/>
              </a:ext>
            </a:extLst>
          </p:cNvPr>
          <p:cNvSpPr>
            <a:spLocks noGrp="1"/>
          </p:cNvSpPr>
          <p:nvPr>
            <p:ph type="title"/>
          </p:nvPr>
        </p:nvSpPr>
        <p:spPr/>
        <p:txBody>
          <a:bodyPr/>
          <a:lstStyle/>
          <a:p>
            <a:r>
              <a:rPr lang="en-GB"/>
              <a:t>Mental Health Team</a:t>
            </a:r>
          </a:p>
        </p:txBody>
      </p:sp>
    </p:spTree>
    <p:extLst>
      <p:ext uri="{BB962C8B-B14F-4D97-AF65-F5344CB8AC3E}">
        <p14:creationId xmlns:p14="http://schemas.microsoft.com/office/powerpoint/2010/main" val="41660479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yellow, food, fruit drink, beverage&#10;&#10;Description automatically generated">
            <a:extLst>
              <a:ext uri="{FF2B5EF4-FFF2-40B4-BE49-F238E27FC236}">
                <a16:creationId xmlns:a16="http://schemas.microsoft.com/office/drawing/2014/main" id="{6F6D86AC-453E-0F0C-0CA1-D0B33DA599B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2666999" y="-2667001"/>
            <a:ext cx="6858000" cy="12192002"/>
          </a:xfrm>
          <a:prstGeom prst="rect">
            <a:avLst/>
          </a:prstGeom>
        </p:spPr>
      </p:pic>
      <p:pic>
        <p:nvPicPr>
          <p:cNvPr id="8" name="Picture 7">
            <a:extLst>
              <a:ext uri="{FF2B5EF4-FFF2-40B4-BE49-F238E27FC236}">
                <a16:creationId xmlns:a16="http://schemas.microsoft.com/office/drawing/2014/main" id="{6106BAB3-0532-9372-8B88-F4F9F76B32E5}"/>
              </a:ext>
            </a:extLst>
          </p:cNvPr>
          <p:cNvPicPr>
            <a:picLocks noChangeAspect="1"/>
          </p:cNvPicPr>
          <p:nvPr/>
        </p:nvPicPr>
        <p:blipFill>
          <a:blip r:embed="rId3"/>
          <a:stretch>
            <a:fillRect/>
          </a:stretch>
        </p:blipFill>
        <p:spPr>
          <a:xfrm>
            <a:off x="5298582" y="638678"/>
            <a:ext cx="5987763" cy="2317298"/>
          </a:xfrm>
          <a:prstGeom prst="rect">
            <a:avLst/>
          </a:prstGeom>
        </p:spPr>
      </p:pic>
      <p:pic>
        <p:nvPicPr>
          <p:cNvPr id="2" name="Picture 1">
            <a:extLst>
              <a:ext uri="{FF2B5EF4-FFF2-40B4-BE49-F238E27FC236}">
                <a16:creationId xmlns:a16="http://schemas.microsoft.com/office/drawing/2014/main" id="{59F67C11-B923-BBD2-306D-DA2E704E8A5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356852">
            <a:off x="545923" y="623369"/>
            <a:ext cx="3208621" cy="2414383"/>
          </a:xfrm>
          <a:prstGeom prst="rect">
            <a:avLst/>
          </a:prstGeom>
        </p:spPr>
      </p:pic>
      <p:pic>
        <p:nvPicPr>
          <p:cNvPr id="5" name="Picture 4">
            <a:extLst>
              <a:ext uri="{FF2B5EF4-FFF2-40B4-BE49-F238E27FC236}">
                <a16:creationId xmlns:a16="http://schemas.microsoft.com/office/drawing/2014/main" id="{22CB5A44-DA69-B0BE-2684-D1226CC47F2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3851" y="6109659"/>
            <a:ext cx="1547812" cy="642865"/>
          </a:xfrm>
          <a:prstGeom prst="rect">
            <a:avLst/>
          </a:prstGeom>
        </p:spPr>
      </p:pic>
      <p:pic>
        <p:nvPicPr>
          <p:cNvPr id="6" name="Picture 5">
            <a:extLst>
              <a:ext uri="{FF2B5EF4-FFF2-40B4-BE49-F238E27FC236}">
                <a16:creationId xmlns:a16="http://schemas.microsoft.com/office/drawing/2014/main" id="{570B2A0E-4C87-98B9-92E0-E8FB61E650D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444038" y="6189766"/>
            <a:ext cx="2424111" cy="487258"/>
          </a:xfrm>
          <a:prstGeom prst="rect">
            <a:avLst/>
          </a:prstGeom>
        </p:spPr>
      </p:pic>
      <p:sp>
        <p:nvSpPr>
          <p:cNvPr id="17" name="TextBox 16">
            <a:extLst>
              <a:ext uri="{FF2B5EF4-FFF2-40B4-BE49-F238E27FC236}">
                <a16:creationId xmlns:a16="http://schemas.microsoft.com/office/drawing/2014/main" id="{6303CBAD-E48A-B0A4-9352-B9A1CE743E36}"/>
              </a:ext>
            </a:extLst>
          </p:cNvPr>
          <p:cNvSpPr txBox="1"/>
          <p:nvPr/>
        </p:nvSpPr>
        <p:spPr>
          <a:xfrm rot="21342086">
            <a:off x="758625" y="703525"/>
            <a:ext cx="2909336" cy="1846659"/>
          </a:xfrm>
          <a:prstGeom prst="rect">
            <a:avLst/>
          </a:prstGeom>
          <a:noFill/>
        </p:spPr>
        <p:txBody>
          <a:bodyPr wrap="square" rtlCol="0">
            <a:spAutoFit/>
          </a:bodyPr>
          <a:lstStyle/>
          <a:p>
            <a:r>
              <a:rPr lang="en-GB" sz="3800" b="1">
                <a:solidFill>
                  <a:schemeClr val="tx1">
                    <a:lumMod val="50000"/>
                  </a:schemeClr>
                </a:solidFill>
                <a:latin typeface="Franklin Gothic Demi Cond" panose="020B0603020102020204" pitchFamily="34" charset="0"/>
              </a:rPr>
              <a:t>WHERE TO </a:t>
            </a:r>
            <a:br>
              <a:rPr lang="en-GB" sz="3800" b="1">
                <a:solidFill>
                  <a:schemeClr val="tx1">
                    <a:lumMod val="50000"/>
                  </a:schemeClr>
                </a:solidFill>
                <a:latin typeface="Franklin Gothic Demi Cond" panose="020B0603020102020204" pitchFamily="34" charset="0"/>
              </a:rPr>
            </a:br>
            <a:r>
              <a:rPr lang="en-GB" sz="3800" b="1">
                <a:solidFill>
                  <a:schemeClr val="tx1">
                    <a:lumMod val="50000"/>
                  </a:schemeClr>
                </a:solidFill>
                <a:latin typeface="Franklin Gothic Demi Cond" panose="020B0603020102020204" pitchFamily="34" charset="0"/>
              </a:rPr>
              <a:t>FIND ADVICE</a:t>
            </a:r>
            <a:br>
              <a:rPr lang="en-GB" sz="3800" b="1">
                <a:solidFill>
                  <a:schemeClr val="tx1">
                    <a:lumMod val="50000"/>
                  </a:schemeClr>
                </a:solidFill>
                <a:latin typeface="Franklin Gothic Demi Cond" panose="020B0603020102020204" pitchFamily="34" charset="0"/>
              </a:rPr>
            </a:br>
            <a:r>
              <a:rPr lang="en-GB" sz="3800" b="1">
                <a:solidFill>
                  <a:schemeClr val="tx1">
                    <a:lumMod val="50000"/>
                  </a:schemeClr>
                </a:solidFill>
                <a:latin typeface="Franklin Gothic Demi Cond" panose="020B0603020102020204" pitchFamily="34" charset="0"/>
              </a:rPr>
              <a:t>AND SUPPORT</a:t>
            </a:r>
          </a:p>
        </p:txBody>
      </p:sp>
      <p:sp>
        <p:nvSpPr>
          <p:cNvPr id="18" name="TextBox 17">
            <a:extLst>
              <a:ext uri="{FF2B5EF4-FFF2-40B4-BE49-F238E27FC236}">
                <a16:creationId xmlns:a16="http://schemas.microsoft.com/office/drawing/2014/main" id="{E419EBCB-5D8E-2256-EC3E-56F0DBFAC9E1}"/>
              </a:ext>
            </a:extLst>
          </p:cNvPr>
          <p:cNvSpPr txBox="1"/>
          <p:nvPr/>
        </p:nvSpPr>
        <p:spPr>
          <a:xfrm>
            <a:off x="5700123" y="913887"/>
            <a:ext cx="5469931" cy="1200329"/>
          </a:xfrm>
          <a:prstGeom prst="rect">
            <a:avLst/>
          </a:prstGeom>
          <a:noFill/>
        </p:spPr>
        <p:txBody>
          <a:bodyPr wrap="square" rtlCol="0">
            <a:spAutoFit/>
          </a:bodyPr>
          <a:lstStyle/>
          <a:p>
            <a:r>
              <a:rPr lang="en-GB">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How you feel matters and you deserve to feel supported. If you’re worried about how you’re feeling, speak to an adult you trust. You are not alone and support is available.</a:t>
            </a:r>
          </a:p>
        </p:txBody>
      </p:sp>
      <p:pic>
        <p:nvPicPr>
          <p:cNvPr id="16" name="Picture 15">
            <a:extLst>
              <a:ext uri="{FF2B5EF4-FFF2-40B4-BE49-F238E27FC236}">
                <a16:creationId xmlns:a16="http://schemas.microsoft.com/office/drawing/2014/main" id="{A008AEB0-FFF1-C130-C91E-9E403353CAA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55761">
            <a:off x="7713659" y="2922830"/>
            <a:ext cx="4178847" cy="3118473"/>
          </a:xfrm>
          <a:prstGeom prst="rect">
            <a:avLst/>
          </a:prstGeom>
        </p:spPr>
      </p:pic>
      <p:sp>
        <p:nvSpPr>
          <p:cNvPr id="7" name="TextBox 6">
            <a:extLst>
              <a:ext uri="{FF2B5EF4-FFF2-40B4-BE49-F238E27FC236}">
                <a16:creationId xmlns:a16="http://schemas.microsoft.com/office/drawing/2014/main" id="{063EB613-FD7B-1865-80D6-C8CBA4999920}"/>
              </a:ext>
            </a:extLst>
          </p:cNvPr>
          <p:cNvSpPr txBox="1"/>
          <p:nvPr/>
        </p:nvSpPr>
        <p:spPr>
          <a:xfrm rot="155761">
            <a:off x="8085623" y="3041132"/>
            <a:ext cx="3818774" cy="2585323"/>
          </a:xfrm>
          <a:prstGeom prst="rect">
            <a:avLst/>
          </a:prstGeom>
          <a:noFill/>
        </p:spPr>
        <p:txBody>
          <a:bodyPr wrap="square">
            <a:spAutoFit/>
          </a:bodyPr>
          <a:lstStyle/>
          <a:p>
            <a:r>
              <a:rPr lang="en-GB" b="1">
                <a:solidFill>
                  <a:schemeClr val="tx1">
                    <a:lumMod val="50000"/>
                  </a:schemeClr>
                </a:solidFill>
                <a:latin typeface="Franklin Gothic Demi Cond" panose="020B0603020102020204" pitchFamily="34" charset="0"/>
              </a:rPr>
              <a:t>If you want to understand more about looking after your mental health, </a:t>
            </a:r>
            <a:r>
              <a:rPr lang="en-GB" b="1" err="1">
                <a:solidFill>
                  <a:schemeClr val="tx1">
                    <a:lumMod val="50000"/>
                  </a:schemeClr>
                </a:solidFill>
                <a:latin typeface="Franklin Gothic Demi Cond" panose="020B0603020102020204" pitchFamily="34" charset="0"/>
              </a:rPr>
              <a:t>YoungMinds</a:t>
            </a:r>
            <a:r>
              <a:rPr lang="en-GB" b="1">
                <a:solidFill>
                  <a:schemeClr val="tx1">
                    <a:lumMod val="50000"/>
                  </a:schemeClr>
                </a:solidFill>
                <a:latin typeface="Franklin Gothic Demi Cond" panose="020B0603020102020204" pitchFamily="34" charset="0"/>
              </a:rPr>
              <a:t> has practical tips from young people, advice on feeling and conditions, as well as information on getting the support you need.</a:t>
            </a:r>
          </a:p>
          <a:p>
            <a:endParaRPr lang="en-GB" b="1">
              <a:solidFill>
                <a:schemeClr val="tx1">
                  <a:lumMod val="50000"/>
                </a:schemeClr>
              </a:solidFill>
              <a:latin typeface="Franklin Gothic Demi Cond" panose="020B0603020102020204" pitchFamily="34" charset="0"/>
            </a:endParaRPr>
          </a:p>
          <a:p>
            <a:r>
              <a:rPr lang="en-GB" b="1">
                <a:solidFill>
                  <a:schemeClr val="tx1">
                    <a:lumMod val="50000"/>
                  </a:schemeClr>
                </a:solidFill>
                <a:latin typeface="Franklin Gothic Demi Cond" panose="020B0603020102020204" pitchFamily="34" charset="0"/>
              </a:rPr>
              <a:t>For help and advice, visit </a:t>
            </a:r>
            <a:r>
              <a:rPr lang="en-GB" b="1" err="1">
                <a:solidFill>
                  <a:schemeClr val="tx1">
                    <a:lumMod val="50000"/>
                  </a:schemeClr>
                </a:solidFill>
                <a:latin typeface="Franklin Gothic Demi Cond" panose="020B0603020102020204" pitchFamily="34" charset="0"/>
              </a:rPr>
              <a:t>youngminds.org.uk</a:t>
            </a:r>
            <a:endParaRPr lang="en-GB" b="1">
              <a:solidFill>
                <a:schemeClr val="tx1">
                  <a:lumMod val="50000"/>
                </a:schemeClr>
              </a:solidFill>
              <a:latin typeface="Franklin Gothic Demi Cond" panose="020B0603020102020204" pitchFamily="34" charset="0"/>
            </a:endParaRPr>
          </a:p>
        </p:txBody>
      </p:sp>
      <p:sp>
        <p:nvSpPr>
          <p:cNvPr id="4" name="TextBox 3">
            <a:extLst>
              <a:ext uri="{FF2B5EF4-FFF2-40B4-BE49-F238E27FC236}">
                <a16:creationId xmlns:a16="http://schemas.microsoft.com/office/drawing/2014/main" id="{08A0C26D-073B-4076-B0C6-E228CF49BFAF}"/>
              </a:ext>
            </a:extLst>
          </p:cNvPr>
          <p:cNvSpPr txBox="1"/>
          <p:nvPr/>
        </p:nvSpPr>
        <p:spPr>
          <a:xfrm>
            <a:off x="1565503" y="2829792"/>
            <a:ext cx="5469931" cy="738664"/>
          </a:xfrm>
          <a:prstGeom prst="rect">
            <a:avLst/>
          </a:prstGeom>
          <a:noFill/>
        </p:spPr>
        <p:txBody>
          <a:bodyPr wrap="square" rtlCol="0">
            <a:spAutoFit/>
          </a:bodyPr>
          <a:lstStyle/>
          <a:p>
            <a:r>
              <a:rPr lang="en-US" sz="2400">
                <a:solidFill>
                  <a:schemeClr val="tx1">
                    <a:lumMod val="50000"/>
                  </a:schemeClr>
                </a:solidFill>
              </a:rPr>
              <a:t>Speak to:</a:t>
            </a:r>
          </a:p>
          <a:p>
            <a:r>
              <a:rPr lang="en-US">
                <a:solidFill>
                  <a:schemeClr val="tx1">
                    <a:lumMod val="50000"/>
                  </a:schemeClr>
                </a:solidFill>
              </a:rPr>
              <a:t> </a:t>
            </a:r>
            <a:endParaRPr lang="en-GB">
              <a:solidFill>
                <a:schemeClr val="tx1">
                  <a:lumMod val="50000"/>
                </a:schemeClr>
              </a:solidFill>
            </a:endParaRPr>
          </a:p>
        </p:txBody>
      </p:sp>
      <p:sp>
        <p:nvSpPr>
          <p:cNvPr id="9" name="TextBox 8">
            <a:extLst>
              <a:ext uri="{FF2B5EF4-FFF2-40B4-BE49-F238E27FC236}">
                <a16:creationId xmlns:a16="http://schemas.microsoft.com/office/drawing/2014/main" id="{8183370D-9C76-45BA-A0E6-599F11A88448}"/>
              </a:ext>
            </a:extLst>
          </p:cNvPr>
          <p:cNvSpPr txBox="1"/>
          <p:nvPr/>
        </p:nvSpPr>
        <p:spPr>
          <a:xfrm rot="20902330">
            <a:off x="360868" y="3461138"/>
            <a:ext cx="3299238" cy="646331"/>
          </a:xfrm>
          <a:prstGeom prst="rect">
            <a:avLst/>
          </a:prstGeom>
          <a:solidFill>
            <a:schemeClr val="bg2">
              <a:lumMod val="10000"/>
            </a:schemeClr>
          </a:solidFill>
        </p:spPr>
        <p:txBody>
          <a:bodyPr wrap="square" rtlCol="0">
            <a:spAutoFit/>
          </a:bodyPr>
          <a:lstStyle/>
          <a:p>
            <a:r>
              <a:rPr lang="en-US" sz="3600">
                <a:solidFill>
                  <a:schemeClr val="bg1"/>
                </a:solidFill>
              </a:rPr>
              <a:t>Form teachers</a:t>
            </a:r>
            <a:endParaRPr lang="en-GB" sz="3600">
              <a:solidFill>
                <a:schemeClr val="bg1"/>
              </a:solidFill>
            </a:endParaRPr>
          </a:p>
        </p:txBody>
      </p:sp>
      <p:sp>
        <p:nvSpPr>
          <p:cNvPr id="14" name="TextBox 13">
            <a:extLst>
              <a:ext uri="{FF2B5EF4-FFF2-40B4-BE49-F238E27FC236}">
                <a16:creationId xmlns:a16="http://schemas.microsoft.com/office/drawing/2014/main" id="{E19C0169-80EA-4C0B-AC3E-75F6FA2D4664}"/>
              </a:ext>
            </a:extLst>
          </p:cNvPr>
          <p:cNvSpPr txBox="1"/>
          <p:nvPr/>
        </p:nvSpPr>
        <p:spPr>
          <a:xfrm rot="322472">
            <a:off x="4140459" y="2746955"/>
            <a:ext cx="3067050" cy="646331"/>
          </a:xfrm>
          <a:prstGeom prst="rect">
            <a:avLst/>
          </a:prstGeom>
          <a:solidFill>
            <a:schemeClr val="bg2">
              <a:lumMod val="10000"/>
            </a:schemeClr>
          </a:solidFill>
        </p:spPr>
        <p:txBody>
          <a:bodyPr wrap="square" rtlCol="0">
            <a:spAutoFit/>
          </a:bodyPr>
          <a:lstStyle/>
          <a:p>
            <a:r>
              <a:rPr lang="en-US" sz="3600">
                <a:solidFill>
                  <a:schemeClr val="bg1"/>
                </a:solidFill>
              </a:rPr>
              <a:t>Trusted adult</a:t>
            </a:r>
            <a:endParaRPr lang="en-GB" sz="3600">
              <a:solidFill>
                <a:schemeClr val="bg1"/>
              </a:solidFill>
            </a:endParaRPr>
          </a:p>
        </p:txBody>
      </p:sp>
      <p:sp>
        <p:nvSpPr>
          <p:cNvPr id="19" name="TextBox 18">
            <a:extLst>
              <a:ext uri="{FF2B5EF4-FFF2-40B4-BE49-F238E27FC236}">
                <a16:creationId xmlns:a16="http://schemas.microsoft.com/office/drawing/2014/main" id="{126D58A8-A572-447E-BDEC-6C6CA8FEE1DA}"/>
              </a:ext>
            </a:extLst>
          </p:cNvPr>
          <p:cNvSpPr txBox="1"/>
          <p:nvPr/>
        </p:nvSpPr>
        <p:spPr>
          <a:xfrm rot="322472">
            <a:off x="3952054" y="3604007"/>
            <a:ext cx="3095405" cy="1200329"/>
          </a:xfrm>
          <a:prstGeom prst="rect">
            <a:avLst/>
          </a:prstGeom>
          <a:solidFill>
            <a:schemeClr val="bg2">
              <a:lumMod val="10000"/>
            </a:schemeClr>
          </a:solidFill>
        </p:spPr>
        <p:txBody>
          <a:bodyPr wrap="square" rtlCol="0">
            <a:spAutoFit/>
          </a:bodyPr>
          <a:lstStyle/>
          <a:p>
            <a:pPr algn="ctr"/>
            <a:r>
              <a:rPr lang="en-US" sz="3600">
                <a:solidFill>
                  <a:schemeClr val="bg1"/>
                </a:solidFill>
              </a:rPr>
              <a:t>Well-being ambassadors</a:t>
            </a:r>
            <a:endParaRPr lang="en-GB" sz="3600">
              <a:solidFill>
                <a:schemeClr val="bg1"/>
              </a:solidFill>
            </a:endParaRPr>
          </a:p>
        </p:txBody>
      </p:sp>
      <p:sp>
        <p:nvSpPr>
          <p:cNvPr id="20" name="TextBox 19">
            <a:extLst>
              <a:ext uri="{FF2B5EF4-FFF2-40B4-BE49-F238E27FC236}">
                <a16:creationId xmlns:a16="http://schemas.microsoft.com/office/drawing/2014/main" id="{C228CF74-4C48-4E7D-BA75-8CA630E067BE}"/>
              </a:ext>
            </a:extLst>
          </p:cNvPr>
          <p:cNvSpPr txBox="1"/>
          <p:nvPr/>
        </p:nvSpPr>
        <p:spPr>
          <a:xfrm rot="21406961">
            <a:off x="423590" y="4508824"/>
            <a:ext cx="3083033" cy="646331"/>
          </a:xfrm>
          <a:prstGeom prst="rect">
            <a:avLst/>
          </a:prstGeom>
          <a:solidFill>
            <a:schemeClr val="bg2">
              <a:lumMod val="10000"/>
            </a:schemeClr>
          </a:solidFill>
        </p:spPr>
        <p:txBody>
          <a:bodyPr wrap="square" rtlCol="0">
            <a:spAutoFit/>
          </a:bodyPr>
          <a:lstStyle/>
          <a:p>
            <a:r>
              <a:rPr lang="en-US" sz="3600">
                <a:solidFill>
                  <a:schemeClr val="bg1"/>
                </a:solidFill>
              </a:rPr>
              <a:t>Heads of Year</a:t>
            </a:r>
            <a:endParaRPr lang="en-GB" sz="3600">
              <a:solidFill>
                <a:schemeClr val="bg1"/>
              </a:solidFill>
            </a:endParaRPr>
          </a:p>
        </p:txBody>
      </p:sp>
      <p:sp>
        <p:nvSpPr>
          <p:cNvPr id="21" name="TextBox 20">
            <a:extLst>
              <a:ext uri="{FF2B5EF4-FFF2-40B4-BE49-F238E27FC236}">
                <a16:creationId xmlns:a16="http://schemas.microsoft.com/office/drawing/2014/main" id="{F66FC213-CE4E-46D2-9A58-601149AB4194}"/>
              </a:ext>
            </a:extLst>
          </p:cNvPr>
          <p:cNvSpPr txBox="1"/>
          <p:nvPr/>
        </p:nvSpPr>
        <p:spPr>
          <a:xfrm rot="21406961">
            <a:off x="1205223" y="5321912"/>
            <a:ext cx="2895852" cy="646331"/>
          </a:xfrm>
          <a:prstGeom prst="rect">
            <a:avLst/>
          </a:prstGeom>
          <a:solidFill>
            <a:schemeClr val="bg2">
              <a:lumMod val="10000"/>
            </a:schemeClr>
          </a:solidFill>
        </p:spPr>
        <p:txBody>
          <a:bodyPr wrap="square" rtlCol="0">
            <a:spAutoFit/>
          </a:bodyPr>
          <a:lstStyle/>
          <a:p>
            <a:r>
              <a:rPr lang="en-US" sz="3600">
                <a:solidFill>
                  <a:schemeClr val="bg1"/>
                </a:solidFill>
              </a:rPr>
              <a:t>Welfare Hub</a:t>
            </a:r>
            <a:endParaRPr lang="en-GB" sz="3600">
              <a:solidFill>
                <a:schemeClr val="bg1"/>
              </a:solidFill>
            </a:endParaRPr>
          </a:p>
        </p:txBody>
      </p:sp>
      <p:sp>
        <p:nvSpPr>
          <p:cNvPr id="22" name="TextBox 21">
            <a:extLst>
              <a:ext uri="{FF2B5EF4-FFF2-40B4-BE49-F238E27FC236}">
                <a16:creationId xmlns:a16="http://schemas.microsoft.com/office/drawing/2014/main" id="{D40A5DC0-3EE2-47F1-8EF5-5A64CAE184DE}"/>
              </a:ext>
            </a:extLst>
          </p:cNvPr>
          <p:cNvSpPr txBox="1"/>
          <p:nvPr/>
        </p:nvSpPr>
        <p:spPr>
          <a:xfrm rot="21406961">
            <a:off x="6028937" y="5951471"/>
            <a:ext cx="2051459" cy="646331"/>
          </a:xfrm>
          <a:prstGeom prst="rect">
            <a:avLst/>
          </a:prstGeom>
          <a:solidFill>
            <a:schemeClr val="bg2">
              <a:lumMod val="10000"/>
            </a:schemeClr>
          </a:solidFill>
        </p:spPr>
        <p:txBody>
          <a:bodyPr wrap="square" rtlCol="0">
            <a:spAutoFit/>
          </a:bodyPr>
          <a:lstStyle/>
          <a:p>
            <a:r>
              <a:rPr lang="en-US" sz="3600">
                <a:solidFill>
                  <a:schemeClr val="bg1"/>
                </a:solidFill>
              </a:rPr>
              <a:t>Toot </a:t>
            </a:r>
            <a:r>
              <a:rPr lang="en-US" sz="3600" err="1">
                <a:solidFill>
                  <a:schemeClr val="bg1"/>
                </a:solidFill>
              </a:rPr>
              <a:t>toot</a:t>
            </a:r>
            <a:endParaRPr lang="en-GB" sz="3600">
              <a:solidFill>
                <a:schemeClr val="bg1"/>
              </a:solidFill>
            </a:endParaRPr>
          </a:p>
        </p:txBody>
      </p:sp>
      <p:sp>
        <p:nvSpPr>
          <p:cNvPr id="23" name="TextBox 22">
            <a:extLst>
              <a:ext uri="{FF2B5EF4-FFF2-40B4-BE49-F238E27FC236}">
                <a16:creationId xmlns:a16="http://schemas.microsoft.com/office/drawing/2014/main" id="{891AFFCD-B716-47C7-B955-C65F2FBD98D5}"/>
              </a:ext>
            </a:extLst>
          </p:cNvPr>
          <p:cNvSpPr txBox="1"/>
          <p:nvPr/>
        </p:nvSpPr>
        <p:spPr>
          <a:xfrm rot="442089">
            <a:off x="4252197" y="5006267"/>
            <a:ext cx="2895852" cy="646331"/>
          </a:xfrm>
          <a:prstGeom prst="rect">
            <a:avLst/>
          </a:prstGeom>
          <a:solidFill>
            <a:schemeClr val="bg2">
              <a:lumMod val="10000"/>
            </a:schemeClr>
          </a:solidFill>
        </p:spPr>
        <p:txBody>
          <a:bodyPr wrap="square" rtlCol="0">
            <a:spAutoFit/>
          </a:bodyPr>
          <a:lstStyle/>
          <a:p>
            <a:r>
              <a:rPr lang="en-US" sz="3600">
                <a:solidFill>
                  <a:schemeClr val="bg1"/>
                </a:solidFill>
              </a:rPr>
              <a:t>Pastoral staff</a:t>
            </a:r>
            <a:endParaRPr lang="en-GB" sz="3600">
              <a:solidFill>
                <a:schemeClr val="bg1"/>
              </a:solidFill>
            </a:endParaRPr>
          </a:p>
        </p:txBody>
      </p:sp>
      <p:sp>
        <p:nvSpPr>
          <p:cNvPr id="24" name="TextBox 23">
            <a:extLst>
              <a:ext uri="{FF2B5EF4-FFF2-40B4-BE49-F238E27FC236}">
                <a16:creationId xmlns:a16="http://schemas.microsoft.com/office/drawing/2014/main" id="{FC303B83-7856-475B-B15C-D70D4BDC8427}"/>
              </a:ext>
            </a:extLst>
          </p:cNvPr>
          <p:cNvSpPr txBox="1"/>
          <p:nvPr/>
        </p:nvSpPr>
        <p:spPr>
          <a:xfrm rot="21406961">
            <a:off x="2522201" y="6030943"/>
            <a:ext cx="2895852" cy="646331"/>
          </a:xfrm>
          <a:prstGeom prst="rect">
            <a:avLst/>
          </a:prstGeom>
          <a:solidFill>
            <a:schemeClr val="bg2">
              <a:lumMod val="10000"/>
            </a:schemeClr>
          </a:solidFill>
        </p:spPr>
        <p:txBody>
          <a:bodyPr wrap="square" rtlCol="0">
            <a:spAutoFit/>
          </a:bodyPr>
          <a:lstStyle/>
          <a:p>
            <a:r>
              <a:rPr lang="en-US" sz="3600">
                <a:solidFill>
                  <a:schemeClr val="bg1"/>
                </a:solidFill>
              </a:rPr>
              <a:t>Peer support</a:t>
            </a:r>
            <a:endParaRPr lang="en-GB" sz="3600">
              <a:solidFill>
                <a:schemeClr val="bg1"/>
              </a:solidFill>
            </a:endParaRPr>
          </a:p>
        </p:txBody>
      </p:sp>
    </p:spTree>
    <p:extLst>
      <p:ext uri="{BB962C8B-B14F-4D97-AF65-F5344CB8AC3E}">
        <p14:creationId xmlns:p14="http://schemas.microsoft.com/office/powerpoint/2010/main" val="4210644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651DD-3EDE-0B88-7980-DEE8683EC14F}"/>
              </a:ext>
            </a:extLst>
          </p:cNvPr>
          <p:cNvSpPr>
            <a:spLocks noGrp="1"/>
          </p:cNvSpPr>
          <p:nvPr>
            <p:ph type="ctrTitle"/>
          </p:nvPr>
        </p:nvSpPr>
        <p:spPr>
          <a:xfrm>
            <a:off x="3814463" y="1667223"/>
            <a:ext cx="4371975" cy="2387600"/>
          </a:xfrm>
        </p:spPr>
        <p:txBody>
          <a:bodyPr/>
          <a:lstStyle/>
          <a:p>
            <a:endParaRPr lang="en-GB"/>
          </a:p>
        </p:txBody>
      </p:sp>
      <p:sp>
        <p:nvSpPr>
          <p:cNvPr id="3" name="Subtitle 2">
            <a:extLst>
              <a:ext uri="{FF2B5EF4-FFF2-40B4-BE49-F238E27FC236}">
                <a16:creationId xmlns:a16="http://schemas.microsoft.com/office/drawing/2014/main" id="{6D471F2A-EF8C-7124-9159-41DCE6070305}"/>
              </a:ext>
            </a:extLst>
          </p:cNvPr>
          <p:cNvSpPr>
            <a:spLocks noGrp="1"/>
          </p:cNvSpPr>
          <p:nvPr>
            <p:ph type="subTitle" idx="1"/>
          </p:nvPr>
        </p:nvSpPr>
        <p:spPr>
          <a:xfrm>
            <a:off x="4071638" y="4146897"/>
            <a:ext cx="3857625" cy="1655762"/>
          </a:xfrm>
        </p:spPr>
        <p:txBody>
          <a:bodyPr/>
          <a:lstStyle/>
          <a:p>
            <a:endParaRPr lang="en-GB"/>
          </a:p>
        </p:txBody>
      </p:sp>
      <p:sp>
        <p:nvSpPr>
          <p:cNvPr id="15" name="Ribbon: Curved and Tilted Down 14">
            <a:extLst>
              <a:ext uri="{FF2B5EF4-FFF2-40B4-BE49-F238E27FC236}">
                <a16:creationId xmlns:a16="http://schemas.microsoft.com/office/drawing/2014/main" id="{72001AEB-ACD2-D1C5-F7DE-F066676C978F}"/>
              </a:ext>
            </a:extLst>
          </p:cNvPr>
          <p:cNvSpPr/>
          <p:nvPr/>
        </p:nvSpPr>
        <p:spPr>
          <a:xfrm>
            <a:off x="3721024" y="5769673"/>
            <a:ext cx="4592394" cy="827409"/>
          </a:xfrm>
          <a:prstGeom prst="ellipseRibbon">
            <a:avLst>
              <a:gd name="adj1" fmla="val 34961"/>
              <a:gd name="adj2" fmla="val 71248"/>
              <a:gd name="adj3" fmla="val 16612"/>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50">
              <a:latin typeface="Times New Roman" panose="02020603050405020304" pitchFamily="18" charset="0"/>
              <a:ea typeface="Times New Roman" panose="02020603050405020304" pitchFamily="18" charset="0"/>
            </a:endParaRPr>
          </a:p>
        </p:txBody>
      </p:sp>
      <p:sp>
        <p:nvSpPr>
          <p:cNvPr id="16" name="TXT - Be Kind">
            <a:extLst>
              <a:ext uri="{FF2B5EF4-FFF2-40B4-BE49-F238E27FC236}">
                <a16:creationId xmlns:a16="http://schemas.microsoft.com/office/drawing/2014/main" id="{3884C4E4-B839-007E-B0B3-D00AA475339C}"/>
              </a:ext>
            </a:extLst>
          </p:cNvPr>
          <p:cNvSpPr/>
          <p:nvPr/>
        </p:nvSpPr>
        <p:spPr>
          <a:xfrm>
            <a:off x="4503205" y="6229097"/>
            <a:ext cx="3041142" cy="173066"/>
          </a:xfrm>
          <a:prstGeom prst="rect">
            <a:avLst/>
          </a:prstGeom>
          <a:noFill/>
        </p:spPr>
        <p:txBody>
          <a:bodyPr spcFirstLastPara="1" wrap="none" lIns="74295" tIns="37148" rIns="74295" bIns="37148" numCol="1">
            <a:prstTxWarp prst="textArchDown">
              <a:avLst>
                <a:gd name="adj" fmla="val 136368"/>
              </a:avLst>
            </a:prstTxWarp>
            <a:spAutoFit/>
          </a:bodyPr>
          <a:lstStyle/>
          <a:p>
            <a:pPr algn="ctr"/>
            <a:r>
              <a:rPr lang="en-GB" sz="2275" b="1">
                <a:ln w="19050">
                  <a:noFill/>
                </a:ln>
                <a:solidFill>
                  <a:schemeClr val="bg1"/>
                </a:solidFill>
                <a:latin typeface="Calibri" panose="020F0502020204030204" pitchFamily="34" charset="0"/>
                <a:ea typeface="Times New Roman" panose="02020603050405020304" pitchFamily="18" charset="0"/>
              </a:rPr>
              <a:t>BE KIND AND THOUGHTFUL</a:t>
            </a:r>
            <a:endParaRPr lang="en-GB" sz="2275">
              <a:ln w="19050">
                <a:noFill/>
              </a:ln>
              <a:solidFill>
                <a:schemeClr val="bg1"/>
              </a:solidFill>
              <a:latin typeface="Times New Roman" panose="02020603050405020304" pitchFamily="18" charset="0"/>
              <a:ea typeface="Times New Roman" panose="02020603050405020304" pitchFamily="18" charset="0"/>
            </a:endParaRPr>
          </a:p>
        </p:txBody>
      </p:sp>
      <p:sp>
        <p:nvSpPr>
          <p:cNvPr id="17" name="Rectangle 16">
            <a:extLst>
              <a:ext uri="{FF2B5EF4-FFF2-40B4-BE49-F238E27FC236}">
                <a16:creationId xmlns:a16="http://schemas.microsoft.com/office/drawing/2014/main" id="{C4AC6A4B-9CDD-8D3D-B68E-A97694536861}"/>
              </a:ext>
            </a:extLst>
          </p:cNvPr>
          <p:cNvSpPr/>
          <p:nvPr/>
        </p:nvSpPr>
        <p:spPr>
          <a:xfrm>
            <a:off x="4131688" y="1211248"/>
            <a:ext cx="3938993" cy="2232810"/>
          </a:xfrm>
          <a:prstGeom prst="rect">
            <a:avLst/>
          </a:prstGeom>
          <a:noFill/>
        </p:spPr>
        <p:txBody>
          <a:bodyPr spcFirstLastPara="1" wrap="none" lIns="74295" tIns="37148" rIns="74295" bIns="37148" numCol="1">
            <a:prstTxWarp prst="textArchUp">
              <a:avLst/>
            </a:prstTxWarp>
            <a:spAutoFit/>
          </a:bodyPr>
          <a:lstStyle/>
          <a:p>
            <a:pPr algn="ctr"/>
            <a:r>
              <a:rPr lang="en-GB" sz="2275" b="1">
                <a:solidFill>
                  <a:srgbClr val="990033"/>
                </a:solidFill>
                <a:effectLst>
                  <a:outerShdw blurRad="50800" dist="38100" dir="2700000" algn="tl" rotWithShape="0">
                    <a:prstClr val="black">
                      <a:alpha val="40000"/>
                    </a:prstClr>
                  </a:outerShdw>
                </a:effectLst>
                <a:latin typeface="Calibri" panose="020F0502020204030204" pitchFamily="34" charset="0"/>
                <a:ea typeface="Times New Roman" panose="02020603050405020304" pitchFamily="18" charset="0"/>
              </a:rPr>
              <a:t>INTEGRITY | TENACITY | SERVICE</a:t>
            </a:r>
          </a:p>
        </p:txBody>
      </p:sp>
      <p:graphicFrame>
        <p:nvGraphicFramePr>
          <p:cNvPr id="18" name="Content Placeholder 5">
            <a:extLst>
              <a:ext uri="{FF2B5EF4-FFF2-40B4-BE49-F238E27FC236}">
                <a16:creationId xmlns:a16="http://schemas.microsoft.com/office/drawing/2014/main" id="{D1038E9D-C666-EFD7-419E-1F78CB37E1AE}"/>
              </a:ext>
            </a:extLst>
          </p:cNvPr>
          <p:cNvGraphicFramePr>
            <a:graphicFrameLocks/>
          </p:cNvGraphicFramePr>
          <p:nvPr/>
        </p:nvGraphicFramePr>
        <p:xfrm>
          <a:off x="1907093" y="1274359"/>
          <a:ext cx="8377813" cy="48426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9" name="Picture 18" descr="Logo, company name&#10;&#10;Description automatically generated">
            <a:extLst>
              <a:ext uri="{FF2B5EF4-FFF2-40B4-BE49-F238E27FC236}">
                <a16:creationId xmlns:a16="http://schemas.microsoft.com/office/drawing/2014/main" id="{9AB05256-FC6E-94BA-6F60-ABFC95C2283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504152" y="2878201"/>
            <a:ext cx="1159991" cy="1159991"/>
          </a:xfrm>
          <a:prstGeom prst="rect">
            <a:avLst/>
          </a:prstGeom>
          <a:effectLst>
            <a:outerShdw blurRad="50800" dist="38100" dir="2700000" algn="tl" rotWithShape="0">
              <a:prstClr val="black">
                <a:alpha val="40000"/>
              </a:prstClr>
            </a:outerShdw>
          </a:effectLst>
        </p:spPr>
      </p:pic>
      <p:sp>
        <p:nvSpPr>
          <p:cNvPr id="20" name="Rectangle 19">
            <a:extLst>
              <a:ext uri="{FF2B5EF4-FFF2-40B4-BE49-F238E27FC236}">
                <a16:creationId xmlns:a16="http://schemas.microsoft.com/office/drawing/2014/main" id="{D53B504D-8100-A9D0-C685-8E136DD37A7B}"/>
              </a:ext>
            </a:extLst>
          </p:cNvPr>
          <p:cNvSpPr/>
          <p:nvPr/>
        </p:nvSpPr>
        <p:spPr>
          <a:xfrm rot="18599963">
            <a:off x="3991067" y="1788182"/>
            <a:ext cx="3377946" cy="3002896"/>
          </a:xfrm>
          <a:prstGeom prst="rect">
            <a:avLst/>
          </a:prstGeom>
          <a:noFill/>
        </p:spPr>
        <p:txBody>
          <a:bodyPr spcFirstLastPara="1" wrap="none" lIns="74295" tIns="37148" rIns="74295" bIns="37148" numCol="1">
            <a:prstTxWarp prst="textArchUp">
              <a:avLst/>
            </a:prstTxWarp>
            <a:spAutoFit/>
          </a:bodyPr>
          <a:lstStyle/>
          <a:p>
            <a:pPr algn="ctr"/>
            <a:r>
              <a:rPr lang="en-GB" sz="1929" b="1">
                <a:ln w="19050">
                  <a:noFill/>
                </a:ln>
                <a:solidFill>
                  <a:schemeClr val="bg1"/>
                </a:solidFill>
                <a:latin typeface="Calibri" panose="020F0502020204030204" pitchFamily="34" charset="0"/>
                <a:ea typeface="Times New Roman" panose="02020603050405020304" pitchFamily="18" charset="0"/>
              </a:rPr>
              <a:t>COMMUNITY</a:t>
            </a:r>
          </a:p>
        </p:txBody>
      </p:sp>
      <p:sp>
        <p:nvSpPr>
          <p:cNvPr id="21" name="Rectangle 20">
            <a:extLst>
              <a:ext uri="{FF2B5EF4-FFF2-40B4-BE49-F238E27FC236}">
                <a16:creationId xmlns:a16="http://schemas.microsoft.com/office/drawing/2014/main" id="{BE7C2388-CC84-8BC1-6456-185260EB5066}"/>
              </a:ext>
            </a:extLst>
          </p:cNvPr>
          <p:cNvSpPr/>
          <p:nvPr/>
        </p:nvSpPr>
        <p:spPr>
          <a:xfrm rot="2606690">
            <a:off x="4780833" y="1775450"/>
            <a:ext cx="3377946" cy="3002896"/>
          </a:xfrm>
          <a:prstGeom prst="rect">
            <a:avLst/>
          </a:prstGeom>
          <a:noFill/>
        </p:spPr>
        <p:txBody>
          <a:bodyPr spcFirstLastPara="1" wrap="none" lIns="74295" tIns="37148" rIns="74295" bIns="37148" numCol="1">
            <a:prstTxWarp prst="textArchUp">
              <a:avLst/>
            </a:prstTxWarp>
            <a:spAutoFit/>
          </a:bodyPr>
          <a:lstStyle/>
          <a:p>
            <a:pPr algn="ctr"/>
            <a:r>
              <a:rPr lang="en-GB" sz="1929" b="1">
                <a:ln w="19050">
                  <a:noFill/>
                </a:ln>
                <a:solidFill>
                  <a:schemeClr val="bg1"/>
                </a:solidFill>
                <a:latin typeface="Calibri" panose="020F0502020204030204" pitchFamily="34" charset="0"/>
                <a:ea typeface="Times New Roman" panose="02020603050405020304" pitchFamily="18" charset="0"/>
              </a:rPr>
              <a:t>COURTESY</a:t>
            </a:r>
          </a:p>
        </p:txBody>
      </p:sp>
      <p:sp>
        <p:nvSpPr>
          <p:cNvPr id="22" name="Rectangle 21">
            <a:extLst>
              <a:ext uri="{FF2B5EF4-FFF2-40B4-BE49-F238E27FC236}">
                <a16:creationId xmlns:a16="http://schemas.microsoft.com/office/drawing/2014/main" id="{519FC3C9-B518-CB75-B338-89172AA6EE2D}"/>
              </a:ext>
            </a:extLst>
          </p:cNvPr>
          <p:cNvSpPr/>
          <p:nvPr/>
        </p:nvSpPr>
        <p:spPr>
          <a:xfrm rot="7858352">
            <a:off x="4814878" y="2563645"/>
            <a:ext cx="3377946" cy="3002896"/>
          </a:xfrm>
          <a:prstGeom prst="rect">
            <a:avLst/>
          </a:prstGeom>
          <a:noFill/>
        </p:spPr>
        <p:txBody>
          <a:bodyPr spcFirstLastPara="1" wrap="none" lIns="74295" tIns="37148" rIns="74295" bIns="37148" numCol="1">
            <a:prstTxWarp prst="textArchUp">
              <a:avLst/>
            </a:prstTxWarp>
            <a:spAutoFit/>
          </a:bodyPr>
          <a:lstStyle/>
          <a:p>
            <a:pPr algn="ctr"/>
            <a:r>
              <a:rPr lang="en-GB" sz="1929" b="1">
                <a:ln w="19050">
                  <a:noFill/>
                </a:ln>
                <a:solidFill>
                  <a:schemeClr val="bg1"/>
                </a:solidFill>
                <a:latin typeface="Calibri" panose="020F0502020204030204" pitchFamily="34" charset="0"/>
                <a:ea typeface="Times New Roman" panose="02020603050405020304" pitchFamily="18" charset="0"/>
              </a:rPr>
              <a:t>COMMITMENT</a:t>
            </a:r>
          </a:p>
        </p:txBody>
      </p:sp>
      <p:sp>
        <p:nvSpPr>
          <p:cNvPr id="23" name="Rectangle 22">
            <a:extLst>
              <a:ext uri="{FF2B5EF4-FFF2-40B4-BE49-F238E27FC236}">
                <a16:creationId xmlns:a16="http://schemas.microsoft.com/office/drawing/2014/main" id="{5AD3C8EC-12BA-15E2-223B-C9B53641D2D6}"/>
              </a:ext>
            </a:extLst>
          </p:cNvPr>
          <p:cNvSpPr/>
          <p:nvPr/>
        </p:nvSpPr>
        <p:spPr>
          <a:xfrm rot="13493777">
            <a:off x="3987247" y="2564211"/>
            <a:ext cx="3377946" cy="3002896"/>
          </a:xfrm>
          <a:prstGeom prst="rect">
            <a:avLst/>
          </a:prstGeom>
          <a:noFill/>
        </p:spPr>
        <p:txBody>
          <a:bodyPr spcFirstLastPara="1" wrap="none" lIns="74295" tIns="37148" rIns="74295" bIns="37148" numCol="1">
            <a:prstTxWarp prst="textArchUp">
              <a:avLst/>
            </a:prstTxWarp>
            <a:spAutoFit/>
          </a:bodyPr>
          <a:lstStyle/>
          <a:p>
            <a:pPr algn="ctr"/>
            <a:r>
              <a:rPr lang="en-GB" sz="1929" b="1">
                <a:ln w="19050">
                  <a:noFill/>
                </a:ln>
                <a:solidFill>
                  <a:schemeClr val="bg1"/>
                </a:solidFill>
                <a:latin typeface="Calibri" panose="020F0502020204030204" pitchFamily="34" charset="0"/>
                <a:ea typeface="Times New Roman" panose="02020603050405020304" pitchFamily="18" charset="0"/>
              </a:rPr>
              <a:t>CO-OPERATION</a:t>
            </a:r>
          </a:p>
        </p:txBody>
      </p:sp>
    </p:spTree>
    <p:extLst>
      <p:ext uri="{BB962C8B-B14F-4D97-AF65-F5344CB8AC3E}">
        <p14:creationId xmlns:p14="http://schemas.microsoft.com/office/powerpoint/2010/main" val="539808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18">
                                            <p:graphicEl>
                                              <a:dgm id="{3DF146D7-77F2-4D74-B2B6-8078298FD116}"/>
                                            </p:graphicEl>
                                          </p:spTgt>
                                        </p:tgtEl>
                                        <p:attrNameLst>
                                          <p:attrName>style.visibility</p:attrName>
                                        </p:attrNameLst>
                                      </p:cBhvr>
                                      <p:to>
                                        <p:strVal val="visible"/>
                                      </p:to>
                                    </p:set>
                                    <p:animEffect transition="in" filter="fade">
                                      <p:cBhvr>
                                        <p:cTn id="11" dur="1000"/>
                                        <p:tgtEl>
                                          <p:spTgt spid="18">
                                            <p:graphicEl>
                                              <a:dgm id="{3DF146D7-77F2-4D74-B2B6-8078298FD116}"/>
                                            </p:graphicEl>
                                          </p:spTgt>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18">
                                            <p:graphicEl>
                                              <a:dgm id="{26A972D6-5876-437E-B3F8-97056765C490}"/>
                                            </p:graphicEl>
                                          </p:spTgt>
                                        </p:tgtEl>
                                        <p:attrNameLst>
                                          <p:attrName>style.visibility</p:attrName>
                                        </p:attrNameLst>
                                      </p:cBhvr>
                                      <p:to>
                                        <p:strVal val="visible"/>
                                      </p:to>
                                    </p:set>
                                    <p:animEffect transition="in" filter="fade">
                                      <p:cBhvr>
                                        <p:cTn id="14" dur="1000"/>
                                        <p:tgtEl>
                                          <p:spTgt spid="18">
                                            <p:graphicEl>
                                              <a:dgm id="{26A972D6-5876-437E-B3F8-97056765C490}"/>
                                            </p:graphicEl>
                                          </p:spTgt>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childTnLst>
                                </p:cTn>
                              </p:par>
                              <p:par>
                                <p:cTn id="18" presetID="10" presetClass="entr" presetSubtype="0" fill="hold" grpId="0" nodeType="withEffect">
                                  <p:stCondLst>
                                    <p:cond delay="4000"/>
                                  </p:stCondLst>
                                  <p:childTnLst>
                                    <p:set>
                                      <p:cBhvr>
                                        <p:cTn id="19" dur="1" fill="hold">
                                          <p:stCondLst>
                                            <p:cond delay="0"/>
                                          </p:stCondLst>
                                        </p:cTn>
                                        <p:tgtEl>
                                          <p:spTgt spid="18">
                                            <p:graphicEl>
                                              <a:dgm id="{4DD04440-755C-44BA-AFAD-0D5D93B52B9C}"/>
                                            </p:graphicEl>
                                          </p:spTgt>
                                        </p:tgtEl>
                                        <p:attrNameLst>
                                          <p:attrName>style.visibility</p:attrName>
                                        </p:attrNameLst>
                                      </p:cBhvr>
                                      <p:to>
                                        <p:strVal val="visible"/>
                                      </p:to>
                                    </p:set>
                                    <p:animEffect transition="in" filter="fade">
                                      <p:cBhvr>
                                        <p:cTn id="20" dur="1000"/>
                                        <p:tgtEl>
                                          <p:spTgt spid="18">
                                            <p:graphicEl>
                                              <a:dgm id="{4DD04440-755C-44BA-AFAD-0D5D93B52B9C}"/>
                                            </p:graphicEl>
                                          </p:spTgt>
                                        </p:tgtEl>
                                      </p:cBhvr>
                                    </p:animEffect>
                                  </p:childTnLst>
                                </p:cTn>
                              </p:par>
                              <p:par>
                                <p:cTn id="21" presetID="10" presetClass="entr" presetSubtype="0" fill="hold" grpId="0" nodeType="withEffect">
                                  <p:stCondLst>
                                    <p:cond delay="4000"/>
                                  </p:stCondLst>
                                  <p:childTnLst>
                                    <p:set>
                                      <p:cBhvr>
                                        <p:cTn id="22" dur="1" fill="hold">
                                          <p:stCondLst>
                                            <p:cond delay="0"/>
                                          </p:stCondLst>
                                        </p:cTn>
                                        <p:tgtEl>
                                          <p:spTgt spid="18">
                                            <p:graphicEl>
                                              <a:dgm id="{554639D3-174C-4FA2-A170-A925B1C195B6}"/>
                                            </p:graphicEl>
                                          </p:spTgt>
                                        </p:tgtEl>
                                        <p:attrNameLst>
                                          <p:attrName>style.visibility</p:attrName>
                                        </p:attrNameLst>
                                      </p:cBhvr>
                                      <p:to>
                                        <p:strVal val="visible"/>
                                      </p:to>
                                    </p:set>
                                    <p:animEffect transition="in" filter="fade">
                                      <p:cBhvr>
                                        <p:cTn id="23" dur="1000"/>
                                        <p:tgtEl>
                                          <p:spTgt spid="18">
                                            <p:graphicEl>
                                              <a:dgm id="{554639D3-174C-4FA2-A170-A925B1C195B6}"/>
                                            </p:graphicEl>
                                          </p:spTgt>
                                        </p:tgtEl>
                                      </p:cBhvr>
                                    </p:animEffect>
                                  </p:childTnLst>
                                </p:cTn>
                              </p:par>
                              <p:par>
                                <p:cTn id="24" presetID="10" presetClass="entr" presetSubtype="0" fill="hold" grpId="0" nodeType="withEffect">
                                  <p:stCondLst>
                                    <p:cond delay="400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1000"/>
                                        <p:tgtEl>
                                          <p:spTgt spid="22"/>
                                        </p:tgtEl>
                                      </p:cBhvr>
                                    </p:animEffect>
                                  </p:childTnLst>
                                </p:cTn>
                              </p:par>
                              <p:par>
                                <p:cTn id="27" presetID="10" presetClass="entr" presetSubtype="0" fill="hold" grpId="0" nodeType="withEffect">
                                  <p:stCondLst>
                                    <p:cond delay="8000"/>
                                  </p:stCondLst>
                                  <p:childTnLst>
                                    <p:set>
                                      <p:cBhvr>
                                        <p:cTn id="28" dur="1" fill="hold">
                                          <p:stCondLst>
                                            <p:cond delay="0"/>
                                          </p:stCondLst>
                                        </p:cTn>
                                        <p:tgtEl>
                                          <p:spTgt spid="18">
                                            <p:graphicEl>
                                              <a:dgm id="{59C645D6-785D-45AC-B714-1A2D049DC529}"/>
                                            </p:graphicEl>
                                          </p:spTgt>
                                        </p:tgtEl>
                                        <p:attrNameLst>
                                          <p:attrName>style.visibility</p:attrName>
                                        </p:attrNameLst>
                                      </p:cBhvr>
                                      <p:to>
                                        <p:strVal val="visible"/>
                                      </p:to>
                                    </p:set>
                                    <p:animEffect transition="in" filter="fade">
                                      <p:cBhvr>
                                        <p:cTn id="29" dur="1000"/>
                                        <p:tgtEl>
                                          <p:spTgt spid="18">
                                            <p:graphicEl>
                                              <a:dgm id="{59C645D6-785D-45AC-B714-1A2D049DC529}"/>
                                            </p:graphicEl>
                                          </p:spTgt>
                                        </p:tgtEl>
                                      </p:cBhvr>
                                    </p:animEffect>
                                  </p:childTnLst>
                                </p:cTn>
                              </p:par>
                              <p:par>
                                <p:cTn id="30" presetID="10" presetClass="entr" presetSubtype="0" fill="hold" grpId="0" nodeType="withEffect">
                                  <p:stCondLst>
                                    <p:cond delay="8000"/>
                                  </p:stCondLst>
                                  <p:childTnLst>
                                    <p:set>
                                      <p:cBhvr>
                                        <p:cTn id="31" dur="1" fill="hold">
                                          <p:stCondLst>
                                            <p:cond delay="0"/>
                                          </p:stCondLst>
                                        </p:cTn>
                                        <p:tgtEl>
                                          <p:spTgt spid="18">
                                            <p:graphicEl>
                                              <a:dgm id="{084B12AD-2981-44B1-8ACD-3E38B41E3277}"/>
                                            </p:graphicEl>
                                          </p:spTgt>
                                        </p:tgtEl>
                                        <p:attrNameLst>
                                          <p:attrName>style.visibility</p:attrName>
                                        </p:attrNameLst>
                                      </p:cBhvr>
                                      <p:to>
                                        <p:strVal val="visible"/>
                                      </p:to>
                                    </p:set>
                                    <p:animEffect transition="in" filter="fade">
                                      <p:cBhvr>
                                        <p:cTn id="32" dur="1000"/>
                                        <p:tgtEl>
                                          <p:spTgt spid="18">
                                            <p:graphicEl>
                                              <a:dgm id="{084B12AD-2981-44B1-8ACD-3E38B41E3277}"/>
                                            </p:graphicEl>
                                          </p:spTgt>
                                        </p:tgtEl>
                                      </p:cBhvr>
                                    </p:animEffect>
                                  </p:childTnLst>
                                </p:cTn>
                              </p:par>
                              <p:par>
                                <p:cTn id="33" presetID="10" presetClass="entr" presetSubtype="0" fill="hold" grpId="0" nodeType="withEffect">
                                  <p:stCondLst>
                                    <p:cond delay="800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childTnLst>
                                </p:cTn>
                              </p:par>
                              <p:par>
                                <p:cTn id="36" presetID="10" presetClass="entr" presetSubtype="0" fill="hold" grpId="0" nodeType="withEffect">
                                  <p:stCondLst>
                                    <p:cond delay="12000"/>
                                  </p:stCondLst>
                                  <p:childTnLst>
                                    <p:set>
                                      <p:cBhvr>
                                        <p:cTn id="37" dur="1" fill="hold">
                                          <p:stCondLst>
                                            <p:cond delay="0"/>
                                          </p:stCondLst>
                                        </p:cTn>
                                        <p:tgtEl>
                                          <p:spTgt spid="18">
                                            <p:graphicEl>
                                              <a:dgm id="{39016D94-B87F-4807-8AC7-913A569CCE7F}"/>
                                            </p:graphicEl>
                                          </p:spTgt>
                                        </p:tgtEl>
                                        <p:attrNameLst>
                                          <p:attrName>style.visibility</p:attrName>
                                        </p:attrNameLst>
                                      </p:cBhvr>
                                      <p:to>
                                        <p:strVal val="visible"/>
                                      </p:to>
                                    </p:set>
                                    <p:animEffect transition="in" filter="fade">
                                      <p:cBhvr>
                                        <p:cTn id="38" dur="1000"/>
                                        <p:tgtEl>
                                          <p:spTgt spid="18">
                                            <p:graphicEl>
                                              <a:dgm id="{39016D94-B87F-4807-8AC7-913A569CCE7F}"/>
                                            </p:graphicEl>
                                          </p:spTgt>
                                        </p:tgtEl>
                                      </p:cBhvr>
                                    </p:animEffect>
                                  </p:childTnLst>
                                </p:cTn>
                              </p:par>
                              <p:par>
                                <p:cTn id="39" presetID="10" presetClass="entr" presetSubtype="0" fill="hold" grpId="0" nodeType="withEffect">
                                  <p:stCondLst>
                                    <p:cond delay="12000"/>
                                  </p:stCondLst>
                                  <p:childTnLst>
                                    <p:set>
                                      <p:cBhvr>
                                        <p:cTn id="40" dur="1" fill="hold">
                                          <p:stCondLst>
                                            <p:cond delay="0"/>
                                          </p:stCondLst>
                                        </p:cTn>
                                        <p:tgtEl>
                                          <p:spTgt spid="18">
                                            <p:graphicEl>
                                              <a:dgm id="{EE3F43DF-BF43-496F-A898-F5EBEB735DEF}"/>
                                            </p:graphicEl>
                                          </p:spTgt>
                                        </p:tgtEl>
                                        <p:attrNameLst>
                                          <p:attrName>style.visibility</p:attrName>
                                        </p:attrNameLst>
                                      </p:cBhvr>
                                      <p:to>
                                        <p:strVal val="visible"/>
                                      </p:to>
                                    </p:set>
                                    <p:animEffect transition="in" filter="fade">
                                      <p:cBhvr>
                                        <p:cTn id="41" dur="1000"/>
                                        <p:tgtEl>
                                          <p:spTgt spid="18">
                                            <p:graphicEl>
                                              <a:dgm id="{EE3F43DF-BF43-496F-A898-F5EBEB735DEF}"/>
                                            </p:graphicEl>
                                          </p:spTgt>
                                        </p:tgtEl>
                                      </p:cBhvr>
                                    </p:animEffect>
                                  </p:childTnLst>
                                </p:cTn>
                              </p:par>
                              <p:par>
                                <p:cTn id="42" presetID="10" presetClass="entr" presetSubtype="0" fill="hold" grpId="0" nodeType="withEffect">
                                  <p:stCondLst>
                                    <p:cond delay="1200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1000"/>
                                        <p:tgtEl>
                                          <p:spTgt spid="20"/>
                                        </p:tgtEl>
                                      </p:cBhvr>
                                    </p:animEffect>
                                  </p:childTnLst>
                                </p:cTn>
                              </p:par>
                            </p:childTnLst>
                          </p:cTn>
                        </p:par>
                        <p:par>
                          <p:cTn id="45" fill="hold">
                            <p:stCondLst>
                              <p:cond delay="13500"/>
                            </p:stCondLst>
                            <p:childTnLst>
                              <p:par>
                                <p:cTn id="46" presetID="10" presetClass="entr" presetSubtype="0" fill="hold" nodeType="afterEffect">
                                  <p:stCondLst>
                                    <p:cond delay="125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childTnLst>
                          </p:cTn>
                        </p:par>
                        <p:par>
                          <p:cTn id="49" fill="hold">
                            <p:stCondLst>
                              <p:cond delay="15250"/>
                            </p:stCondLst>
                            <p:childTnLst>
                              <p:par>
                                <p:cTn id="50" presetID="1" presetClass="entr" presetSubtype="0"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childTnLst>
                                </p:cTn>
                              </p:par>
                              <p:par>
                                <p:cTn id="52" presetID="10" presetClass="entr" presetSubtype="0"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Graphic spid="18" grpId="0" uiExpand="1">
        <p:bldSub>
          <a:bldDgm bld="one"/>
        </p:bldSub>
      </p:bldGraphic>
      <p:bldP spid="20" grpId="0"/>
      <p:bldP spid="21" grpId="0"/>
      <p:bldP spid="22" grpId="0"/>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73EB3F1-A385-46EA-8310-EFC8C1E23618}"/>
              </a:ext>
            </a:extLst>
          </p:cNvPr>
          <p:cNvPicPr>
            <a:picLocks noChangeAspect="1"/>
          </p:cNvPicPr>
          <p:nvPr/>
        </p:nvPicPr>
        <p:blipFill>
          <a:blip r:embed="rId2"/>
          <a:stretch>
            <a:fillRect/>
          </a:stretch>
        </p:blipFill>
        <p:spPr>
          <a:xfrm>
            <a:off x="2103315" y="1080952"/>
            <a:ext cx="7985370" cy="5559124"/>
          </a:xfrm>
          <a:prstGeom prst="rect">
            <a:avLst/>
          </a:prstGeom>
          <a:solidFill>
            <a:schemeClr val="bg1"/>
          </a:solidFill>
        </p:spPr>
      </p:pic>
    </p:spTree>
    <p:extLst>
      <p:ext uri="{BB962C8B-B14F-4D97-AF65-F5344CB8AC3E}">
        <p14:creationId xmlns:p14="http://schemas.microsoft.com/office/powerpoint/2010/main" val="27954323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770" y="38688"/>
            <a:ext cx="10849511" cy="852883"/>
          </a:xfrm>
          <a:noFill/>
        </p:spPr>
        <p:txBody>
          <a:bodyPr>
            <a:normAutofit/>
          </a:bodyPr>
          <a:lstStyle/>
          <a:p>
            <a:r>
              <a:rPr lang="en-GB">
                <a:solidFill>
                  <a:srgbClr val="C00000"/>
                </a:solidFill>
                <a:latin typeface="Calibri" panose="020F0502020204030204" pitchFamily="34" charset="0"/>
                <a:cs typeface="Calibri" panose="020F0502020204030204" pitchFamily="34" charset="0"/>
              </a:rPr>
              <a:t>Resources</a:t>
            </a:r>
          </a:p>
        </p:txBody>
      </p:sp>
      <p:sp>
        <p:nvSpPr>
          <p:cNvPr id="4" name="Text Placeholder 3"/>
          <p:cNvSpPr>
            <a:spLocks noGrp="1"/>
          </p:cNvSpPr>
          <p:nvPr>
            <p:ph type="body" sz="half" idx="2"/>
          </p:nvPr>
        </p:nvSpPr>
        <p:spPr>
          <a:xfrm>
            <a:off x="1092929" y="1294970"/>
            <a:ext cx="8219256" cy="4525963"/>
          </a:xfrm>
        </p:spPr>
        <p:txBody>
          <a:bodyPr/>
          <a:lstStyle/>
          <a:p>
            <a:r>
              <a:rPr lang="en-GB" b="1">
                <a:solidFill>
                  <a:srgbClr val="00B050"/>
                </a:solidFill>
                <a:latin typeface="Calibri" panose="020F0502020204030204" pitchFamily="34" charset="0"/>
                <a:cs typeface="Calibri" panose="020F0502020204030204" pitchFamily="34" charset="0"/>
              </a:rPr>
              <a:t>Ask for HELP!</a:t>
            </a:r>
            <a:r>
              <a:rPr lang="en-GB">
                <a:solidFill>
                  <a:srgbClr val="00B050"/>
                </a:solidFill>
                <a:latin typeface="Calibri" panose="020F0502020204030204" pitchFamily="34" charset="0"/>
                <a:cs typeface="Calibri" panose="020F0502020204030204" pitchFamily="34" charset="0"/>
              </a:rPr>
              <a:t> </a:t>
            </a:r>
          </a:p>
          <a:p>
            <a:endParaRPr lang="en-GB">
              <a:latin typeface="Calibri" panose="020F0502020204030204" pitchFamily="34" charset="0"/>
              <a:cs typeface="Calibri" panose="020F0502020204030204" pitchFamily="34" charset="0"/>
            </a:endParaRPr>
          </a:p>
        </p:txBody>
      </p:sp>
      <p:pic>
        <p:nvPicPr>
          <p:cNvPr id="5" name="Picture 2" descr="Image result for mental health first aid england">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04312" y="4887090"/>
            <a:ext cx="1200150" cy="11906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s://www.dronfield.derbyshire.sch.uk/images/mental-health/camhs.png">
            <a:hlinkClick r:id="rId4" tgtFrame="&quot;_blank&quot;" tooltip="&quot;Visit the CAMHS website&quot;"/>
          </p:cNvPr>
          <p:cNvPicPr/>
          <p:nvPr/>
        </p:nvPicPr>
        <p:blipFill>
          <a:blip r:embed="rId5">
            <a:extLst>
              <a:ext uri="{28A0092B-C50C-407E-A947-70E740481C1C}">
                <a14:useLocalDpi xmlns:a14="http://schemas.microsoft.com/office/drawing/2010/main"/>
              </a:ext>
            </a:extLst>
          </a:blip>
          <a:srcRect/>
          <a:stretch>
            <a:fillRect/>
          </a:stretch>
        </p:blipFill>
        <p:spPr bwMode="auto">
          <a:xfrm>
            <a:off x="9336360" y="1340768"/>
            <a:ext cx="1143000" cy="1143000"/>
          </a:xfrm>
          <a:prstGeom prst="rect">
            <a:avLst/>
          </a:prstGeom>
          <a:noFill/>
          <a:ln>
            <a:noFill/>
          </a:ln>
        </p:spPr>
      </p:pic>
      <p:pic>
        <p:nvPicPr>
          <p:cNvPr id="7" name="Picture 6" descr="https://www.dronfield.derbyshire.sch.uk/images/mental-health/sad.png">
            <a:hlinkClick r:id="rId6" tgtFrame="&quot;_blank&quot;" tooltip="&quot;Visit the Students Against Depression website&quot;"/>
          </p:cNvPr>
          <p:cNvPicPr/>
          <p:nvPr/>
        </p:nvPicPr>
        <p:blipFill>
          <a:blip r:embed="rId7">
            <a:extLst>
              <a:ext uri="{28A0092B-C50C-407E-A947-70E740481C1C}">
                <a14:useLocalDpi xmlns:a14="http://schemas.microsoft.com/office/drawing/2010/main"/>
              </a:ext>
            </a:extLst>
          </a:blip>
          <a:srcRect/>
          <a:stretch>
            <a:fillRect/>
          </a:stretch>
        </p:blipFill>
        <p:spPr bwMode="auto">
          <a:xfrm>
            <a:off x="1988404" y="3544367"/>
            <a:ext cx="1143000" cy="1143000"/>
          </a:xfrm>
          <a:prstGeom prst="rect">
            <a:avLst/>
          </a:prstGeom>
          <a:noFill/>
          <a:ln>
            <a:noFill/>
          </a:ln>
        </p:spPr>
      </p:pic>
      <p:pic>
        <p:nvPicPr>
          <p:cNvPr id="8" name="Picture 7" descr="https://www.dronfield.derbyshire.sch.uk/images/mental-health/young-minds.png">
            <a:hlinkClick r:id="rId8" tgtFrame="&quot;_blank&quot;" tooltip="&quot;Visit the Young Minds website&quot;"/>
          </p:cNvPr>
          <p:cNvPicPr/>
          <p:nvPr/>
        </p:nvPicPr>
        <p:blipFill>
          <a:blip r:embed="rId9">
            <a:extLst>
              <a:ext uri="{28A0092B-C50C-407E-A947-70E740481C1C}">
                <a14:useLocalDpi xmlns:a14="http://schemas.microsoft.com/office/drawing/2010/main"/>
              </a:ext>
            </a:extLst>
          </a:blip>
          <a:srcRect/>
          <a:stretch>
            <a:fillRect/>
          </a:stretch>
        </p:blipFill>
        <p:spPr bwMode="auto">
          <a:xfrm>
            <a:off x="9028906" y="3068960"/>
            <a:ext cx="1143000" cy="1143000"/>
          </a:xfrm>
          <a:prstGeom prst="rect">
            <a:avLst/>
          </a:prstGeom>
          <a:noFill/>
          <a:ln>
            <a:noFill/>
          </a:ln>
        </p:spPr>
      </p:pic>
      <p:pic>
        <p:nvPicPr>
          <p:cNvPr id="9" name="Picture 8" descr="https://www.dronfield.derbyshire.sch.uk/images/mental-health/mind.png">
            <a:hlinkClick r:id="rId10" tgtFrame="&quot;_blank&quot;" tooltip="&quot;Visit the Mind website&quot;"/>
          </p:cNvPr>
          <p:cNvPicPr/>
          <p:nvPr/>
        </p:nvPicPr>
        <p:blipFill>
          <a:blip r:embed="rId11">
            <a:extLst>
              <a:ext uri="{28A0092B-C50C-407E-A947-70E740481C1C}">
                <a14:useLocalDpi xmlns:a14="http://schemas.microsoft.com/office/drawing/2010/main"/>
              </a:ext>
            </a:extLst>
          </a:blip>
          <a:srcRect/>
          <a:stretch>
            <a:fillRect/>
          </a:stretch>
        </p:blipFill>
        <p:spPr bwMode="auto">
          <a:xfrm>
            <a:off x="3651503" y="4797152"/>
            <a:ext cx="1143000" cy="1143000"/>
          </a:xfrm>
          <a:prstGeom prst="rect">
            <a:avLst/>
          </a:prstGeom>
          <a:noFill/>
          <a:ln>
            <a:noFill/>
          </a:ln>
        </p:spPr>
      </p:pic>
      <p:pic>
        <p:nvPicPr>
          <p:cNvPr id="10" name="Picture 9" descr="https://www.dronfield.derbyshire.sch.uk/images/mental-health/the-mix.png">
            <a:hlinkClick r:id="rId12" tgtFrame="&quot;_blank&quot;" tooltip="&quot;Visit the The Mix website&quot;"/>
          </p:cNvPr>
          <p:cNvPicPr/>
          <p:nvPr/>
        </p:nvPicPr>
        <p:blipFill>
          <a:blip r:embed="rId13">
            <a:extLst>
              <a:ext uri="{28A0092B-C50C-407E-A947-70E740481C1C}">
                <a14:useLocalDpi xmlns:a14="http://schemas.microsoft.com/office/drawing/2010/main"/>
              </a:ext>
            </a:extLst>
          </a:blip>
          <a:srcRect/>
          <a:stretch>
            <a:fillRect/>
          </a:stretch>
        </p:blipFill>
        <p:spPr bwMode="auto">
          <a:xfrm>
            <a:off x="7389537" y="1700808"/>
            <a:ext cx="1143000" cy="1143000"/>
          </a:xfrm>
          <a:prstGeom prst="rect">
            <a:avLst/>
          </a:prstGeom>
          <a:noFill/>
          <a:ln>
            <a:noFill/>
          </a:ln>
        </p:spPr>
      </p:pic>
      <p:pic>
        <p:nvPicPr>
          <p:cNvPr id="11" name="Picture 10" descr="https://www.dronfield.derbyshire.sch.uk/images/mental-health/moodjuice.png">
            <a:hlinkClick r:id="rId14" tgtFrame="&quot;_blank&quot;" tooltip="&quot;Visit the Moodjuice website&quot;"/>
          </p:cNvPr>
          <p:cNvPicPr/>
          <p:nvPr/>
        </p:nvPicPr>
        <p:blipFill>
          <a:blip r:embed="rId15">
            <a:extLst>
              <a:ext uri="{28A0092B-C50C-407E-A947-70E740481C1C}">
                <a14:useLocalDpi xmlns:a14="http://schemas.microsoft.com/office/drawing/2010/main"/>
              </a:ext>
            </a:extLst>
          </a:blip>
          <a:srcRect/>
          <a:stretch>
            <a:fillRect/>
          </a:stretch>
        </p:blipFill>
        <p:spPr bwMode="auto">
          <a:xfrm>
            <a:off x="5447928" y="2272308"/>
            <a:ext cx="1296144" cy="1285644"/>
          </a:xfrm>
          <a:prstGeom prst="rect">
            <a:avLst/>
          </a:prstGeom>
          <a:noFill/>
          <a:ln>
            <a:noFill/>
          </a:ln>
        </p:spPr>
      </p:pic>
      <p:pic>
        <p:nvPicPr>
          <p:cNvPr id="12" name="Picture 11" descr="https://www.dronfield.derbyshire.sch.uk/images/mental-health/stopbreathethink.png">
            <a:hlinkClick r:id="rId16" tgtFrame="&quot;_blank&quot;" tooltip="&quot;Visit the Stop, Breathe &amp; Think website&quot;"/>
          </p:cNvPr>
          <p:cNvPicPr/>
          <p:nvPr/>
        </p:nvPicPr>
        <p:blipFill>
          <a:blip r:embed="rId17">
            <a:extLst>
              <a:ext uri="{28A0092B-C50C-407E-A947-70E740481C1C}">
                <a14:useLocalDpi xmlns:a14="http://schemas.microsoft.com/office/drawing/2010/main"/>
              </a:ext>
            </a:extLst>
          </a:blip>
          <a:srcRect/>
          <a:stretch>
            <a:fillRect/>
          </a:stretch>
        </p:blipFill>
        <p:spPr bwMode="auto">
          <a:xfrm>
            <a:off x="1916828" y="4797152"/>
            <a:ext cx="1143000" cy="1143000"/>
          </a:xfrm>
          <a:prstGeom prst="rect">
            <a:avLst/>
          </a:prstGeom>
          <a:noFill/>
          <a:ln>
            <a:noFill/>
          </a:ln>
        </p:spPr>
      </p:pic>
      <p:pic>
        <p:nvPicPr>
          <p:cNvPr id="13" name="Picture 2" descr="Image result for headspace">
            <a:hlinkClick r:id="rId18"/>
          </p:cNvPr>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5519936" y="4860032"/>
            <a:ext cx="2214716" cy="108012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Image result for calm">
            <a:hlinkClick r:id="rId20"/>
          </p:cNvPr>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3419625" y="2483768"/>
            <a:ext cx="1649190" cy="164919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youth health talk">
            <a:hlinkClick r:id="rId22"/>
          </p:cNvPr>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7003461" y="3322648"/>
            <a:ext cx="1529076" cy="152907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7639310" y="6530534"/>
            <a:ext cx="2561146" cy="369332"/>
          </a:xfrm>
          <a:prstGeom prst="rect">
            <a:avLst/>
          </a:prstGeom>
          <a:solidFill>
            <a:schemeClr val="bg1"/>
          </a:solidFill>
        </p:spPr>
        <p:txBody>
          <a:bodyPr wrap="square" rtlCol="0">
            <a:spAutoFit/>
          </a:bodyPr>
          <a:lstStyle/>
          <a:p>
            <a:endParaRPr lang="en-GB">
              <a:latin typeface="Calibri" panose="020F0502020204030204" pitchFamily="34" charset="0"/>
            </a:endParaRPr>
          </a:p>
        </p:txBody>
      </p:sp>
      <p:sp>
        <p:nvSpPr>
          <p:cNvPr id="17" name="TextBox 16">
            <a:extLst>
              <a:ext uri="{FF2B5EF4-FFF2-40B4-BE49-F238E27FC236}">
                <a16:creationId xmlns:a16="http://schemas.microsoft.com/office/drawing/2014/main" id="{90DF6B95-CB18-45CD-9E21-7EF64EEE0E68}"/>
              </a:ext>
            </a:extLst>
          </p:cNvPr>
          <p:cNvSpPr txBox="1"/>
          <p:nvPr/>
        </p:nvSpPr>
        <p:spPr>
          <a:xfrm>
            <a:off x="7649654" y="6553748"/>
            <a:ext cx="2561146" cy="369332"/>
          </a:xfrm>
          <a:prstGeom prst="rect">
            <a:avLst/>
          </a:prstGeom>
          <a:solidFill>
            <a:schemeClr val="bg1"/>
          </a:solidFill>
        </p:spPr>
        <p:txBody>
          <a:bodyPr wrap="square" rtlCol="0">
            <a:spAutoFit/>
          </a:bodyPr>
          <a:lstStyle/>
          <a:p>
            <a:endParaRPr lang="en-GB">
              <a:latin typeface="Calibri" panose="020F0502020204030204" pitchFamily="34" charset="0"/>
            </a:endParaRPr>
          </a:p>
        </p:txBody>
      </p:sp>
      <p:pic>
        <p:nvPicPr>
          <p:cNvPr id="18" name="Picture 17">
            <a:extLst>
              <a:ext uri="{FF2B5EF4-FFF2-40B4-BE49-F238E27FC236}">
                <a16:creationId xmlns:a16="http://schemas.microsoft.com/office/drawing/2014/main" id="{8A2BD690-C257-42AF-8CD4-B88E57BE4701}"/>
              </a:ext>
            </a:extLst>
          </p:cNvPr>
          <p:cNvPicPr>
            <a:picLocks noChangeAspect="1"/>
          </p:cNvPicPr>
          <p:nvPr/>
        </p:nvPicPr>
        <p:blipFill>
          <a:blip r:embed="rId24"/>
          <a:stretch>
            <a:fillRect/>
          </a:stretch>
        </p:blipFill>
        <p:spPr>
          <a:xfrm>
            <a:off x="1953118" y="1981544"/>
            <a:ext cx="1079089" cy="1361124"/>
          </a:xfrm>
          <a:prstGeom prst="rect">
            <a:avLst/>
          </a:prstGeom>
        </p:spPr>
      </p:pic>
    </p:spTree>
    <p:extLst>
      <p:ext uri="{BB962C8B-B14F-4D97-AF65-F5344CB8AC3E}">
        <p14:creationId xmlns:p14="http://schemas.microsoft.com/office/powerpoint/2010/main" val="12942648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New Heights High School - Childline">
            <a:extLst>
              <a:ext uri="{FF2B5EF4-FFF2-40B4-BE49-F238E27FC236}">
                <a16:creationId xmlns:a16="http://schemas.microsoft.com/office/drawing/2014/main" id="{402D1E6B-914B-354C-B6D4-4F87E9DA197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53030"/>
            <a:ext cx="4521990" cy="181390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Samaritans at Bournemouth University | Bournemouth University">
            <a:extLst>
              <a:ext uri="{FF2B5EF4-FFF2-40B4-BE49-F238E27FC236}">
                <a16:creationId xmlns:a16="http://schemas.microsoft.com/office/drawing/2014/main" id="{67980B5F-B533-3147-8DC8-DBB94E46DF0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08999" y="53030"/>
            <a:ext cx="3335667" cy="2391318"/>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Derbyshire Mental Health Helpline - P3">
            <a:extLst>
              <a:ext uri="{FF2B5EF4-FFF2-40B4-BE49-F238E27FC236}">
                <a16:creationId xmlns:a16="http://schemas.microsoft.com/office/drawing/2014/main" id="{AFDC4A35-CE4A-1243-A9DC-789B0554598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34004" y="195562"/>
            <a:ext cx="1922080" cy="16713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FAFBB30-2A08-6B4C-B9DB-5F6A2F34CDBC}"/>
              </a:ext>
            </a:extLst>
          </p:cNvPr>
          <p:cNvSpPr/>
          <p:nvPr/>
        </p:nvSpPr>
        <p:spPr>
          <a:xfrm>
            <a:off x="300443" y="4221289"/>
            <a:ext cx="4970057" cy="175432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solidFill>
                  <a:srgbClr val="000000"/>
                </a:solidFill>
                <a:effectLst/>
                <a:uLnTx/>
                <a:uFillTx/>
                <a:latin typeface="Frutiger LT W03_55 Roman"/>
                <a:ea typeface="+mn-ea"/>
                <a:cs typeface="+mn-cs"/>
              </a:rPr>
              <a:t>Derbyshire 24/7 mental health support line on 0800 028 0077 </a:t>
            </a: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200" name="Picture 8" descr="kooth">
            <a:extLst>
              <a:ext uri="{FF2B5EF4-FFF2-40B4-BE49-F238E27FC236}">
                <a16:creationId xmlns:a16="http://schemas.microsoft.com/office/drawing/2014/main" id="{24B23B6A-557B-5449-93D6-648B51B12E77}"/>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00443" y="1754560"/>
            <a:ext cx="3056343" cy="1964792"/>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Young Minds – Shelter Cymru">
            <a:extLst>
              <a:ext uri="{FF2B5EF4-FFF2-40B4-BE49-F238E27FC236}">
                <a16:creationId xmlns:a16="http://schemas.microsoft.com/office/drawing/2014/main" id="{4D740021-D46C-5044-A022-7F5CCBB09044}"/>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63190" y="1892336"/>
            <a:ext cx="3148022" cy="2096212"/>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Mental Health | Adam House Medical Centre | Erewash Health Partnership">
            <a:extLst>
              <a:ext uri="{FF2B5EF4-FFF2-40B4-BE49-F238E27FC236}">
                <a16:creationId xmlns:a16="http://schemas.microsoft.com/office/drawing/2014/main" id="{C0D37FFF-9B92-CA4B-8B06-F400B8361F39}"/>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963190" y="5310665"/>
            <a:ext cx="3265542" cy="116688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lanfield Practice - Your GP Cares Campaign">
            <a:extLst>
              <a:ext uri="{FF2B5EF4-FFF2-40B4-BE49-F238E27FC236}">
                <a16:creationId xmlns:a16="http://schemas.microsoft.com/office/drawing/2014/main" id="{C9B4CF58-5FED-B44F-8215-96F96BB238FE}"/>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683774" y="2770275"/>
            <a:ext cx="4160892" cy="1643378"/>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Self Referral | Trent PTS">
            <a:extLst>
              <a:ext uri="{FF2B5EF4-FFF2-40B4-BE49-F238E27FC236}">
                <a16:creationId xmlns:a16="http://schemas.microsoft.com/office/drawing/2014/main" id="{F5443F64-EB5F-9D4E-B2CC-9EDA695BE661}"/>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916370" y="5098452"/>
            <a:ext cx="3695700" cy="1200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0368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Young Minds - Local Offer">
            <a:extLst>
              <a:ext uri="{FF2B5EF4-FFF2-40B4-BE49-F238E27FC236}">
                <a16:creationId xmlns:a16="http://schemas.microsoft.com/office/drawing/2014/main" id="{5CB385CE-95C8-4B9E-ABB1-F6DC06DA58AC}"/>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054793" y="1191802"/>
            <a:ext cx="3291840" cy="12328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EFF9333-ECFF-48F6-B2D9-3A32975A85B7}"/>
              </a:ext>
            </a:extLst>
          </p:cNvPr>
          <p:cNvSpPr>
            <a:spLocks noChangeArrowheads="1"/>
          </p:cNvSpPr>
          <p:nvPr/>
        </p:nvSpPr>
        <p:spPr bwMode="auto">
          <a:xfrm>
            <a:off x="447657" y="1808252"/>
            <a:ext cx="5166562" cy="526641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Aft>
                <a:spcPts val="600"/>
              </a:spcAft>
            </a:pPr>
            <a:r>
              <a:rPr lang="en-US" altLang="en-US" sz="2000" b="1">
                <a:latin typeface="Calibri" panose="020F0502020204030204" pitchFamily="34" charset="0"/>
              </a:rPr>
              <a:t>Get in touch with our Parents Helpline</a:t>
            </a:r>
            <a:endParaRPr lang="en-US" altLang="en-US" sz="2000">
              <a:latin typeface="Calibri" panose="020F0502020204030204" pitchFamily="34" charset="0"/>
            </a:endParaRPr>
          </a:p>
          <a:p>
            <a:pPr indent="-228600" eaLnBrk="1" hangingPunct="1">
              <a:lnSpc>
                <a:spcPct val="90000"/>
              </a:lnSpc>
              <a:spcAft>
                <a:spcPts val="600"/>
              </a:spcAft>
              <a:buFont typeface="Arial" panose="020B0604020202020204" pitchFamily="34" charset="0"/>
              <a:buChar char="•"/>
            </a:pPr>
            <a:r>
              <a:rPr lang="en-US" altLang="en-US" sz="2000">
                <a:latin typeface="Calibri" panose="020F0502020204030204" pitchFamily="34" charset="0"/>
              </a:rPr>
              <a:t>Our Parents Helpline offers vital advice and guidance to parents/</a:t>
            </a:r>
            <a:r>
              <a:rPr lang="en-US" altLang="en-US" sz="2000" err="1">
                <a:latin typeface="Calibri" panose="020F0502020204030204" pitchFamily="34" charset="0"/>
              </a:rPr>
              <a:t>carers</a:t>
            </a:r>
            <a:r>
              <a:rPr lang="en-US" altLang="en-US" sz="2000">
                <a:latin typeface="Calibri" panose="020F0502020204030204" pitchFamily="34" charset="0"/>
              </a:rPr>
              <a:t> who are concerned about their child’s mental health.</a:t>
            </a:r>
          </a:p>
          <a:p>
            <a:pPr eaLnBrk="1" hangingPunct="1">
              <a:lnSpc>
                <a:spcPct val="90000"/>
              </a:lnSpc>
              <a:spcAft>
                <a:spcPts val="600"/>
              </a:spcAft>
            </a:pPr>
            <a:r>
              <a:rPr lang="en-US" altLang="en-US" sz="2000">
                <a:latin typeface="Calibri" panose="020F0502020204030204" pitchFamily="34" charset="0"/>
              </a:rPr>
              <a:t>We can give you advice on:</a:t>
            </a:r>
          </a:p>
          <a:p>
            <a:pPr indent="-228600" eaLnBrk="1" hangingPunct="1">
              <a:lnSpc>
                <a:spcPct val="90000"/>
              </a:lnSpc>
              <a:spcAft>
                <a:spcPts val="600"/>
              </a:spcAft>
              <a:buFont typeface="Arial" panose="020B0604020202020204" pitchFamily="34" charset="0"/>
              <a:buChar char="•"/>
            </a:pPr>
            <a:r>
              <a:rPr lang="en-US" altLang="en-US" sz="2000">
                <a:latin typeface="Calibri" panose="020F0502020204030204" pitchFamily="34" charset="0"/>
              </a:rPr>
              <a:t>how to access support</a:t>
            </a:r>
          </a:p>
          <a:p>
            <a:pPr indent="-228600" eaLnBrk="1" hangingPunct="1">
              <a:lnSpc>
                <a:spcPct val="90000"/>
              </a:lnSpc>
              <a:spcAft>
                <a:spcPts val="600"/>
              </a:spcAft>
              <a:buFont typeface="Arial" panose="020B0604020202020204" pitchFamily="34" charset="0"/>
              <a:buChar char="•"/>
            </a:pPr>
            <a:r>
              <a:rPr lang="en-US" altLang="en-US" sz="2000">
                <a:latin typeface="Calibri" panose="020F0502020204030204" pitchFamily="34" charset="0"/>
              </a:rPr>
              <a:t>navigating services for your child</a:t>
            </a:r>
          </a:p>
          <a:p>
            <a:pPr indent="-228600" eaLnBrk="1" hangingPunct="1">
              <a:lnSpc>
                <a:spcPct val="90000"/>
              </a:lnSpc>
              <a:spcAft>
                <a:spcPts val="600"/>
              </a:spcAft>
              <a:buFont typeface="Arial" panose="020B0604020202020204" pitchFamily="34" charset="0"/>
              <a:buChar char="•"/>
            </a:pPr>
            <a:r>
              <a:rPr lang="en-US" altLang="en-US" sz="2000">
                <a:latin typeface="Calibri" panose="020F0502020204030204" pitchFamily="34" charset="0"/>
              </a:rPr>
              <a:t>practical techniques that can help you and your child</a:t>
            </a:r>
          </a:p>
          <a:p>
            <a:pPr indent="-228600" eaLnBrk="1" hangingPunct="1">
              <a:lnSpc>
                <a:spcPct val="90000"/>
              </a:lnSpc>
              <a:spcAft>
                <a:spcPts val="600"/>
              </a:spcAft>
              <a:buFont typeface="Arial" panose="020B0604020202020204" pitchFamily="34" charset="0"/>
              <a:buChar char="•"/>
            </a:pPr>
            <a:r>
              <a:rPr lang="en-US" altLang="en-US" sz="2000">
                <a:latin typeface="Calibri" panose="020F0502020204030204" pitchFamily="34" charset="0"/>
              </a:rPr>
              <a:t>signposting to other </a:t>
            </a:r>
            <a:r>
              <a:rPr lang="en-US" altLang="en-US" sz="2000" err="1">
                <a:latin typeface="Calibri" panose="020F0502020204030204" pitchFamily="34" charset="0"/>
              </a:rPr>
              <a:t>organisations</a:t>
            </a:r>
            <a:endParaRPr lang="en-US" altLang="en-US" sz="2000">
              <a:latin typeface="Calibri" panose="020F0502020204030204" pitchFamily="34" charset="0"/>
            </a:endParaRPr>
          </a:p>
          <a:p>
            <a:pPr indent="-228600" eaLnBrk="1" hangingPunct="1">
              <a:lnSpc>
                <a:spcPct val="90000"/>
              </a:lnSpc>
              <a:spcAft>
                <a:spcPts val="600"/>
              </a:spcAft>
              <a:buFont typeface="Arial" panose="020B0604020202020204" pitchFamily="34" charset="0"/>
              <a:buChar char="•"/>
            </a:pPr>
            <a:r>
              <a:rPr lang="en-US" altLang="en-US" sz="2000">
                <a:latin typeface="Calibri" panose="020F0502020204030204" pitchFamily="34" charset="0"/>
              </a:rPr>
              <a:t>If you are a parent/</a:t>
            </a:r>
            <a:r>
              <a:rPr lang="en-US" altLang="en-US" sz="2000" err="1">
                <a:latin typeface="Calibri" panose="020F0502020204030204" pitchFamily="34" charset="0"/>
              </a:rPr>
              <a:t>carer</a:t>
            </a:r>
            <a:r>
              <a:rPr lang="en-US" altLang="en-US" sz="2000">
                <a:latin typeface="Calibri" panose="020F0502020204030204" pitchFamily="34" charset="0"/>
              </a:rPr>
              <a:t> in need of some help, please get in touch.</a:t>
            </a:r>
            <a:endParaRPr lang="en-US" altLang="en-US" sz="2000" b="1">
              <a:latin typeface="Calibri" panose="020F0502020204030204" pitchFamily="34" charset="0"/>
              <a:hlinkClick r:id="rId3"/>
            </a:endParaRPr>
          </a:p>
        </p:txBody>
      </p:sp>
      <p:sp>
        <p:nvSpPr>
          <p:cNvPr id="11" name="Rectangle 10">
            <a:extLst>
              <a:ext uri="{FF2B5EF4-FFF2-40B4-BE49-F238E27FC236}">
                <a16:creationId xmlns:a16="http://schemas.microsoft.com/office/drawing/2014/main" id="{41639130-5E2E-4D59-AAD0-215DC23F8B2B}"/>
              </a:ext>
            </a:extLst>
          </p:cNvPr>
          <p:cNvSpPr/>
          <p:nvPr/>
        </p:nvSpPr>
        <p:spPr>
          <a:xfrm>
            <a:off x="6159307" y="3609862"/>
            <a:ext cx="5373456" cy="2308324"/>
          </a:xfrm>
          <a:prstGeom prst="rect">
            <a:avLst/>
          </a:prstGeom>
        </p:spPr>
        <p:txBody>
          <a:bodyPr wrap="square">
            <a:spAutoFit/>
          </a:bodyPr>
          <a:lstStyle/>
          <a:p>
            <a:r>
              <a:rPr lang="en-GB" sz="2400" b="1">
                <a:solidFill>
                  <a:srgbClr val="333333"/>
                </a:solidFill>
                <a:latin typeface="Calibri" panose="020F0502020204030204" pitchFamily="34" charset="0"/>
              </a:rPr>
              <a:t>Derbyshire Mental Health Support Line</a:t>
            </a:r>
          </a:p>
          <a:p>
            <a:r>
              <a:rPr lang="en-GB" sz="2400" b="1">
                <a:solidFill>
                  <a:srgbClr val="8D2F88"/>
                </a:solidFill>
                <a:latin typeface="Calibri" panose="020F0502020204030204" pitchFamily="34" charset="0"/>
                <a:hlinkClick r:id="rId4" tooltip="Mental Health Support line"/>
              </a:rPr>
              <a:t>Derbyshire Mental Health Support Line</a:t>
            </a:r>
            <a:r>
              <a:rPr lang="en-GB" sz="2400">
                <a:solidFill>
                  <a:srgbClr val="333333"/>
                </a:solidFill>
                <a:latin typeface="Calibri" panose="020F0502020204030204" pitchFamily="34" charset="0"/>
              </a:rPr>
              <a:t> </a:t>
            </a:r>
            <a:r>
              <a:rPr lang="en-GB" sz="2400" err="1">
                <a:solidFill>
                  <a:srgbClr val="333333"/>
                </a:solidFill>
                <a:latin typeface="Calibri" panose="020F0502020204030204" pitchFamily="34" charset="0"/>
              </a:rPr>
              <a:t>tel</a:t>
            </a:r>
            <a:r>
              <a:rPr lang="en-GB" sz="2400">
                <a:solidFill>
                  <a:srgbClr val="333333"/>
                </a:solidFill>
                <a:latin typeface="Calibri" panose="020F0502020204030204" pitchFamily="34" charset="0"/>
              </a:rPr>
              <a:t>: 0800 028 0077. Mental health support line for Derbyshire people of all ages. Open 24 hours per day, 7 days per week.</a:t>
            </a:r>
          </a:p>
        </p:txBody>
      </p:sp>
      <p:pic>
        <p:nvPicPr>
          <p:cNvPr id="12" name="Picture 11">
            <a:extLst>
              <a:ext uri="{FF2B5EF4-FFF2-40B4-BE49-F238E27FC236}">
                <a16:creationId xmlns:a16="http://schemas.microsoft.com/office/drawing/2014/main" id="{065FABE7-DC06-433F-B6DE-163E51B7FE76}"/>
              </a:ext>
            </a:extLst>
          </p:cNvPr>
          <p:cNvPicPr>
            <a:picLocks noChangeAspect="1"/>
          </p:cNvPicPr>
          <p:nvPr/>
        </p:nvPicPr>
        <p:blipFill>
          <a:blip r:embed="rId5"/>
          <a:stretch>
            <a:fillRect/>
          </a:stretch>
        </p:blipFill>
        <p:spPr>
          <a:xfrm>
            <a:off x="6577783" y="1365133"/>
            <a:ext cx="4536504" cy="1541818"/>
          </a:xfrm>
          <a:prstGeom prst="rect">
            <a:avLst/>
          </a:prstGeom>
        </p:spPr>
      </p:pic>
      <p:sp>
        <p:nvSpPr>
          <p:cNvPr id="3" name="Title 2">
            <a:extLst>
              <a:ext uri="{FF2B5EF4-FFF2-40B4-BE49-F238E27FC236}">
                <a16:creationId xmlns:a16="http://schemas.microsoft.com/office/drawing/2014/main" id="{6E815470-4999-418C-8A4E-8B9813367E58}"/>
              </a:ext>
            </a:extLst>
          </p:cNvPr>
          <p:cNvSpPr>
            <a:spLocks noGrp="1"/>
          </p:cNvSpPr>
          <p:nvPr>
            <p:ph type="title"/>
          </p:nvPr>
        </p:nvSpPr>
        <p:spPr/>
        <p:txBody>
          <a:bodyPr/>
          <a:lstStyle/>
          <a:p>
            <a:r>
              <a:rPr lang="en-GB"/>
              <a:t>External Support</a:t>
            </a:r>
          </a:p>
        </p:txBody>
      </p:sp>
    </p:spTree>
    <p:extLst>
      <p:ext uri="{BB962C8B-B14F-4D97-AF65-F5344CB8AC3E}">
        <p14:creationId xmlns:p14="http://schemas.microsoft.com/office/powerpoint/2010/main" val="993648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638C51E-54FB-4897-9663-F827F242C4E3}"/>
              </a:ext>
            </a:extLst>
          </p:cNvPr>
          <p:cNvSpPr/>
          <p:nvPr/>
        </p:nvSpPr>
        <p:spPr>
          <a:xfrm>
            <a:off x="5303912" y="1128162"/>
            <a:ext cx="4572000" cy="2246769"/>
          </a:xfrm>
          <a:prstGeom prst="rect">
            <a:avLst/>
          </a:prstGeom>
        </p:spPr>
        <p:txBody>
          <a:bodyPr>
            <a:spAutoFit/>
          </a:bodyPr>
          <a:lstStyle/>
          <a:p>
            <a:r>
              <a:rPr lang="en-GB" sz="2800">
                <a:solidFill>
                  <a:srgbClr val="333333"/>
                </a:solidFill>
                <a:latin typeface="Calibri" panose="020F0502020204030204" pitchFamily="34" charset="0"/>
              </a:rPr>
              <a:t>provides free, safe and anonymous mental health and emotional well-being online support for young people aged 11 to 25.</a:t>
            </a:r>
            <a:endParaRPr lang="en-GB" sz="2800">
              <a:latin typeface="Calibri" panose="020F0502020204030204" pitchFamily="34" charset="0"/>
            </a:endParaRPr>
          </a:p>
        </p:txBody>
      </p:sp>
      <p:sp>
        <p:nvSpPr>
          <p:cNvPr id="4" name="Rectangle 3">
            <a:extLst>
              <a:ext uri="{FF2B5EF4-FFF2-40B4-BE49-F238E27FC236}">
                <a16:creationId xmlns:a16="http://schemas.microsoft.com/office/drawing/2014/main" id="{223B1C71-1F79-48AD-B893-C6A59C730931}"/>
              </a:ext>
            </a:extLst>
          </p:cNvPr>
          <p:cNvSpPr/>
          <p:nvPr/>
        </p:nvSpPr>
        <p:spPr>
          <a:xfrm>
            <a:off x="5735960" y="4005065"/>
            <a:ext cx="4572000" cy="1815882"/>
          </a:xfrm>
          <a:prstGeom prst="rect">
            <a:avLst/>
          </a:prstGeom>
        </p:spPr>
        <p:txBody>
          <a:bodyPr>
            <a:spAutoFit/>
          </a:bodyPr>
          <a:lstStyle/>
          <a:p>
            <a:r>
              <a:rPr lang="en-GB" sz="2800">
                <a:solidFill>
                  <a:srgbClr val="333333"/>
                </a:solidFill>
                <a:latin typeface="Calibri" panose="020F0502020204030204" pitchFamily="34" charset="0"/>
              </a:rPr>
              <a:t>offers free online counselling and emotional wellbeing support for parents and carers of young people.</a:t>
            </a:r>
            <a:endParaRPr lang="en-GB" sz="2800">
              <a:latin typeface="Calibri" panose="020F0502020204030204" pitchFamily="34" charset="0"/>
            </a:endParaRPr>
          </a:p>
        </p:txBody>
      </p:sp>
      <p:pic>
        <p:nvPicPr>
          <p:cNvPr id="7" name="Picture 6">
            <a:extLst>
              <a:ext uri="{FF2B5EF4-FFF2-40B4-BE49-F238E27FC236}">
                <a16:creationId xmlns:a16="http://schemas.microsoft.com/office/drawing/2014/main" id="{4FE12F26-69BD-4E29-B001-E7AEAD81C1DD}"/>
              </a:ext>
            </a:extLst>
          </p:cNvPr>
          <p:cNvPicPr>
            <a:picLocks noChangeAspect="1"/>
          </p:cNvPicPr>
          <p:nvPr/>
        </p:nvPicPr>
        <p:blipFill>
          <a:blip r:embed="rId2"/>
          <a:stretch>
            <a:fillRect/>
          </a:stretch>
        </p:blipFill>
        <p:spPr>
          <a:xfrm>
            <a:off x="1919537" y="1484785"/>
            <a:ext cx="2981325" cy="1533525"/>
          </a:xfrm>
          <a:prstGeom prst="rect">
            <a:avLst/>
          </a:prstGeom>
        </p:spPr>
      </p:pic>
      <p:pic>
        <p:nvPicPr>
          <p:cNvPr id="8" name="Picture 7">
            <a:extLst>
              <a:ext uri="{FF2B5EF4-FFF2-40B4-BE49-F238E27FC236}">
                <a16:creationId xmlns:a16="http://schemas.microsoft.com/office/drawing/2014/main" id="{C58E2987-E418-4AC0-9774-A103B3B54D8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135561" y="4267680"/>
            <a:ext cx="2909455" cy="1008112"/>
          </a:xfrm>
          <a:prstGeom prst="rect">
            <a:avLst/>
          </a:prstGeom>
        </p:spPr>
      </p:pic>
      <p:sp>
        <p:nvSpPr>
          <p:cNvPr id="9" name="TextBox 8">
            <a:extLst>
              <a:ext uri="{FF2B5EF4-FFF2-40B4-BE49-F238E27FC236}">
                <a16:creationId xmlns:a16="http://schemas.microsoft.com/office/drawing/2014/main" id="{4CED804D-64DF-400B-BF3D-38C59C93F71F}"/>
              </a:ext>
            </a:extLst>
          </p:cNvPr>
          <p:cNvSpPr txBox="1"/>
          <p:nvPr/>
        </p:nvSpPr>
        <p:spPr>
          <a:xfrm>
            <a:off x="7639310" y="6530534"/>
            <a:ext cx="2561146" cy="369332"/>
          </a:xfrm>
          <a:prstGeom prst="rect">
            <a:avLst/>
          </a:prstGeom>
          <a:solidFill>
            <a:schemeClr val="bg1"/>
          </a:solidFill>
        </p:spPr>
        <p:txBody>
          <a:bodyPr wrap="square" rtlCol="0">
            <a:spAutoFit/>
          </a:bodyPr>
          <a:lstStyle/>
          <a:p>
            <a:endParaRPr lang="en-GB">
              <a:latin typeface="Calibri" panose="020F0502020204030204" pitchFamily="34" charset="0"/>
            </a:endParaRPr>
          </a:p>
        </p:txBody>
      </p:sp>
      <p:sp>
        <p:nvSpPr>
          <p:cNvPr id="2" name="Title 1">
            <a:extLst>
              <a:ext uri="{FF2B5EF4-FFF2-40B4-BE49-F238E27FC236}">
                <a16:creationId xmlns:a16="http://schemas.microsoft.com/office/drawing/2014/main" id="{D0C9EE96-7A29-4E7C-940C-7ACAFC782850}"/>
              </a:ext>
            </a:extLst>
          </p:cNvPr>
          <p:cNvSpPr>
            <a:spLocks noGrp="1"/>
          </p:cNvSpPr>
          <p:nvPr>
            <p:ph type="title"/>
          </p:nvPr>
        </p:nvSpPr>
        <p:spPr/>
        <p:txBody>
          <a:bodyPr/>
          <a:lstStyle/>
          <a:p>
            <a:r>
              <a:rPr lang="en-GB"/>
              <a:t>More external resources</a:t>
            </a:r>
          </a:p>
        </p:txBody>
      </p:sp>
    </p:spTree>
    <p:extLst>
      <p:ext uri="{BB962C8B-B14F-4D97-AF65-F5344CB8AC3E}">
        <p14:creationId xmlns:p14="http://schemas.microsoft.com/office/powerpoint/2010/main" val="13802606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F74216-DC14-E743-811B-DF20F699E3BE}"/>
              </a:ext>
            </a:extLst>
          </p:cNvPr>
          <p:cNvSpPr/>
          <p:nvPr/>
        </p:nvSpPr>
        <p:spPr>
          <a:xfrm>
            <a:off x="0" y="1090156"/>
            <a:ext cx="11972245" cy="517064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a:ln>
                  <a:noFill/>
                </a:ln>
                <a:solidFill>
                  <a:srgbClr val="000000"/>
                </a:solidFill>
                <a:effectLst/>
                <a:uLnTx/>
                <a:uFillTx/>
                <a:latin typeface="Frutiger LT W03_55 Roman"/>
                <a:ea typeface="+mn-ea"/>
                <a:cs typeface="+mn-cs"/>
              </a:rPr>
              <a:t>Reach out to an adult or someone you trust. This could be a relative, a teacher or a friend. </a:t>
            </a:r>
          </a:p>
          <a:p>
            <a:pPr>
              <a:defRPr/>
            </a:pPr>
            <a:r>
              <a:rPr lang="en-GB" sz="2200">
                <a:solidFill>
                  <a:srgbClr val="000000"/>
                </a:solidFill>
                <a:latin typeface="Frutiger LT W03_55 Roman"/>
              </a:rPr>
              <a:t>Or contact your local GP, school nurse or other health/social care professional.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a:ln>
                  <a:noFill/>
                </a:ln>
                <a:solidFill>
                  <a:srgbClr val="000000"/>
                </a:solidFill>
                <a:effectLst/>
                <a:uLnTx/>
                <a:uFillTx/>
                <a:latin typeface="Frutiger LT W03_55 Roman"/>
                <a:ea typeface="+mn-ea"/>
                <a:cs typeface="+mn-cs"/>
              </a:rPr>
              <a:t>There are also lots of other people who want to listen. You could contact: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sng" strike="noStrike" kern="1200" cap="none" spc="0" normalizeH="0" baseline="0" noProof="0">
                <a:ln>
                  <a:noFill/>
                </a:ln>
                <a:solidFill>
                  <a:srgbClr val="9A1261"/>
                </a:solidFill>
                <a:effectLst/>
                <a:uLnTx/>
                <a:uFillTx/>
                <a:latin typeface="Frutiger LT W03_55 Roman"/>
                <a:ea typeface="+mn-ea"/>
                <a:cs typeface="+mn-cs"/>
                <a:hlinkClick r:id="rId2"/>
              </a:rPr>
              <a:t>ChildLine:</a:t>
            </a:r>
            <a:r>
              <a:rPr kumimoji="0" lang="en-GB" sz="2200" b="0" i="0" u="none" strike="noStrike" kern="1200" cap="none" spc="0" normalizeH="0" baseline="0" noProof="0">
                <a:ln>
                  <a:noFill/>
                </a:ln>
                <a:solidFill>
                  <a:srgbClr val="000000"/>
                </a:solidFill>
                <a:effectLst/>
                <a:uLnTx/>
                <a:uFillTx/>
                <a:latin typeface="Frutiger LT W03_55 Roman"/>
                <a:ea typeface="+mn-ea"/>
                <a:cs typeface="+mn-cs"/>
              </a:rPr>
              <a:t>  </a:t>
            </a:r>
            <a:r>
              <a:rPr kumimoji="0" lang="en-GB" sz="2200" b="0" i="0" u="none" strike="noStrike" kern="1200" cap="none" spc="0" normalizeH="0" baseline="0" noProof="0" err="1">
                <a:ln>
                  <a:noFill/>
                </a:ln>
                <a:solidFill>
                  <a:srgbClr val="000000"/>
                </a:solidFill>
                <a:effectLst/>
                <a:uLnTx/>
                <a:uFillTx/>
                <a:latin typeface="Frutiger LT W03_55 Roman"/>
                <a:ea typeface="+mn-ea"/>
                <a:cs typeface="+mn-cs"/>
              </a:rPr>
              <a:t>www.childline.org.uk</a:t>
            </a:r>
            <a:r>
              <a:rPr kumimoji="0" lang="en-GB" sz="2200" b="0" i="0" u="sng" strike="noStrike" kern="1200" cap="none" spc="0" normalizeH="0" baseline="0" noProof="0">
                <a:ln>
                  <a:noFill/>
                </a:ln>
                <a:solidFill>
                  <a:srgbClr val="9A1261"/>
                </a:solidFill>
                <a:effectLst/>
                <a:uLnTx/>
                <a:uFillTx/>
                <a:latin typeface="Frutiger LT W03_55 Roman"/>
                <a:ea typeface="+mn-ea"/>
                <a:cs typeface="+mn-cs"/>
                <a:hlinkClick r:id="rId3"/>
              </a:rPr>
              <a:t> </a:t>
            </a:r>
            <a:r>
              <a:rPr kumimoji="0" lang="en-GB" sz="2200" b="0" i="0" u="none" strike="noStrike" kern="1200" cap="none" spc="0" normalizeH="0" baseline="0" noProof="0">
                <a:ln>
                  <a:noFill/>
                </a:ln>
                <a:solidFill>
                  <a:srgbClr val="000000"/>
                </a:solidFill>
                <a:effectLst/>
                <a:uLnTx/>
                <a:uFillTx/>
                <a:latin typeface="Frutiger LT W03_55 Roman"/>
                <a:ea typeface="+mn-ea"/>
                <a:cs typeface="+mn-cs"/>
              </a:rPr>
              <a:t>0800 1111 (call, email, text chat, message boards)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sng" strike="noStrike" kern="1200" cap="none" spc="0" normalizeH="0" baseline="0" noProof="0">
                <a:ln>
                  <a:noFill/>
                </a:ln>
                <a:solidFill>
                  <a:srgbClr val="9A1261"/>
                </a:solidFill>
                <a:effectLst/>
                <a:uLnTx/>
                <a:uFillTx/>
                <a:latin typeface="Frutiger LT W03_55 Roman"/>
                <a:ea typeface="+mn-ea"/>
                <a:cs typeface="+mn-cs"/>
                <a:hlinkClick r:id="rId4"/>
              </a:rPr>
              <a:t>Samaritans:</a:t>
            </a:r>
            <a:r>
              <a:rPr kumimoji="0" lang="en-GB" sz="2200" b="0" i="0" u="none" strike="noStrike" kern="1200" cap="none" spc="0" normalizeH="0" baseline="0" noProof="0">
                <a:ln>
                  <a:noFill/>
                </a:ln>
                <a:solidFill>
                  <a:srgbClr val="000000"/>
                </a:solidFill>
                <a:effectLst/>
                <a:uLnTx/>
                <a:uFillTx/>
                <a:latin typeface="Frutiger LT W03_55 Roman"/>
                <a:ea typeface="+mn-ea"/>
                <a:cs typeface="+mn-cs"/>
              </a:rPr>
              <a:t>  </a:t>
            </a:r>
            <a:r>
              <a:rPr kumimoji="0" lang="en-GB" sz="2200" b="0" i="0" u="none" strike="noStrike" kern="1200" cap="none" spc="0" normalizeH="0" baseline="0" noProof="0" err="1">
                <a:ln>
                  <a:noFill/>
                </a:ln>
                <a:solidFill>
                  <a:srgbClr val="000000"/>
                </a:solidFill>
                <a:effectLst/>
                <a:uLnTx/>
                <a:uFillTx/>
                <a:latin typeface="Frutiger LT W03_55 Roman"/>
                <a:ea typeface="+mn-ea"/>
                <a:cs typeface="+mn-cs"/>
              </a:rPr>
              <a:t>www.samaritans.org</a:t>
            </a:r>
            <a:r>
              <a:rPr kumimoji="0" lang="en-GB" sz="2200" b="0" i="0" u="none" strike="noStrike" kern="1200" cap="none" spc="0" normalizeH="0" baseline="0" noProof="0">
                <a:ln>
                  <a:noFill/>
                </a:ln>
                <a:solidFill>
                  <a:srgbClr val="000000"/>
                </a:solidFill>
                <a:effectLst/>
                <a:uLnTx/>
                <a:uFillTx/>
                <a:latin typeface="Frutiger LT W03_55 Roman"/>
                <a:ea typeface="+mn-ea"/>
                <a:cs typeface="+mn-cs"/>
              </a:rPr>
              <a:t>  116 123 (call, email, letters)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sng" strike="noStrike" kern="1200" cap="none" spc="0" normalizeH="0" baseline="0" noProof="0">
                <a:ln>
                  <a:noFill/>
                </a:ln>
                <a:solidFill>
                  <a:srgbClr val="9A1261"/>
                </a:solidFill>
                <a:effectLst/>
                <a:uLnTx/>
                <a:uFillTx/>
                <a:latin typeface="Frutiger LT W03_55 Roman"/>
                <a:ea typeface="+mn-ea"/>
                <a:cs typeface="+mn-cs"/>
                <a:hlinkClick r:id="rId5"/>
              </a:rPr>
              <a:t>Visit Kooth:</a:t>
            </a:r>
            <a:r>
              <a:rPr kumimoji="0" lang="en-GB" sz="2200" b="0" i="0" u="none" strike="noStrike" kern="1200" cap="none" spc="0" normalizeH="0" baseline="0" noProof="0">
                <a:ln>
                  <a:noFill/>
                </a:ln>
                <a:solidFill>
                  <a:srgbClr val="000000"/>
                </a:solidFill>
                <a:effectLst/>
                <a:uLnTx/>
                <a:uFillTx/>
                <a:latin typeface="Frutiger LT W03_55 Roman"/>
                <a:ea typeface="+mn-ea"/>
                <a:cs typeface="+mn-cs"/>
              </a:rPr>
              <a:t> </a:t>
            </a:r>
            <a:r>
              <a:rPr kumimoji="0" lang="en-GB" sz="2200" b="0" i="0" u="none" strike="noStrike" kern="1200" cap="none" spc="0" normalizeH="0" baseline="0" noProof="0" err="1">
                <a:ln>
                  <a:noFill/>
                </a:ln>
                <a:solidFill>
                  <a:srgbClr val="000000"/>
                </a:solidFill>
                <a:effectLst/>
                <a:uLnTx/>
                <a:uFillTx/>
                <a:latin typeface="Frutiger LT W03_55 Roman"/>
                <a:ea typeface="+mn-ea"/>
                <a:cs typeface="+mn-cs"/>
              </a:rPr>
              <a:t>www.kooth.com</a:t>
            </a:r>
            <a:r>
              <a:rPr kumimoji="0" lang="en-GB" sz="2200" b="0" i="0" u="none" strike="noStrike" kern="1200" cap="none" spc="0" normalizeH="0" baseline="0" noProof="0">
                <a:ln>
                  <a:noFill/>
                </a:ln>
                <a:solidFill>
                  <a:srgbClr val="000000"/>
                </a:solidFill>
                <a:effectLst/>
                <a:uLnTx/>
                <a:uFillTx/>
                <a:latin typeface="Frutiger LT W03_55 Roman"/>
                <a:ea typeface="+mn-ea"/>
                <a:cs typeface="+mn-cs"/>
              </a:rPr>
              <a:t> for anonymous online counselling support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a:ln>
                  <a:noFill/>
                </a:ln>
                <a:solidFill>
                  <a:srgbClr val="000000"/>
                </a:solidFill>
                <a:effectLst/>
                <a:uLnTx/>
                <a:uFillTx/>
                <a:latin typeface="Frutiger LT W03_55 Roman"/>
                <a:ea typeface="+mn-ea"/>
                <a:cs typeface="+mn-cs"/>
              </a:rPr>
              <a:t>Text SHOUT to 85258 for 24/7 text support.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sng" strike="noStrike" kern="1200" cap="none" spc="0" normalizeH="0" baseline="0" noProof="0">
                <a:ln>
                  <a:noFill/>
                </a:ln>
                <a:solidFill>
                  <a:srgbClr val="9A1261"/>
                </a:solidFill>
                <a:effectLst/>
                <a:uLnTx/>
                <a:uFillTx/>
                <a:latin typeface="Frutiger LT W03_55 Roman"/>
                <a:ea typeface="+mn-ea"/>
                <a:cs typeface="+mn-cs"/>
                <a:hlinkClick r:id="rId6"/>
              </a:rPr>
              <a:t>Young Minds:</a:t>
            </a:r>
            <a:r>
              <a:rPr kumimoji="0" lang="en-GB" sz="2200" b="0" i="0" u="none" strike="noStrike" kern="1200" cap="none" spc="0" normalizeH="0" baseline="0" noProof="0">
                <a:ln>
                  <a:noFill/>
                </a:ln>
                <a:solidFill>
                  <a:srgbClr val="000000"/>
                </a:solidFill>
                <a:effectLst/>
                <a:uLnTx/>
                <a:uFillTx/>
                <a:latin typeface="Frutiger LT W03_55 Roman"/>
                <a:ea typeface="+mn-ea"/>
                <a:cs typeface="+mn-cs"/>
              </a:rPr>
              <a:t>  </a:t>
            </a:r>
            <a:r>
              <a:rPr kumimoji="0" lang="en-GB" sz="2200" b="0" i="0" u="none" strike="noStrike" kern="1200" cap="none" spc="0" normalizeH="0" baseline="0" noProof="0" err="1">
                <a:ln>
                  <a:noFill/>
                </a:ln>
                <a:solidFill>
                  <a:srgbClr val="000000"/>
                </a:solidFill>
                <a:effectLst/>
                <a:uLnTx/>
                <a:uFillTx/>
                <a:latin typeface="Frutiger LT W03_55 Roman"/>
                <a:ea typeface="+mn-ea"/>
                <a:cs typeface="+mn-cs"/>
              </a:rPr>
              <a:t>www.youngminds.org.uk</a:t>
            </a:r>
            <a:r>
              <a:rPr kumimoji="0" lang="en-GB" sz="2200" b="0" i="0" u="none" strike="noStrike" kern="1200" cap="none" spc="0" normalizeH="0" baseline="0" noProof="0">
                <a:ln>
                  <a:noFill/>
                </a:ln>
                <a:solidFill>
                  <a:srgbClr val="000000"/>
                </a:solidFill>
                <a:effectLst/>
                <a:uLnTx/>
                <a:uFillTx/>
                <a:latin typeface="Frutiger LT W03_55 Roman"/>
                <a:ea typeface="+mn-ea"/>
                <a:cs typeface="+mn-cs"/>
              </a:rPr>
              <a:t>  text YM to 85258 for 24/7 text support.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sng" strike="noStrike" kern="1200" cap="none" spc="0" normalizeH="0" baseline="0" noProof="0">
                <a:ln>
                  <a:noFill/>
                </a:ln>
                <a:solidFill>
                  <a:srgbClr val="9A1261"/>
                </a:solidFill>
                <a:effectLst/>
                <a:uLnTx/>
                <a:uFillTx/>
                <a:latin typeface="Frutiger LT W03_55 Roman"/>
                <a:ea typeface="+mn-ea"/>
                <a:cs typeface="+mn-cs"/>
                <a:hlinkClick r:id="rId7"/>
              </a:rPr>
              <a:t>Papyrus:</a:t>
            </a:r>
            <a:r>
              <a:rPr kumimoji="0" lang="en-GB" sz="2200" b="0" i="0" u="none" strike="noStrike" kern="1200" cap="none" spc="0" normalizeH="0" baseline="0" noProof="0">
                <a:ln>
                  <a:noFill/>
                </a:ln>
                <a:solidFill>
                  <a:srgbClr val="000000"/>
                </a:solidFill>
                <a:effectLst/>
                <a:uLnTx/>
                <a:uFillTx/>
                <a:latin typeface="Frutiger LT W03_55 Roman"/>
                <a:ea typeface="+mn-ea"/>
                <a:cs typeface="+mn-cs"/>
              </a:rPr>
              <a:t>  </a:t>
            </a:r>
            <a:r>
              <a:rPr kumimoji="0" lang="en-GB" sz="2200" b="0" i="0" u="none" strike="noStrike" kern="1200" cap="none" spc="0" normalizeH="0" baseline="0" noProof="0" err="1">
                <a:ln>
                  <a:noFill/>
                </a:ln>
                <a:solidFill>
                  <a:srgbClr val="000000"/>
                </a:solidFill>
                <a:effectLst/>
                <a:uLnTx/>
                <a:uFillTx/>
                <a:latin typeface="Frutiger LT W03_55 Roman"/>
                <a:ea typeface="+mn-ea"/>
                <a:cs typeface="+mn-cs"/>
              </a:rPr>
              <a:t>www.papyrus-uk.org</a:t>
            </a:r>
            <a:r>
              <a:rPr kumimoji="0" lang="en-GB" sz="2200" b="0" i="0" u="none" strike="noStrike" kern="1200" cap="none" spc="0" normalizeH="0" baseline="0" noProof="0">
                <a:ln>
                  <a:noFill/>
                </a:ln>
                <a:solidFill>
                  <a:srgbClr val="000000"/>
                </a:solidFill>
                <a:effectLst/>
                <a:uLnTx/>
                <a:uFillTx/>
                <a:latin typeface="Frutiger LT W03_55 Roman"/>
                <a:ea typeface="+mn-ea"/>
                <a:cs typeface="+mn-cs"/>
              </a:rPr>
              <a:t> / HOPELINEUK 0800 0684141 (9am to midnight, including weekends and bank holidays)  a confidential support and advice service for: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a:ln>
                  <a:noFill/>
                </a:ln>
                <a:solidFill>
                  <a:srgbClr val="000000"/>
                </a:solidFill>
                <a:effectLst/>
                <a:uLnTx/>
                <a:uFillTx/>
                <a:latin typeface="Frutiger LT W03_55 Roman"/>
                <a:ea typeface="+mn-ea"/>
                <a:cs typeface="+mn-cs"/>
              </a:rPr>
              <a:t>Children and Young People under the age of 35 who are experiencing thoughts of suicide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a:ln>
                  <a:noFill/>
                </a:ln>
                <a:solidFill>
                  <a:srgbClr val="000000"/>
                </a:solidFill>
                <a:effectLst/>
                <a:uLnTx/>
                <a:uFillTx/>
                <a:latin typeface="Frutiger LT W03_55 Roman"/>
                <a:ea typeface="+mn-ea"/>
                <a:cs typeface="+mn-cs"/>
              </a:rPr>
              <a:t>Anyone concerned that a young person could be thinking about suicide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a:ln>
                  <a:noFill/>
                </a:ln>
                <a:solidFill>
                  <a:srgbClr val="000000"/>
                </a:solidFill>
                <a:effectLst/>
                <a:uLnTx/>
                <a:uFillTx/>
                <a:latin typeface="Frutiger LT W03_55 Roman"/>
                <a:ea typeface="+mn-ea"/>
                <a:cs typeface="+mn-cs"/>
              </a:rPr>
              <a:t>You can also text 07860 039 967 or email </a:t>
            </a:r>
            <a:r>
              <a:rPr kumimoji="0" lang="en-GB" sz="2200" b="0" i="0" u="sng" strike="noStrike" kern="1200" cap="none" spc="0" normalizeH="0" baseline="0" noProof="0">
                <a:ln>
                  <a:noFill/>
                </a:ln>
                <a:solidFill>
                  <a:srgbClr val="9A1261"/>
                </a:solidFill>
                <a:effectLst/>
                <a:uLnTx/>
                <a:uFillTx/>
                <a:latin typeface="Frutiger LT W03_55 Roman"/>
                <a:ea typeface="+mn-ea"/>
                <a:cs typeface="+mn-cs"/>
                <a:hlinkClick r:id="rId8" tooltip="email pat@papyrus-uk.org "/>
              </a:rPr>
              <a:t>pat@papyrus-uk.org </a:t>
            </a:r>
            <a:endParaRPr kumimoji="0" lang="en-GB" sz="2200" b="0" i="0" u="none" strike="noStrike" kern="1200" cap="none" spc="0" normalizeH="0" baseline="0" noProof="0">
              <a:ln>
                <a:noFill/>
              </a:ln>
              <a:solidFill>
                <a:srgbClr val="000000"/>
              </a:solidFill>
              <a:effectLst/>
              <a:uLnTx/>
              <a:uFillTx/>
              <a:latin typeface="Frutiger LT W03_55 Roman"/>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a:ln>
                  <a:noFill/>
                </a:ln>
                <a:solidFill>
                  <a:srgbClr val="000000"/>
                </a:solidFill>
                <a:effectLst/>
                <a:uLnTx/>
                <a:uFillTx/>
                <a:latin typeface="Frutiger LT W03_55 Roman"/>
                <a:ea typeface="+mn-ea"/>
                <a:cs typeface="+mn-cs"/>
              </a:rPr>
              <a:t>You can also ring the Derby 24/7 mental health </a:t>
            </a:r>
            <a:r>
              <a:rPr kumimoji="0" lang="en-GB" sz="2200" b="0" i="0" u="sng" strike="noStrike" kern="1200" cap="none" spc="0" normalizeH="0" baseline="0" noProof="0">
                <a:ln>
                  <a:noFill/>
                </a:ln>
                <a:solidFill>
                  <a:srgbClr val="9A1261"/>
                </a:solidFill>
                <a:effectLst/>
                <a:uLnTx/>
                <a:uFillTx/>
                <a:latin typeface="Frutiger LT W03_55 Roman"/>
                <a:ea typeface="+mn-ea"/>
                <a:cs typeface="+mn-cs"/>
                <a:hlinkClick r:id="rId9" tooltip="mental health support line"/>
              </a:rPr>
              <a:t>support line</a:t>
            </a:r>
            <a:r>
              <a:rPr kumimoji="0" lang="en-GB" sz="2200" b="0" i="0" u="sng" strike="noStrike" kern="1200" cap="none" spc="0" normalizeH="0" baseline="0" noProof="0">
                <a:ln>
                  <a:noFill/>
                </a:ln>
                <a:solidFill>
                  <a:srgbClr val="9A1261"/>
                </a:solidFill>
                <a:effectLst/>
                <a:uLnTx/>
                <a:uFillTx/>
                <a:latin typeface="Frutiger LT W03_55 Roman"/>
                <a:ea typeface="+mn-ea"/>
                <a:cs typeface="+mn-cs"/>
                <a:hlinkClick r:id="rId9"/>
              </a:rPr>
              <a:t> </a:t>
            </a:r>
            <a:r>
              <a:rPr kumimoji="0" lang="en-GB" sz="2200" b="0" i="0" u="none" strike="noStrike" kern="1200" cap="none" spc="0" normalizeH="0" baseline="0" noProof="0">
                <a:ln>
                  <a:noFill/>
                </a:ln>
                <a:solidFill>
                  <a:srgbClr val="000000"/>
                </a:solidFill>
                <a:effectLst/>
                <a:uLnTx/>
                <a:uFillTx/>
                <a:latin typeface="Frutiger LT W03_55 Roman"/>
                <a:ea typeface="+mn-ea"/>
                <a:cs typeface="+mn-cs"/>
              </a:rPr>
              <a:t>on 0800 028 0077 </a:t>
            </a:r>
          </a:p>
        </p:txBody>
      </p:sp>
      <p:pic>
        <p:nvPicPr>
          <p:cNvPr id="4" name="Picture 3" descr="Text&#10;&#10;Description automatically generated">
            <a:extLst>
              <a:ext uri="{FF2B5EF4-FFF2-40B4-BE49-F238E27FC236}">
                <a16:creationId xmlns:a16="http://schemas.microsoft.com/office/drawing/2014/main" id="{4078340C-7B7E-BA4D-B379-A37D3551F2F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162841">
            <a:off x="9640906" y="2397413"/>
            <a:ext cx="2512541" cy="1549401"/>
          </a:xfrm>
          <a:prstGeom prst="rect">
            <a:avLst/>
          </a:prstGeom>
        </p:spPr>
      </p:pic>
    </p:spTree>
    <p:extLst>
      <p:ext uri="{BB962C8B-B14F-4D97-AF65-F5344CB8AC3E}">
        <p14:creationId xmlns:p14="http://schemas.microsoft.com/office/powerpoint/2010/main" val="33077487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72842-002F-744D-8352-ECD70C6A5728}"/>
              </a:ext>
            </a:extLst>
          </p:cNvPr>
          <p:cNvSpPr>
            <a:spLocks noGrp="1"/>
          </p:cNvSpPr>
          <p:nvPr>
            <p:ph type="title"/>
          </p:nvPr>
        </p:nvSpPr>
        <p:spPr/>
        <p:txBody>
          <a:bodyPr/>
          <a:lstStyle/>
          <a:p>
            <a:r>
              <a:rPr lang="en-US"/>
              <a:t>Supporting your child</a:t>
            </a:r>
          </a:p>
        </p:txBody>
      </p:sp>
      <p:sp>
        <p:nvSpPr>
          <p:cNvPr id="3" name="Content Placeholder 2">
            <a:extLst>
              <a:ext uri="{FF2B5EF4-FFF2-40B4-BE49-F238E27FC236}">
                <a16:creationId xmlns:a16="http://schemas.microsoft.com/office/drawing/2014/main" id="{99103DFC-E410-BD40-852F-E133ABD725E4}"/>
              </a:ext>
            </a:extLst>
          </p:cNvPr>
          <p:cNvSpPr>
            <a:spLocks noGrp="1"/>
          </p:cNvSpPr>
          <p:nvPr>
            <p:ph idx="1"/>
          </p:nvPr>
        </p:nvSpPr>
        <p:spPr/>
        <p:txBody>
          <a:bodyPr>
            <a:normAutofit fontScale="92500" lnSpcReduction="20000"/>
          </a:bodyPr>
          <a:lstStyle/>
          <a:p>
            <a:pPr marL="0" indent="0">
              <a:buNone/>
            </a:pPr>
            <a:r>
              <a:rPr lang="en-US">
                <a:hlinkClick r:id="rId2"/>
              </a:rPr>
              <a:t>https://www.barnardos.org.uk/support-hub/emotional-wellbeing</a:t>
            </a:r>
            <a:r>
              <a:rPr lang="en-US"/>
              <a:t>  </a:t>
            </a:r>
            <a:r>
              <a:rPr lang="en-GB"/>
              <a:t>– a dedicated service to help children, young people and their families or carers with problems caused by the coronavirus outbreak.</a:t>
            </a:r>
          </a:p>
          <a:p>
            <a:pPr marL="0" indent="0">
              <a:buNone/>
            </a:pPr>
            <a:r>
              <a:rPr lang="en-US">
                <a:hlinkClick r:id="rId3"/>
              </a:rPr>
              <a:t>https://www.youngminds.org.uk/parent/parents-helpline-and-webchat</a:t>
            </a:r>
            <a:endParaRPr lang="en-US"/>
          </a:p>
          <a:p>
            <a:pPr marL="0" indent="0">
              <a:buNone/>
            </a:pPr>
            <a:r>
              <a:rPr lang="en-GB"/>
              <a:t>- If you're concerned about a child or young person's mental health, you can get free, confidential advice via phone, email or webchat</a:t>
            </a:r>
          </a:p>
          <a:p>
            <a:pPr marL="0" indent="0">
              <a:buNone/>
            </a:pPr>
            <a:r>
              <a:rPr lang="en-US">
                <a:hlinkClick r:id="rId4"/>
              </a:rPr>
              <a:t>https://www.actionforchildren.org.uk/our-work-and-impact/children-and-families/good-mental-health/</a:t>
            </a:r>
            <a:endParaRPr lang="en-US"/>
          </a:p>
          <a:p>
            <a:pPr marL="0" indent="0">
              <a:buNone/>
            </a:pPr>
            <a:r>
              <a:rPr lang="en-GB"/>
              <a:t> - has lots of tips to help you spot signs of mental health issues in children and advice on the action you can take to help.</a:t>
            </a:r>
            <a:endParaRPr lang="en-US"/>
          </a:p>
        </p:txBody>
      </p:sp>
    </p:spTree>
    <p:extLst>
      <p:ext uri="{BB962C8B-B14F-4D97-AF65-F5344CB8AC3E}">
        <p14:creationId xmlns:p14="http://schemas.microsoft.com/office/powerpoint/2010/main" val="13100595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E5E0A-CF4D-9546-8C32-D47156DF82F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256EFEA-EE65-744E-8AB5-43696488EDC5}"/>
              </a:ext>
            </a:extLst>
          </p:cNvPr>
          <p:cNvSpPr>
            <a:spLocks noGrp="1"/>
          </p:cNvSpPr>
          <p:nvPr>
            <p:ph idx="1"/>
          </p:nvPr>
        </p:nvSpPr>
        <p:spPr/>
        <p:txBody>
          <a:bodyPr lIns="91440" tIns="45720" rIns="91440" bIns="45720" anchor="t">
            <a:normAutofit fontScale="77500" lnSpcReduction="20000"/>
          </a:bodyPr>
          <a:lstStyle/>
          <a:p>
            <a:pPr marL="0" indent="0">
              <a:buNone/>
            </a:pPr>
            <a:r>
              <a:rPr lang="en-US">
                <a:latin typeface="Calibri"/>
                <a:cs typeface="Calibri"/>
                <a:hlinkClick r:id="rId2"/>
              </a:rPr>
              <a:t>https://www.nhs.uk/nhs-services/mental-health-services/mental-health-services-for-young-people/children-young-people-mental-health-services-cypmhs/</a:t>
            </a:r>
            <a:r>
              <a:rPr lang="en-US">
                <a:latin typeface="Calibri"/>
                <a:cs typeface="Calibri"/>
              </a:rPr>
              <a:t> </a:t>
            </a:r>
            <a:endParaRPr lang="en-US"/>
          </a:p>
          <a:p>
            <a:pPr marL="0" indent="0">
              <a:buNone/>
            </a:pPr>
            <a:r>
              <a:rPr lang="en-US">
                <a:latin typeface="Calibri"/>
                <a:cs typeface="Calibri"/>
              </a:rPr>
              <a:t>Children and young people’s mental health services (CYPMHS) is used as a term for all services that work with children and young people who have difficulties with their mental health or wellbeing.</a:t>
            </a:r>
          </a:p>
          <a:p>
            <a:pPr marL="0" indent="0">
              <a:buNone/>
            </a:pPr>
            <a:endParaRPr lang="en-US">
              <a:latin typeface="Calibri"/>
              <a:cs typeface="Calibri"/>
            </a:endParaRPr>
          </a:p>
          <a:p>
            <a:pPr marL="0" indent="0">
              <a:buNone/>
            </a:pPr>
            <a:r>
              <a:rPr lang="en-US">
                <a:latin typeface="Calibri"/>
                <a:cs typeface="Calibri"/>
                <a:hlinkClick r:id="rId3"/>
              </a:rPr>
              <a:t>https://www.trentpts.co.uk/</a:t>
            </a:r>
            <a:endParaRPr lang="en-US">
              <a:latin typeface="Calibri"/>
              <a:cs typeface="Calibri"/>
            </a:endParaRPr>
          </a:p>
          <a:p>
            <a:pPr marL="0" indent="0">
              <a:buNone/>
            </a:pPr>
            <a:r>
              <a:rPr lang="en-GB">
                <a:latin typeface="Calibri"/>
                <a:cs typeface="Calibri"/>
              </a:rPr>
              <a:t>Provide a range of evidence-based treatment, to support different mental health challenges. These include Counselling, Cognitive Behavioural Therapy </a:t>
            </a:r>
          </a:p>
          <a:p>
            <a:pPr marL="0" indent="0">
              <a:buNone/>
            </a:pPr>
            <a:endParaRPr lang="en-US"/>
          </a:p>
          <a:p>
            <a:pPr marL="0" indent="0">
              <a:buNone/>
            </a:pPr>
            <a:r>
              <a:rPr lang="en-US">
                <a:latin typeface="Calibri"/>
                <a:cs typeface="Calibri"/>
                <a:hlinkClick r:id="rId4"/>
              </a:rPr>
              <a:t>https://www.beateatingdisorders.org.uk/</a:t>
            </a:r>
            <a:r>
              <a:rPr lang="en-US">
                <a:latin typeface="Calibri"/>
                <a:cs typeface="Calibri"/>
              </a:rPr>
              <a:t> </a:t>
            </a:r>
            <a:endParaRPr lang="en-US">
              <a:cs typeface="Calibri"/>
            </a:endParaRPr>
          </a:p>
          <a:p>
            <a:pPr marL="0" indent="0">
              <a:buNone/>
            </a:pPr>
            <a:r>
              <a:rPr lang="en-US">
                <a:latin typeface="Calibri"/>
                <a:cs typeface="Calibri"/>
              </a:rPr>
              <a:t>Support for a child or young person with an eating disorder.</a:t>
            </a:r>
          </a:p>
        </p:txBody>
      </p:sp>
    </p:spTree>
    <p:extLst>
      <p:ext uri="{BB962C8B-B14F-4D97-AF65-F5344CB8AC3E}">
        <p14:creationId xmlns:p14="http://schemas.microsoft.com/office/powerpoint/2010/main" val="35872033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80803" y="2662586"/>
            <a:ext cx="2999950" cy="3248466"/>
          </a:xfrm>
          <a:prstGeom prst="rect">
            <a:avLst/>
          </a:prstGeom>
        </p:spPr>
      </p:pic>
      <p:sp>
        <p:nvSpPr>
          <p:cNvPr id="2" name="Title 1"/>
          <p:cNvSpPr>
            <a:spLocks noGrp="1"/>
          </p:cNvSpPr>
          <p:nvPr>
            <p:ph type="ctrTitle"/>
          </p:nvPr>
        </p:nvSpPr>
        <p:spPr>
          <a:xfrm>
            <a:off x="1524000" y="1122363"/>
            <a:ext cx="6484883" cy="2387600"/>
          </a:xfrm>
        </p:spPr>
        <p:txBody>
          <a:bodyPr/>
          <a:lstStyle/>
          <a:p>
            <a:r>
              <a:rPr lang="en-GB"/>
              <a:t>Online Safety</a:t>
            </a:r>
          </a:p>
        </p:txBody>
      </p:sp>
      <p:sp>
        <p:nvSpPr>
          <p:cNvPr id="3" name="Subtitle 2"/>
          <p:cNvSpPr>
            <a:spLocks noGrp="1"/>
          </p:cNvSpPr>
          <p:nvPr>
            <p:ph type="subTitle" idx="1"/>
          </p:nvPr>
        </p:nvSpPr>
        <p:spPr>
          <a:xfrm>
            <a:off x="1524000" y="3602038"/>
            <a:ext cx="6484883" cy="1655762"/>
          </a:xfrm>
        </p:spPr>
        <p:txBody>
          <a:bodyPr/>
          <a:lstStyle/>
          <a:p>
            <a:r>
              <a:rPr lang="en-GB"/>
              <a:t>The Ecclesbourne School</a:t>
            </a:r>
          </a:p>
        </p:txBody>
      </p:sp>
    </p:spTree>
    <p:extLst>
      <p:ext uri="{BB962C8B-B14F-4D97-AF65-F5344CB8AC3E}">
        <p14:creationId xmlns:p14="http://schemas.microsoft.com/office/powerpoint/2010/main" val="39407026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E54E4-2A38-495D-9E79-5C8C38BED1A7}"/>
              </a:ext>
            </a:extLst>
          </p:cNvPr>
          <p:cNvSpPr>
            <a:spLocks noGrp="1"/>
          </p:cNvSpPr>
          <p:nvPr>
            <p:ph type="title"/>
          </p:nvPr>
        </p:nvSpPr>
        <p:spPr/>
        <p:txBody>
          <a:bodyPr/>
          <a:lstStyle/>
          <a:p>
            <a:r>
              <a:rPr lang="en-GB"/>
              <a:t>Statistics – OFCOM 2022</a:t>
            </a:r>
          </a:p>
        </p:txBody>
      </p:sp>
      <p:sp>
        <p:nvSpPr>
          <p:cNvPr id="3" name="Content Placeholder 2">
            <a:extLst>
              <a:ext uri="{FF2B5EF4-FFF2-40B4-BE49-F238E27FC236}">
                <a16:creationId xmlns:a16="http://schemas.microsoft.com/office/drawing/2014/main" id="{093C5FAF-E8D1-48FA-82C5-2927BCE99A18}"/>
              </a:ext>
            </a:extLst>
          </p:cNvPr>
          <p:cNvSpPr>
            <a:spLocks noGrp="1"/>
          </p:cNvSpPr>
          <p:nvPr>
            <p:ph sz="half" idx="1"/>
          </p:nvPr>
        </p:nvSpPr>
        <p:spPr/>
        <p:txBody>
          <a:bodyPr>
            <a:normAutofit/>
          </a:bodyPr>
          <a:lstStyle/>
          <a:p>
            <a:pPr marL="0" indent="0">
              <a:buNone/>
            </a:pPr>
            <a:r>
              <a:rPr lang="en-GB" sz="3200"/>
              <a:t>Global Context:</a:t>
            </a:r>
          </a:p>
          <a:p>
            <a:r>
              <a:rPr lang="en-GB" sz="3200"/>
              <a:t>Population = 7.91 billion, 8 billion by 2023. 67.1% of the population use mobile phones – 5.31 billion.</a:t>
            </a:r>
          </a:p>
          <a:p>
            <a:r>
              <a:rPr lang="en-GB" sz="3200"/>
              <a:t>Global internet users has grown 192 million in the last year.</a:t>
            </a:r>
          </a:p>
          <a:p>
            <a:endParaRPr lang="en-GB" sz="3200"/>
          </a:p>
          <a:p>
            <a:endParaRPr lang="en-GB"/>
          </a:p>
          <a:p>
            <a:pPr marL="0" indent="0">
              <a:buNone/>
            </a:pPr>
            <a:endParaRPr lang="en-GB"/>
          </a:p>
        </p:txBody>
      </p:sp>
      <p:pic>
        <p:nvPicPr>
          <p:cNvPr id="7" name="Content Placeholder 6">
            <a:extLst>
              <a:ext uri="{FF2B5EF4-FFF2-40B4-BE49-F238E27FC236}">
                <a16:creationId xmlns:a16="http://schemas.microsoft.com/office/drawing/2014/main" id="{D5C865E0-EFD7-4E06-8BBC-D04CBF7E2B96}"/>
              </a:ext>
            </a:extLst>
          </p:cNvPr>
          <p:cNvPicPr>
            <a:picLocks noGrp="1" noChangeAspect="1"/>
          </p:cNvPicPr>
          <p:nvPr>
            <p:ph sz="half" idx="2"/>
          </p:nvPr>
        </p:nvPicPr>
        <p:blipFill>
          <a:blip r:embed="rId2"/>
          <a:stretch>
            <a:fillRect/>
          </a:stretch>
        </p:blipFill>
        <p:spPr>
          <a:xfrm>
            <a:off x="5994400" y="1366755"/>
            <a:ext cx="5807617" cy="3441551"/>
          </a:xfrm>
          <a:prstGeom prst="rect">
            <a:avLst/>
          </a:prstGeom>
        </p:spPr>
      </p:pic>
    </p:spTree>
    <p:extLst>
      <p:ext uri="{BB962C8B-B14F-4D97-AF65-F5344CB8AC3E}">
        <p14:creationId xmlns:p14="http://schemas.microsoft.com/office/powerpoint/2010/main" val="3010852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41B79D-C6DB-4955-BD61-8CD8D87FEDF2}"/>
              </a:ext>
            </a:extLst>
          </p:cNvPr>
          <p:cNvSpPr>
            <a:spLocks noGrp="1"/>
          </p:cNvSpPr>
          <p:nvPr>
            <p:ph type="ctrTitle"/>
          </p:nvPr>
        </p:nvSpPr>
        <p:spPr>
          <a:xfrm>
            <a:off x="745889" y="1834410"/>
            <a:ext cx="10363200" cy="1470025"/>
          </a:xfrm>
        </p:spPr>
        <p:txBody>
          <a:bodyPr/>
          <a:lstStyle/>
          <a:p>
            <a:r>
              <a:rPr lang="en-GB" sz="4800"/>
              <a:t>A Level </a:t>
            </a:r>
            <a:br>
              <a:rPr lang="en-GB" sz="4800"/>
            </a:br>
            <a:r>
              <a:rPr lang="en-GB" sz="4800"/>
              <a:t>Performance</a:t>
            </a:r>
          </a:p>
        </p:txBody>
      </p:sp>
      <p:sp>
        <p:nvSpPr>
          <p:cNvPr id="8" name="Subtitle 7">
            <a:extLst>
              <a:ext uri="{FF2B5EF4-FFF2-40B4-BE49-F238E27FC236}">
                <a16:creationId xmlns:a16="http://schemas.microsoft.com/office/drawing/2014/main" id="{F1E4FC51-EAE7-46F0-A35E-A1C43F6989B7}"/>
              </a:ext>
            </a:extLst>
          </p:cNvPr>
          <p:cNvSpPr>
            <a:spLocks noGrp="1"/>
          </p:cNvSpPr>
          <p:nvPr>
            <p:ph type="subTitle" idx="1"/>
          </p:nvPr>
        </p:nvSpPr>
        <p:spPr/>
        <p:txBody>
          <a:bodyPr/>
          <a:lstStyle/>
          <a:p>
            <a:endParaRPr lang="en-GB"/>
          </a:p>
        </p:txBody>
      </p:sp>
      <p:pic>
        <p:nvPicPr>
          <p:cNvPr id="3" name="Picture 2">
            <a:extLst>
              <a:ext uri="{FF2B5EF4-FFF2-40B4-BE49-F238E27FC236}">
                <a16:creationId xmlns:a16="http://schemas.microsoft.com/office/drawing/2014/main" id="{3F4C5A9E-2688-BE38-EB70-123CB8106310}"/>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494877" y="1575059"/>
            <a:ext cx="2892794" cy="193368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Content Placeholder 6">
            <a:extLst>
              <a:ext uri="{FF2B5EF4-FFF2-40B4-BE49-F238E27FC236}">
                <a16:creationId xmlns:a16="http://schemas.microsoft.com/office/drawing/2014/main" id="{CF7CE4DA-25DD-C345-8236-3F1C169A88C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rot="369219">
            <a:off x="4001935" y="3688841"/>
            <a:ext cx="3495066" cy="25097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Content Placeholder 4">
            <a:extLst>
              <a:ext uri="{FF2B5EF4-FFF2-40B4-BE49-F238E27FC236}">
                <a16:creationId xmlns:a16="http://schemas.microsoft.com/office/drawing/2014/main" id="{DC8FC558-2B5E-53CF-BEB4-A5079F9F30FA}"/>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rot="613347">
            <a:off x="9023444" y="1594834"/>
            <a:ext cx="1761494" cy="23451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0598720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11B74-64CD-41B4-A724-A48051AC4889}"/>
              </a:ext>
            </a:extLst>
          </p:cNvPr>
          <p:cNvSpPr>
            <a:spLocks noGrp="1"/>
          </p:cNvSpPr>
          <p:nvPr>
            <p:ph type="title"/>
          </p:nvPr>
        </p:nvSpPr>
        <p:spPr/>
        <p:txBody>
          <a:bodyPr/>
          <a:lstStyle/>
          <a:p>
            <a:r>
              <a:rPr lang="en-GB"/>
              <a:t>Statistics for Young People</a:t>
            </a:r>
          </a:p>
        </p:txBody>
      </p:sp>
      <p:sp>
        <p:nvSpPr>
          <p:cNvPr id="3" name="Content Placeholder 2">
            <a:extLst>
              <a:ext uri="{FF2B5EF4-FFF2-40B4-BE49-F238E27FC236}">
                <a16:creationId xmlns:a16="http://schemas.microsoft.com/office/drawing/2014/main" id="{C657EAB0-219D-47B0-A776-7A06BDD03FB3}"/>
              </a:ext>
            </a:extLst>
          </p:cNvPr>
          <p:cNvSpPr>
            <a:spLocks noGrp="1"/>
          </p:cNvSpPr>
          <p:nvPr>
            <p:ph sz="half" idx="1"/>
          </p:nvPr>
        </p:nvSpPr>
        <p:spPr>
          <a:xfrm>
            <a:off x="6324600" y="1894451"/>
            <a:ext cx="5181600" cy="4351338"/>
          </a:xfrm>
        </p:spPr>
        <p:txBody>
          <a:bodyPr lIns="91440" tIns="45720" rIns="91440" bIns="45720" anchor="t">
            <a:normAutofit lnSpcReduction="10000"/>
          </a:bodyPr>
          <a:lstStyle/>
          <a:p>
            <a:r>
              <a:rPr lang="en-GB">
                <a:latin typeface="Calibri"/>
                <a:cs typeface="Calibri"/>
              </a:rPr>
              <a:t>53% of 13-17 year olds said being online was good for mental health.</a:t>
            </a:r>
          </a:p>
          <a:p>
            <a:r>
              <a:rPr lang="en-GB">
                <a:latin typeface="Calibri"/>
                <a:cs typeface="Calibri"/>
              </a:rPr>
              <a:t>36% of 8-17's said they saw something ‘worrying or nasty’ in the last 12 months online. 59% said they would report something like this.</a:t>
            </a:r>
          </a:p>
          <a:p>
            <a:r>
              <a:rPr lang="en-GB">
                <a:latin typeface="Calibri"/>
                <a:cs typeface="Calibri"/>
              </a:rPr>
              <a:t>84% of 8-17's said they had been bullied online.</a:t>
            </a:r>
          </a:p>
        </p:txBody>
      </p:sp>
      <p:sp>
        <p:nvSpPr>
          <p:cNvPr id="5" name="Content Placeholder 3">
            <a:extLst>
              <a:ext uri="{FF2B5EF4-FFF2-40B4-BE49-F238E27FC236}">
                <a16:creationId xmlns:a16="http://schemas.microsoft.com/office/drawing/2014/main" id="{836C0D09-FE79-4792-8AD9-A93908F5C3A6}"/>
              </a:ext>
            </a:extLst>
          </p:cNvPr>
          <p:cNvSpPr>
            <a:spLocks noGrp="1"/>
          </p:cNvSpPr>
          <p:nvPr>
            <p:ph sz="half" idx="2"/>
          </p:nvPr>
        </p:nvSpPr>
        <p:spPr>
          <a:xfrm>
            <a:off x="685800" y="1894451"/>
            <a:ext cx="5181600" cy="4351338"/>
          </a:xfrm>
        </p:spPr>
        <p:txBody>
          <a:bodyPr>
            <a:normAutofit lnSpcReduction="10000"/>
          </a:bodyPr>
          <a:lstStyle/>
          <a:p>
            <a:r>
              <a:rPr lang="en-GB"/>
              <a:t>99% of children went online in 2021.</a:t>
            </a:r>
          </a:p>
          <a:p>
            <a:r>
              <a:rPr lang="en-GB"/>
              <a:t>Most popular activities are Video Sharing Platforms (</a:t>
            </a:r>
            <a:r>
              <a:rPr lang="en-GB" err="1"/>
              <a:t>TikTok</a:t>
            </a:r>
            <a:r>
              <a:rPr lang="en-GB"/>
              <a:t> etc) – 95% of children.</a:t>
            </a:r>
          </a:p>
          <a:p>
            <a:r>
              <a:rPr lang="en-GB"/>
              <a:t>22% of 12-17 year olds said they were unable to detect a fake online social media profile.</a:t>
            </a:r>
          </a:p>
        </p:txBody>
      </p:sp>
    </p:spTree>
    <p:extLst>
      <p:ext uri="{BB962C8B-B14F-4D97-AF65-F5344CB8AC3E}">
        <p14:creationId xmlns:p14="http://schemas.microsoft.com/office/powerpoint/2010/main" val="16514001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4316B-B73A-43B9-8093-CB77B1C801DF}"/>
              </a:ext>
            </a:extLst>
          </p:cNvPr>
          <p:cNvSpPr>
            <a:spLocks noGrp="1"/>
          </p:cNvSpPr>
          <p:nvPr>
            <p:ph type="title"/>
          </p:nvPr>
        </p:nvSpPr>
        <p:spPr>
          <a:xfrm>
            <a:off x="609600" y="274638"/>
            <a:ext cx="10972800" cy="694626"/>
          </a:xfrm>
        </p:spPr>
        <p:txBody>
          <a:bodyPr anchor="ctr">
            <a:normAutofit/>
          </a:bodyPr>
          <a:lstStyle/>
          <a:p>
            <a:r>
              <a:rPr lang="en-GB"/>
              <a:t>Cyberbullying</a:t>
            </a:r>
          </a:p>
        </p:txBody>
      </p:sp>
      <p:sp>
        <p:nvSpPr>
          <p:cNvPr id="3" name="Content Placeholder 2">
            <a:extLst>
              <a:ext uri="{FF2B5EF4-FFF2-40B4-BE49-F238E27FC236}">
                <a16:creationId xmlns:a16="http://schemas.microsoft.com/office/drawing/2014/main" id="{27817701-B619-43D2-9819-59D927A43DAE}"/>
              </a:ext>
            </a:extLst>
          </p:cNvPr>
          <p:cNvSpPr>
            <a:spLocks noGrp="1"/>
          </p:cNvSpPr>
          <p:nvPr>
            <p:ph type="body" sz="half" idx="1"/>
          </p:nvPr>
        </p:nvSpPr>
        <p:spPr>
          <a:xfrm>
            <a:off x="609600" y="1179577"/>
            <a:ext cx="5384800" cy="4946588"/>
          </a:xfrm>
        </p:spPr>
        <p:txBody>
          <a:bodyPr>
            <a:normAutofit/>
          </a:bodyPr>
          <a:lstStyle/>
          <a:p>
            <a:pPr>
              <a:lnSpc>
                <a:spcPct val="90000"/>
              </a:lnSpc>
            </a:pPr>
            <a:r>
              <a:rPr lang="en-GB"/>
              <a:t>Cyberbullying or online bullying is any form of bullying that is carried out through the use of electronic media devices such as computers, laptops, smartphones, tablets or gaming devices and apps or social networking sites that use the internet. </a:t>
            </a:r>
          </a:p>
        </p:txBody>
      </p:sp>
      <p:pic>
        <p:nvPicPr>
          <p:cNvPr id="8" name="Content Placeholder 7">
            <a:extLst>
              <a:ext uri="{FF2B5EF4-FFF2-40B4-BE49-F238E27FC236}">
                <a16:creationId xmlns:a16="http://schemas.microsoft.com/office/drawing/2014/main" id="{84E49644-AC81-4417-839D-09D9C8C272AA}"/>
              </a:ext>
            </a:extLst>
          </p:cNvPr>
          <p:cNvPicPr>
            <a:picLocks noGrp="1" noChangeAspect="1"/>
          </p:cNvPicPr>
          <p:nvPr>
            <p:ph sz="half" idx="2"/>
          </p:nvPr>
        </p:nvPicPr>
        <p:blipFill>
          <a:blip r:embed="rId2"/>
          <a:stretch>
            <a:fillRect/>
          </a:stretch>
        </p:blipFill>
        <p:spPr>
          <a:xfrm>
            <a:off x="6362125" y="1996751"/>
            <a:ext cx="5220275" cy="2456187"/>
          </a:xfrm>
          <a:prstGeom prst="rect">
            <a:avLst/>
          </a:prstGeom>
        </p:spPr>
      </p:pic>
    </p:spTree>
    <p:extLst>
      <p:ext uri="{BB962C8B-B14F-4D97-AF65-F5344CB8AC3E}">
        <p14:creationId xmlns:p14="http://schemas.microsoft.com/office/powerpoint/2010/main" val="20642918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13947-F0E0-4FC7-BAC2-312D110F4B9B}"/>
              </a:ext>
            </a:extLst>
          </p:cNvPr>
          <p:cNvSpPr>
            <a:spLocks noGrp="1"/>
          </p:cNvSpPr>
          <p:nvPr>
            <p:ph type="title"/>
          </p:nvPr>
        </p:nvSpPr>
        <p:spPr/>
        <p:txBody>
          <a:bodyPr/>
          <a:lstStyle/>
          <a:p>
            <a:r>
              <a:rPr lang="en-GB"/>
              <a:t>Types of Cyberbullying</a:t>
            </a:r>
          </a:p>
        </p:txBody>
      </p:sp>
      <p:sp>
        <p:nvSpPr>
          <p:cNvPr id="3" name="Content Placeholder 2">
            <a:extLst>
              <a:ext uri="{FF2B5EF4-FFF2-40B4-BE49-F238E27FC236}">
                <a16:creationId xmlns:a16="http://schemas.microsoft.com/office/drawing/2014/main" id="{D9CF6D16-CF89-4A5B-A827-779979FDFAEA}"/>
              </a:ext>
            </a:extLst>
          </p:cNvPr>
          <p:cNvSpPr>
            <a:spLocks noGrp="1"/>
          </p:cNvSpPr>
          <p:nvPr>
            <p:ph sz="half" idx="1"/>
          </p:nvPr>
        </p:nvSpPr>
        <p:spPr/>
        <p:txBody>
          <a:bodyPr>
            <a:normAutofit lnSpcReduction="10000"/>
          </a:bodyPr>
          <a:lstStyle/>
          <a:p>
            <a:r>
              <a:rPr lang="en-GB"/>
              <a:t>Negative comments on a post; dislikes </a:t>
            </a:r>
          </a:p>
          <a:p>
            <a:r>
              <a:rPr lang="en-GB"/>
              <a:t>Replica videos or videos mimicking someone else’s post </a:t>
            </a:r>
          </a:p>
          <a:p>
            <a:r>
              <a:rPr lang="en-GB"/>
              <a:t>Gaming: making negative comments via a game; killing/attacking someone’s avatar </a:t>
            </a:r>
          </a:p>
          <a:p>
            <a:r>
              <a:rPr lang="en-GB"/>
              <a:t>Setting up fake profiles </a:t>
            </a:r>
          </a:p>
          <a:p>
            <a:r>
              <a:rPr lang="en-GB"/>
              <a:t>Sharing offensive / unflattering photos of someone </a:t>
            </a:r>
          </a:p>
        </p:txBody>
      </p:sp>
      <p:sp>
        <p:nvSpPr>
          <p:cNvPr id="4" name="Content Placeholder 3">
            <a:extLst>
              <a:ext uri="{FF2B5EF4-FFF2-40B4-BE49-F238E27FC236}">
                <a16:creationId xmlns:a16="http://schemas.microsoft.com/office/drawing/2014/main" id="{F16D5A9E-2932-44F5-B75F-FE297FCF5A57}"/>
              </a:ext>
            </a:extLst>
          </p:cNvPr>
          <p:cNvSpPr>
            <a:spLocks noGrp="1"/>
          </p:cNvSpPr>
          <p:nvPr>
            <p:ph sz="half" idx="2"/>
          </p:nvPr>
        </p:nvSpPr>
        <p:spPr/>
        <p:txBody>
          <a:bodyPr>
            <a:normAutofit lnSpcReduction="10000"/>
          </a:bodyPr>
          <a:lstStyle/>
          <a:p>
            <a:r>
              <a:rPr lang="en-GB"/>
              <a:t>Cyberstalking</a:t>
            </a:r>
          </a:p>
          <a:p>
            <a:r>
              <a:rPr lang="en-GB"/>
              <a:t>Catfishing </a:t>
            </a:r>
          </a:p>
          <a:p>
            <a:r>
              <a:rPr lang="en-GB"/>
              <a:t>Prank calls </a:t>
            </a:r>
          </a:p>
          <a:p>
            <a:r>
              <a:rPr lang="en-GB"/>
              <a:t>Outing </a:t>
            </a:r>
          </a:p>
          <a:p>
            <a:r>
              <a:rPr lang="en-GB"/>
              <a:t>Spreading rumours via apps / websites / texts / messaging services </a:t>
            </a:r>
          </a:p>
          <a:p>
            <a:r>
              <a:rPr lang="en-GB"/>
              <a:t>Setting up dedicated ‘group chats’ to victimise someone </a:t>
            </a:r>
          </a:p>
          <a:p>
            <a:r>
              <a:rPr lang="en-GB"/>
              <a:t>Threats to harm </a:t>
            </a:r>
          </a:p>
          <a:p>
            <a:r>
              <a:rPr lang="en-GB"/>
              <a:t>Retribution</a:t>
            </a:r>
          </a:p>
          <a:p>
            <a:endParaRPr lang="en-GB"/>
          </a:p>
        </p:txBody>
      </p:sp>
    </p:spTree>
    <p:extLst>
      <p:ext uri="{BB962C8B-B14F-4D97-AF65-F5344CB8AC3E}">
        <p14:creationId xmlns:p14="http://schemas.microsoft.com/office/powerpoint/2010/main" val="41848692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939D6-E26A-41F3-AB1B-CE652BAADDC6}"/>
              </a:ext>
            </a:extLst>
          </p:cNvPr>
          <p:cNvSpPr>
            <a:spLocks noGrp="1"/>
          </p:cNvSpPr>
          <p:nvPr>
            <p:ph type="title"/>
          </p:nvPr>
        </p:nvSpPr>
        <p:spPr/>
        <p:txBody>
          <a:bodyPr/>
          <a:lstStyle/>
          <a:p>
            <a:r>
              <a:rPr lang="en-GB"/>
              <a:t>What will the school do for cyberbullying?</a:t>
            </a:r>
          </a:p>
        </p:txBody>
      </p:sp>
      <p:sp>
        <p:nvSpPr>
          <p:cNvPr id="3" name="Content Placeholder 2">
            <a:extLst>
              <a:ext uri="{FF2B5EF4-FFF2-40B4-BE49-F238E27FC236}">
                <a16:creationId xmlns:a16="http://schemas.microsoft.com/office/drawing/2014/main" id="{8B6E452E-F0C3-4960-B146-C37CD809AC3F}"/>
              </a:ext>
            </a:extLst>
          </p:cNvPr>
          <p:cNvSpPr>
            <a:spLocks noGrp="1"/>
          </p:cNvSpPr>
          <p:nvPr>
            <p:ph sz="half" idx="1"/>
          </p:nvPr>
        </p:nvSpPr>
        <p:spPr/>
        <p:txBody>
          <a:bodyPr>
            <a:normAutofit/>
          </a:bodyPr>
          <a:lstStyle/>
          <a:p>
            <a:r>
              <a:rPr lang="en-GB"/>
              <a:t>Seek students’ views on bullying. </a:t>
            </a:r>
          </a:p>
          <a:p>
            <a:r>
              <a:rPr lang="en-GB"/>
              <a:t>Ensure that all students know who to speak to about bullying. </a:t>
            </a:r>
          </a:p>
          <a:p>
            <a:r>
              <a:rPr lang="en-GB"/>
              <a:t>Ensure that all students are aware of the range of sanctions for those engaging in bullying. </a:t>
            </a:r>
          </a:p>
          <a:p>
            <a:r>
              <a:rPr lang="en-GB"/>
              <a:t>Involve students in anti-bullying campaigns in school through the assemblies, PDC and the wider school curriculum. </a:t>
            </a:r>
          </a:p>
          <a:p>
            <a:pPr marL="0" indent="0">
              <a:buNone/>
            </a:pPr>
            <a:endParaRPr lang="en-GB"/>
          </a:p>
        </p:txBody>
      </p:sp>
      <p:sp>
        <p:nvSpPr>
          <p:cNvPr id="4" name="Content Placeholder 3">
            <a:extLst>
              <a:ext uri="{FF2B5EF4-FFF2-40B4-BE49-F238E27FC236}">
                <a16:creationId xmlns:a16="http://schemas.microsoft.com/office/drawing/2014/main" id="{D9216CED-36FF-4A63-BB7A-A1886D7DB007}"/>
              </a:ext>
            </a:extLst>
          </p:cNvPr>
          <p:cNvSpPr>
            <a:spLocks noGrp="1"/>
          </p:cNvSpPr>
          <p:nvPr>
            <p:ph sz="half" idx="2"/>
          </p:nvPr>
        </p:nvSpPr>
        <p:spPr/>
        <p:txBody>
          <a:bodyPr>
            <a:normAutofit/>
          </a:bodyPr>
          <a:lstStyle/>
          <a:p>
            <a:r>
              <a:rPr lang="en-GB"/>
              <a:t>Offer support to students who have been bullied and to those who are bullying in order to address the problems they have. </a:t>
            </a:r>
          </a:p>
          <a:p>
            <a:r>
              <a:rPr lang="en-GB"/>
              <a:t>Raise awareness of the types of bullying and what to do through posters, and projects led by the anti-bullying ambassadors.</a:t>
            </a:r>
          </a:p>
          <a:p>
            <a:r>
              <a:rPr lang="en-GB"/>
              <a:t>Please contact the pastoral team if you have any worries.</a:t>
            </a:r>
          </a:p>
          <a:p>
            <a:endParaRPr lang="en-GB"/>
          </a:p>
        </p:txBody>
      </p:sp>
    </p:spTree>
    <p:extLst>
      <p:ext uri="{BB962C8B-B14F-4D97-AF65-F5344CB8AC3E}">
        <p14:creationId xmlns:p14="http://schemas.microsoft.com/office/powerpoint/2010/main" val="41261173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F31B8-8EC2-D948-8420-397C8B087E4C}"/>
              </a:ext>
            </a:extLst>
          </p:cNvPr>
          <p:cNvSpPr>
            <a:spLocks noGrp="1"/>
          </p:cNvSpPr>
          <p:nvPr>
            <p:ph type="title"/>
          </p:nvPr>
        </p:nvSpPr>
        <p:spPr/>
        <p:txBody>
          <a:bodyPr/>
          <a:lstStyle/>
          <a:p>
            <a:r>
              <a:rPr lang="en-US"/>
              <a:t>Keeping your child safe online.</a:t>
            </a:r>
          </a:p>
        </p:txBody>
      </p:sp>
      <p:sp>
        <p:nvSpPr>
          <p:cNvPr id="3" name="Content Placeholder 2">
            <a:extLst>
              <a:ext uri="{FF2B5EF4-FFF2-40B4-BE49-F238E27FC236}">
                <a16:creationId xmlns:a16="http://schemas.microsoft.com/office/drawing/2014/main" id="{C530C150-1C9A-1E4E-9645-82EB372643FA}"/>
              </a:ext>
            </a:extLst>
          </p:cNvPr>
          <p:cNvSpPr>
            <a:spLocks noGrp="1"/>
          </p:cNvSpPr>
          <p:nvPr>
            <p:ph idx="1"/>
          </p:nvPr>
        </p:nvSpPr>
        <p:spPr/>
        <p:txBody>
          <a:bodyPr/>
          <a:lstStyle/>
          <a:p>
            <a:pPr marL="0" indent="0">
              <a:buNone/>
            </a:pPr>
            <a:r>
              <a:rPr lang="en-US">
                <a:hlinkClick r:id="rId2"/>
              </a:rPr>
              <a:t>https://www.nspcc.org.uk/keeping-children-safe/online-safety/#guides</a:t>
            </a:r>
            <a:endParaRPr lang="en-US"/>
          </a:p>
          <a:p>
            <a:pPr marL="0" indent="0">
              <a:buNone/>
            </a:pPr>
            <a:r>
              <a:rPr lang="en-GB"/>
              <a:t>Online safety guides to help you navigate online risks – whether your kids are gaming, chatting, posting or streaming.</a:t>
            </a:r>
          </a:p>
          <a:p>
            <a:pPr marL="0" indent="0">
              <a:buNone/>
            </a:pPr>
            <a:r>
              <a:rPr lang="en-US">
                <a:hlinkClick r:id="rId3"/>
              </a:rPr>
              <a:t>https://www.internetmatters.org/advice/14plus/</a:t>
            </a:r>
            <a:endParaRPr lang="en-US"/>
          </a:p>
          <a:p>
            <a:pPr marL="0" indent="0">
              <a:buNone/>
            </a:pPr>
            <a:r>
              <a:rPr lang="en-US"/>
              <a:t>Lots of excellent information and links to other online safety sites.</a:t>
            </a:r>
          </a:p>
        </p:txBody>
      </p:sp>
    </p:spTree>
    <p:extLst>
      <p:ext uri="{BB962C8B-B14F-4D97-AF65-F5344CB8AC3E}">
        <p14:creationId xmlns:p14="http://schemas.microsoft.com/office/powerpoint/2010/main" val="12075539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45EFC-72A5-478B-BEBE-C5D2BBAF850B}"/>
              </a:ext>
            </a:extLst>
          </p:cNvPr>
          <p:cNvSpPr>
            <a:spLocks noGrp="1"/>
          </p:cNvSpPr>
          <p:nvPr>
            <p:ph type="title"/>
          </p:nvPr>
        </p:nvSpPr>
        <p:spPr/>
        <p:txBody>
          <a:bodyPr/>
          <a:lstStyle/>
          <a:p>
            <a:r>
              <a:rPr lang="en-GB"/>
              <a:t>PDC and Assembly Programme</a:t>
            </a:r>
          </a:p>
        </p:txBody>
      </p:sp>
      <p:sp>
        <p:nvSpPr>
          <p:cNvPr id="3" name="Content Placeholder 2">
            <a:extLst>
              <a:ext uri="{FF2B5EF4-FFF2-40B4-BE49-F238E27FC236}">
                <a16:creationId xmlns:a16="http://schemas.microsoft.com/office/drawing/2014/main" id="{6250BE20-F3D5-4F3E-AA44-EB4D338FA0EB}"/>
              </a:ext>
            </a:extLst>
          </p:cNvPr>
          <p:cNvSpPr>
            <a:spLocks noGrp="1"/>
          </p:cNvSpPr>
          <p:nvPr>
            <p:ph sz="half" idx="1"/>
          </p:nvPr>
        </p:nvSpPr>
        <p:spPr/>
        <p:txBody>
          <a:bodyPr>
            <a:normAutofit/>
          </a:bodyPr>
          <a:lstStyle/>
          <a:p>
            <a:pPr marL="0" indent="0">
              <a:buNone/>
            </a:pPr>
            <a:r>
              <a:rPr lang="en-GB"/>
              <a:t>Staff and pupils will be made aware of online safety issues and concerns through training and the curriculum, this will be delivered via ICT lessons, assemblies, the PDC program and external providers when needed. This covers a range of online safety issues, including; </a:t>
            </a:r>
          </a:p>
          <a:p>
            <a:r>
              <a:rPr lang="en-GB"/>
              <a:t>online fraud and scams, </a:t>
            </a:r>
          </a:p>
          <a:p>
            <a:r>
              <a:rPr lang="en-GB"/>
              <a:t>copycat websites, </a:t>
            </a:r>
          </a:p>
          <a:p>
            <a:r>
              <a:rPr lang="en-GB"/>
              <a:t>phishing e-mails, </a:t>
            </a:r>
          </a:p>
        </p:txBody>
      </p:sp>
      <p:sp>
        <p:nvSpPr>
          <p:cNvPr id="4" name="Content Placeholder 3">
            <a:extLst>
              <a:ext uri="{FF2B5EF4-FFF2-40B4-BE49-F238E27FC236}">
                <a16:creationId xmlns:a16="http://schemas.microsoft.com/office/drawing/2014/main" id="{3E4A0416-A2E9-4F93-A422-D08CA8CD561D}"/>
              </a:ext>
            </a:extLst>
          </p:cNvPr>
          <p:cNvSpPr>
            <a:spLocks noGrp="1"/>
          </p:cNvSpPr>
          <p:nvPr>
            <p:ph sz="half" idx="2"/>
          </p:nvPr>
        </p:nvSpPr>
        <p:spPr/>
        <p:txBody>
          <a:bodyPr>
            <a:normAutofit/>
          </a:bodyPr>
          <a:lstStyle/>
          <a:p>
            <a:r>
              <a:rPr lang="en-GB"/>
              <a:t>identity theft, </a:t>
            </a:r>
          </a:p>
          <a:p>
            <a:r>
              <a:rPr lang="en-GB"/>
              <a:t>cyberbullying/trolling, </a:t>
            </a:r>
          </a:p>
          <a:p>
            <a:r>
              <a:rPr lang="en-GB"/>
              <a:t>cyberstalking, </a:t>
            </a:r>
          </a:p>
          <a:p>
            <a:r>
              <a:rPr lang="en-GB"/>
              <a:t>online grooming, </a:t>
            </a:r>
          </a:p>
          <a:p>
            <a:r>
              <a:rPr lang="en-GB"/>
              <a:t>online radicalisation, </a:t>
            </a:r>
          </a:p>
          <a:p>
            <a:r>
              <a:rPr lang="en-GB"/>
              <a:t>offensive/illegal content, </a:t>
            </a:r>
          </a:p>
          <a:p>
            <a:r>
              <a:rPr lang="en-GB"/>
              <a:t>child sexual exploitation and young produced sexual imagery (sexting), </a:t>
            </a:r>
          </a:p>
          <a:p>
            <a:r>
              <a:rPr lang="en-GB"/>
              <a:t>using social media platforms. </a:t>
            </a:r>
          </a:p>
          <a:p>
            <a:endParaRPr lang="en-GB"/>
          </a:p>
        </p:txBody>
      </p:sp>
    </p:spTree>
    <p:extLst>
      <p:ext uri="{BB962C8B-B14F-4D97-AF65-F5344CB8AC3E}">
        <p14:creationId xmlns:p14="http://schemas.microsoft.com/office/powerpoint/2010/main" val="13767140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1224BE-80B4-4305-B814-7DFA4ED6BB1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31944"/>
            <a:ext cx="12192000" cy="6453623"/>
          </a:xfrm>
          <a:prstGeom prst="rect">
            <a:avLst/>
          </a:prstGeom>
          <a:ln>
            <a:solidFill>
              <a:schemeClr val="accent2"/>
            </a:solidFill>
          </a:ln>
        </p:spPr>
      </p:pic>
      <p:sp>
        <p:nvSpPr>
          <p:cNvPr id="5" name="Rectangle 4">
            <a:extLst>
              <a:ext uri="{FF2B5EF4-FFF2-40B4-BE49-F238E27FC236}">
                <a16:creationId xmlns:a16="http://schemas.microsoft.com/office/drawing/2014/main" id="{C3A6AD50-6F5F-4F8A-8AD0-88138A9A94BA}"/>
              </a:ext>
            </a:extLst>
          </p:cNvPr>
          <p:cNvSpPr/>
          <p:nvPr/>
        </p:nvSpPr>
        <p:spPr>
          <a:xfrm>
            <a:off x="8131784" y="5489036"/>
            <a:ext cx="1989056" cy="886119"/>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endParaRPr>
          </a:p>
        </p:txBody>
      </p:sp>
    </p:spTree>
    <p:extLst>
      <p:ext uri="{BB962C8B-B14F-4D97-AF65-F5344CB8AC3E}">
        <p14:creationId xmlns:p14="http://schemas.microsoft.com/office/powerpoint/2010/main" val="567823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5B8ED-4F3D-465A-BCFA-F0C3850A9F5F}"/>
              </a:ext>
            </a:extLst>
          </p:cNvPr>
          <p:cNvSpPr>
            <a:spLocks noGrp="1"/>
          </p:cNvSpPr>
          <p:nvPr>
            <p:ph type="title"/>
          </p:nvPr>
        </p:nvSpPr>
        <p:spPr/>
        <p:txBody>
          <a:bodyPr/>
          <a:lstStyle/>
          <a:p>
            <a:r>
              <a:rPr lang="en-GB"/>
              <a:t>CLICK CEOP</a:t>
            </a:r>
          </a:p>
        </p:txBody>
      </p:sp>
      <p:sp>
        <p:nvSpPr>
          <p:cNvPr id="3" name="Content Placeholder 2">
            <a:extLst>
              <a:ext uri="{FF2B5EF4-FFF2-40B4-BE49-F238E27FC236}">
                <a16:creationId xmlns:a16="http://schemas.microsoft.com/office/drawing/2014/main" id="{6E35B48F-F4CC-46F3-959A-FAAC29FE22F8}"/>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A3AB4AB9-463F-4280-BF8F-FF5857F3795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381946"/>
          </a:xfrm>
          <a:prstGeom prst="rect">
            <a:avLst/>
          </a:prstGeom>
        </p:spPr>
      </p:pic>
    </p:spTree>
    <p:extLst>
      <p:ext uri="{BB962C8B-B14F-4D97-AF65-F5344CB8AC3E}">
        <p14:creationId xmlns:p14="http://schemas.microsoft.com/office/powerpoint/2010/main" val="13174050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03A07-F46B-4CBF-AA56-E9972B25D31C}"/>
              </a:ext>
            </a:extLst>
          </p:cNvPr>
          <p:cNvSpPr>
            <a:spLocks noGrp="1"/>
          </p:cNvSpPr>
          <p:nvPr>
            <p:ph type="title"/>
          </p:nvPr>
        </p:nvSpPr>
        <p:spPr/>
        <p:txBody>
          <a:bodyPr>
            <a:normAutofit/>
          </a:bodyPr>
          <a:lstStyle/>
          <a:p>
            <a:r>
              <a:rPr lang="en-GB"/>
              <a:t>Things parents and carers can report to CEOPs:</a:t>
            </a:r>
          </a:p>
        </p:txBody>
      </p:sp>
      <p:sp>
        <p:nvSpPr>
          <p:cNvPr id="3" name="Content Placeholder 2">
            <a:extLst>
              <a:ext uri="{FF2B5EF4-FFF2-40B4-BE49-F238E27FC236}">
                <a16:creationId xmlns:a16="http://schemas.microsoft.com/office/drawing/2014/main" id="{2D518E2E-3B89-4742-BB71-3A2E74A27E47}"/>
              </a:ext>
            </a:extLst>
          </p:cNvPr>
          <p:cNvSpPr>
            <a:spLocks noGrp="1"/>
          </p:cNvSpPr>
          <p:nvPr>
            <p:ph sz="half" idx="1"/>
          </p:nvPr>
        </p:nvSpPr>
        <p:spPr/>
        <p:txBody>
          <a:bodyPr>
            <a:normAutofit/>
          </a:bodyPr>
          <a:lstStyle/>
          <a:p>
            <a:r>
              <a:rPr lang="en-GB"/>
              <a:t>I am worried my child is being groomed online</a:t>
            </a:r>
          </a:p>
          <a:p>
            <a:r>
              <a:rPr lang="en-GB"/>
              <a:t>My child has shared a nude picture online and is now being threatened</a:t>
            </a:r>
          </a:p>
          <a:p>
            <a:r>
              <a:rPr lang="en-GB"/>
              <a:t>Someone is asking my child to communicate with them on a live-streaming platform</a:t>
            </a:r>
          </a:p>
          <a:p>
            <a:r>
              <a:rPr lang="en-GB"/>
              <a:t>My child is meeting up with someone they met online</a:t>
            </a:r>
          </a:p>
          <a:p>
            <a:endParaRPr lang="en-GB"/>
          </a:p>
        </p:txBody>
      </p:sp>
      <p:sp>
        <p:nvSpPr>
          <p:cNvPr id="4" name="Content Placeholder 3">
            <a:extLst>
              <a:ext uri="{FF2B5EF4-FFF2-40B4-BE49-F238E27FC236}">
                <a16:creationId xmlns:a16="http://schemas.microsoft.com/office/drawing/2014/main" id="{519BE08A-F836-44F6-8270-DD144D564172}"/>
              </a:ext>
            </a:extLst>
          </p:cNvPr>
          <p:cNvSpPr>
            <a:spLocks noGrp="1"/>
          </p:cNvSpPr>
          <p:nvPr>
            <p:ph sz="half" idx="2"/>
          </p:nvPr>
        </p:nvSpPr>
        <p:spPr/>
        <p:txBody>
          <a:bodyPr>
            <a:normAutofit/>
          </a:bodyPr>
          <a:lstStyle/>
          <a:p>
            <a:r>
              <a:rPr lang="en-GB"/>
              <a:t>I've noticed changes in my child's behaviour which I think may be due to someone they met online</a:t>
            </a:r>
          </a:p>
          <a:p>
            <a:r>
              <a:rPr lang="en-GB"/>
              <a:t>My child has SEND and I am worried about the people they are talking to online</a:t>
            </a:r>
          </a:p>
          <a:p>
            <a:r>
              <a:rPr lang="en-GB"/>
              <a:t>I am a foster carer/adoptive parent and I am worried that my child's abusive birth father/mother is trying to contact them online</a:t>
            </a:r>
          </a:p>
        </p:txBody>
      </p:sp>
    </p:spTree>
    <p:extLst>
      <p:ext uri="{BB962C8B-B14F-4D97-AF65-F5344CB8AC3E}">
        <p14:creationId xmlns:p14="http://schemas.microsoft.com/office/powerpoint/2010/main" val="17503107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EA9590-4EEE-4F74-A40A-661B62904A5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66807" cy="6479458"/>
          </a:xfrm>
          <a:prstGeom prst="rect">
            <a:avLst/>
          </a:prstGeom>
        </p:spPr>
      </p:pic>
    </p:spTree>
    <p:extLst>
      <p:ext uri="{BB962C8B-B14F-4D97-AF65-F5344CB8AC3E}">
        <p14:creationId xmlns:p14="http://schemas.microsoft.com/office/powerpoint/2010/main" val="4105295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5A967-07BB-418C-9A11-6D4291F105D3}"/>
              </a:ext>
            </a:extLst>
          </p:cNvPr>
          <p:cNvSpPr>
            <a:spLocks noGrp="1"/>
          </p:cNvSpPr>
          <p:nvPr>
            <p:ph type="title"/>
          </p:nvPr>
        </p:nvSpPr>
        <p:spPr/>
        <p:txBody>
          <a:bodyPr/>
          <a:lstStyle/>
          <a:p>
            <a:r>
              <a:rPr lang="en-GB"/>
              <a:t>Results - Year 13– Final</a:t>
            </a:r>
          </a:p>
        </p:txBody>
      </p:sp>
      <p:graphicFrame>
        <p:nvGraphicFramePr>
          <p:cNvPr id="5" name="Content Placeholder 4">
            <a:extLst>
              <a:ext uri="{FF2B5EF4-FFF2-40B4-BE49-F238E27FC236}">
                <a16:creationId xmlns:a16="http://schemas.microsoft.com/office/drawing/2014/main" id="{E15508CF-5460-4716-9AE6-3681527D43E9}"/>
              </a:ext>
            </a:extLst>
          </p:cNvPr>
          <p:cNvGraphicFramePr>
            <a:graphicFrameLocks noGrp="1"/>
          </p:cNvGraphicFramePr>
          <p:nvPr>
            <p:ph idx="1"/>
          </p:nvPr>
        </p:nvGraphicFramePr>
        <p:xfrm>
          <a:off x="581025" y="1557338"/>
          <a:ext cx="10646964" cy="2891336"/>
        </p:xfrm>
        <a:graphic>
          <a:graphicData uri="http://schemas.openxmlformats.org/drawingml/2006/table">
            <a:tbl>
              <a:tblPr firstRow="1" bandRow="1">
                <a:tableStyleId>{5940675A-B579-460E-94D1-54222C63F5DA}</a:tableStyleId>
              </a:tblPr>
              <a:tblGrid>
                <a:gridCol w="1162104">
                  <a:extLst>
                    <a:ext uri="{9D8B030D-6E8A-4147-A177-3AD203B41FA5}">
                      <a16:colId xmlns:a16="http://schemas.microsoft.com/office/drawing/2014/main" val="2046665461"/>
                    </a:ext>
                  </a:extLst>
                </a:gridCol>
                <a:gridCol w="790405">
                  <a:extLst>
                    <a:ext uri="{9D8B030D-6E8A-4147-A177-3AD203B41FA5}">
                      <a16:colId xmlns:a16="http://schemas.microsoft.com/office/drawing/2014/main" val="3173864159"/>
                    </a:ext>
                  </a:extLst>
                </a:gridCol>
                <a:gridCol w="790405">
                  <a:extLst>
                    <a:ext uri="{9D8B030D-6E8A-4147-A177-3AD203B41FA5}">
                      <a16:colId xmlns:a16="http://schemas.microsoft.com/office/drawing/2014/main" val="232305278"/>
                    </a:ext>
                  </a:extLst>
                </a:gridCol>
                <a:gridCol w="790405">
                  <a:extLst>
                    <a:ext uri="{9D8B030D-6E8A-4147-A177-3AD203B41FA5}">
                      <a16:colId xmlns:a16="http://schemas.microsoft.com/office/drawing/2014/main" val="539896763"/>
                    </a:ext>
                  </a:extLst>
                </a:gridCol>
                <a:gridCol w="790405">
                  <a:extLst>
                    <a:ext uri="{9D8B030D-6E8A-4147-A177-3AD203B41FA5}">
                      <a16:colId xmlns:a16="http://schemas.microsoft.com/office/drawing/2014/main" val="900968948"/>
                    </a:ext>
                  </a:extLst>
                </a:gridCol>
                <a:gridCol w="790405">
                  <a:extLst>
                    <a:ext uri="{9D8B030D-6E8A-4147-A177-3AD203B41FA5}">
                      <a16:colId xmlns:a16="http://schemas.microsoft.com/office/drawing/2014/main" val="4171677942"/>
                    </a:ext>
                  </a:extLst>
                </a:gridCol>
                <a:gridCol w="790405">
                  <a:extLst>
                    <a:ext uri="{9D8B030D-6E8A-4147-A177-3AD203B41FA5}">
                      <a16:colId xmlns:a16="http://schemas.microsoft.com/office/drawing/2014/main" val="2022828036"/>
                    </a:ext>
                  </a:extLst>
                </a:gridCol>
                <a:gridCol w="790405">
                  <a:extLst>
                    <a:ext uri="{9D8B030D-6E8A-4147-A177-3AD203B41FA5}">
                      <a16:colId xmlns:a16="http://schemas.microsoft.com/office/drawing/2014/main" val="3463563626"/>
                    </a:ext>
                  </a:extLst>
                </a:gridCol>
                <a:gridCol w="790405">
                  <a:extLst>
                    <a:ext uri="{9D8B030D-6E8A-4147-A177-3AD203B41FA5}">
                      <a16:colId xmlns:a16="http://schemas.microsoft.com/office/drawing/2014/main" val="938223900"/>
                    </a:ext>
                  </a:extLst>
                </a:gridCol>
                <a:gridCol w="790405">
                  <a:extLst>
                    <a:ext uri="{9D8B030D-6E8A-4147-A177-3AD203B41FA5}">
                      <a16:colId xmlns:a16="http://schemas.microsoft.com/office/drawing/2014/main" val="3218951228"/>
                    </a:ext>
                  </a:extLst>
                </a:gridCol>
                <a:gridCol w="790405">
                  <a:extLst>
                    <a:ext uri="{9D8B030D-6E8A-4147-A177-3AD203B41FA5}">
                      <a16:colId xmlns:a16="http://schemas.microsoft.com/office/drawing/2014/main" val="1564300067"/>
                    </a:ext>
                  </a:extLst>
                </a:gridCol>
                <a:gridCol w="790405">
                  <a:extLst>
                    <a:ext uri="{9D8B030D-6E8A-4147-A177-3AD203B41FA5}">
                      <a16:colId xmlns:a16="http://schemas.microsoft.com/office/drawing/2014/main" val="2835847048"/>
                    </a:ext>
                  </a:extLst>
                </a:gridCol>
                <a:gridCol w="790405">
                  <a:extLst>
                    <a:ext uri="{9D8B030D-6E8A-4147-A177-3AD203B41FA5}">
                      <a16:colId xmlns:a16="http://schemas.microsoft.com/office/drawing/2014/main" val="4183018328"/>
                    </a:ext>
                  </a:extLst>
                </a:gridCol>
              </a:tblGrid>
              <a:tr h="473481">
                <a:tc>
                  <a:txBody>
                    <a:bodyPr/>
                    <a:lstStyle/>
                    <a:p>
                      <a:pPr algn="l" fontAlgn="t">
                        <a:lnSpc>
                          <a:spcPct val="107000"/>
                        </a:lnSpc>
                        <a:spcBef>
                          <a:spcPts val="0"/>
                        </a:spcBef>
                        <a:spcAft>
                          <a:spcPts val="800"/>
                        </a:spcAft>
                      </a:pPr>
                      <a:r>
                        <a:rPr lang="en-GB" sz="2000" u="none" strike="noStrike">
                          <a:effectLst/>
                          <a:latin typeface="Calibri" panose="020F0502020204030204" pitchFamily="34" charset="0"/>
                          <a:cs typeface="Calibri" panose="020F0502020204030204" pitchFamily="34" charset="0"/>
                        </a:rPr>
                        <a:t> </a:t>
                      </a:r>
                      <a:endParaRPr lang="en-GB" sz="3600" b="0" i="0" u="none" strike="noStrike">
                        <a:effectLst/>
                        <a:latin typeface="Calibri" panose="020F0502020204030204" pitchFamily="34" charset="0"/>
                        <a:cs typeface="Calibri" panose="020F0502020204030204" pitchFamily="34" charset="0"/>
                      </a:endParaRPr>
                    </a:p>
                  </a:txBody>
                  <a:tcPr marL="68580" marR="68580" marT="9525" marB="0"/>
                </a:tc>
                <a:tc>
                  <a:txBody>
                    <a:bodyPr/>
                    <a:lstStyle/>
                    <a:p>
                      <a:pPr algn="ctr" fontAlgn="t">
                        <a:lnSpc>
                          <a:spcPct val="107000"/>
                        </a:lnSpc>
                        <a:spcBef>
                          <a:spcPts val="0"/>
                        </a:spcBef>
                        <a:spcAft>
                          <a:spcPts val="800"/>
                        </a:spcAft>
                      </a:pPr>
                      <a:r>
                        <a:rPr lang="en-GB" sz="2000" b="1" u="none" strike="noStrike">
                          <a:solidFill>
                            <a:schemeClr val="bg1"/>
                          </a:solidFill>
                          <a:effectLst/>
                          <a:latin typeface="Calibri" panose="020F0502020204030204" pitchFamily="34" charset="0"/>
                          <a:cs typeface="Calibri" panose="020F0502020204030204" pitchFamily="34" charset="0"/>
                        </a:rPr>
                        <a:t>2013</a:t>
                      </a:r>
                      <a:endParaRPr lang="en-GB" sz="3600" b="1" i="0" u="none" strike="noStrike">
                        <a:solidFill>
                          <a:schemeClr val="bg1"/>
                        </a:solidFill>
                        <a:effectLst/>
                        <a:latin typeface="Calibri" panose="020F0502020204030204" pitchFamily="34" charset="0"/>
                        <a:cs typeface="Calibri" panose="020F0502020204030204" pitchFamily="34" charset="0"/>
                      </a:endParaRPr>
                    </a:p>
                  </a:txBody>
                  <a:tcPr marL="68580" marR="68580" marT="9525" marB="0" anchor="ctr">
                    <a:solidFill>
                      <a:srgbClr val="85171E"/>
                    </a:solidFill>
                  </a:tcPr>
                </a:tc>
                <a:tc>
                  <a:txBody>
                    <a:bodyPr/>
                    <a:lstStyle/>
                    <a:p>
                      <a:pPr algn="ctr" fontAlgn="t">
                        <a:lnSpc>
                          <a:spcPct val="107000"/>
                        </a:lnSpc>
                        <a:spcBef>
                          <a:spcPts val="0"/>
                        </a:spcBef>
                        <a:spcAft>
                          <a:spcPts val="800"/>
                        </a:spcAft>
                      </a:pPr>
                      <a:r>
                        <a:rPr lang="en-GB" sz="2000" b="1" u="none" strike="noStrike">
                          <a:solidFill>
                            <a:schemeClr val="bg1"/>
                          </a:solidFill>
                          <a:effectLst/>
                          <a:latin typeface="Calibri" panose="020F0502020204030204" pitchFamily="34" charset="0"/>
                          <a:cs typeface="Calibri" panose="020F0502020204030204" pitchFamily="34" charset="0"/>
                        </a:rPr>
                        <a:t>2014</a:t>
                      </a:r>
                      <a:endParaRPr lang="en-GB" sz="3600" b="1" i="0" u="none" strike="noStrike">
                        <a:solidFill>
                          <a:schemeClr val="bg1"/>
                        </a:solidFill>
                        <a:effectLst/>
                        <a:latin typeface="Calibri" panose="020F0502020204030204" pitchFamily="34" charset="0"/>
                        <a:cs typeface="Calibri" panose="020F0502020204030204" pitchFamily="34" charset="0"/>
                      </a:endParaRPr>
                    </a:p>
                  </a:txBody>
                  <a:tcPr marL="68580" marR="68580" marT="9525" marB="0" anchor="ctr">
                    <a:solidFill>
                      <a:srgbClr val="85171E"/>
                    </a:solidFill>
                  </a:tcPr>
                </a:tc>
                <a:tc>
                  <a:txBody>
                    <a:bodyPr/>
                    <a:lstStyle/>
                    <a:p>
                      <a:pPr algn="ctr" fontAlgn="t">
                        <a:lnSpc>
                          <a:spcPct val="107000"/>
                        </a:lnSpc>
                        <a:spcBef>
                          <a:spcPts val="0"/>
                        </a:spcBef>
                        <a:spcAft>
                          <a:spcPts val="800"/>
                        </a:spcAft>
                      </a:pPr>
                      <a:r>
                        <a:rPr lang="en-GB" sz="2000" b="1" u="none" strike="noStrike">
                          <a:solidFill>
                            <a:schemeClr val="bg1"/>
                          </a:solidFill>
                          <a:effectLst/>
                          <a:latin typeface="Calibri" panose="020F0502020204030204" pitchFamily="34" charset="0"/>
                          <a:cs typeface="Calibri" panose="020F0502020204030204" pitchFamily="34" charset="0"/>
                        </a:rPr>
                        <a:t>2015</a:t>
                      </a:r>
                      <a:endParaRPr lang="en-GB" sz="3600" b="1" i="0" u="none" strike="noStrike">
                        <a:solidFill>
                          <a:schemeClr val="bg1"/>
                        </a:solidFill>
                        <a:effectLst/>
                        <a:latin typeface="Calibri" panose="020F0502020204030204" pitchFamily="34" charset="0"/>
                        <a:cs typeface="Calibri" panose="020F0502020204030204" pitchFamily="34" charset="0"/>
                      </a:endParaRPr>
                    </a:p>
                  </a:txBody>
                  <a:tcPr marL="68580" marR="68580" marT="9525" marB="0" anchor="ctr">
                    <a:solidFill>
                      <a:srgbClr val="85171E"/>
                    </a:solidFill>
                  </a:tcPr>
                </a:tc>
                <a:tc>
                  <a:txBody>
                    <a:bodyPr/>
                    <a:lstStyle/>
                    <a:p>
                      <a:pPr algn="ctr" fontAlgn="t">
                        <a:lnSpc>
                          <a:spcPct val="107000"/>
                        </a:lnSpc>
                        <a:spcBef>
                          <a:spcPts val="0"/>
                        </a:spcBef>
                        <a:spcAft>
                          <a:spcPts val="800"/>
                        </a:spcAft>
                      </a:pPr>
                      <a:r>
                        <a:rPr lang="en-GB" sz="2000" b="1" u="none" strike="noStrike">
                          <a:solidFill>
                            <a:schemeClr val="bg1"/>
                          </a:solidFill>
                          <a:effectLst/>
                          <a:latin typeface="Calibri" panose="020F0502020204030204" pitchFamily="34" charset="0"/>
                          <a:cs typeface="Calibri" panose="020F0502020204030204" pitchFamily="34" charset="0"/>
                        </a:rPr>
                        <a:t>2016</a:t>
                      </a:r>
                      <a:endParaRPr lang="en-GB" sz="3600" b="1" i="0" u="none" strike="noStrike">
                        <a:solidFill>
                          <a:schemeClr val="bg1"/>
                        </a:solidFill>
                        <a:effectLst/>
                        <a:latin typeface="Calibri" panose="020F0502020204030204" pitchFamily="34" charset="0"/>
                        <a:cs typeface="Calibri" panose="020F0502020204030204" pitchFamily="34" charset="0"/>
                      </a:endParaRPr>
                    </a:p>
                  </a:txBody>
                  <a:tcPr marL="68580" marR="68580" marT="9525" marB="0" anchor="ctr">
                    <a:solidFill>
                      <a:srgbClr val="85171E"/>
                    </a:solidFill>
                  </a:tcPr>
                </a:tc>
                <a:tc>
                  <a:txBody>
                    <a:bodyPr/>
                    <a:lstStyle/>
                    <a:p>
                      <a:pPr algn="ctr" fontAlgn="t">
                        <a:lnSpc>
                          <a:spcPct val="107000"/>
                        </a:lnSpc>
                        <a:spcBef>
                          <a:spcPts val="0"/>
                        </a:spcBef>
                        <a:spcAft>
                          <a:spcPts val="800"/>
                        </a:spcAft>
                      </a:pPr>
                      <a:r>
                        <a:rPr lang="en-GB" sz="2000" b="1" u="none" strike="noStrike">
                          <a:solidFill>
                            <a:schemeClr val="bg1"/>
                          </a:solidFill>
                          <a:effectLst/>
                          <a:latin typeface="Calibri" panose="020F0502020204030204" pitchFamily="34" charset="0"/>
                          <a:cs typeface="Calibri" panose="020F0502020204030204" pitchFamily="34" charset="0"/>
                        </a:rPr>
                        <a:t>2017</a:t>
                      </a:r>
                      <a:endParaRPr lang="en-GB" sz="3600" b="1" i="0" u="none" strike="noStrike">
                        <a:solidFill>
                          <a:schemeClr val="bg1"/>
                        </a:solidFill>
                        <a:effectLst/>
                        <a:latin typeface="Calibri" panose="020F0502020204030204" pitchFamily="34" charset="0"/>
                        <a:cs typeface="Calibri" panose="020F0502020204030204" pitchFamily="34" charset="0"/>
                      </a:endParaRPr>
                    </a:p>
                  </a:txBody>
                  <a:tcPr marL="68580" marR="68580" marT="9525" marB="0" anchor="ctr">
                    <a:solidFill>
                      <a:srgbClr val="85171E"/>
                    </a:solidFill>
                  </a:tcPr>
                </a:tc>
                <a:tc>
                  <a:txBody>
                    <a:bodyPr/>
                    <a:lstStyle/>
                    <a:p>
                      <a:pPr algn="ctr" fontAlgn="t">
                        <a:lnSpc>
                          <a:spcPct val="107000"/>
                        </a:lnSpc>
                        <a:spcBef>
                          <a:spcPts val="0"/>
                        </a:spcBef>
                        <a:spcAft>
                          <a:spcPts val="800"/>
                        </a:spcAft>
                      </a:pPr>
                      <a:r>
                        <a:rPr lang="en-GB" sz="2000" b="1" u="none" strike="noStrike">
                          <a:solidFill>
                            <a:schemeClr val="bg1"/>
                          </a:solidFill>
                          <a:effectLst/>
                          <a:latin typeface="Calibri" panose="020F0502020204030204" pitchFamily="34" charset="0"/>
                          <a:cs typeface="Calibri" panose="020F0502020204030204" pitchFamily="34" charset="0"/>
                        </a:rPr>
                        <a:t>2018</a:t>
                      </a:r>
                      <a:endParaRPr lang="en-GB" sz="3600" b="1" i="0" u="none" strike="noStrike">
                        <a:solidFill>
                          <a:schemeClr val="bg1"/>
                        </a:solidFill>
                        <a:effectLst/>
                        <a:latin typeface="Calibri" panose="020F0502020204030204" pitchFamily="34" charset="0"/>
                        <a:cs typeface="Calibri" panose="020F0502020204030204" pitchFamily="34" charset="0"/>
                      </a:endParaRPr>
                    </a:p>
                  </a:txBody>
                  <a:tcPr marL="68580" marR="68580" marT="9525" marB="0" anchor="ctr">
                    <a:solidFill>
                      <a:srgbClr val="85171E"/>
                    </a:solidFill>
                  </a:tcPr>
                </a:tc>
                <a:tc>
                  <a:txBody>
                    <a:bodyPr/>
                    <a:lstStyle/>
                    <a:p>
                      <a:pPr algn="ctr" fontAlgn="t">
                        <a:lnSpc>
                          <a:spcPct val="107000"/>
                        </a:lnSpc>
                        <a:spcBef>
                          <a:spcPts val="0"/>
                        </a:spcBef>
                        <a:spcAft>
                          <a:spcPts val="800"/>
                        </a:spcAft>
                      </a:pPr>
                      <a:r>
                        <a:rPr lang="en-GB" sz="2000" b="1" u="none" strike="noStrike">
                          <a:solidFill>
                            <a:schemeClr val="bg1"/>
                          </a:solidFill>
                          <a:effectLst/>
                          <a:latin typeface="Calibri" panose="020F0502020204030204" pitchFamily="34" charset="0"/>
                          <a:cs typeface="Calibri" panose="020F0502020204030204" pitchFamily="34" charset="0"/>
                        </a:rPr>
                        <a:t>2019</a:t>
                      </a:r>
                      <a:endParaRPr lang="en-GB" sz="3600" b="1" i="0" u="none" strike="noStrike">
                        <a:solidFill>
                          <a:schemeClr val="bg1"/>
                        </a:solidFill>
                        <a:effectLst/>
                        <a:latin typeface="Calibri" panose="020F0502020204030204" pitchFamily="34" charset="0"/>
                        <a:cs typeface="Calibri" panose="020F0502020204030204" pitchFamily="34" charset="0"/>
                      </a:endParaRPr>
                    </a:p>
                  </a:txBody>
                  <a:tcPr marL="68580" marR="68580" marT="9525" marB="0" anchor="ctr">
                    <a:solidFill>
                      <a:srgbClr val="85171E"/>
                    </a:solidFill>
                  </a:tcPr>
                </a:tc>
                <a:tc>
                  <a:txBody>
                    <a:bodyPr/>
                    <a:lstStyle/>
                    <a:p>
                      <a:pPr algn="ctr" fontAlgn="t">
                        <a:lnSpc>
                          <a:spcPct val="107000"/>
                        </a:lnSpc>
                        <a:spcBef>
                          <a:spcPts val="0"/>
                        </a:spcBef>
                        <a:spcAft>
                          <a:spcPts val="800"/>
                        </a:spcAft>
                      </a:pPr>
                      <a:r>
                        <a:rPr lang="en-GB" sz="2000" b="1" u="none" strike="noStrike">
                          <a:solidFill>
                            <a:schemeClr val="bg1"/>
                          </a:solidFill>
                          <a:effectLst/>
                          <a:latin typeface="Calibri" panose="020F0502020204030204" pitchFamily="34" charset="0"/>
                          <a:cs typeface="Calibri" panose="020F0502020204030204" pitchFamily="34" charset="0"/>
                        </a:rPr>
                        <a:t>2020</a:t>
                      </a:r>
                      <a:endParaRPr lang="en-GB" sz="3600" b="1" i="0" u="none" strike="noStrike">
                        <a:solidFill>
                          <a:schemeClr val="bg1"/>
                        </a:solidFill>
                        <a:effectLst/>
                        <a:latin typeface="Calibri" panose="020F0502020204030204" pitchFamily="34" charset="0"/>
                        <a:cs typeface="Calibri" panose="020F0502020204030204" pitchFamily="34" charset="0"/>
                      </a:endParaRPr>
                    </a:p>
                  </a:txBody>
                  <a:tcPr marL="68580" marR="68580" marT="9525" marB="0" anchor="ctr">
                    <a:solidFill>
                      <a:srgbClr val="F2B4B8"/>
                    </a:solidFill>
                  </a:tcPr>
                </a:tc>
                <a:tc>
                  <a:txBody>
                    <a:bodyPr/>
                    <a:lstStyle/>
                    <a:p>
                      <a:pPr algn="ctr" fontAlgn="t">
                        <a:lnSpc>
                          <a:spcPct val="107000"/>
                        </a:lnSpc>
                        <a:spcBef>
                          <a:spcPts val="0"/>
                        </a:spcBef>
                        <a:spcAft>
                          <a:spcPts val="800"/>
                        </a:spcAft>
                      </a:pPr>
                      <a:r>
                        <a:rPr lang="en-GB" sz="2000" b="1" u="none" strike="noStrike" kern="1200">
                          <a:solidFill>
                            <a:schemeClr val="bg1"/>
                          </a:solidFill>
                          <a:effectLst/>
                          <a:latin typeface="Calibri" panose="020F0502020204030204" pitchFamily="34" charset="0"/>
                          <a:ea typeface="+mn-ea"/>
                          <a:cs typeface="Calibri" panose="020F0502020204030204" pitchFamily="34" charset="0"/>
                        </a:rPr>
                        <a:t>2021</a:t>
                      </a:r>
                    </a:p>
                  </a:txBody>
                  <a:tcPr marL="68580" marR="68580" marT="9525" marB="0" anchor="ctr">
                    <a:solidFill>
                      <a:srgbClr val="F2B4B8"/>
                    </a:solidFill>
                  </a:tcPr>
                </a:tc>
                <a:tc>
                  <a:txBody>
                    <a:bodyPr/>
                    <a:lstStyle/>
                    <a:p>
                      <a:pPr algn="ctr" fontAlgn="t">
                        <a:lnSpc>
                          <a:spcPct val="107000"/>
                        </a:lnSpc>
                        <a:spcBef>
                          <a:spcPts val="0"/>
                        </a:spcBef>
                        <a:spcAft>
                          <a:spcPts val="800"/>
                        </a:spcAft>
                      </a:pPr>
                      <a:r>
                        <a:rPr lang="en-GB" sz="2000" b="1" u="none" strike="noStrike" kern="1200">
                          <a:solidFill>
                            <a:schemeClr val="bg1"/>
                          </a:solidFill>
                          <a:effectLst/>
                          <a:latin typeface="Calibri" panose="020F0502020204030204" pitchFamily="34" charset="0"/>
                          <a:ea typeface="+mn-ea"/>
                          <a:cs typeface="Calibri" panose="020F0502020204030204" pitchFamily="34" charset="0"/>
                        </a:rPr>
                        <a:t>2022</a:t>
                      </a:r>
                    </a:p>
                  </a:txBody>
                  <a:tcPr marL="68580" marR="68580" marT="9525" marB="0" anchor="ctr">
                    <a:solidFill>
                      <a:srgbClr val="F2B4B8"/>
                    </a:solidFill>
                  </a:tcPr>
                </a:tc>
                <a:tc>
                  <a:txBody>
                    <a:bodyPr/>
                    <a:lstStyle/>
                    <a:p>
                      <a:pPr algn="ctr" fontAlgn="t">
                        <a:lnSpc>
                          <a:spcPct val="107000"/>
                        </a:lnSpc>
                        <a:spcBef>
                          <a:spcPts val="0"/>
                        </a:spcBef>
                        <a:spcAft>
                          <a:spcPts val="800"/>
                        </a:spcAft>
                      </a:pPr>
                      <a:r>
                        <a:rPr lang="en-US" sz="2000" b="1" u="none" strike="noStrike" kern="1200">
                          <a:solidFill>
                            <a:schemeClr val="bg1"/>
                          </a:solidFill>
                          <a:effectLst/>
                          <a:latin typeface="Calibri" panose="020F0502020204030204" pitchFamily="34" charset="0"/>
                          <a:ea typeface="+mn-ea"/>
                          <a:cs typeface="Calibri" panose="020F0502020204030204" pitchFamily="34" charset="0"/>
                        </a:rPr>
                        <a:t>2023</a:t>
                      </a:r>
                      <a:endParaRPr lang="en-GB" sz="2000" b="1" u="none" strike="noStrike" kern="1200">
                        <a:solidFill>
                          <a:schemeClr val="bg1"/>
                        </a:solidFill>
                        <a:effectLst/>
                        <a:latin typeface="Calibri" panose="020F0502020204030204" pitchFamily="34" charset="0"/>
                        <a:ea typeface="+mn-ea"/>
                        <a:cs typeface="Calibri" panose="020F0502020204030204" pitchFamily="34" charset="0"/>
                      </a:endParaRPr>
                    </a:p>
                  </a:txBody>
                  <a:tcPr marL="68580" marR="68580" marT="9525" marB="0" anchor="ctr">
                    <a:solidFill>
                      <a:srgbClr val="85171E"/>
                    </a:solidFill>
                  </a:tcPr>
                </a:tc>
                <a:tc>
                  <a:txBody>
                    <a:bodyPr/>
                    <a:lstStyle/>
                    <a:p>
                      <a:pPr algn="ctr" fontAlgn="t">
                        <a:lnSpc>
                          <a:spcPct val="107000"/>
                        </a:lnSpc>
                        <a:spcBef>
                          <a:spcPts val="0"/>
                        </a:spcBef>
                        <a:spcAft>
                          <a:spcPts val="800"/>
                        </a:spcAft>
                      </a:pPr>
                      <a:r>
                        <a:rPr lang="en-US" sz="2000" b="1" u="none" strike="noStrike" kern="1200">
                          <a:solidFill>
                            <a:schemeClr val="bg1"/>
                          </a:solidFill>
                          <a:effectLst/>
                          <a:latin typeface="Calibri" panose="020F0502020204030204" pitchFamily="34" charset="0"/>
                          <a:ea typeface="+mn-ea"/>
                          <a:cs typeface="Calibri" panose="020F0502020204030204" pitchFamily="34" charset="0"/>
                        </a:rPr>
                        <a:t>2024</a:t>
                      </a:r>
                      <a:endParaRPr lang="en-GB" sz="2000" b="1" u="none" strike="noStrike" kern="1200">
                        <a:solidFill>
                          <a:schemeClr val="bg1"/>
                        </a:solidFill>
                        <a:effectLst/>
                        <a:latin typeface="Calibri" panose="020F0502020204030204" pitchFamily="34" charset="0"/>
                        <a:ea typeface="+mn-ea"/>
                        <a:cs typeface="Calibri" panose="020F0502020204030204" pitchFamily="34" charset="0"/>
                      </a:endParaRPr>
                    </a:p>
                  </a:txBody>
                  <a:tcPr marL="68580" marR="68580" marT="9525" marB="0" anchor="ctr">
                    <a:solidFill>
                      <a:srgbClr val="85171E"/>
                    </a:solidFill>
                  </a:tcPr>
                </a:tc>
                <a:extLst>
                  <a:ext uri="{0D108BD9-81ED-4DB2-BD59-A6C34878D82A}">
                    <a16:rowId xmlns:a16="http://schemas.microsoft.com/office/drawing/2014/main" val="2199212053"/>
                  </a:ext>
                </a:extLst>
              </a:tr>
              <a:tr h="483571">
                <a:tc>
                  <a:txBody>
                    <a:bodyPr/>
                    <a:lstStyle/>
                    <a:p>
                      <a:pPr algn="ctr" fontAlgn="t">
                        <a:lnSpc>
                          <a:spcPct val="107000"/>
                        </a:lnSpc>
                        <a:spcBef>
                          <a:spcPts val="0"/>
                        </a:spcBef>
                        <a:spcAft>
                          <a:spcPts val="800"/>
                        </a:spcAft>
                      </a:pPr>
                      <a:r>
                        <a:rPr lang="en-GB" sz="2000" b="1" u="none" strike="noStrike">
                          <a:effectLst/>
                          <a:latin typeface="Calibri" panose="020F0502020204030204" pitchFamily="34" charset="0"/>
                          <a:cs typeface="Calibri" panose="020F0502020204030204" pitchFamily="34" charset="0"/>
                        </a:rPr>
                        <a:t>Students</a:t>
                      </a:r>
                      <a:endParaRPr lang="en-GB" sz="3600" b="1" i="0" u="none" strike="noStrike">
                        <a:effectLst/>
                        <a:latin typeface="Calibri" panose="020F0502020204030204" pitchFamily="34" charset="0"/>
                        <a:cs typeface="Calibri" panose="020F0502020204030204" pitchFamily="34" charset="0"/>
                      </a:endParaRPr>
                    </a:p>
                  </a:txBody>
                  <a:tcPr marL="68580" marR="68580" marT="9525" marB="0"/>
                </a:tc>
                <a:tc>
                  <a:txBody>
                    <a:bodyPr/>
                    <a:lstStyle/>
                    <a:p>
                      <a:pPr algn="ctr" fontAlgn="t">
                        <a:lnSpc>
                          <a:spcPct val="107000"/>
                        </a:lnSpc>
                        <a:spcBef>
                          <a:spcPts val="0"/>
                        </a:spcBef>
                        <a:spcAft>
                          <a:spcPts val="800"/>
                        </a:spcAft>
                      </a:pPr>
                      <a:r>
                        <a:rPr lang="en-GB" sz="2000" u="none" strike="noStrike">
                          <a:effectLst/>
                          <a:latin typeface="Calibri" panose="020F0502020204030204" pitchFamily="34" charset="0"/>
                          <a:cs typeface="Calibri" panose="020F0502020204030204" pitchFamily="34" charset="0"/>
                        </a:rPr>
                        <a:t>164</a:t>
                      </a:r>
                      <a:endParaRPr lang="en-GB" sz="3600" b="0" i="0" u="none" strike="noStrike">
                        <a:effectLst/>
                        <a:latin typeface="Calibri" panose="020F0502020204030204" pitchFamily="34" charset="0"/>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a:effectLst/>
                          <a:latin typeface="Calibri" panose="020F0502020204030204" pitchFamily="34" charset="0"/>
                          <a:cs typeface="Calibri" panose="020F0502020204030204" pitchFamily="34" charset="0"/>
                        </a:rPr>
                        <a:t>153</a:t>
                      </a:r>
                      <a:endParaRPr lang="en-GB" sz="3600" b="0" i="0" u="none" strike="noStrike">
                        <a:effectLst/>
                        <a:latin typeface="Calibri" panose="020F0502020204030204" pitchFamily="34" charset="0"/>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a:effectLst/>
                          <a:latin typeface="Calibri" panose="020F0502020204030204" pitchFamily="34" charset="0"/>
                          <a:cs typeface="Calibri" panose="020F0502020204030204" pitchFamily="34" charset="0"/>
                        </a:rPr>
                        <a:t>170</a:t>
                      </a:r>
                      <a:endParaRPr lang="en-GB" sz="3600" b="0" i="0" u="none" strike="noStrike">
                        <a:effectLst/>
                        <a:latin typeface="Calibri" panose="020F0502020204030204" pitchFamily="34" charset="0"/>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a:effectLst/>
                          <a:latin typeface="Calibri" panose="020F0502020204030204" pitchFamily="34" charset="0"/>
                          <a:cs typeface="Calibri" panose="020F0502020204030204" pitchFamily="34" charset="0"/>
                        </a:rPr>
                        <a:t>168</a:t>
                      </a:r>
                      <a:endParaRPr lang="en-GB" sz="3600" b="0" i="0" u="none" strike="noStrike">
                        <a:effectLst/>
                        <a:latin typeface="Calibri" panose="020F0502020204030204" pitchFamily="34" charset="0"/>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a:effectLst/>
                          <a:latin typeface="Calibri" panose="020F0502020204030204" pitchFamily="34" charset="0"/>
                          <a:cs typeface="Calibri" panose="020F0502020204030204" pitchFamily="34" charset="0"/>
                        </a:rPr>
                        <a:t>158</a:t>
                      </a:r>
                      <a:endParaRPr lang="en-GB" sz="3600" b="0" i="0" u="none" strike="noStrike">
                        <a:effectLst/>
                        <a:latin typeface="Calibri" panose="020F0502020204030204" pitchFamily="34" charset="0"/>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a:effectLst/>
                          <a:latin typeface="Calibri" panose="020F0502020204030204" pitchFamily="34" charset="0"/>
                          <a:cs typeface="Calibri" panose="020F0502020204030204" pitchFamily="34" charset="0"/>
                        </a:rPr>
                        <a:t>151</a:t>
                      </a:r>
                      <a:endParaRPr lang="en-GB" sz="3600" b="0" i="0" u="none" strike="noStrike">
                        <a:effectLst/>
                        <a:latin typeface="Calibri" panose="020F0502020204030204" pitchFamily="34" charset="0"/>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a:effectLst/>
                          <a:latin typeface="Calibri" panose="020F0502020204030204" pitchFamily="34" charset="0"/>
                          <a:cs typeface="Calibri" panose="020F0502020204030204" pitchFamily="34" charset="0"/>
                        </a:rPr>
                        <a:t>167</a:t>
                      </a:r>
                      <a:endParaRPr lang="en-GB" sz="3600" b="0" i="0" u="none" strike="noStrike">
                        <a:effectLst/>
                        <a:latin typeface="Calibri" panose="020F0502020204030204" pitchFamily="34" charset="0"/>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a:effectLst/>
                          <a:latin typeface="Calibri" panose="020F0502020204030204" pitchFamily="34" charset="0"/>
                          <a:cs typeface="Calibri" panose="020F0502020204030204" pitchFamily="34" charset="0"/>
                        </a:rPr>
                        <a:t>154</a:t>
                      </a:r>
                      <a:endParaRPr lang="en-GB" sz="3600" b="0" i="0" u="none" strike="noStrike">
                        <a:effectLst/>
                        <a:latin typeface="Calibri" panose="020F0502020204030204" pitchFamily="34" charset="0"/>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kern="1200">
                          <a:solidFill>
                            <a:schemeClr val="dk1"/>
                          </a:solidFill>
                          <a:effectLst/>
                          <a:latin typeface="Calibri" panose="020F0502020204030204" pitchFamily="34" charset="0"/>
                          <a:cs typeface="Calibri" panose="020F0502020204030204" pitchFamily="34" charset="0"/>
                        </a:rPr>
                        <a:t>165</a:t>
                      </a:r>
                      <a:endParaRPr lang="en-GB" sz="2000" u="none" strike="noStrike" kern="1200">
                        <a:solidFill>
                          <a:schemeClr val="dk1"/>
                        </a:solidFill>
                        <a:effectLst/>
                        <a:latin typeface="Calibri" panose="020F0502020204030204" pitchFamily="34" charset="0"/>
                        <a:ea typeface="+mn-ea"/>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kern="1200">
                          <a:solidFill>
                            <a:schemeClr val="dk1"/>
                          </a:solidFill>
                          <a:effectLst/>
                          <a:latin typeface="Calibri" panose="020F0502020204030204" pitchFamily="34" charset="0"/>
                          <a:ea typeface="+mn-ea"/>
                          <a:cs typeface="Calibri" panose="020F0502020204030204" pitchFamily="34" charset="0"/>
                        </a:rPr>
                        <a:t>194</a:t>
                      </a:r>
                    </a:p>
                  </a:txBody>
                  <a:tcPr marL="68580" marR="68580" marT="9525" marB="0" anchor="ctr"/>
                </a:tc>
                <a:tc>
                  <a:txBody>
                    <a:bodyPr/>
                    <a:lstStyle/>
                    <a:p>
                      <a:pPr algn="ctr" fontAlgn="t">
                        <a:lnSpc>
                          <a:spcPct val="107000"/>
                        </a:lnSpc>
                        <a:spcBef>
                          <a:spcPts val="0"/>
                        </a:spcBef>
                        <a:spcAft>
                          <a:spcPts val="800"/>
                        </a:spcAft>
                      </a:pPr>
                      <a:r>
                        <a:rPr lang="en-US" sz="2000" u="none" strike="noStrike" kern="1200">
                          <a:solidFill>
                            <a:schemeClr val="dk1"/>
                          </a:solidFill>
                          <a:effectLst/>
                          <a:latin typeface="Calibri" panose="020F0502020204030204" pitchFamily="34" charset="0"/>
                          <a:ea typeface="+mn-ea"/>
                          <a:cs typeface="Calibri" panose="020F0502020204030204" pitchFamily="34" charset="0"/>
                        </a:rPr>
                        <a:t>191</a:t>
                      </a:r>
                      <a:endParaRPr lang="en-GB" sz="2000" u="none" strike="noStrike" kern="1200">
                        <a:solidFill>
                          <a:schemeClr val="dk1"/>
                        </a:solidFill>
                        <a:effectLst/>
                        <a:latin typeface="Calibri" panose="020F0502020204030204" pitchFamily="34" charset="0"/>
                        <a:ea typeface="+mn-ea"/>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US" sz="2000" u="none" strike="noStrike" kern="1200">
                          <a:solidFill>
                            <a:schemeClr val="dk1"/>
                          </a:solidFill>
                          <a:effectLst/>
                          <a:latin typeface="Calibri" panose="020F0502020204030204" pitchFamily="34" charset="0"/>
                          <a:ea typeface="+mn-ea"/>
                          <a:cs typeface="Calibri" panose="020F0502020204030204" pitchFamily="34" charset="0"/>
                        </a:rPr>
                        <a:t>205</a:t>
                      </a:r>
                      <a:endParaRPr lang="en-GB" sz="2000" u="none" strike="noStrike" kern="1200">
                        <a:solidFill>
                          <a:schemeClr val="dk1"/>
                        </a:solidFill>
                        <a:effectLst/>
                        <a:latin typeface="Calibri" panose="020F0502020204030204" pitchFamily="34" charset="0"/>
                        <a:ea typeface="+mn-ea"/>
                        <a:cs typeface="Calibri" panose="020F0502020204030204" pitchFamily="34" charset="0"/>
                      </a:endParaRPr>
                    </a:p>
                  </a:txBody>
                  <a:tcPr marL="68580" marR="68580" marT="9525" marB="0" anchor="ctr"/>
                </a:tc>
                <a:extLst>
                  <a:ext uri="{0D108BD9-81ED-4DB2-BD59-A6C34878D82A}">
                    <a16:rowId xmlns:a16="http://schemas.microsoft.com/office/drawing/2014/main" val="3860322395"/>
                  </a:ext>
                </a:extLst>
              </a:tr>
              <a:tr h="483571">
                <a:tc>
                  <a:txBody>
                    <a:bodyPr/>
                    <a:lstStyle/>
                    <a:p>
                      <a:pPr algn="ctr" fontAlgn="t">
                        <a:lnSpc>
                          <a:spcPct val="107000"/>
                        </a:lnSpc>
                        <a:spcBef>
                          <a:spcPts val="0"/>
                        </a:spcBef>
                        <a:spcAft>
                          <a:spcPts val="800"/>
                        </a:spcAft>
                      </a:pPr>
                      <a:r>
                        <a:rPr lang="en-GB" sz="2000" b="1" u="none" strike="noStrike">
                          <a:effectLst/>
                          <a:latin typeface="Calibri" panose="020F0502020204030204" pitchFamily="34" charset="0"/>
                          <a:cs typeface="Calibri" panose="020F0502020204030204" pitchFamily="34" charset="0"/>
                        </a:rPr>
                        <a:t>A*- C</a:t>
                      </a:r>
                      <a:endParaRPr lang="en-GB" sz="3600" b="1" i="0" u="none" strike="noStrike">
                        <a:effectLst/>
                        <a:latin typeface="Calibri" panose="020F0502020204030204" pitchFamily="34" charset="0"/>
                        <a:cs typeface="Calibri" panose="020F0502020204030204" pitchFamily="34" charset="0"/>
                      </a:endParaRPr>
                    </a:p>
                  </a:txBody>
                  <a:tcPr marL="68580" marR="68580" marT="9525" marB="0"/>
                </a:tc>
                <a:tc>
                  <a:txBody>
                    <a:bodyPr/>
                    <a:lstStyle/>
                    <a:p>
                      <a:pPr algn="ctr" fontAlgn="t">
                        <a:lnSpc>
                          <a:spcPct val="107000"/>
                        </a:lnSpc>
                        <a:spcBef>
                          <a:spcPts val="0"/>
                        </a:spcBef>
                        <a:spcAft>
                          <a:spcPts val="800"/>
                        </a:spcAft>
                      </a:pPr>
                      <a:r>
                        <a:rPr lang="en-GB" sz="2000" u="none" strike="noStrike">
                          <a:effectLst/>
                          <a:latin typeface="Calibri" panose="020F0502020204030204" pitchFamily="34" charset="0"/>
                          <a:cs typeface="Calibri" panose="020F0502020204030204" pitchFamily="34" charset="0"/>
                        </a:rPr>
                        <a:t>82</a:t>
                      </a:r>
                      <a:endParaRPr lang="en-GB" sz="3600" b="0" i="0" u="none" strike="noStrike">
                        <a:effectLst/>
                        <a:latin typeface="Calibri" panose="020F0502020204030204" pitchFamily="34" charset="0"/>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a:effectLst/>
                          <a:latin typeface="Calibri" panose="020F0502020204030204" pitchFamily="34" charset="0"/>
                          <a:cs typeface="Calibri" panose="020F0502020204030204" pitchFamily="34" charset="0"/>
                        </a:rPr>
                        <a:t>83</a:t>
                      </a:r>
                      <a:endParaRPr lang="en-GB" sz="3600" b="0" i="0" u="none" strike="noStrike">
                        <a:effectLst/>
                        <a:latin typeface="Calibri" panose="020F0502020204030204" pitchFamily="34" charset="0"/>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a:effectLst/>
                          <a:latin typeface="Calibri" panose="020F0502020204030204" pitchFamily="34" charset="0"/>
                          <a:cs typeface="Calibri" panose="020F0502020204030204" pitchFamily="34" charset="0"/>
                        </a:rPr>
                        <a:t>81</a:t>
                      </a:r>
                      <a:endParaRPr lang="en-GB" sz="3600" b="0" i="0" u="none" strike="noStrike">
                        <a:effectLst/>
                        <a:latin typeface="Calibri" panose="020F0502020204030204" pitchFamily="34" charset="0"/>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a:effectLst/>
                          <a:latin typeface="Calibri" panose="020F0502020204030204" pitchFamily="34" charset="0"/>
                          <a:cs typeface="Calibri" panose="020F0502020204030204" pitchFamily="34" charset="0"/>
                        </a:rPr>
                        <a:t>82</a:t>
                      </a:r>
                      <a:endParaRPr lang="en-GB" sz="3600" b="0" i="0" u="none" strike="noStrike">
                        <a:effectLst/>
                        <a:latin typeface="Calibri" panose="020F0502020204030204" pitchFamily="34" charset="0"/>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a:effectLst/>
                          <a:latin typeface="Calibri" panose="020F0502020204030204" pitchFamily="34" charset="0"/>
                          <a:cs typeface="Calibri" panose="020F0502020204030204" pitchFamily="34" charset="0"/>
                        </a:rPr>
                        <a:t>83</a:t>
                      </a:r>
                      <a:endParaRPr lang="en-GB" sz="3600" b="0" i="0" u="none" strike="noStrike">
                        <a:effectLst/>
                        <a:latin typeface="Calibri" panose="020F0502020204030204" pitchFamily="34" charset="0"/>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a:effectLst/>
                          <a:latin typeface="Calibri" panose="020F0502020204030204" pitchFamily="34" charset="0"/>
                          <a:cs typeface="Calibri" panose="020F0502020204030204" pitchFamily="34" charset="0"/>
                        </a:rPr>
                        <a:t>86</a:t>
                      </a:r>
                      <a:endParaRPr lang="en-GB" sz="3600" b="0" i="0" u="none" strike="noStrike">
                        <a:effectLst/>
                        <a:latin typeface="Calibri" panose="020F0502020204030204" pitchFamily="34" charset="0"/>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a:effectLst/>
                          <a:latin typeface="Calibri" panose="020F0502020204030204" pitchFamily="34" charset="0"/>
                          <a:cs typeface="Calibri" panose="020F0502020204030204" pitchFamily="34" charset="0"/>
                        </a:rPr>
                        <a:t>81</a:t>
                      </a:r>
                      <a:endParaRPr lang="en-GB" sz="3600" b="0" i="0" u="none" strike="noStrike">
                        <a:effectLst/>
                        <a:latin typeface="Calibri" panose="020F0502020204030204" pitchFamily="34" charset="0"/>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a:effectLst/>
                          <a:latin typeface="Calibri" panose="020F0502020204030204" pitchFamily="34" charset="0"/>
                          <a:cs typeface="Calibri" panose="020F0502020204030204" pitchFamily="34" charset="0"/>
                        </a:rPr>
                        <a:t>89</a:t>
                      </a:r>
                      <a:endParaRPr lang="en-GB" sz="3600" b="0" i="0" u="none" strike="noStrike">
                        <a:effectLst/>
                        <a:latin typeface="Calibri" panose="020F0502020204030204" pitchFamily="34" charset="0"/>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kern="1200">
                          <a:solidFill>
                            <a:schemeClr val="dk1"/>
                          </a:solidFill>
                          <a:effectLst/>
                          <a:latin typeface="Calibri" panose="020F0502020204030204" pitchFamily="34" charset="0"/>
                          <a:cs typeface="Calibri" panose="020F0502020204030204" pitchFamily="34" charset="0"/>
                        </a:rPr>
                        <a:t>90.6</a:t>
                      </a:r>
                      <a:endParaRPr lang="en-GB" sz="2000" u="none" strike="noStrike" kern="1200">
                        <a:solidFill>
                          <a:schemeClr val="dk1"/>
                        </a:solidFill>
                        <a:effectLst/>
                        <a:latin typeface="Calibri" panose="020F0502020204030204" pitchFamily="34" charset="0"/>
                        <a:ea typeface="+mn-ea"/>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kern="1200">
                          <a:solidFill>
                            <a:schemeClr val="dk1"/>
                          </a:solidFill>
                          <a:effectLst/>
                          <a:latin typeface="Calibri" panose="020F0502020204030204" pitchFamily="34" charset="0"/>
                          <a:cs typeface="Calibri" panose="020F0502020204030204" pitchFamily="34" charset="0"/>
                        </a:rPr>
                        <a:t>89</a:t>
                      </a:r>
                      <a:endParaRPr lang="en-GB" sz="2000" u="none" strike="noStrike" kern="1200">
                        <a:solidFill>
                          <a:schemeClr val="dk1"/>
                        </a:solidFill>
                        <a:effectLst/>
                        <a:latin typeface="Calibri" panose="020F0502020204030204" pitchFamily="34" charset="0"/>
                        <a:ea typeface="+mn-ea"/>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US" sz="2000" u="none" strike="noStrike" kern="1200">
                          <a:solidFill>
                            <a:schemeClr val="dk1"/>
                          </a:solidFill>
                          <a:effectLst/>
                          <a:latin typeface="Calibri" panose="020F0502020204030204" pitchFamily="34" charset="0"/>
                          <a:ea typeface="+mn-ea"/>
                          <a:cs typeface="Calibri" panose="020F0502020204030204" pitchFamily="34" charset="0"/>
                        </a:rPr>
                        <a:t>80</a:t>
                      </a:r>
                      <a:endParaRPr lang="en-GB" sz="2000" u="none" strike="noStrike" kern="1200">
                        <a:solidFill>
                          <a:schemeClr val="dk1"/>
                        </a:solidFill>
                        <a:effectLst/>
                        <a:latin typeface="Calibri" panose="020F0502020204030204" pitchFamily="34" charset="0"/>
                        <a:ea typeface="+mn-ea"/>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US" sz="2000" u="none" strike="noStrike" kern="1200">
                          <a:solidFill>
                            <a:schemeClr val="dk1"/>
                          </a:solidFill>
                          <a:effectLst/>
                          <a:latin typeface="Calibri" panose="020F0502020204030204" pitchFamily="34" charset="0"/>
                          <a:ea typeface="+mn-ea"/>
                          <a:cs typeface="Calibri" panose="020F0502020204030204" pitchFamily="34" charset="0"/>
                        </a:rPr>
                        <a:t>81</a:t>
                      </a:r>
                      <a:endParaRPr lang="en-GB" sz="2000" u="none" strike="noStrike" kern="1200">
                        <a:solidFill>
                          <a:schemeClr val="dk1"/>
                        </a:solidFill>
                        <a:effectLst/>
                        <a:latin typeface="Calibri" panose="020F0502020204030204" pitchFamily="34" charset="0"/>
                        <a:ea typeface="+mn-ea"/>
                        <a:cs typeface="Calibri" panose="020F0502020204030204" pitchFamily="34" charset="0"/>
                      </a:endParaRPr>
                    </a:p>
                  </a:txBody>
                  <a:tcPr marL="68580" marR="68580" marT="9525" marB="0" anchor="ctr"/>
                </a:tc>
                <a:extLst>
                  <a:ext uri="{0D108BD9-81ED-4DB2-BD59-A6C34878D82A}">
                    <a16:rowId xmlns:a16="http://schemas.microsoft.com/office/drawing/2014/main" val="3611725476"/>
                  </a:ext>
                </a:extLst>
              </a:tr>
              <a:tr h="483571">
                <a:tc>
                  <a:txBody>
                    <a:bodyPr/>
                    <a:lstStyle/>
                    <a:p>
                      <a:pPr algn="ctr" fontAlgn="t">
                        <a:lnSpc>
                          <a:spcPct val="107000"/>
                        </a:lnSpc>
                        <a:spcBef>
                          <a:spcPts val="0"/>
                        </a:spcBef>
                        <a:spcAft>
                          <a:spcPts val="800"/>
                        </a:spcAft>
                      </a:pPr>
                      <a:r>
                        <a:rPr lang="en-GB" sz="2000" b="1" u="none" strike="noStrike">
                          <a:effectLst/>
                          <a:latin typeface="Calibri" panose="020F0502020204030204" pitchFamily="34" charset="0"/>
                          <a:cs typeface="Calibri" panose="020F0502020204030204" pitchFamily="34" charset="0"/>
                        </a:rPr>
                        <a:t>A*- B</a:t>
                      </a:r>
                      <a:endParaRPr lang="en-GB" sz="3600" b="1" i="0" u="none" strike="noStrike">
                        <a:effectLst/>
                        <a:latin typeface="Calibri" panose="020F0502020204030204" pitchFamily="34" charset="0"/>
                        <a:cs typeface="Calibri" panose="020F0502020204030204" pitchFamily="34" charset="0"/>
                      </a:endParaRPr>
                    </a:p>
                  </a:txBody>
                  <a:tcPr marL="68580" marR="68580" marT="9525" marB="0"/>
                </a:tc>
                <a:tc>
                  <a:txBody>
                    <a:bodyPr/>
                    <a:lstStyle/>
                    <a:p>
                      <a:pPr algn="ctr" fontAlgn="t">
                        <a:lnSpc>
                          <a:spcPct val="107000"/>
                        </a:lnSpc>
                        <a:spcBef>
                          <a:spcPts val="0"/>
                        </a:spcBef>
                        <a:spcAft>
                          <a:spcPts val="800"/>
                        </a:spcAft>
                      </a:pPr>
                      <a:r>
                        <a:rPr lang="en-GB" sz="2000" u="none" strike="noStrike">
                          <a:effectLst/>
                          <a:latin typeface="Calibri" panose="020F0502020204030204" pitchFamily="34" charset="0"/>
                          <a:cs typeface="Calibri" panose="020F0502020204030204" pitchFamily="34" charset="0"/>
                        </a:rPr>
                        <a:t>61</a:t>
                      </a:r>
                      <a:endParaRPr lang="en-GB" sz="3600" b="0" i="0" u="none" strike="noStrike">
                        <a:effectLst/>
                        <a:latin typeface="Calibri" panose="020F0502020204030204" pitchFamily="34" charset="0"/>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a:effectLst/>
                          <a:latin typeface="Calibri" panose="020F0502020204030204" pitchFamily="34" charset="0"/>
                          <a:cs typeface="Calibri" panose="020F0502020204030204" pitchFamily="34" charset="0"/>
                        </a:rPr>
                        <a:t>62</a:t>
                      </a:r>
                      <a:endParaRPr lang="en-GB" sz="3600" b="0" i="0" u="none" strike="noStrike">
                        <a:effectLst/>
                        <a:latin typeface="Calibri" panose="020F0502020204030204" pitchFamily="34" charset="0"/>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a:effectLst/>
                          <a:latin typeface="Calibri" panose="020F0502020204030204" pitchFamily="34" charset="0"/>
                          <a:cs typeface="Calibri" panose="020F0502020204030204" pitchFamily="34" charset="0"/>
                        </a:rPr>
                        <a:t>60</a:t>
                      </a:r>
                      <a:endParaRPr lang="en-GB" sz="3600" b="0" i="0" u="none" strike="noStrike">
                        <a:effectLst/>
                        <a:latin typeface="Calibri" panose="020F0502020204030204" pitchFamily="34" charset="0"/>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a:effectLst/>
                          <a:latin typeface="Calibri" panose="020F0502020204030204" pitchFamily="34" charset="0"/>
                          <a:cs typeface="Calibri" panose="020F0502020204030204" pitchFamily="34" charset="0"/>
                        </a:rPr>
                        <a:t>62</a:t>
                      </a:r>
                      <a:endParaRPr lang="en-GB" sz="3600" b="0" i="0" u="none" strike="noStrike">
                        <a:effectLst/>
                        <a:latin typeface="Calibri" panose="020F0502020204030204" pitchFamily="34" charset="0"/>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a:effectLst/>
                          <a:latin typeface="Calibri" panose="020F0502020204030204" pitchFamily="34" charset="0"/>
                          <a:cs typeface="Calibri" panose="020F0502020204030204" pitchFamily="34" charset="0"/>
                        </a:rPr>
                        <a:t>61</a:t>
                      </a:r>
                      <a:endParaRPr lang="en-GB" sz="3600" b="0" i="0" u="none" strike="noStrike">
                        <a:effectLst/>
                        <a:latin typeface="Calibri" panose="020F0502020204030204" pitchFamily="34" charset="0"/>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a:effectLst/>
                          <a:latin typeface="Calibri" panose="020F0502020204030204" pitchFamily="34" charset="0"/>
                          <a:cs typeface="Calibri" panose="020F0502020204030204" pitchFamily="34" charset="0"/>
                        </a:rPr>
                        <a:t>63</a:t>
                      </a:r>
                      <a:endParaRPr lang="en-GB" sz="3600" b="0" i="0" u="none" strike="noStrike">
                        <a:effectLst/>
                        <a:latin typeface="Calibri" panose="020F0502020204030204" pitchFamily="34" charset="0"/>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a:effectLst/>
                          <a:latin typeface="Calibri" panose="020F0502020204030204" pitchFamily="34" charset="0"/>
                          <a:cs typeface="Calibri" panose="020F0502020204030204" pitchFamily="34" charset="0"/>
                        </a:rPr>
                        <a:t>60</a:t>
                      </a:r>
                      <a:endParaRPr lang="en-GB" sz="3600" b="0" i="0" u="none" strike="noStrike">
                        <a:effectLst/>
                        <a:latin typeface="Calibri" panose="020F0502020204030204" pitchFamily="34" charset="0"/>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a:effectLst/>
                          <a:latin typeface="Calibri" panose="020F0502020204030204" pitchFamily="34" charset="0"/>
                          <a:cs typeface="Calibri" panose="020F0502020204030204" pitchFamily="34" charset="0"/>
                        </a:rPr>
                        <a:t>69</a:t>
                      </a:r>
                      <a:endParaRPr lang="en-GB" sz="3600" b="0" i="0" u="none" strike="noStrike">
                        <a:effectLst/>
                        <a:latin typeface="Calibri" panose="020F0502020204030204" pitchFamily="34" charset="0"/>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kern="1200">
                          <a:solidFill>
                            <a:schemeClr val="dk1"/>
                          </a:solidFill>
                          <a:effectLst/>
                          <a:latin typeface="Calibri" panose="020F0502020204030204" pitchFamily="34" charset="0"/>
                          <a:cs typeface="Calibri" panose="020F0502020204030204" pitchFamily="34" charset="0"/>
                        </a:rPr>
                        <a:t>74</a:t>
                      </a:r>
                      <a:endParaRPr lang="en-GB" sz="2000" u="none" strike="noStrike" kern="1200">
                        <a:solidFill>
                          <a:schemeClr val="dk1"/>
                        </a:solidFill>
                        <a:effectLst/>
                        <a:latin typeface="Calibri" panose="020F0502020204030204" pitchFamily="34" charset="0"/>
                        <a:ea typeface="+mn-ea"/>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kern="1200">
                          <a:solidFill>
                            <a:schemeClr val="dk1"/>
                          </a:solidFill>
                          <a:effectLst/>
                          <a:latin typeface="Calibri" panose="020F0502020204030204" pitchFamily="34" charset="0"/>
                          <a:cs typeface="Calibri" panose="020F0502020204030204" pitchFamily="34" charset="0"/>
                        </a:rPr>
                        <a:t>72</a:t>
                      </a:r>
                      <a:endParaRPr lang="en-GB" sz="2000" u="none" strike="noStrike" kern="1200">
                        <a:solidFill>
                          <a:schemeClr val="dk1"/>
                        </a:solidFill>
                        <a:effectLst/>
                        <a:latin typeface="Calibri" panose="020F0502020204030204" pitchFamily="34" charset="0"/>
                        <a:ea typeface="+mn-ea"/>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US" sz="2000" u="none" strike="noStrike" kern="1200">
                          <a:solidFill>
                            <a:schemeClr val="dk1"/>
                          </a:solidFill>
                          <a:effectLst/>
                          <a:latin typeface="Calibri" panose="020F0502020204030204" pitchFamily="34" charset="0"/>
                          <a:ea typeface="+mn-ea"/>
                          <a:cs typeface="Calibri" panose="020F0502020204030204" pitchFamily="34" charset="0"/>
                        </a:rPr>
                        <a:t>60</a:t>
                      </a:r>
                    </a:p>
                  </a:txBody>
                  <a:tcPr marL="68580" marR="68580" marT="9525" marB="0" anchor="ctr"/>
                </a:tc>
                <a:tc>
                  <a:txBody>
                    <a:bodyPr/>
                    <a:lstStyle/>
                    <a:p>
                      <a:pPr algn="ctr" fontAlgn="t">
                        <a:lnSpc>
                          <a:spcPct val="107000"/>
                        </a:lnSpc>
                        <a:spcBef>
                          <a:spcPts val="0"/>
                        </a:spcBef>
                        <a:spcAft>
                          <a:spcPts val="800"/>
                        </a:spcAft>
                      </a:pPr>
                      <a:r>
                        <a:rPr lang="en-US" sz="2000" u="none" strike="noStrike" kern="1200">
                          <a:solidFill>
                            <a:schemeClr val="dk1"/>
                          </a:solidFill>
                          <a:effectLst/>
                          <a:latin typeface="Calibri" panose="020F0502020204030204" pitchFamily="34" charset="0"/>
                          <a:ea typeface="+mn-ea"/>
                          <a:cs typeface="Calibri" panose="020F0502020204030204" pitchFamily="34" charset="0"/>
                        </a:rPr>
                        <a:t>59</a:t>
                      </a:r>
                    </a:p>
                  </a:txBody>
                  <a:tcPr marL="68580" marR="68580" marT="9525" marB="0" anchor="ctr"/>
                </a:tc>
                <a:extLst>
                  <a:ext uri="{0D108BD9-81ED-4DB2-BD59-A6C34878D82A}">
                    <a16:rowId xmlns:a16="http://schemas.microsoft.com/office/drawing/2014/main" val="112106098"/>
                  </a:ext>
                </a:extLst>
              </a:tr>
              <a:tr h="483571">
                <a:tc>
                  <a:txBody>
                    <a:bodyPr/>
                    <a:lstStyle/>
                    <a:p>
                      <a:pPr algn="ctr" fontAlgn="t">
                        <a:lnSpc>
                          <a:spcPct val="107000"/>
                        </a:lnSpc>
                        <a:spcBef>
                          <a:spcPts val="0"/>
                        </a:spcBef>
                        <a:spcAft>
                          <a:spcPts val="800"/>
                        </a:spcAft>
                      </a:pPr>
                      <a:r>
                        <a:rPr lang="en-GB" sz="2000" b="1" u="none" strike="noStrike">
                          <a:effectLst/>
                          <a:latin typeface="Calibri" panose="020F0502020204030204" pitchFamily="34" charset="0"/>
                          <a:cs typeface="Calibri" panose="020F0502020204030204" pitchFamily="34" charset="0"/>
                        </a:rPr>
                        <a:t>A*-A</a:t>
                      </a:r>
                      <a:endParaRPr lang="en-GB" sz="3600" b="1" i="0" u="none" strike="noStrike">
                        <a:effectLst/>
                        <a:latin typeface="Calibri" panose="020F0502020204030204" pitchFamily="34" charset="0"/>
                        <a:cs typeface="Calibri" panose="020F0502020204030204" pitchFamily="34" charset="0"/>
                      </a:endParaRPr>
                    </a:p>
                  </a:txBody>
                  <a:tcPr marL="68580" marR="68580" marT="9525" marB="0"/>
                </a:tc>
                <a:tc>
                  <a:txBody>
                    <a:bodyPr/>
                    <a:lstStyle/>
                    <a:p>
                      <a:pPr algn="ctr" fontAlgn="t">
                        <a:lnSpc>
                          <a:spcPct val="107000"/>
                        </a:lnSpc>
                        <a:spcBef>
                          <a:spcPts val="0"/>
                        </a:spcBef>
                        <a:spcAft>
                          <a:spcPts val="800"/>
                        </a:spcAft>
                      </a:pPr>
                      <a:r>
                        <a:rPr lang="en-GB" sz="2000" u="none" strike="noStrike">
                          <a:effectLst/>
                          <a:latin typeface="Calibri" panose="020F0502020204030204" pitchFamily="34" charset="0"/>
                          <a:cs typeface="Calibri" panose="020F0502020204030204" pitchFamily="34" charset="0"/>
                        </a:rPr>
                        <a:t>32</a:t>
                      </a:r>
                      <a:endParaRPr lang="en-GB" sz="3600" b="0" i="0" u="none" strike="noStrike">
                        <a:effectLst/>
                        <a:latin typeface="Calibri" panose="020F0502020204030204" pitchFamily="34" charset="0"/>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a:effectLst/>
                          <a:latin typeface="Calibri" panose="020F0502020204030204" pitchFamily="34" charset="0"/>
                          <a:cs typeface="Calibri" panose="020F0502020204030204" pitchFamily="34" charset="0"/>
                        </a:rPr>
                        <a:t>36</a:t>
                      </a:r>
                      <a:endParaRPr lang="en-GB" sz="3600" b="0" i="0" u="none" strike="noStrike">
                        <a:effectLst/>
                        <a:latin typeface="Calibri" panose="020F0502020204030204" pitchFamily="34" charset="0"/>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a:effectLst/>
                          <a:latin typeface="Calibri" panose="020F0502020204030204" pitchFamily="34" charset="0"/>
                          <a:cs typeface="Calibri" panose="020F0502020204030204" pitchFamily="34" charset="0"/>
                        </a:rPr>
                        <a:t>29</a:t>
                      </a:r>
                      <a:endParaRPr lang="en-GB" sz="3600" b="0" i="0" u="none" strike="noStrike">
                        <a:effectLst/>
                        <a:latin typeface="Calibri" panose="020F0502020204030204" pitchFamily="34" charset="0"/>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a:effectLst/>
                          <a:latin typeface="Calibri" panose="020F0502020204030204" pitchFamily="34" charset="0"/>
                          <a:cs typeface="Calibri" panose="020F0502020204030204" pitchFamily="34" charset="0"/>
                        </a:rPr>
                        <a:t>32</a:t>
                      </a:r>
                      <a:endParaRPr lang="en-GB" sz="3600" b="0" i="0" u="none" strike="noStrike">
                        <a:effectLst/>
                        <a:latin typeface="Calibri" panose="020F0502020204030204" pitchFamily="34" charset="0"/>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a:effectLst/>
                          <a:latin typeface="Calibri" panose="020F0502020204030204" pitchFamily="34" charset="0"/>
                          <a:cs typeface="Calibri" panose="020F0502020204030204" pitchFamily="34" charset="0"/>
                        </a:rPr>
                        <a:t>31</a:t>
                      </a:r>
                      <a:endParaRPr lang="en-GB" sz="3600" b="0" i="0" u="none" strike="noStrike">
                        <a:effectLst/>
                        <a:latin typeface="Calibri" panose="020F0502020204030204" pitchFamily="34" charset="0"/>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a:effectLst/>
                          <a:latin typeface="Calibri" panose="020F0502020204030204" pitchFamily="34" charset="0"/>
                          <a:cs typeface="Calibri" panose="020F0502020204030204" pitchFamily="34" charset="0"/>
                        </a:rPr>
                        <a:t>32</a:t>
                      </a:r>
                      <a:endParaRPr lang="en-GB" sz="3600" b="0" i="0" u="none" strike="noStrike">
                        <a:effectLst/>
                        <a:latin typeface="Calibri" panose="020F0502020204030204" pitchFamily="34" charset="0"/>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a:effectLst/>
                          <a:latin typeface="Calibri" panose="020F0502020204030204" pitchFamily="34" charset="0"/>
                          <a:cs typeface="Calibri" panose="020F0502020204030204" pitchFamily="34" charset="0"/>
                        </a:rPr>
                        <a:t>32</a:t>
                      </a:r>
                      <a:endParaRPr lang="en-GB" sz="3600" b="0" i="0" u="none" strike="noStrike">
                        <a:effectLst/>
                        <a:latin typeface="Calibri" panose="020F0502020204030204" pitchFamily="34" charset="0"/>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a:effectLst/>
                          <a:latin typeface="Calibri" panose="020F0502020204030204" pitchFamily="34" charset="0"/>
                          <a:cs typeface="Calibri" panose="020F0502020204030204" pitchFamily="34" charset="0"/>
                        </a:rPr>
                        <a:t>38</a:t>
                      </a:r>
                      <a:endParaRPr lang="en-GB" sz="3600" b="0" i="0" u="none" strike="noStrike">
                        <a:effectLst/>
                        <a:latin typeface="Calibri" panose="020F0502020204030204" pitchFamily="34" charset="0"/>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kern="1200">
                          <a:solidFill>
                            <a:schemeClr val="dk1"/>
                          </a:solidFill>
                          <a:effectLst/>
                          <a:latin typeface="Calibri" panose="020F0502020204030204" pitchFamily="34" charset="0"/>
                          <a:cs typeface="Calibri" panose="020F0502020204030204" pitchFamily="34" charset="0"/>
                        </a:rPr>
                        <a:t>53</a:t>
                      </a:r>
                      <a:endParaRPr lang="en-GB" sz="2000" u="none" strike="noStrike" kern="1200">
                        <a:solidFill>
                          <a:schemeClr val="dk1"/>
                        </a:solidFill>
                        <a:effectLst/>
                        <a:latin typeface="Calibri" panose="020F0502020204030204" pitchFamily="34" charset="0"/>
                        <a:ea typeface="+mn-ea"/>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kern="1200">
                          <a:solidFill>
                            <a:schemeClr val="dk1"/>
                          </a:solidFill>
                          <a:effectLst/>
                          <a:latin typeface="Calibri" panose="020F0502020204030204" pitchFamily="34" charset="0"/>
                          <a:cs typeface="Calibri" panose="020F0502020204030204" pitchFamily="34" charset="0"/>
                        </a:rPr>
                        <a:t>39</a:t>
                      </a:r>
                      <a:endParaRPr lang="en-GB" sz="2000" u="none" strike="noStrike" kern="1200">
                        <a:solidFill>
                          <a:schemeClr val="dk1"/>
                        </a:solidFill>
                        <a:effectLst/>
                        <a:latin typeface="Calibri" panose="020F0502020204030204" pitchFamily="34" charset="0"/>
                        <a:ea typeface="+mn-ea"/>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US" sz="2000" u="none" strike="noStrike" kern="1200">
                          <a:solidFill>
                            <a:schemeClr val="dk1"/>
                          </a:solidFill>
                          <a:effectLst/>
                          <a:latin typeface="Calibri" panose="020F0502020204030204" pitchFamily="34" charset="0"/>
                          <a:ea typeface="+mn-ea"/>
                          <a:cs typeface="Calibri" panose="020F0502020204030204" pitchFamily="34" charset="0"/>
                        </a:rPr>
                        <a:t>30</a:t>
                      </a:r>
                      <a:endParaRPr lang="en-GB" sz="2000" u="none" strike="noStrike" kern="1200">
                        <a:solidFill>
                          <a:schemeClr val="dk1"/>
                        </a:solidFill>
                        <a:effectLst/>
                        <a:latin typeface="Calibri" panose="020F0502020204030204" pitchFamily="34" charset="0"/>
                        <a:ea typeface="+mn-ea"/>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US" sz="2000" u="none" strike="noStrike" kern="1200">
                          <a:solidFill>
                            <a:schemeClr val="dk1"/>
                          </a:solidFill>
                          <a:effectLst/>
                          <a:latin typeface="Calibri" panose="020F0502020204030204" pitchFamily="34" charset="0"/>
                          <a:ea typeface="+mn-ea"/>
                          <a:cs typeface="Calibri" panose="020F0502020204030204" pitchFamily="34" charset="0"/>
                        </a:rPr>
                        <a:t>30</a:t>
                      </a:r>
                      <a:endParaRPr lang="en-GB" sz="2000" u="none" strike="noStrike" kern="1200">
                        <a:solidFill>
                          <a:schemeClr val="dk1"/>
                        </a:solidFill>
                        <a:effectLst/>
                        <a:latin typeface="Calibri" panose="020F0502020204030204" pitchFamily="34" charset="0"/>
                        <a:ea typeface="+mn-ea"/>
                        <a:cs typeface="Calibri" panose="020F0502020204030204" pitchFamily="34" charset="0"/>
                      </a:endParaRPr>
                    </a:p>
                  </a:txBody>
                  <a:tcPr marL="68580" marR="68580" marT="9525" marB="0" anchor="ctr"/>
                </a:tc>
                <a:extLst>
                  <a:ext uri="{0D108BD9-81ED-4DB2-BD59-A6C34878D82A}">
                    <a16:rowId xmlns:a16="http://schemas.microsoft.com/office/drawing/2014/main" val="853988728"/>
                  </a:ext>
                </a:extLst>
              </a:tr>
              <a:tr h="483571">
                <a:tc>
                  <a:txBody>
                    <a:bodyPr/>
                    <a:lstStyle/>
                    <a:p>
                      <a:pPr algn="ctr" fontAlgn="t">
                        <a:lnSpc>
                          <a:spcPct val="107000"/>
                        </a:lnSpc>
                        <a:spcBef>
                          <a:spcPts val="0"/>
                        </a:spcBef>
                        <a:spcAft>
                          <a:spcPts val="800"/>
                        </a:spcAft>
                      </a:pPr>
                      <a:r>
                        <a:rPr lang="en-GB" sz="2000" b="1" u="none" strike="noStrike">
                          <a:effectLst/>
                          <a:latin typeface="Calibri" panose="020F0502020204030204" pitchFamily="34" charset="0"/>
                          <a:cs typeface="Calibri" panose="020F0502020204030204" pitchFamily="34" charset="0"/>
                        </a:rPr>
                        <a:t>A*</a:t>
                      </a:r>
                      <a:endParaRPr lang="en-GB" sz="3600" b="1" i="0" u="none" strike="noStrike">
                        <a:effectLst/>
                        <a:latin typeface="Calibri" panose="020F0502020204030204" pitchFamily="34" charset="0"/>
                        <a:cs typeface="Calibri" panose="020F0502020204030204" pitchFamily="34" charset="0"/>
                      </a:endParaRPr>
                    </a:p>
                  </a:txBody>
                  <a:tcPr marL="68580" marR="68580" marT="9525" marB="0"/>
                </a:tc>
                <a:tc>
                  <a:txBody>
                    <a:bodyPr/>
                    <a:lstStyle/>
                    <a:p>
                      <a:pPr algn="ctr" fontAlgn="t">
                        <a:lnSpc>
                          <a:spcPct val="107000"/>
                        </a:lnSpc>
                        <a:spcBef>
                          <a:spcPts val="0"/>
                        </a:spcBef>
                        <a:spcAft>
                          <a:spcPts val="800"/>
                        </a:spcAft>
                      </a:pPr>
                      <a:r>
                        <a:rPr lang="en-GB" sz="2000" u="none" strike="noStrike">
                          <a:effectLst/>
                          <a:latin typeface="Calibri" panose="020F0502020204030204" pitchFamily="34" charset="0"/>
                          <a:cs typeface="Calibri" panose="020F0502020204030204" pitchFamily="34" charset="0"/>
                        </a:rPr>
                        <a:t>11</a:t>
                      </a:r>
                      <a:endParaRPr lang="en-GB" sz="3600" b="0" i="0" u="none" strike="noStrike">
                        <a:effectLst/>
                        <a:latin typeface="Calibri" panose="020F0502020204030204" pitchFamily="34" charset="0"/>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a:effectLst/>
                          <a:latin typeface="Calibri" panose="020F0502020204030204" pitchFamily="34" charset="0"/>
                          <a:cs typeface="Calibri" panose="020F0502020204030204" pitchFamily="34" charset="0"/>
                        </a:rPr>
                        <a:t>14</a:t>
                      </a:r>
                      <a:endParaRPr lang="en-GB" sz="3600" b="0" i="0" u="none" strike="noStrike">
                        <a:effectLst/>
                        <a:latin typeface="Calibri" panose="020F0502020204030204" pitchFamily="34" charset="0"/>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a:effectLst/>
                          <a:latin typeface="Calibri" panose="020F0502020204030204" pitchFamily="34" charset="0"/>
                          <a:cs typeface="Calibri" panose="020F0502020204030204" pitchFamily="34" charset="0"/>
                        </a:rPr>
                        <a:t>8</a:t>
                      </a:r>
                      <a:endParaRPr lang="en-GB" sz="3600" b="0" i="0" u="none" strike="noStrike">
                        <a:effectLst/>
                        <a:latin typeface="Calibri" panose="020F0502020204030204" pitchFamily="34" charset="0"/>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a:effectLst/>
                          <a:latin typeface="Calibri" panose="020F0502020204030204" pitchFamily="34" charset="0"/>
                          <a:cs typeface="Calibri" panose="020F0502020204030204" pitchFamily="34" charset="0"/>
                        </a:rPr>
                        <a:t>11</a:t>
                      </a:r>
                      <a:endParaRPr lang="en-GB" sz="3600" b="0" i="0" u="none" strike="noStrike">
                        <a:effectLst/>
                        <a:latin typeface="Calibri" panose="020F0502020204030204" pitchFamily="34" charset="0"/>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a:effectLst/>
                          <a:latin typeface="Calibri" panose="020F0502020204030204" pitchFamily="34" charset="0"/>
                          <a:cs typeface="Calibri" panose="020F0502020204030204" pitchFamily="34" charset="0"/>
                        </a:rPr>
                        <a:t>10</a:t>
                      </a:r>
                      <a:endParaRPr lang="en-GB" sz="3600" b="0" i="0" u="none" strike="noStrike">
                        <a:effectLst/>
                        <a:latin typeface="Calibri" panose="020F0502020204030204" pitchFamily="34" charset="0"/>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a:effectLst/>
                          <a:latin typeface="Calibri" panose="020F0502020204030204" pitchFamily="34" charset="0"/>
                          <a:cs typeface="Calibri" panose="020F0502020204030204" pitchFamily="34" charset="0"/>
                        </a:rPr>
                        <a:t>12</a:t>
                      </a:r>
                      <a:endParaRPr lang="en-GB" sz="3600" b="0" i="0" u="none" strike="noStrike">
                        <a:effectLst/>
                        <a:latin typeface="Calibri" panose="020F0502020204030204" pitchFamily="34" charset="0"/>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a:effectLst/>
                          <a:latin typeface="Calibri" panose="020F0502020204030204" pitchFamily="34" charset="0"/>
                          <a:cs typeface="Calibri" panose="020F0502020204030204" pitchFamily="34" charset="0"/>
                        </a:rPr>
                        <a:t>9</a:t>
                      </a:r>
                      <a:endParaRPr lang="en-GB" sz="3600" b="0" i="0" u="none" strike="noStrike">
                        <a:effectLst/>
                        <a:latin typeface="Calibri" panose="020F0502020204030204" pitchFamily="34" charset="0"/>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a:effectLst/>
                          <a:latin typeface="Calibri" panose="020F0502020204030204" pitchFamily="34" charset="0"/>
                          <a:cs typeface="Calibri" panose="020F0502020204030204" pitchFamily="34" charset="0"/>
                        </a:rPr>
                        <a:t>13</a:t>
                      </a:r>
                      <a:endParaRPr lang="en-GB" sz="3600" b="0" i="0" u="none" strike="noStrike">
                        <a:effectLst/>
                        <a:latin typeface="Calibri" panose="020F0502020204030204" pitchFamily="34" charset="0"/>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kern="1200">
                          <a:solidFill>
                            <a:schemeClr val="dk1"/>
                          </a:solidFill>
                          <a:effectLst/>
                          <a:latin typeface="Calibri" panose="020F0502020204030204" pitchFamily="34" charset="0"/>
                          <a:cs typeface="Calibri" panose="020F0502020204030204" pitchFamily="34" charset="0"/>
                        </a:rPr>
                        <a:t>26.6</a:t>
                      </a:r>
                      <a:endParaRPr lang="en-GB" sz="2000" u="none" strike="noStrike" kern="1200">
                        <a:solidFill>
                          <a:schemeClr val="dk1"/>
                        </a:solidFill>
                        <a:effectLst/>
                        <a:latin typeface="Calibri" panose="020F0502020204030204" pitchFamily="34" charset="0"/>
                        <a:ea typeface="+mn-ea"/>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kern="1200">
                          <a:solidFill>
                            <a:schemeClr val="dk1"/>
                          </a:solidFill>
                          <a:effectLst/>
                          <a:latin typeface="Calibri" panose="020F0502020204030204" pitchFamily="34" charset="0"/>
                          <a:cs typeface="Calibri" panose="020F0502020204030204" pitchFamily="34" charset="0"/>
                        </a:rPr>
                        <a:t>13</a:t>
                      </a:r>
                      <a:endParaRPr lang="en-GB" sz="2000" u="none" strike="noStrike" kern="1200">
                        <a:solidFill>
                          <a:schemeClr val="dk1"/>
                        </a:solidFill>
                        <a:effectLst/>
                        <a:latin typeface="Calibri" panose="020F0502020204030204" pitchFamily="34" charset="0"/>
                        <a:ea typeface="+mn-ea"/>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US" sz="2000" u="none" strike="noStrike" kern="1200">
                          <a:solidFill>
                            <a:schemeClr val="dk1"/>
                          </a:solidFill>
                          <a:effectLst/>
                          <a:latin typeface="Calibri" panose="020F0502020204030204" pitchFamily="34" charset="0"/>
                          <a:ea typeface="+mn-ea"/>
                          <a:cs typeface="Calibri" panose="020F0502020204030204" pitchFamily="34" charset="0"/>
                        </a:rPr>
                        <a:t>11</a:t>
                      </a:r>
                      <a:endParaRPr lang="en-GB" sz="2000" u="none" strike="noStrike" kern="1200">
                        <a:solidFill>
                          <a:schemeClr val="dk1"/>
                        </a:solidFill>
                        <a:effectLst/>
                        <a:latin typeface="Calibri" panose="020F0502020204030204" pitchFamily="34" charset="0"/>
                        <a:ea typeface="+mn-ea"/>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US" sz="2000" u="none" strike="noStrike" kern="1200">
                          <a:solidFill>
                            <a:schemeClr val="dk1"/>
                          </a:solidFill>
                          <a:effectLst/>
                          <a:latin typeface="Calibri" panose="020F0502020204030204" pitchFamily="34" charset="0"/>
                          <a:ea typeface="+mn-ea"/>
                          <a:cs typeface="Calibri" panose="020F0502020204030204" pitchFamily="34" charset="0"/>
                        </a:rPr>
                        <a:t>10</a:t>
                      </a:r>
                      <a:endParaRPr lang="en-GB" sz="2000" u="none" strike="noStrike" kern="1200">
                        <a:solidFill>
                          <a:schemeClr val="dk1"/>
                        </a:solidFill>
                        <a:effectLst/>
                        <a:latin typeface="Calibri" panose="020F0502020204030204" pitchFamily="34" charset="0"/>
                        <a:ea typeface="+mn-ea"/>
                        <a:cs typeface="Calibri" panose="020F0502020204030204" pitchFamily="34" charset="0"/>
                      </a:endParaRPr>
                    </a:p>
                  </a:txBody>
                  <a:tcPr marL="68580" marR="68580" marT="9525" marB="0" anchor="ctr"/>
                </a:tc>
                <a:extLst>
                  <a:ext uri="{0D108BD9-81ED-4DB2-BD59-A6C34878D82A}">
                    <a16:rowId xmlns:a16="http://schemas.microsoft.com/office/drawing/2014/main" val="3069188398"/>
                  </a:ext>
                </a:extLst>
              </a:tr>
            </a:tbl>
          </a:graphicData>
        </a:graphic>
      </p:graphicFrame>
    </p:spTree>
    <p:extLst>
      <p:ext uri="{BB962C8B-B14F-4D97-AF65-F5344CB8AC3E}">
        <p14:creationId xmlns:p14="http://schemas.microsoft.com/office/powerpoint/2010/main" val="6716217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A8ADA-4FB5-47C1-91FE-5502633D5033}"/>
              </a:ext>
            </a:extLst>
          </p:cNvPr>
          <p:cNvSpPr>
            <a:spLocks noGrp="1"/>
          </p:cNvSpPr>
          <p:nvPr>
            <p:ph type="title"/>
          </p:nvPr>
        </p:nvSpPr>
        <p:spPr/>
        <p:txBody>
          <a:bodyPr/>
          <a:lstStyle/>
          <a:p>
            <a:r>
              <a:rPr lang="en-GB"/>
              <a:t>Tips for Parents</a:t>
            </a:r>
          </a:p>
        </p:txBody>
      </p:sp>
      <p:sp>
        <p:nvSpPr>
          <p:cNvPr id="3" name="Content Placeholder 2">
            <a:extLst>
              <a:ext uri="{FF2B5EF4-FFF2-40B4-BE49-F238E27FC236}">
                <a16:creationId xmlns:a16="http://schemas.microsoft.com/office/drawing/2014/main" id="{087DA90A-31D8-484F-AF1B-72640E19DBB0}"/>
              </a:ext>
            </a:extLst>
          </p:cNvPr>
          <p:cNvSpPr>
            <a:spLocks noGrp="1"/>
          </p:cNvSpPr>
          <p:nvPr>
            <p:ph idx="1"/>
          </p:nvPr>
        </p:nvSpPr>
        <p:spPr>
          <a:xfrm>
            <a:off x="581389" y="1556793"/>
            <a:ext cx="7031762" cy="4525963"/>
          </a:xfrm>
        </p:spPr>
        <p:txBody>
          <a:bodyPr/>
          <a:lstStyle/>
          <a:p>
            <a:r>
              <a:rPr lang="en-GB" sz="3600" cap="all"/>
              <a:t>TALK TO YOUR CHILD</a:t>
            </a:r>
          </a:p>
          <a:p>
            <a:pPr marL="0" indent="0">
              <a:buNone/>
            </a:pPr>
            <a:endParaRPr lang="en-GB" sz="3600" cap="all"/>
          </a:p>
          <a:p>
            <a:r>
              <a:rPr lang="en-GB" sz="3600" cap="all"/>
              <a:t>PRIVACY MATTERS</a:t>
            </a:r>
          </a:p>
          <a:p>
            <a:pPr marL="0" indent="0">
              <a:buNone/>
            </a:pPr>
            <a:endParaRPr lang="en-GB" sz="3600" cap="all"/>
          </a:p>
          <a:p>
            <a:r>
              <a:rPr lang="en-GB" sz="3600" cap="all"/>
              <a:t>HELP THEM TO THINK ABOUT WHAT THEY POST</a:t>
            </a:r>
          </a:p>
          <a:p>
            <a:endParaRPr lang="en-GB"/>
          </a:p>
        </p:txBody>
      </p:sp>
      <p:pic>
        <p:nvPicPr>
          <p:cNvPr id="5122" name="Picture 2" descr="See the source image">
            <a:extLst>
              <a:ext uri="{FF2B5EF4-FFF2-40B4-BE49-F238E27FC236}">
                <a16:creationId xmlns:a16="http://schemas.microsoft.com/office/drawing/2014/main" id="{42B73B52-9E77-449A-A0F2-AAAEC12DF85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57088" y="764704"/>
            <a:ext cx="2807813" cy="5876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1028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Support with work</a:t>
            </a:r>
          </a:p>
        </p:txBody>
      </p:sp>
      <p:sp>
        <p:nvSpPr>
          <p:cNvPr id="3" name="Content Placeholder 2"/>
          <p:cNvSpPr>
            <a:spLocks noGrp="1"/>
          </p:cNvSpPr>
          <p:nvPr>
            <p:ph idx="1"/>
          </p:nvPr>
        </p:nvSpPr>
        <p:spPr>
          <a:xfrm>
            <a:off x="308077" y="1588188"/>
            <a:ext cx="10515600" cy="4351338"/>
          </a:xfrm>
        </p:spPr>
        <p:txBody>
          <a:bodyPr/>
          <a:lstStyle/>
          <a:p>
            <a:r>
              <a:rPr lang="en-GB" sz="2800"/>
              <a:t>Students should talk to their subject staff.</a:t>
            </a:r>
          </a:p>
          <a:p>
            <a:r>
              <a:rPr lang="en-GB" sz="2800"/>
              <a:t>Talk to Sixth form office; i.e. their Head of Year </a:t>
            </a:r>
          </a:p>
          <a:p>
            <a:r>
              <a:rPr lang="en-GB" sz="2800"/>
              <a:t>The library is available at lunchtimes and after school until 4.45pm.</a:t>
            </a:r>
          </a:p>
          <a:p>
            <a:r>
              <a:rPr lang="en-GB" sz="2800"/>
              <a:t>Study skills will be taught in subject specific settings but a general study session will be run for all to attend to increase their knowledge and skill set on preparing for examinations.</a:t>
            </a:r>
          </a:p>
          <a:p>
            <a:r>
              <a:rPr lang="en-GB" sz="2800"/>
              <a:t>Subject specific revision sessions are offered by a range of subjects as exams get closer.</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48725" y="4772416"/>
            <a:ext cx="1629915" cy="1764937"/>
          </a:xfrm>
          <a:prstGeom prst="rect">
            <a:avLst/>
          </a:prstGeom>
        </p:spPr>
      </p:pic>
    </p:spTree>
    <p:extLst>
      <p:ext uri="{BB962C8B-B14F-4D97-AF65-F5344CB8AC3E}">
        <p14:creationId xmlns:p14="http://schemas.microsoft.com/office/powerpoint/2010/main" val="11486254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44534"/>
            <a:ext cx="7772400" cy="1470025"/>
          </a:xfrm>
        </p:spPr>
        <p:txBody>
          <a:bodyPr>
            <a:noAutofit/>
          </a:bodyPr>
          <a:lstStyle/>
          <a:p>
            <a:r>
              <a:rPr lang="en-US" sz="5400">
                <a:solidFill>
                  <a:srgbClr val="7030A0"/>
                </a:solidFill>
              </a:rPr>
              <a:t>Study Advice </a:t>
            </a:r>
            <a:br>
              <a:rPr lang="en-US" sz="5400">
                <a:solidFill>
                  <a:srgbClr val="7030A0"/>
                </a:solidFill>
              </a:rPr>
            </a:br>
            <a:r>
              <a:rPr lang="en-US">
                <a:solidFill>
                  <a:srgbClr val="7030A0"/>
                </a:solidFill>
              </a:rPr>
              <a:t>for Parents and </a:t>
            </a:r>
            <a:r>
              <a:rPr lang="en-US" err="1">
                <a:solidFill>
                  <a:srgbClr val="7030A0"/>
                </a:solidFill>
              </a:rPr>
              <a:t>Carers</a:t>
            </a:r>
            <a:endParaRPr lang="en-GB" sz="5400">
              <a:solidFill>
                <a:srgbClr val="7030A0"/>
              </a:solidFill>
            </a:endParaRPr>
          </a:p>
        </p:txBody>
      </p:sp>
      <p:pic>
        <p:nvPicPr>
          <p:cNvPr id="5" name="Picture 4">
            <a:extLst>
              <a:ext uri="{FF2B5EF4-FFF2-40B4-BE49-F238E27FC236}">
                <a16:creationId xmlns:a16="http://schemas.microsoft.com/office/drawing/2014/main" id="{D0B977D1-9DE1-4109-9E98-C4B873862CC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685268" y="1730674"/>
            <a:ext cx="4672984" cy="4368224"/>
          </a:xfrm>
          <a:prstGeom prst="rect">
            <a:avLst/>
          </a:prstGeom>
        </p:spPr>
      </p:pic>
    </p:spTree>
    <p:extLst>
      <p:ext uri="{BB962C8B-B14F-4D97-AF65-F5344CB8AC3E}">
        <p14:creationId xmlns:p14="http://schemas.microsoft.com/office/powerpoint/2010/main" val="3689191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CA6A4-894F-4F46-8B35-EF9F7AA39817}"/>
              </a:ext>
            </a:extLst>
          </p:cNvPr>
          <p:cNvSpPr>
            <a:spLocks noGrp="1"/>
          </p:cNvSpPr>
          <p:nvPr>
            <p:ph type="title"/>
          </p:nvPr>
        </p:nvSpPr>
        <p:spPr>
          <a:xfrm>
            <a:off x="2767643" y="-225088"/>
            <a:ext cx="8920717" cy="1325563"/>
          </a:xfrm>
        </p:spPr>
        <p:txBody>
          <a:bodyPr>
            <a:normAutofit/>
          </a:bodyPr>
          <a:lstStyle/>
          <a:p>
            <a:r>
              <a:rPr lang="en-GB" sz="4400" b="1"/>
              <a:t>START EARLY</a:t>
            </a:r>
          </a:p>
        </p:txBody>
      </p:sp>
      <p:sp>
        <p:nvSpPr>
          <p:cNvPr id="6" name="Rectangle: Rounded Corners 5">
            <a:extLst>
              <a:ext uri="{FF2B5EF4-FFF2-40B4-BE49-F238E27FC236}">
                <a16:creationId xmlns:a16="http://schemas.microsoft.com/office/drawing/2014/main" id="{637178DD-1BA8-4795-A745-06A6B6AB24BA}"/>
              </a:ext>
            </a:extLst>
          </p:cNvPr>
          <p:cNvSpPr/>
          <p:nvPr/>
        </p:nvSpPr>
        <p:spPr>
          <a:xfrm>
            <a:off x="967873" y="1401738"/>
            <a:ext cx="6015054" cy="5018568"/>
          </a:xfrm>
          <a:prstGeom prst="roundRect">
            <a:avLst/>
          </a:prstGeom>
          <a:solidFill>
            <a:schemeClr val="bg1">
              <a:lumMod val="9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a:solidFill>
                  <a:schemeClr val="tx1"/>
                </a:solidFill>
                <a:latin typeface="Calibri" panose="020F0502020204030204" pitchFamily="34" charset="0"/>
              </a:rPr>
              <a:t>The more time your child gives themselves to study and revisit work, the more opportunity they have to cover each subject without needing to cram for assessments. They will be have more time to practise what they need to learn and consolidate it into their memory.</a:t>
            </a:r>
          </a:p>
        </p:txBody>
      </p:sp>
      <p:pic>
        <p:nvPicPr>
          <p:cNvPr id="1026" name="Picture 2" descr="Quote - The early bird catches the worm.">
            <a:extLst>
              <a:ext uri="{FF2B5EF4-FFF2-40B4-BE49-F238E27FC236}">
                <a16:creationId xmlns:a16="http://schemas.microsoft.com/office/drawing/2014/main" id="{6F48320A-8C60-4D2C-B4D7-8A873F359284}"/>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870044" y="1844825"/>
            <a:ext cx="2592288" cy="4132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2496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37178DD-1BA8-4795-A745-06A6B6AB24BA}"/>
              </a:ext>
            </a:extLst>
          </p:cNvPr>
          <p:cNvSpPr/>
          <p:nvPr/>
        </p:nvSpPr>
        <p:spPr>
          <a:xfrm>
            <a:off x="424077" y="1146279"/>
            <a:ext cx="5400600" cy="5055765"/>
          </a:xfrm>
          <a:prstGeom prst="roundRect">
            <a:avLst/>
          </a:prstGeom>
          <a:solidFill>
            <a:schemeClr val="bg1">
              <a:lumMod val="9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solidFill>
                  <a:schemeClr val="tx1"/>
                </a:solidFill>
                <a:latin typeface="Calibri" panose="020F0502020204030204" pitchFamily="34" charset="0"/>
              </a:rPr>
              <a:t>It is definitely your child’s responsibility to revise! But now and again maybe you could test them on their flashcards. Ask them to explain their mind maps or PowerPoints.</a:t>
            </a:r>
          </a:p>
        </p:txBody>
      </p:sp>
      <p:sp>
        <p:nvSpPr>
          <p:cNvPr id="4" name="Title 1">
            <a:extLst>
              <a:ext uri="{FF2B5EF4-FFF2-40B4-BE49-F238E27FC236}">
                <a16:creationId xmlns:a16="http://schemas.microsoft.com/office/drawing/2014/main" id="{F9EFDD9D-2912-4338-B346-523174522103}"/>
              </a:ext>
            </a:extLst>
          </p:cNvPr>
          <p:cNvSpPr>
            <a:spLocks noGrp="1"/>
          </p:cNvSpPr>
          <p:nvPr>
            <p:ph type="title"/>
          </p:nvPr>
        </p:nvSpPr>
        <p:spPr>
          <a:xfrm>
            <a:off x="3189515" y="-179284"/>
            <a:ext cx="8920717" cy="1325563"/>
          </a:xfrm>
        </p:spPr>
        <p:txBody>
          <a:bodyPr>
            <a:normAutofit/>
          </a:bodyPr>
          <a:lstStyle/>
          <a:p>
            <a:r>
              <a:rPr lang="en-GB" sz="7200"/>
              <a:t>GET INVOLVED</a:t>
            </a:r>
          </a:p>
        </p:txBody>
      </p:sp>
      <p:pic>
        <p:nvPicPr>
          <p:cNvPr id="2" name="Picture 1">
            <a:extLst>
              <a:ext uri="{FF2B5EF4-FFF2-40B4-BE49-F238E27FC236}">
                <a16:creationId xmlns:a16="http://schemas.microsoft.com/office/drawing/2014/main" id="{6B5B1989-BC19-4947-A4BB-A83E33BE14F3}"/>
              </a:ext>
            </a:extLst>
          </p:cNvPr>
          <p:cNvPicPr>
            <a:picLocks noChangeAspect="1"/>
          </p:cNvPicPr>
          <p:nvPr/>
        </p:nvPicPr>
        <p:blipFill>
          <a:blip r:embed="rId2"/>
          <a:stretch>
            <a:fillRect/>
          </a:stretch>
        </p:blipFill>
        <p:spPr>
          <a:xfrm>
            <a:off x="6095999" y="1223768"/>
            <a:ext cx="5731613" cy="3572167"/>
          </a:xfrm>
          <a:prstGeom prst="rect">
            <a:avLst/>
          </a:prstGeom>
        </p:spPr>
      </p:pic>
    </p:spTree>
    <p:extLst>
      <p:ext uri="{BB962C8B-B14F-4D97-AF65-F5344CB8AC3E}">
        <p14:creationId xmlns:p14="http://schemas.microsoft.com/office/powerpoint/2010/main" val="2470313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37178DD-1BA8-4795-A745-06A6B6AB24BA}"/>
              </a:ext>
            </a:extLst>
          </p:cNvPr>
          <p:cNvSpPr/>
          <p:nvPr/>
        </p:nvSpPr>
        <p:spPr>
          <a:xfrm>
            <a:off x="2135559" y="1844994"/>
            <a:ext cx="8187426" cy="1738638"/>
          </a:xfrm>
          <a:prstGeom prst="roundRect">
            <a:avLst/>
          </a:prstGeom>
          <a:solidFill>
            <a:schemeClr val="bg1">
              <a:lumMod val="9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a:solidFill>
                  <a:schemeClr val="tx1"/>
                </a:solidFill>
                <a:latin typeface="Calibri" panose="020F0502020204030204" pitchFamily="34" charset="0"/>
              </a:rPr>
              <a:t>We encourage the students to set themselves a small number of mini goals to achieve at the end of each day. </a:t>
            </a:r>
          </a:p>
        </p:txBody>
      </p:sp>
      <p:pic>
        <p:nvPicPr>
          <p:cNvPr id="1026" name="Picture 2">
            <a:extLst>
              <a:ext uri="{FF2B5EF4-FFF2-40B4-BE49-F238E27FC236}">
                <a16:creationId xmlns:a16="http://schemas.microsoft.com/office/drawing/2014/main" id="{41E08CA4-2158-4117-919B-39E61092EB8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95696" y="3746980"/>
            <a:ext cx="5667153" cy="247937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D1F8D848-E841-460E-9698-628A189670AC}"/>
              </a:ext>
            </a:extLst>
          </p:cNvPr>
          <p:cNvSpPr>
            <a:spLocks noGrp="1"/>
          </p:cNvSpPr>
          <p:nvPr>
            <p:ph type="title"/>
          </p:nvPr>
        </p:nvSpPr>
        <p:spPr>
          <a:xfrm>
            <a:off x="4536936" y="283125"/>
            <a:ext cx="7532915" cy="1325563"/>
          </a:xfrm>
        </p:spPr>
        <p:txBody>
          <a:bodyPr>
            <a:noAutofit/>
          </a:bodyPr>
          <a:lstStyle/>
          <a:p>
            <a:r>
              <a:rPr lang="en-GB" sz="4800"/>
              <a:t>BE ENCOURAGING AND CELEBRATE MINI GOALS</a:t>
            </a:r>
          </a:p>
        </p:txBody>
      </p:sp>
    </p:spTree>
    <p:extLst>
      <p:ext uri="{BB962C8B-B14F-4D97-AF65-F5344CB8AC3E}">
        <p14:creationId xmlns:p14="http://schemas.microsoft.com/office/powerpoint/2010/main" val="12346373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37178DD-1BA8-4795-A745-06A6B6AB24BA}"/>
              </a:ext>
            </a:extLst>
          </p:cNvPr>
          <p:cNvSpPr/>
          <p:nvPr/>
        </p:nvSpPr>
        <p:spPr>
          <a:xfrm>
            <a:off x="5098085" y="1117599"/>
            <a:ext cx="6594991" cy="5190030"/>
          </a:xfrm>
          <a:prstGeom prst="roundRect">
            <a:avLst/>
          </a:prstGeom>
          <a:solidFill>
            <a:schemeClr val="bg1">
              <a:lumMod val="9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3600">
                <a:solidFill>
                  <a:schemeClr val="tx1"/>
                </a:solidFill>
                <a:latin typeface="Calibri"/>
                <a:cs typeface="Calibri"/>
              </a:rPr>
              <a:t>What distracts your child? Their phone? You Tube? Talk with them to decide the best strategies for avoiding distractions, e.g. phone in a different room when completing homework, preparing for tests, charging phone downstairs.</a:t>
            </a:r>
          </a:p>
        </p:txBody>
      </p:sp>
      <p:sp>
        <p:nvSpPr>
          <p:cNvPr id="4" name="Title 1">
            <a:extLst>
              <a:ext uri="{FF2B5EF4-FFF2-40B4-BE49-F238E27FC236}">
                <a16:creationId xmlns:a16="http://schemas.microsoft.com/office/drawing/2014/main" id="{D1F8D848-E841-460E-9698-628A189670AC}"/>
              </a:ext>
            </a:extLst>
          </p:cNvPr>
          <p:cNvSpPr>
            <a:spLocks noGrp="1"/>
          </p:cNvSpPr>
          <p:nvPr>
            <p:ph type="title"/>
          </p:nvPr>
        </p:nvSpPr>
        <p:spPr>
          <a:xfrm>
            <a:off x="505479" y="368660"/>
            <a:ext cx="4126833" cy="4392488"/>
          </a:xfrm>
        </p:spPr>
        <p:txBody>
          <a:bodyPr>
            <a:normAutofit fontScale="90000"/>
          </a:bodyPr>
          <a:lstStyle/>
          <a:p>
            <a:r>
              <a:rPr lang="en-GB" sz="6600" b="1"/>
              <a:t>HELP THEM TO NOT GET DISTRACTED</a:t>
            </a:r>
          </a:p>
        </p:txBody>
      </p:sp>
      <p:pic>
        <p:nvPicPr>
          <p:cNvPr id="2050" name="Picture 2" descr="3 Simple tips to stop getting distracted by your smartphone % %s ep%% % %s  itename%%">
            <a:extLst>
              <a:ext uri="{FF2B5EF4-FFF2-40B4-BE49-F238E27FC236}">
                <a16:creationId xmlns:a16="http://schemas.microsoft.com/office/drawing/2014/main" id="{9849864C-9DD3-45C7-A2F3-7B5EF1990FA5}"/>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971252" y="4060867"/>
            <a:ext cx="3634286"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2790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37178DD-1BA8-4795-A745-06A6B6AB24BA}"/>
              </a:ext>
            </a:extLst>
          </p:cNvPr>
          <p:cNvSpPr/>
          <p:nvPr/>
        </p:nvSpPr>
        <p:spPr>
          <a:xfrm>
            <a:off x="932566" y="1609778"/>
            <a:ext cx="4346391" cy="4176464"/>
          </a:xfrm>
          <a:prstGeom prst="roundRect">
            <a:avLst/>
          </a:prstGeom>
          <a:solidFill>
            <a:schemeClr val="bg1">
              <a:lumMod val="9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solidFill>
                  <a:schemeClr val="tx1"/>
                </a:solidFill>
                <a:latin typeface="Calibri" panose="020F0502020204030204" pitchFamily="34" charset="0"/>
              </a:rPr>
              <a:t>Plenty of sleep</a:t>
            </a:r>
          </a:p>
          <a:p>
            <a:pPr algn="ctr"/>
            <a:endParaRPr lang="en-GB" sz="3600">
              <a:solidFill>
                <a:schemeClr val="tx1"/>
              </a:solidFill>
              <a:latin typeface="Calibri" panose="020F0502020204030204" pitchFamily="34" charset="0"/>
            </a:endParaRPr>
          </a:p>
          <a:p>
            <a:pPr algn="ctr"/>
            <a:r>
              <a:rPr lang="en-GB" sz="3600">
                <a:solidFill>
                  <a:schemeClr val="tx1"/>
                </a:solidFill>
                <a:latin typeface="Calibri" panose="020F0502020204030204" pitchFamily="34" charset="0"/>
              </a:rPr>
              <a:t>Healthy snacks</a:t>
            </a:r>
          </a:p>
          <a:p>
            <a:pPr algn="ctr"/>
            <a:endParaRPr lang="en-GB" sz="3600">
              <a:solidFill>
                <a:schemeClr val="tx1"/>
              </a:solidFill>
              <a:latin typeface="Calibri" panose="020F0502020204030204" pitchFamily="34" charset="0"/>
            </a:endParaRPr>
          </a:p>
          <a:p>
            <a:pPr algn="ctr"/>
            <a:r>
              <a:rPr lang="en-GB" sz="3600">
                <a:solidFill>
                  <a:schemeClr val="tx1"/>
                </a:solidFill>
                <a:latin typeface="Calibri" panose="020F0502020204030204" pitchFamily="34" charset="0"/>
              </a:rPr>
              <a:t>Going for walks</a:t>
            </a:r>
          </a:p>
          <a:p>
            <a:pPr algn="ctr"/>
            <a:endParaRPr lang="en-GB" sz="3600">
              <a:solidFill>
                <a:schemeClr val="tx1"/>
              </a:solidFill>
              <a:latin typeface="Calibri" panose="020F0502020204030204" pitchFamily="34" charset="0"/>
            </a:endParaRPr>
          </a:p>
          <a:p>
            <a:pPr algn="ctr"/>
            <a:r>
              <a:rPr lang="en-GB" sz="3600">
                <a:solidFill>
                  <a:schemeClr val="tx1"/>
                </a:solidFill>
                <a:latin typeface="Calibri" panose="020F0502020204030204" pitchFamily="34" charset="0"/>
              </a:rPr>
              <a:t>Exercise</a:t>
            </a:r>
          </a:p>
        </p:txBody>
      </p:sp>
      <p:sp>
        <p:nvSpPr>
          <p:cNvPr id="4" name="Title 1">
            <a:extLst>
              <a:ext uri="{FF2B5EF4-FFF2-40B4-BE49-F238E27FC236}">
                <a16:creationId xmlns:a16="http://schemas.microsoft.com/office/drawing/2014/main" id="{F9EFDD9D-2912-4338-B346-523174522103}"/>
              </a:ext>
            </a:extLst>
          </p:cNvPr>
          <p:cNvSpPr>
            <a:spLocks noGrp="1"/>
          </p:cNvSpPr>
          <p:nvPr>
            <p:ph type="title"/>
          </p:nvPr>
        </p:nvSpPr>
        <p:spPr>
          <a:xfrm>
            <a:off x="2784221" y="-186110"/>
            <a:ext cx="8920717" cy="1325563"/>
          </a:xfrm>
        </p:spPr>
        <p:txBody>
          <a:bodyPr>
            <a:normAutofit/>
          </a:bodyPr>
          <a:lstStyle/>
          <a:p>
            <a:r>
              <a:rPr lang="en-GB" sz="4800" b="1"/>
              <a:t>GET A GOOD BALANCE</a:t>
            </a:r>
          </a:p>
        </p:txBody>
      </p:sp>
      <p:pic>
        <p:nvPicPr>
          <p:cNvPr id="3" name="Picture 2">
            <a:extLst>
              <a:ext uri="{FF2B5EF4-FFF2-40B4-BE49-F238E27FC236}">
                <a16:creationId xmlns:a16="http://schemas.microsoft.com/office/drawing/2014/main" id="{E1B0373F-A56C-42D8-937B-FC9143C7541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648047" y="2023931"/>
            <a:ext cx="4860295" cy="2613073"/>
          </a:xfrm>
          <a:prstGeom prst="rect">
            <a:avLst/>
          </a:prstGeom>
        </p:spPr>
      </p:pic>
    </p:spTree>
    <p:extLst>
      <p:ext uri="{BB962C8B-B14F-4D97-AF65-F5344CB8AC3E}">
        <p14:creationId xmlns:p14="http://schemas.microsoft.com/office/powerpoint/2010/main" val="29903209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CA6A4-894F-4F46-8B35-EF9F7AA39817}"/>
              </a:ext>
            </a:extLst>
          </p:cNvPr>
          <p:cNvSpPr>
            <a:spLocks noGrp="1"/>
          </p:cNvSpPr>
          <p:nvPr>
            <p:ph type="title"/>
          </p:nvPr>
        </p:nvSpPr>
        <p:spPr>
          <a:xfrm>
            <a:off x="3075868" y="191497"/>
            <a:ext cx="8920717" cy="724010"/>
          </a:xfrm>
        </p:spPr>
        <p:txBody>
          <a:bodyPr>
            <a:normAutofit fontScale="90000"/>
          </a:bodyPr>
          <a:lstStyle/>
          <a:p>
            <a:r>
              <a:rPr lang="en-GB" sz="4800" b="1"/>
              <a:t>USE HELPFUL APPS</a:t>
            </a:r>
          </a:p>
        </p:txBody>
      </p:sp>
      <p:sp>
        <p:nvSpPr>
          <p:cNvPr id="6" name="Rectangle: Rounded Corners 5">
            <a:extLst>
              <a:ext uri="{FF2B5EF4-FFF2-40B4-BE49-F238E27FC236}">
                <a16:creationId xmlns:a16="http://schemas.microsoft.com/office/drawing/2014/main" id="{637178DD-1BA8-4795-A745-06A6B6AB24BA}"/>
              </a:ext>
            </a:extLst>
          </p:cNvPr>
          <p:cNvSpPr/>
          <p:nvPr/>
        </p:nvSpPr>
        <p:spPr>
          <a:xfrm>
            <a:off x="1572512" y="1510915"/>
            <a:ext cx="4386596" cy="1559993"/>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err="1">
                <a:solidFill>
                  <a:schemeClr val="tx1"/>
                </a:solidFill>
                <a:latin typeface="Calibri" panose="020F0502020204030204" pitchFamily="34" charset="0"/>
              </a:rPr>
              <a:t>Flipd</a:t>
            </a:r>
            <a:r>
              <a:rPr lang="en-GB" sz="2800">
                <a:solidFill>
                  <a:schemeClr val="tx1"/>
                </a:solidFill>
                <a:latin typeface="Calibri" panose="020F0502020204030204" pitchFamily="34" charset="0"/>
              </a:rPr>
              <a:t> is an app that stops you procrastinating and keeps you motivated. </a:t>
            </a:r>
          </a:p>
        </p:txBody>
      </p:sp>
      <p:sp>
        <p:nvSpPr>
          <p:cNvPr id="7" name="TextBox 6">
            <a:extLst>
              <a:ext uri="{FF2B5EF4-FFF2-40B4-BE49-F238E27FC236}">
                <a16:creationId xmlns:a16="http://schemas.microsoft.com/office/drawing/2014/main" id="{3C69ED23-C505-4F5E-A4C2-0B79D449BB58}"/>
              </a:ext>
            </a:extLst>
          </p:cNvPr>
          <p:cNvSpPr txBox="1"/>
          <p:nvPr/>
        </p:nvSpPr>
        <p:spPr>
          <a:xfrm>
            <a:off x="1604077" y="3037102"/>
            <a:ext cx="4572000" cy="369332"/>
          </a:xfrm>
          <a:prstGeom prst="rect">
            <a:avLst/>
          </a:prstGeom>
          <a:noFill/>
        </p:spPr>
        <p:txBody>
          <a:bodyPr wrap="square">
            <a:spAutoFit/>
          </a:bodyPr>
          <a:lstStyle/>
          <a:p>
            <a:r>
              <a:rPr lang="en-US">
                <a:latin typeface="Calibri" panose="020F0502020204030204" pitchFamily="34" charset="0"/>
                <a:hlinkClick r:id="rId2"/>
              </a:rPr>
              <a:t>How to use </a:t>
            </a:r>
            <a:r>
              <a:rPr lang="en-US" err="1">
                <a:latin typeface="Calibri" panose="020F0502020204030204" pitchFamily="34" charset="0"/>
                <a:hlinkClick r:id="rId2"/>
              </a:rPr>
              <a:t>Flipd</a:t>
            </a:r>
            <a:r>
              <a:rPr lang="en-US">
                <a:latin typeface="Calibri" panose="020F0502020204030204" pitchFamily="34" charset="0"/>
                <a:hlinkClick r:id="rId2"/>
              </a:rPr>
              <a:t> - YouTube</a:t>
            </a:r>
            <a:endParaRPr lang="en-GB">
              <a:latin typeface="Calibri" panose="020F0502020204030204" pitchFamily="34" charset="0"/>
            </a:endParaRPr>
          </a:p>
        </p:txBody>
      </p:sp>
      <p:sp>
        <p:nvSpPr>
          <p:cNvPr id="8" name="TextBox 7">
            <a:extLst>
              <a:ext uri="{FF2B5EF4-FFF2-40B4-BE49-F238E27FC236}">
                <a16:creationId xmlns:a16="http://schemas.microsoft.com/office/drawing/2014/main" id="{DCA7D593-881D-4C57-AF71-C1205917B32A}"/>
              </a:ext>
            </a:extLst>
          </p:cNvPr>
          <p:cNvSpPr txBox="1"/>
          <p:nvPr/>
        </p:nvSpPr>
        <p:spPr>
          <a:xfrm>
            <a:off x="1524000" y="5492623"/>
            <a:ext cx="4572000" cy="646331"/>
          </a:xfrm>
          <a:prstGeom prst="rect">
            <a:avLst/>
          </a:prstGeom>
          <a:noFill/>
        </p:spPr>
        <p:txBody>
          <a:bodyPr wrap="square">
            <a:spAutoFit/>
          </a:bodyPr>
          <a:lstStyle/>
          <a:p>
            <a:r>
              <a:rPr lang="en-US">
                <a:latin typeface="Calibri" panose="020F0502020204030204" pitchFamily="34" charset="0"/>
                <a:hlinkClick r:id="rId3"/>
              </a:rPr>
              <a:t>Adapt - free Revision Timetable App for A-level &amp; GCSE (getadapt.co.uk)</a:t>
            </a:r>
            <a:endParaRPr lang="en-GB">
              <a:latin typeface="Calibri" panose="020F0502020204030204" pitchFamily="34" charset="0"/>
            </a:endParaRPr>
          </a:p>
        </p:txBody>
      </p:sp>
      <p:sp>
        <p:nvSpPr>
          <p:cNvPr id="9" name="Rectangle: Rounded Corners 8">
            <a:extLst>
              <a:ext uri="{FF2B5EF4-FFF2-40B4-BE49-F238E27FC236}">
                <a16:creationId xmlns:a16="http://schemas.microsoft.com/office/drawing/2014/main" id="{37FC4119-97D3-4A6E-9EA8-6DFB3230E8F2}"/>
              </a:ext>
            </a:extLst>
          </p:cNvPr>
          <p:cNvSpPr/>
          <p:nvPr/>
        </p:nvSpPr>
        <p:spPr>
          <a:xfrm>
            <a:off x="1572512" y="3777647"/>
            <a:ext cx="4386596" cy="1520594"/>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chemeClr val="tx1"/>
                </a:solidFill>
                <a:latin typeface="Calibri" panose="020F0502020204030204" pitchFamily="34" charset="0"/>
              </a:rPr>
              <a:t>Adapt</a:t>
            </a:r>
            <a:r>
              <a:rPr lang="en-GB" sz="2800">
                <a:solidFill>
                  <a:schemeClr val="tx1"/>
                </a:solidFill>
                <a:latin typeface="Calibri" panose="020F0502020204030204" pitchFamily="34" charset="0"/>
              </a:rPr>
              <a:t> helps you to create your own revision timetable. </a:t>
            </a:r>
          </a:p>
        </p:txBody>
      </p:sp>
      <p:sp>
        <p:nvSpPr>
          <p:cNvPr id="11" name="TextBox 10">
            <a:extLst>
              <a:ext uri="{FF2B5EF4-FFF2-40B4-BE49-F238E27FC236}">
                <a16:creationId xmlns:a16="http://schemas.microsoft.com/office/drawing/2014/main" id="{D4BE1110-8013-411F-A648-58FC96FC02D8}"/>
              </a:ext>
            </a:extLst>
          </p:cNvPr>
          <p:cNvSpPr txBox="1"/>
          <p:nvPr/>
        </p:nvSpPr>
        <p:spPr>
          <a:xfrm>
            <a:off x="6281404" y="3083269"/>
            <a:ext cx="4705910" cy="369332"/>
          </a:xfrm>
          <a:prstGeom prst="rect">
            <a:avLst/>
          </a:prstGeom>
          <a:noFill/>
        </p:spPr>
        <p:txBody>
          <a:bodyPr wrap="square">
            <a:spAutoFit/>
          </a:bodyPr>
          <a:lstStyle/>
          <a:p>
            <a:r>
              <a:rPr lang="en-US">
                <a:latin typeface="Calibri" panose="020F0502020204030204" pitchFamily="34" charset="0"/>
                <a:hlinkClick r:id="rId4"/>
              </a:rPr>
              <a:t>Learning tools and flashcards - for free! | Quizlet</a:t>
            </a:r>
            <a:endParaRPr lang="en-GB">
              <a:latin typeface="Calibri" panose="020F0502020204030204" pitchFamily="34" charset="0"/>
            </a:endParaRPr>
          </a:p>
        </p:txBody>
      </p:sp>
      <p:sp>
        <p:nvSpPr>
          <p:cNvPr id="12" name="Rectangle: Rounded Corners 11">
            <a:extLst>
              <a:ext uri="{FF2B5EF4-FFF2-40B4-BE49-F238E27FC236}">
                <a16:creationId xmlns:a16="http://schemas.microsoft.com/office/drawing/2014/main" id="{C7C7874D-3CD5-42E1-9CC2-70614DD465DD}"/>
              </a:ext>
            </a:extLst>
          </p:cNvPr>
          <p:cNvSpPr/>
          <p:nvPr/>
        </p:nvSpPr>
        <p:spPr>
          <a:xfrm>
            <a:off x="6169762" y="1510915"/>
            <a:ext cx="4386596" cy="1559993"/>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chemeClr val="tx1"/>
                </a:solidFill>
                <a:latin typeface="Calibri" panose="020F0502020204030204" pitchFamily="34" charset="0"/>
              </a:rPr>
              <a:t>Quizlet</a:t>
            </a:r>
            <a:r>
              <a:rPr lang="en-GB" sz="2800">
                <a:solidFill>
                  <a:schemeClr val="tx1"/>
                </a:solidFill>
                <a:latin typeface="Calibri" panose="020F0502020204030204" pitchFamily="34" charset="0"/>
              </a:rPr>
              <a:t> is a way of creating key word flashcards</a:t>
            </a:r>
          </a:p>
        </p:txBody>
      </p:sp>
      <p:sp>
        <p:nvSpPr>
          <p:cNvPr id="14" name="TextBox 13">
            <a:extLst>
              <a:ext uri="{FF2B5EF4-FFF2-40B4-BE49-F238E27FC236}">
                <a16:creationId xmlns:a16="http://schemas.microsoft.com/office/drawing/2014/main" id="{D7133E5A-91E7-4197-8CBE-DD618523DB8A}"/>
              </a:ext>
            </a:extLst>
          </p:cNvPr>
          <p:cNvSpPr txBox="1"/>
          <p:nvPr/>
        </p:nvSpPr>
        <p:spPr>
          <a:xfrm>
            <a:off x="6281403" y="5492623"/>
            <a:ext cx="3922139" cy="646331"/>
          </a:xfrm>
          <a:prstGeom prst="rect">
            <a:avLst/>
          </a:prstGeom>
          <a:noFill/>
        </p:spPr>
        <p:txBody>
          <a:bodyPr wrap="square">
            <a:spAutoFit/>
          </a:bodyPr>
          <a:lstStyle/>
          <a:p>
            <a:r>
              <a:rPr lang="en-US">
                <a:latin typeface="Calibri" panose="020F0502020204030204" pitchFamily="34" charset="0"/>
                <a:hlinkClick r:id="rId5"/>
              </a:rPr>
              <a:t>Free Homework &amp; Revision for A Level, GCSE, KS3 &amp; KS2 (senecalearning.com)</a:t>
            </a:r>
            <a:endParaRPr lang="en-GB">
              <a:latin typeface="Calibri" panose="020F0502020204030204" pitchFamily="34" charset="0"/>
            </a:endParaRPr>
          </a:p>
        </p:txBody>
      </p:sp>
      <p:sp>
        <p:nvSpPr>
          <p:cNvPr id="15" name="Rectangle: Rounded Corners 14">
            <a:extLst>
              <a:ext uri="{FF2B5EF4-FFF2-40B4-BE49-F238E27FC236}">
                <a16:creationId xmlns:a16="http://schemas.microsoft.com/office/drawing/2014/main" id="{78620665-E031-414A-B94A-19AF9633AC4E}"/>
              </a:ext>
            </a:extLst>
          </p:cNvPr>
          <p:cNvSpPr/>
          <p:nvPr/>
        </p:nvSpPr>
        <p:spPr>
          <a:xfrm>
            <a:off x="6169762" y="3765226"/>
            <a:ext cx="4386596" cy="1559993"/>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chemeClr val="tx1"/>
                </a:solidFill>
                <a:latin typeface="Calibri" panose="020F0502020204030204" pitchFamily="34" charset="0"/>
              </a:rPr>
              <a:t>Seneca</a:t>
            </a:r>
            <a:r>
              <a:rPr lang="en-GB" sz="2800">
                <a:solidFill>
                  <a:schemeClr val="tx1"/>
                </a:solidFill>
                <a:latin typeface="Calibri" panose="020F0502020204030204" pitchFamily="34" charset="0"/>
              </a:rPr>
              <a:t> has hundreds of tasks linked to specific exam courses</a:t>
            </a:r>
          </a:p>
        </p:txBody>
      </p:sp>
    </p:spTree>
    <p:extLst>
      <p:ext uri="{BB962C8B-B14F-4D97-AF65-F5344CB8AC3E}">
        <p14:creationId xmlns:p14="http://schemas.microsoft.com/office/powerpoint/2010/main" val="3885872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 Level  -  Historical Performance</a:t>
            </a:r>
          </a:p>
        </p:txBody>
      </p:sp>
      <p:graphicFrame>
        <p:nvGraphicFramePr>
          <p:cNvPr id="5" name="Table Placeholder 4"/>
          <p:cNvGraphicFramePr>
            <a:graphicFrameLocks noGrp="1"/>
          </p:cNvGraphicFramePr>
          <p:nvPr>
            <p:ph type="tbl" idx="1"/>
          </p:nvPr>
        </p:nvGraphicFramePr>
        <p:xfrm>
          <a:off x="609600" y="1133475"/>
          <a:ext cx="10972800" cy="49926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81301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This evening:</a:t>
            </a:r>
            <a:endParaRPr lang="en-US"/>
          </a:p>
        </p:txBody>
      </p:sp>
      <p:sp>
        <p:nvSpPr>
          <p:cNvPr id="3" name="Content Placeholder 2"/>
          <p:cNvSpPr>
            <a:spLocks noGrp="1"/>
          </p:cNvSpPr>
          <p:nvPr>
            <p:ph idx="1"/>
          </p:nvPr>
        </p:nvSpPr>
        <p:spPr/>
        <p:txBody>
          <a:bodyPr lIns="91440" tIns="45720" rIns="91440" bIns="45720" anchor="t">
            <a:normAutofit/>
          </a:bodyPr>
          <a:lstStyle/>
          <a:p>
            <a:r>
              <a:rPr lang="en-GB" sz="3600"/>
              <a:t>Key Year 12 dates, expectations and opportunities. </a:t>
            </a:r>
          </a:p>
          <a:p>
            <a:r>
              <a:rPr lang="en-GB" sz="3600">
                <a:latin typeface="Calibri"/>
                <a:cs typeface="Calibri"/>
              </a:rPr>
              <a:t>Post-18 preparation.</a:t>
            </a:r>
          </a:p>
          <a:p>
            <a:r>
              <a:rPr lang="en-GB" sz="3600"/>
              <a:t>Wellbeing.</a:t>
            </a:r>
            <a:endParaRPr lang="en-GB" sz="3600">
              <a:latin typeface="Calibri"/>
              <a:cs typeface="Calibri"/>
            </a:endParaRPr>
          </a:p>
          <a:p>
            <a:r>
              <a:rPr lang="en-GB" sz="3600"/>
              <a:t>Keeping safe online.</a:t>
            </a:r>
          </a:p>
          <a:p>
            <a:r>
              <a:rPr lang="en-GB" sz="3600"/>
              <a:t>Independent learning and how to support your children.</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02258" y="5110618"/>
            <a:ext cx="1479535" cy="1602099"/>
          </a:xfrm>
          <a:prstGeom prst="rect">
            <a:avLst/>
          </a:prstGeom>
        </p:spPr>
      </p:pic>
    </p:spTree>
    <p:extLst>
      <p:ext uri="{BB962C8B-B14F-4D97-AF65-F5344CB8AC3E}">
        <p14:creationId xmlns:p14="http://schemas.microsoft.com/office/powerpoint/2010/main" val="2396066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Sixth form Pastoral Team</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08326" y="4678018"/>
            <a:ext cx="1629915" cy="1764937"/>
          </a:xfrm>
          <a:prstGeom prst="rect">
            <a:avLst/>
          </a:prstGeom>
        </p:spPr>
      </p:pic>
      <p:sp>
        <p:nvSpPr>
          <p:cNvPr id="11" name="TextBox 10">
            <a:extLst>
              <a:ext uri="{FF2B5EF4-FFF2-40B4-BE49-F238E27FC236}">
                <a16:creationId xmlns:a16="http://schemas.microsoft.com/office/drawing/2014/main" id="{418E3133-172D-5F48-D082-974855CBB2CC}"/>
              </a:ext>
            </a:extLst>
          </p:cNvPr>
          <p:cNvSpPr txBox="1"/>
          <p:nvPr/>
        </p:nvSpPr>
        <p:spPr>
          <a:xfrm>
            <a:off x="1023526" y="4414878"/>
            <a:ext cx="2238131" cy="677108"/>
          </a:xfrm>
          <a:prstGeom prst="rect">
            <a:avLst/>
          </a:prstGeom>
          <a:noFill/>
        </p:spPr>
        <p:txBody>
          <a:bodyPr wrap="square">
            <a:spAutoFit/>
          </a:bodyPr>
          <a:lstStyle/>
          <a:p>
            <a:pPr algn="ctr"/>
            <a:r>
              <a:rPr lang="en-GB" sz="2000" b="1">
                <a:latin typeface="Calibri" panose="020F0502020204030204" pitchFamily="34" charset="0"/>
                <a:cs typeface="Calibri" panose="020F0502020204030204" pitchFamily="34" charset="0"/>
              </a:rPr>
              <a:t>Mrs Weller</a:t>
            </a:r>
            <a:br>
              <a:rPr lang="en-GB">
                <a:latin typeface="Calibri" panose="020F0502020204030204" pitchFamily="34" charset="0"/>
                <a:cs typeface="Calibri" panose="020F0502020204030204" pitchFamily="34" charset="0"/>
              </a:rPr>
            </a:br>
            <a:r>
              <a:rPr lang="en-GB">
                <a:latin typeface="Calibri" panose="020F0502020204030204" pitchFamily="34" charset="0"/>
                <a:cs typeface="Calibri" panose="020F0502020204030204" pitchFamily="34" charset="0"/>
              </a:rPr>
              <a:t>Head of Sixth Form </a:t>
            </a:r>
          </a:p>
        </p:txBody>
      </p:sp>
      <p:sp>
        <p:nvSpPr>
          <p:cNvPr id="13" name="TextBox 12">
            <a:extLst>
              <a:ext uri="{FF2B5EF4-FFF2-40B4-BE49-F238E27FC236}">
                <a16:creationId xmlns:a16="http://schemas.microsoft.com/office/drawing/2014/main" id="{7D624931-CD39-04B1-99CA-9A9384F68A64}"/>
              </a:ext>
            </a:extLst>
          </p:cNvPr>
          <p:cNvSpPr txBox="1"/>
          <p:nvPr/>
        </p:nvSpPr>
        <p:spPr>
          <a:xfrm>
            <a:off x="3467149" y="4399158"/>
            <a:ext cx="2246635" cy="677108"/>
          </a:xfrm>
          <a:prstGeom prst="rect">
            <a:avLst/>
          </a:prstGeom>
          <a:noFill/>
        </p:spPr>
        <p:txBody>
          <a:bodyPr wrap="square">
            <a:spAutoFit/>
          </a:bodyPr>
          <a:lstStyle/>
          <a:p>
            <a:pPr algn="ctr"/>
            <a:r>
              <a:rPr lang="en-GB" sz="2000" b="1" dirty="0">
                <a:latin typeface="Calibri" panose="020F0502020204030204" pitchFamily="34" charset="0"/>
                <a:cs typeface="Calibri" panose="020F0502020204030204" pitchFamily="34" charset="0"/>
              </a:rPr>
              <a:t>Mrs </a:t>
            </a:r>
            <a:r>
              <a:rPr lang="en-GB" sz="2000" b="1" dirty="0" err="1">
                <a:latin typeface="Calibri" panose="020F0502020204030204" pitchFamily="34" charset="0"/>
                <a:cs typeface="Calibri" panose="020F0502020204030204" pitchFamily="34" charset="0"/>
              </a:rPr>
              <a:t>Hadwin</a:t>
            </a:r>
            <a:r>
              <a:rPr lang="en-GB" sz="2000" b="1" dirty="0">
                <a:latin typeface="Calibri" panose="020F0502020204030204" pitchFamily="34" charset="0"/>
                <a:cs typeface="Calibri" panose="020F0502020204030204" pitchFamily="34" charset="0"/>
              </a:rPr>
              <a:t> </a:t>
            </a:r>
          </a:p>
          <a:p>
            <a:pPr algn="ctr"/>
            <a:r>
              <a:rPr lang="en-GB" dirty="0">
                <a:latin typeface="Calibri" panose="020F0502020204030204" pitchFamily="34" charset="0"/>
                <a:cs typeface="Calibri" panose="020F0502020204030204" pitchFamily="34" charset="0"/>
              </a:rPr>
              <a:t>Head of Year 13</a:t>
            </a:r>
          </a:p>
        </p:txBody>
      </p:sp>
      <p:sp>
        <p:nvSpPr>
          <p:cNvPr id="14" name="TextBox 13">
            <a:extLst>
              <a:ext uri="{FF2B5EF4-FFF2-40B4-BE49-F238E27FC236}">
                <a16:creationId xmlns:a16="http://schemas.microsoft.com/office/drawing/2014/main" id="{C1CA02B2-652B-D7CD-73BC-DAC51B17C9B9}"/>
              </a:ext>
            </a:extLst>
          </p:cNvPr>
          <p:cNvSpPr txBox="1"/>
          <p:nvPr/>
        </p:nvSpPr>
        <p:spPr>
          <a:xfrm>
            <a:off x="8693806" y="4399158"/>
            <a:ext cx="2246635" cy="954107"/>
          </a:xfrm>
          <a:prstGeom prst="rect">
            <a:avLst/>
          </a:prstGeom>
          <a:noFill/>
        </p:spPr>
        <p:txBody>
          <a:bodyPr wrap="square">
            <a:spAutoFit/>
          </a:bodyPr>
          <a:lstStyle/>
          <a:p>
            <a:pPr algn="ctr"/>
            <a:r>
              <a:rPr lang="en-GB" sz="2000" b="1" dirty="0">
                <a:latin typeface="Calibri" panose="020F0502020204030204" pitchFamily="34" charset="0"/>
                <a:cs typeface="Calibri" panose="020F0502020204030204" pitchFamily="34" charset="0"/>
              </a:rPr>
              <a:t>Mrs Cox</a:t>
            </a:r>
          </a:p>
          <a:p>
            <a:pPr algn="ctr"/>
            <a:r>
              <a:rPr lang="en-GB" dirty="0">
                <a:latin typeface="Calibri" panose="020F0502020204030204" pitchFamily="34" charset="0"/>
                <a:cs typeface="Calibri" panose="020F0502020204030204" pitchFamily="34" charset="0"/>
              </a:rPr>
              <a:t>Administration/</a:t>
            </a:r>
          </a:p>
          <a:p>
            <a:pPr algn="ctr"/>
            <a:r>
              <a:rPr lang="en-GB" dirty="0">
                <a:latin typeface="Calibri" panose="020F0502020204030204" pitchFamily="34" charset="0"/>
                <a:cs typeface="Calibri" panose="020F0502020204030204" pitchFamily="34" charset="0"/>
              </a:rPr>
              <a:t>admissions Lead</a:t>
            </a:r>
            <a:endParaRPr lang="en-GB" dirty="0"/>
          </a:p>
        </p:txBody>
      </p:sp>
      <p:pic>
        <p:nvPicPr>
          <p:cNvPr id="2" name="Picture 1">
            <a:extLst>
              <a:ext uri="{FF2B5EF4-FFF2-40B4-BE49-F238E27FC236}">
                <a16:creationId xmlns:a16="http://schemas.microsoft.com/office/drawing/2014/main" id="{A1C603F9-12B1-420F-9002-541163BE98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235" y="2021226"/>
            <a:ext cx="1545502" cy="2060669"/>
          </a:xfrm>
          <a:prstGeom prst="rect">
            <a:avLst/>
          </a:prstGeom>
        </p:spPr>
      </p:pic>
      <p:pic>
        <p:nvPicPr>
          <p:cNvPr id="3" name="Picture 2">
            <a:extLst>
              <a:ext uri="{FF2B5EF4-FFF2-40B4-BE49-F238E27FC236}">
                <a16:creationId xmlns:a16="http://schemas.microsoft.com/office/drawing/2014/main" id="{4D08A09E-7816-4815-A0F4-89A1FAE6463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67785" y="2021226"/>
            <a:ext cx="1373779" cy="2060669"/>
          </a:xfrm>
          <a:prstGeom prst="rect">
            <a:avLst/>
          </a:prstGeom>
        </p:spPr>
      </p:pic>
      <p:pic>
        <p:nvPicPr>
          <p:cNvPr id="8" name="Picture 7">
            <a:extLst>
              <a:ext uri="{FF2B5EF4-FFF2-40B4-BE49-F238E27FC236}">
                <a16:creationId xmlns:a16="http://schemas.microsoft.com/office/drawing/2014/main" id="{C4C5D333-CA21-4DEB-9291-23428B867B1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19510" y="2021226"/>
            <a:ext cx="1545502" cy="2060669"/>
          </a:xfrm>
          <a:prstGeom prst="rect">
            <a:avLst/>
          </a:prstGeom>
        </p:spPr>
      </p:pic>
      <p:pic>
        <p:nvPicPr>
          <p:cNvPr id="5" name="Picture 4">
            <a:extLst>
              <a:ext uri="{FF2B5EF4-FFF2-40B4-BE49-F238E27FC236}">
                <a16:creationId xmlns:a16="http://schemas.microsoft.com/office/drawing/2014/main" id="{BD13F8FA-B396-41C8-AFB9-B2DBB342ED8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06621" y="2021226"/>
            <a:ext cx="1421007" cy="2060669"/>
          </a:xfrm>
          <a:prstGeom prst="rect">
            <a:avLst/>
          </a:prstGeom>
        </p:spPr>
      </p:pic>
      <p:pic>
        <p:nvPicPr>
          <p:cNvPr id="7" name="Picture 6">
            <a:extLst>
              <a:ext uri="{FF2B5EF4-FFF2-40B4-BE49-F238E27FC236}">
                <a16:creationId xmlns:a16="http://schemas.microsoft.com/office/drawing/2014/main" id="{9324D962-6381-44AD-B7FF-BF8C88510CD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19276" y="4354109"/>
            <a:ext cx="2243522" cy="798645"/>
          </a:xfrm>
          <a:prstGeom prst="rect">
            <a:avLst/>
          </a:prstGeom>
        </p:spPr>
      </p:pic>
    </p:spTree>
    <p:extLst>
      <p:ext uri="{BB962C8B-B14F-4D97-AF65-F5344CB8AC3E}">
        <p14:creationId xmlns:p14="http://schemas.microsoft.com/office/powerpoint/2010/main" val="2659703142"/>
      </p:ext>
    </p:extLst>
  </p:cSld>
  <p:clrMapOvr>
    <a:masterClrMapping/>
  </p:clrMapOvr>
</p:sld>
</file>

<file path=ppt/theme/theme1.xml><?xml version="1.0" encoding="utf-8"?>
<a:theme xmlns:a="http://schemas.openxmlformats.org/drawingml/2006/main" name="Ecc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ccTheme" id="{8A9A81B5-B678-4481-A111-7F238E6D1140}" vid="{7F00C14A-6F59-4581-85CD-82DF022EBD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36BA5E4E-7B44-4DCF-AB61-B425EE95A5AA}" vid="{F6E91F3F-5BBE-4FBC-9C30-79B4BC93A9C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773aca8-3cae-4ea7-b159-662d3d13f9ea">
      <UserInfo>
        <DisplayName>Penny Bamber (PKB)</DisplayName>
        <AccountId>17</AccountId>
        <AccountType/>
      </UserInfo>
      <UserInfo>
        <DisplayName>Sarah Hadwin (SAH)</DisplayName>
        <AccountId>830</AccountId>
        <AccountType/>
      </UserInfo>
      <UserInfo>
        <DisplayName>Zoe Farina (ZAF)</DisplayName>
        <AccountId>23</AccountId>
        <AccountType/>
      </UserInfo>
      <UserInfo>
        <DisplayName>Hannah Weller (HCW)</DisplayName>
        <AccountId>237</AccountId>
        <AccountType/>
      </UserInfo>
      <UserInfo>
        <DisplayName>Paul Cobham (PCC) - ICT Services</DisplayName>
        <AccountId>122</AccountId>
        <AccountType/>
      </UserInfo>
    </SharedWithUsers>
    <TaxCatchAll xmlns="3773aca8-3cae-4ea7-b159-662d3d13f9ea" xsi:nil="true"/>
    <lcf76f155ced4ddcb4097134ff3c332f xmlns="8016d306-0153-405a-be98-310ea55ccd8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4747D233B303C42867A11F9D9240F5B" ma:contentTypeVersion="16" ma:contentTypeDescription="Create a new document." ma:contentTypeScope="" ma:versionID="1cc7d2b42fce6cd42675eae41e1d4841">
  <xsd:schema xmlns:xsd="http://www.w3.org/2001/XMLSchema" xmlns:xs="http://www.w3.org/2001/XMLSchema" xmlns:p="http://schemas.microsoft.com/office/2006/metadata/properties" xmlns:ns2="8016d306-0153-405a-be98-310ea55ccd8d" xmlns:ns3="3773aca8-3cae-4ea7-b159-662d3d13f9ea" targetNamespace="http://schemas.microsoft.com/office/2006/metadata/properties" ma:root="true" ma:fieldsID="5f726e71b8b93fcf04aabcb56648fe76" ns2:_="" ns3:_="">
    <xsd:import namespace="8016d306-0153-405a-be98-310ea55ccd8d"/>
    <xsd:import namespace="3773aca8-3cae-4ea7-b159-662d3d13f9e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16d306-0153-405a-be98-310ea55ccd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6de71d0-2f3c-4ce9-b2c1-eaefba129377"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73aca8-3cae-4ea7-b159-662d3d13f9e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b0d01f24-02f0-4e90-b403-b1ee388ded42}" ma:internalName="TaxCatchAll" ma:showField="CatchAllData" ma:web="3773aca8-3cae-4ea7-b159-662d3d13f9e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A7C87A-318D-4910-BEE9-68E9099B85F9}">
  <ds:schemaRefs>
    <ds:schemaRef ds:uri="3773aca8-3cae-4ea7-b159-662d3d13f9ea"/>
    <ds:schemaRef ds:uri="8016d306-0153-405a-be98-310ea55ccd8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8C4542D-04A4-40A1-A14A-F41A6C73DF7D}">
  <ds:schemaRefs>
    <ds:schemaRef ds:uri="http://schemas.microsoft.com/sharepoint/v3/contenttype/forms"/>
  </ds:schemaRefs>
</ds:datastoreItem>
</file>

<file path=customXml/itemProps3.xml><?xml version="1.0" encoding="utf-8"?>
<ds:datastoreItem xmlns:ds="http://schemas.openxmlformats.org/officeDocument/2006/customXml" ds:itemID="{FAB4D48C-7D8C-4A00-8A39-9CEE03846EB4}">
  <ds:schemaRefs>
    <ds:schemaRef ds:uri="3773aca8-3cae-4ea7-b159-662d3d13f9ea"/>
    <ds:schemaRef ds:uri="8016d306-0153-405a-be98-310ea55ccd8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EccTheme</Template>
  <TotalTime>8309</TotalTime>
  <Words>3973</Words>
  <Application>Microsoft Office PowerPoint</Application>
  <PresentationFormat>Widescreen</PresentationFormat>
  <Paragraphs>546</Paragraphs>
  <Slides>68</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68</vt:i4>
      </vt:variant>
    </vt:vector>
  </HeadingPairs>
  <TitlesOfParts>
    <vt:vector size="79" baseType="lpstr">
      <vt:lpstr>Aptos</vt:lpstr>
      <vt:lpstr>Arial</vt:lpstr>
      <vt:lpstr>Calibri</vt:lpstr>
      <vt:lpstr>Century Gothic</vt:lpstr>
      <vt:lpstr>Franklin Gothic Demi Cond</vt:lpstr>
      <vt:lpstr>Frutiger LT W03_55 Roman</vt:lpstr>
      <vt:lpstr>Times New Roman</vt:lpstr>
      <vt:lpstr>Verdana</vt:lpstr>
      <vt:lpstr>Wingdings</vt:lpstr>
      <vt:lpstr>EccTheme</vt:lpstr>
      <vt:lpstr>Office Theme</vt:lpstr>
      <vt:lpstr>Year 12 Information Evening</vt:lpstr>
      <vt:lpstr>PowerPoint Presentation</vt:lpstr>
      <vt:lpstr>PowerPoint Presentation</vt:lpstr>
      <vt:lpstr>PowerPoint Presentation</vt:lpstr>
      <vt:lpstr>A Level  Performance</vt:lpstr>
      <vt:lpstr>Results - Year 13– Final</vt:lpstr>
      <vt:lpstr>A Level  -  Historical Performance</vt:lpstr>
      <vt:lpstr>This evening:</vt:lpstr>
      <vt:lpstr>Sixth form Pastoral Team</vt:lpstr>
      <vt:lpstr>Year 12 Tutors</vt:lpstr>
      <vt:lpstr>Form time and Pastoral Education</vt:lpstr>
      <vt:lpstr>Routines</vt:lpstr>
      <vt:lpstr>Key dates</vt:lpstr>
      <vt:lpstr>Enrichment Opportunities </vt:lpstr>
      <vt:lpstr>Posts of Responsibility</vt:lpstr>
      <vt:lpstr>Roles in Sixth Form </vt:lpstr>
      <vt:lpstr> Year 12 Work Experience</vt:lpstr>
      <vt:lpstr>Student comments April 2024</vt:lpstr>
      <vt:lpstr>Bursary </vt:lpstr>
      <vt:lpstr>Behaviour and Rewards</vt:lpstr>
      <vt:lpstr>Behaviour and the Four Cs</vt:lpstr>
      <vt:lpstr>PowerPoint Presentation</vt:lpstr>
      <vt:lpstr>Behaviour-We owe it to students to have high expectations</vt:lpstr>
      <vt:lpstr>What does a 6th form students study plan look like?</vt:lpstr>
      <vt:lpstr>Rewards</vt:lpstr>
      <vt:lpstr>Merits-recognising excellence in all of its forms</vt:lpstr>
      <vt:lpstr>Attendance; changes for 24-25</vt:lpstr>
      <vt:lpstr>New government expectations and our policy </vt:lpstr>
      <vt:lpstr>Stages </vt:lpstr>
      <vt:lpstr>Post 18 Support programme</vt:lpstr>
      <vt:lpstr>Sixth Form Work Experience.</vt:lpstr>
      <vt:lpstr>PowerPoint Presentation</vt:lpstr>
      <vt:lpstr>PowerPoint Presentation</vt:lpstr>
      <vt:lpstr>PowerPoint Presentation</vt:lpstr>
      <vt:lpstr>PowerPoint Presentation</vt:lpstr>
      <vt:lpstr>Super curricular exploration</vt:lpstr>
      <vt:lpstr>Super curricular exploration</vt:lpstr>
      <vt:lpstr>Mental Health Team</vt:lpstr>
      <vt:lpstr>PowerPoint Presentation</vt:lpstr>
      <vt:lpstr>PowerPoint Presentation</vt:lpstr>
      <vt:lpstr>Resources</vt:lpstr>
      <vt:lpstr>PowerPoint Presentation</vt:lpstr>
      <vt:lpstr>External Support</vt:lpstr>
      <vt:lpstr>More external resources</vt:lpstr>
      <vt:lpstr>PowerPoint Presentation</vt:lpstr>
      <vt:lpstr>Supporting your child</vt:lpstr>
      <vt:lpstr>PowerPoint Presentation</vt:lpstr>
      <vt:lpstr>Online Safety</vt:lpstr>
      <vt:lpstr>Statistics – OFCOM 2022</vt:lpstr>
      <vt:lpstr>Statistics for Young People</vt:lpstr>
      <vt:lpstr>Cyberbullying</vt:lpstr>
      <vt:lpstr>Types of Cyberbullying</vt:lpstr>
      <vt:lpstr>What will the school do for cyberbullying?</vt:lpstr>
      <vt:lpstr>Keeping your child safe online.</vt:lpstr>
      <vt:lpstr>PDC and Assembly Programme</vt:lpstr>
      <vt:lpstr>PowerPoint Presentation</vt:lpstr>
      <vt:lpstr>CLICK CEOP</vt:lpstr>
      <vt:lpstr>Things parents and carers can report to CEOPs:</vt:lpstr>
      <vt:lpstr>PowerPoint Presentation</vt:lpstr>
      <vt:lpstr>Tips for Parents</vt:lpstr>
      <vt:lpstr>Support with work</vt:lpstr>
      <vt:lpstr>Study Advice  for Parents and Carers</vt:lpstr>
      <vt:lpstr>START EARLY</vt:lpstr>
      <vt:lpstr>GET INVOLVED</vt:lpstr>
      <vt:lpstr>BE ENCOURAGING AND CELEBRATE MINI GOALS</vt:lpstr>
      <vt:lpstr>HELP THEM TO NOT GET DISTRACTED</vt:lpstr>
      <vt:lpstr>GET A GOOD BALANCE</vt:lpstr>
      <vt:lpstr>USE HELPFUL APPS</vt:lpstr>
    </vt:vector>
  </TitlesOfParts>
  <Company>The Ecclesbourne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Duncker-Brown (DDB)</dc:creator>
  <cp:lastModifiedBy>Paul Cobham (PCC) - ICT Services</cp:lastModifiedBy>
  <cp:revision>6</cp:revision>
  <cp:lastPrinted>2017-09-11T14:20:40Z</cp:lastPrinted>
  <dcterms:created xsi:type="dcterms:W3CDTF">2016-09-14T11:05:16Z</dcterms:created>
  <dcterms:modified xsi:type="dcterms:W3CDTF">2024-09-27T11:50:11Z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0x01010004747D233B303C42867A11F9D9240F5B</vt:lpwstr>
  </property>
  <property fmtid="{D5CDD505-2E9C-101B-9397-08002B2CF9AE}" pid="3" name="Order">
    <vt:r8>39400</vt:r8>
  </property>
  <property fmtid="{D5CDD505-2E9C-101B-9397-08002B2CF9AE}" pid="4" name="MediaServiceImageTags">
    <vt:lpwstr/>
  </property>
</Properties>
</file>