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45.xml" ContentType="application/vnd.openxmlformats-officedocument.presentationml.slide+xml"/>
  <Override PartName="/ppt/slides/slide50.xml" ContentType="application/vnd.openxmlformats-officedocument.presentationml.slide+xml"/>
  <Override PartName="/ppt/slides/slide60.xml" ContentType="application/vnd.openxmlformats-officedocument.presentationml.slide+xml"/>
  <Override PartName="/ppt/slides/slide70.xml" ContentType="application/vnd.openxmlformats-officedocument.presentationml.slide+xml"/>
  <Override PartName="/ppt/slides/slide80.xml" ContentType="application/vnd.openxmlformats-officedocument.presentationml.slide+xml"/>
  <Override PartName="/ppt/slides/slide90.xml" ContentType="application/vnd.openxmlformats-officedocument.presentationml.slide+xml"/>
  <Override PartName="/ppt/slideLayouts/slideLayout21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18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70.xml" ContentType="application/vnd.openxmlformats-officedocument.presentationml.slideLayout+xml"/>
  <Override PartName="/ppt/slideLayouts/slideLayout160.xml" ContentType="application/vnd.openxmlformats-officedocument.presentationml.slideLayout+xml"/>
  <Override PartName="/ppt/slideLayouts/slideLayout110.xml" ContentType="application/vnd.openxmlformats-officedocument.presentationml.slideLayout+xml"/>
  <Override PartName="/ppt/slideLayouts/slideLayout60.xml" ContentType="application/vnd.openxmlformats-officedocument.presentationml.slideLayout+xml"/>
  <Override PartName="/ppt/slideLayouts/slideLayout111.xml" ContentType="application/vnd.openxmlformats-officedocument.presentationml.slideLayout+xml"/>
  <Override PartName="/ppt/slideLayouts/slideLayout50.xml" ContentType="application/vnd.openxmlformats-officedocument.presentationml.slideLayout+xml"/>
  <Override PartName="/ppt/slideLayouts/slideLayout150.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Lst>
  <p:notesMasterIdLst>
    <p:notesMasterId r:id="rId50"/>
  </p:notesMasterIdLst>
  <p:sldIdLst>
    <p:sldId id="282" r:id="rId6"/>
    <p:sldId id="278" r:id="rId7"/>
    <p:sldId id="488" r:id="rId8"/>
    <p:sldId id="261" r:id="rId9"/>
    <p:sldId id="262" r:id="rId10"/>
    <p:sldId id="815" r:id="rId11"/>
    <p:sldId id="264" r:id="rId12"/>
    <p:sldId id="265" r:id="rId13"/>
    <p:sldId id="382" r:id="rId14"/>
    <p:sldId id="489" r:id="rId15"/>
    <p:sldId id="490" r:id="rId16"/>
    <p:sldId id="832" r:id="rId17"/>
    <p:sldId id="1200" r:id="rId18"/>
    <p:sldId id="267" r:id="rId19"/>
    <p:sldId id="291" r:id="rId20"/>
    <p:sldId id="811" r:id="rId21"/>
    <p:sldId id="1201" r:id="rId22"/>
    <p:sldId id="258" r:id="rId23"/>
    <p:sldId id="263" r:id="rId24"/>
    <p:sldId id="292" r:id="rId25"/>
    <p:sldId id="301" r:id="rId26"/>
    <p:sldId id="341" r:id="rId27"/>
    <p:sldId id="814" r:id="rId28"/>
    <p:sldId id="347" r:id="rId29"/>
    <p:sldId id="342" r:id="rId30"/>
    <p:sldId id="343" r:id="rId31"/>
    <p:sldId id="344" r:id="rId32"/>
    <p:sldId id="345" r:id="rId33"/>
    <p:sldId id="1203" r:id="rId34"/>
    <p:sldId id="271" r:id="rId35"/>
    <p:sldId id="810" r:id="rId36"/>
    <p:sldId id="773" r:id="rId37"/>
    <p:sldId id="779" r:id="rId38"/>
    <p:sldId id="769" r:id="rId39"/>
    <p:sldId id="772" r:id="rId40"/>
    <p:sldId id="280" r:id="rId41"/>
    <p:sldId id="803" r:id="rId42"/>
    <p:sldId id="804" r:id="rId43"/>
    <p:sldId id="805" r:id="rId44"/>
    <p:sldId id="806" r:id="rId45"/>
    <p:sldId id="289" r:id="rId46"/>
    <p:sldId id="807" r:id="rId47"/>
    <p:sldId id="808" r:id="rId48"/>
    <p:sldId id="809" r:id="rId4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2079232283465"/>
          <c:y val="7.1874872547067384E-2"/>
          <c:w val="0.54895853838582676"/>
          <c:h val="0.82343775692435062"/>
        </c:manualLayout>
      </c:layout>
      <c:doughnutChart>
        <c:varyColors val="1"/>
        <c:ser>
          <c:idx val="0"/>
          <c:order val="0"/>
          <c:tx>
            <c:strRef>
              <c:f>Sheet1!$B$1</c:f>
              <c:strCache>
                <c:ptCount val="1"/>
                <c:pt idx="0">
                  <c:v>Sales</c:v>
                </c:pt>
              </c:strCache>
            </c:strRef>
          </c:tx>
          <c:spPr>
            <a:solidFill>
              <a:srgbClr val="85171E"/>
            </a:solidFill>
            <a:ln w="41275">
              <a:solidFill>
                <a:srgbClr val="25AEE7"/>
              </a:solidFill>
            </a:ln>
            <a:effectLst>
              <a:outerShdw blurRad="50800" dist="38100" dir="2700000" algn="tl" rotWithShape="0">
                <a:prstClr val="black">
                  <a:alpha val="40000"/>
                </a:prstClr>
              </a:outerShdw>
            </a:effectLst>
          </c:spPr>
          <c:dPt>
            <c:idx val="0"/>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A45-4067-A6ED-D8C9C5D57742}"/>
              </c:ext>
            </c:extLst>
          </c:dPt>
          <c:dPt>
            <c:idx val="1"/>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A45-4067-A6ED-D8C9C5D57742}"/>
              </c:ext>
            </c:extLst>
          </c:dPt>
          <c:dPt>
            <c:idx val="2"/>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621-4B8C-A522-8CF41A7887E5}"/>
              </c:ext>
            </c:extLst>
          </c:dPt>
          <c:dPt>
            <c:idx val="3"/>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621-4B8C-A522-8CF41A7887E5}"/>
              </c:ext>
            </c:extLst>
          </c:dPt>
          <c:dPt>
            <c:idx val="4"/>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621-4B8C-A522-8CF41A7887E5}"/>
              </c:ext>
            </c:extLst>
          </c:dPt>
          <c:dPt>
            <c:idx val="5"/>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621-4B8C-A522-8CF41A7887E5}"/>
              </c:ext>
            </c:extLst>
          </c:dPt>
          <c:dPt>
            <c:idx val="6"/>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621-4B8C-A522-8CF41A7887E5}"/>
              </c:ext>
            </c:extLst>
          </c:dPt>
          <c:dPt>
            <c:idx val="7"/>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621-4B8C-A522-8CF41A7887E5}"/>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Roboto" panose="02000000000000000000" pitchFamily="2" charset="0"/>
                    <a:ea typeface="Roboto" panose="02000000000000000000" pitchFamily="2"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Successful</c:v>
                </c:pt>
                <c:pt idx="1">
                  <c:v>Caring</c:v>
                </c:pt>
                <c:pt idx="2">
                  <c:v>Learning</c:v>
                </c:pt>
                <c:pt idx="3">
                  <c:v>Community</c:v>
                </c:pt>
                <c:pt idx="4">
                  <c:v>Inspires</c:v>
                </c:pt>
                <c:pt idx="5">
                  <c:v>Individual</c:v>
                </c:pt>
                <c:pt idx="6">
                  <c:v>Challenges</c:v>
                </c:pt>
                <c:pt idx="7">
                  <c:v>Future</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A45-4067-A6ED-D8C9C5D57742}"/>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AF998-04F8-4010-9D26-94FE4B9D74AE}" type="doc">
      <dgm:prSet loTypeId="urn:microsoft.com/office/officeart/2005/8/layout/cycle8" loCatId="cycle" qsTypeId="urn:microsoft.com/office/officeart/2005/8/quickstyle/simple5" qsCatId="simple" csTypeId="urn:microsoft.com/office/officeart/2005/8/colors/accent1_2" csCatId="accent1" phldr="1"/>
      <dgm:spPr/>
    </dgm:pt>
    <dgm:pt modelId="{10AF0A3B-8496-4C85-80BE-B4D977D2B2CE}">
      <dgm:prSet phldrT="[Text]" custT="1"/>
      <dgm:spPr>
        <a:gradFill flip="none" rotWithShape="1">
          <a:gsLst>
            <a:gs pos="0">
              <a:srgbClr val="640021"/>
            </a:gs>
            <a:gs pos="100000">
              <a:srgbClr val="990033"/>
            </a:gs>
          </a:gsLst>
          <a:lin ang="18900000" scaled="1"/>
          <a:tileRect/>
        </a:gradFill>
      </dgm:spPr>
      <dgm:t>
        <a:bodyPr/>
        <a:lstStyle/>
        <a:p>
          <a:r>
            <a:rPr lang="en-GB" sz="1200" b="1" dirty="0">
              <a:latin typeface="Calibri" panose="020F0502020204030204" pitchFamily="34" charset="0"/>
              <a:ea typeface="Calibri" panose="020F0502020204030204" pitchFamily="34" charset="0"/>
              <a:cs typeface="Calibri" panose="020F0502020204030204" pitchFamily="34" charset="0"/>
            </a:rPr>
            <a:t>Be respectful and avoid causing distress to others.</a:t>
          </a:r>
        </a:p>
      </dgm:t>
    </dgm:pt>
    <dgm:pt modelId="{65B6E182-9243-41BE-B8FA-D838D483C0C2}" type="parTrans" cxnId="{954DD638-6352-492A-A893-AF821A56CA9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BF50E922-459B-4BAC-93C2-8E43299F366E}" type="sibTrans" cxnId="{954DD638-6352-492A-A893-AF821A56CA9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DFF61E5B-E83E-4DBC-A2BF-F890FBC6EB1E}">
      <dgm:prSet phldrT="[Text]" custT="1"/>
      <dgm:spPr>
        <a:gradFill flip="none" rotWithShape="1">
          <a:gsLst>
            <a:gs pos="0">
              <a:srgbClr val="640021"/>
            </a:gs>
            <a:gs pos="100000">
              <a:srgbClr val="990033"/>
            </a:gs>
          </a:gsLst>
          <a:lin ang="2700000" scaled="1"/>
          <a:tileRect/>
        </a:gradFill>
      </dgm:spPr>
      <dgm:t>
        <a:bodyPr/>
        <a:lstStyle/>
        <a:p>
          <a:endParaRPr lang="en-GB" sz="100" b="1" dirty="0">
            <a:latin typeface="Calibri" panose="020F0502020204030204" pitchFamily="34" charset="0"/>
            <a:ea typeface="Calibri" panose="020F0502020204030204" pitchFamily="34" charset="0"/>
            <a:cs typeface="Calibri" panose="020F0502020204030204" pitchFamily="34" charset="0"/>
          </a:endParaRPr>
        </a:p>
        <a:p>
          <a:endParaRPr lang="en-GB" sz="100" b="1" dirty="0">
            <a:latin typeface="Calibri" panose="020F0502020204030204" pitchFamily="34" charset="0"/>
            <a:ea typeface="Calibri" panose="020F0502020204030204" pitchFamily="34" charset="0"/>
            <a:cs typeface="Calibri" panose="020F0502020204030204" pitchFamily="34" charset="0"/>
          </a:endParaRPr>
        </a:p>
        <a:p>
          <a:endParaRPr lang="en-GB" sz="100" b="1"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Always try your hardest and do your best.</a:t>
          </a:r>
        </a:p>
      </dgm:t>
    </dgm:pt>
    <dgm:pt modelId="{6B6CD245-34D8-493D-B8B7-7A7BD3D25BBC}" type="parTrans" cxnId="{16833ACE-B6B0-416F-9C5C-F48C26A9C49F}">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663EB766-20A3-4C7F-9006-24A5ECE1404E}" type="sibTrans" cxnId="{16833ACE-B6B0-416F-9C5C-F48C26A9C49F}">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CD197504-CDEF-4015-B760-86A9D4A8D7E0}">
      <dgm:prSet phldrT="[Text]" custT="1"/>
      <dgm:spPr>
        <a:gradFill flip="none" rotWithShape="1">
          <a:gsLst>
            <a:gs pos="0">
              <a:srgbClr val="640021"/>
            </a:gs>
            <a:gs pos="100000">
              <a:srgbClr val="990033"/>
            </a:gs>
          </a:gsLst>
          <a:lin ang="13500000" scaled="1"/>
          <a:tileRect/>
        </a:gradFill>
      </dgm:spPr>
      <dgm:t>
        <a:bodyPr/>
        <a:lstStyle/>
        <a:p>
          <a:r>
            <a:rPr lang="en-GB" sz="1200" b="1" dirty="0">
              <a:latin typeface="Calibri" panose="020F0502020204030204" pitchFamily="34" charset="0"/>
              <a:ea typeface="Calibri" panose="020F0502020204030204" pitchFamily="34" charset="0"/>
              <a:cs typeface="Calibri" panose="020F0502020204030204" pitchFamily="34" charset="0"/>
            </a:rPr>
            <a:t>  Think about how you can give service and help those around you.</a:t>
          </a:r>
        </a:p>
      </dgm:t>
    </dgm:pt>
    <dgm:pt modelId="{173CEFB1-109D-4B45-8C2F-C135B4286AD2}" type="parTrans" cxnId="{A63DFEE6-7016-4D12-A9E2-83137D1361A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9350EE28-5204-417E-A3E2-974B7E8D8DE0}" type="sibTrans" cxnId="{A63DFEE6-7016-4D12-A9E2-83137D1361A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2EB4C0A8-7083-43F8-8728-D95D40DAD577}">
      <dgm:prSet phldrT="[Text]" custT="1"/>
      <dgm:spPr>
        <a:gradFill flip="none" rotWithShape="1">
          <a:gsLst>
            <a:gs pos="0">
              <a:srgbClr val="640021"/>
            </a:gs>
            <a:gs pos="100000">
              <a:srgbClr val="990033"/>
            </a:gs>
          </a:gsLst>
          <a:lin ang="8100000" scaled="1"/>
          <a:tileRect/>
        </a:gradFill>
      </dgm:spPr>
      <dgm:t>
        <a:bodyPr/>
        <a:lstStyle/>
        <a:p>
          <a:endParaRPr lang="en-US" sz="1800" b="1"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Work together with others to create a positive and supportive learning environment.</a:t>
          </a:r>
        </a:p>
      </dgm:t>
    </dgm:pt>
    <dgm:pt modelId="{AF907277-B420-42DB-A3A4-88F34950EA62}" type="sibTrans" cxnId="{7300D504-0D8A-4433-9616-9509763E15B3}">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20FA85A6-6C5E-466F-A6A4-425E5D8151A4}" type="parTrans" cxnId="{7300D504-0D8A-4433-9616-9509763E15B3}">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A8848E7F-4131-41B9-9195-19C7CB1C78C8}" type="pres">
      <dgm:prSet presAssocID="{AC7AF998-04F8-4010-9D26-94FE4B9D74AE}" presName="compositeShape" presStyleCnt="0">
        <dgm:presLayoutVars>
          <dgm:chMax val="7"/>
          <dgm:dir/>
          <dgm:resizeHandles val="exact"/>
        </dgm:presLayoutVars>
      </dgm:prSet>
      <dgm:spPr/>
    </dgm:pt>
    <dgm:pt modelId="{3DF146D7-77F2-4D74-B2B6-8078298FD116}" type="pres">
      <dgm:prSet presAssocID="{AC7AF998-04F8-4010-9D26-94FE4B9D74AE}" presName="wedge1" presStyleLbl="node1" presStyleIdx="0" presStyleCnt="4"/>
      <dgm:spPr/>
    </dgm:pt>
    <dgm:pt modelId="{FE1ECE8A-197B-4571-B0ED-CE92F36DD0A4}" type="pres">
      <dgm:prSet presAssocID="{AC7AF998-04F8-4010-9D26-94FE4B9D74AE}" presName="dummy1a" presStyleCnt="0"/>
      <dgm:spPr/>
    </dgm:pt>
    <dgm:pt modelId="{994E8CA6-8BB0-4F6B-B4F3-0F000F3F7C9E}" type="pres">
      <dgm:prSet presAssocID="{AC7AF998-04F8-4010-9D26-94FE4B9D74AE}" presName="dummy1b" presStyleCnt="0"/>
      <dgm:spPr/>
    </dgm:pt>
    <dgm:pt modelId="{FB4BCD50-E3E6-42CC-B66D-0ECA22002EF9}" type="pres">
      <dgm:prSet presAssocID="{AC7AF998-04F8-4010-9D26-94FE4B9D74AE}" presName="wedge1Tx" presStyleLbl="node1" presStyleIdx="0" presStyleCnt="4">
        <dgm:presLayoutVars>
          <dgm:chMax val="0"/>
          <dgm:chPref val="0"/>
          <dgm:bulletEnabled val="1"/>
        </dgm:presLayoutVars>
      </dgm:prSet>
      <dgm:spPr/>
    </dgm:pt>
    <dgm:pt modelId="{4DD04440-755C-44BA-AFAD-0D5D93B52B9C}" type="pres">
      <dgm:prSet presAssocID="{AC7AF998-04F8-4010-9D26-94FE4B9D74AE}" presName="wedge2" presStyleLbl="node1" presStyleIdx="1" presStyleCnt="4"/>
      <dgm:spPr/>
    </dgm:pt>
    <dgm:pt modelId="{37108E6E-E03C-4931-B4BA-2A4684F44C2D}" type="pres">
      <dgm:prSet presAssocID="{AC7AF998-04F8-4010-9D26-94FE4B9D74AE}" presName="dummy2a" presStyleCnt="0"/>
      <dgm:spPr/>
    </dgm:pt>
    <dgm:pt modelId="{0C3C8273-0A8C-48A8-AC41-86269E21ABFC}" type="pres">
      <dgm:prSet presAssocID="{AC7AF998-04F8-4010-9D26-94FE4B9D74AE}" presName="dummy2b" presStyleCnt="0"/>
      <dgm:spPr/>
    </dgm:pt>
    <dgm:pt modelId="{B13FB729-57B3-462E-942A-1FE21A1FF180}" type="pres">
      <dgm:prSet presAssocID="{AC7AF998-04F8-4010-9D26-94FE4B9D74AE}" presName="wedge2Tx" presStyleLbl="node1" presStyleIdx="1" presStyleCnt="4">
        <dgm:presLayoutVars>
          <dgm:chMax val="0"/>
          <dgm:chPref val="0"/>
          <dgm:bulletEnabled val="1"/>
        </dgm:presLayoutVars>
      </dgm:prSet>
      <dgm:spPr/>
    </dgm:pt>
    <dgm:pt modelId="{59C645D6-785D-45AC-B714-1A2D049DC529}" type="pres">
      <dgm:prSet presAssocID="{AC7AF998-04F8-4010-9D26-94FE4B9D74AE}" presName="wedge3" presStyleLbl="node1" presStyleIdx="2" presStyleCnt="4"/>
      <dgm:spPr/>
    </dgm:pt>
    <dgm:pt modelId="{38B223F6-4785-4ED9-9953-11F22116A061}" type="pres">
      <dgm:prSet presAssocID="{AC7AF998-04F8-4010-9D26-94FE4B9D74AE}" presName="dummy3a" presStyleCnt="0"/>
      <dgm:spPr/>
    </dgm:pt>
    <dgm:pt modelId="{459B1BE5-6C2A-4924-B5D3-FD40B525247E}" type="pres">
      <dgm:prSet presAssocID="{AC7AF998-04F8-4010-9D26-94FE4B9D74AE}" presName="dummy3b" presStyleCnt="0"/>
      <dgm:spPr/>
    </dgm:pt>
    <dgm:pt modelId="{F27093A6-B997-4F98-8403-BA61B158245E}" type="pres">
      <dgm:prSet presAssocID="{AC7AF998-04F8-4010-9D26-94FE4B9D74AE}" presName="wedge3Tx" presStyleLbl="node1" presStyleIdx="2" presStyleCnt="4">
        <dgm:presLayoutVars>
          <dgm:chMax val="0"/>
          <dgm:chPref val="0"/>
          <dgm:bulletEnabled val="1"/>
        </dgm:presLayoutVars>
      </dgm:prSet>
      <dgm:spPr/>
    </dgm:pt>
    <dgm:pt modelId="{39016D94-B87F-4807-8AC7-913A569CCE7F}" type="pres">
      <dgm:prSet presAssocID="{AC7AF998-04F8-4010-9D26-94FE4B9D74AE}" presName="wedge4" presStyleLbl="node1" presStyleIdx="3" presStyleCnt="4"/>
      <dgm:spPr/>
    </dgm:pt>
    <dgm:pt modelId="{A71D39BB-94DB-4A53-B9B3-10C1A66A5C5F}" type="pres">
      <dgm:prSet presAssocID="{AC7AF998-04F8-4010-9D26-94FE4B9D74AE}" presName="dummy4a" presStyleCnt="0"/>
      <dgm:spPr/>
    </dgm:pt>
    <dgm:pt modelId="{36A30669-AC5A-4511-BF59-439C0093499A}" type="pres">
      <dgm:prSet presAssocID="{AC7AF998-04F8-4010-9D26-94FE4B9D74AE}" presName="dummy4b" presStyleCnt="0"/>
      <dgm:spPr/>
    </dgm:pt>
    <dgm:pt modelId="{9B5B69D6-0E99-45DA-A673-25F65AFE1DE3}" type="pres">
      <dgm:prSet presAssocID="{AC7AF998-04F8-4010-9D26-94FE4B9D74AE}" presName="wedge4Tx" presStyleLbl="node1" presStyleIdx="3" presStyleCnt="4">
        <dgm:presLayoutVars>
          <dgm:chMax val="0"/>
          <dgm:chPref val="0"/>
          <dgm:bulletEnabled val="1"/>
        </dgm:presLayoutVars>
      </dgm:prSet>
      <dgm:spPr/>
    </dgm:pt>
    <dgm:pt modelId="{26A972D6-5876-437E-B3F8-97056765C490}" type="pres">
      <dgm:prSet presAssocID="{BF50E922-459B-4BAC-93C2-8E43299F366E}" presName="arrowWedge1" presStyleLbl="fgSibTrans2D1" presStyleIdx="0" presStyleCnt="4"/>
      <dgm:spPr>
        <a:solidFill>
          <a:srgbClr val="00B0F0"/>
        </a:solidFill>
      </dgm:spPr>
    </dgm:pt>
    <dgm:pt modelId="{554639D3-174C-4FA2-A170-A925B1C195B6}" type="pres">
      <dgm:prSet presAssocID="{663EB766-20A3-4C7F-9006-24A5ECE1404E}" presName="arrowWedge2" presStyleLbl="fgSibTrans2D1" presStyleIdx="1" presStyleCnt="4"/>
      <dgm:spPr>
        <a:solidFill>
          <a:srgbClr val="00B0F0"/>
        </a:solidFill>
      </dgm:spPr>
    </dgm:pt>
    <dgm:pt modelId="{084B12AD-2981-44B1-8ACD-3E38B41E3277}" type="pres">
      <dgm:prSet presAssocID="{AF907277-B420-42DB-A3A4-88F34950EA62}" presName="arrowWedge3" presStyleLbl="fgSibTrans2D1" presStyleIdx="2" presStyleCnt="4"/>
      <dgm:spPr>
        <a:solidFill>
          <a:srgbClr val="00B0F0"/>
        </a:solidFill>
      </dgm:spPr>
    </dgm:pt>
    <dgm:pt modelId="{EE3F43DF-BF43-496F-A898-F5EBEB735DEF}" type="pres">
      <dgm:prSet presAssocID="{9350EE28-5204-417E-A3E2-974B7E8D8DE0}" presName="arrowWedge4" presStyleLbl="fgSibTrans2D1" presStyleIdx="3" presStyleCnt="4"/>
      <dgm:spPr>
        <a:solidFill>
          <a:srgbClr val="00B0F0"/>
        </a:solidFill>
      </dgm:spPr>
    </dgm:pt>
  </dgm:ptLst>
  <dgm:cxnLst>
    <dgm:cxn modelId="{A1A67A03-2AAB-4570-8BE0-6169C3AC5149}" type="presOf" srcId="{CD197504-CDEF-4015-B760-86A9D4A8D7E0}" destId="{9B5B69D6-0E99-45DA-A673-25F65AFE1DE3}" srcOrd="1" destOrd="0" presId="urn:microsoft.com/office/officeart/2005/8/layout/cycle8"/>
    <dgm:cxn modelId="{7300D504-0D8A-4433-9616-9509763E15B3}" srcId="{AC7AF998-04F8-4010-9D26-94FE4B9D74AE}" destId="{2EB4C0A8-7083-43F8-8728-D95D40DAD577}" srcOrd="2" destOrd="0" parTransId="{20FA85A6-6C5E-466F-A6A4-425E5D8151A4}" sibTransId="{AF907277-B420-42DB-A3A4-88F34950EA62}"/>
    <dgm:cxn modelId="{E82B1F10-D687-4325-A38B-61FDD8AD79E3}" type="presOf" srcId="{DFF61E5B-E83E-4DBC-A2BF-F890FBC6EB1E}" destId="{4DD04440-755C-44BA-AFAD-0D5D93B52B9C}" srcOrd="0" destOrd="0" presId="urn:microsoft.com/office/officeart/2005/8/layout/cycle8"/>
    <dgm:cxn modelId="{FEB0262A-CA09-4A0D-91A8-71FE27021EB0}" type="presOf" srcId="{DFF61E5B-E83E-4DBC-A2BF-F890FBC6EB1E}" destId="{B13FB729-57B3-462E-942A-1FE21A1FF180}" srcOrd="1" destOrd="0" presId="urn:microsoft.com/office/officeart/2005/8/layout/cycle8"/>
    <dgm:cxn modelId="{954DD638-6352-492A-A893-AF821A56CA92}" srcId="{AC7AF998-04F8-4010-9D26-94FE4B9D74AE}" destId="{10AF0A3B-8496-4C85-80BE-B4D977D2B2CE}" srcOrd="0" destOrd="0" parTransId="{65B6E182-9243-41BE-B8FA-D838D483C0C2}" sibTransId="{BF50E922-459B-4BAC-93C2-8E43299F366E}"/>
    <dgm:cxn modelId="{CAC5EC61-B06A-4383-9F9F-34C03401CF09}" type="presOf" srcId="{10AF0A3B-8496-4C85-80BE-B4D977D2B2CE}" destId="{FB4BCD50-E3E6-42CC-B66D-0ECA22002EF9}" srcOrd="1" destOrd="0" presId="urn:microsoft.com/office/officeart/2005/8/layout/cycle8"/>
    <dgm:cxn modelId="{EF583E68-6C44-4164-98D4-7C5376440E6A}" type="presOf" srcId="{CD197504-CDEF-4015-B760-86A9D4A8D7E0}" destId="{39016D94-B87F-4807-8AC7-913A569CCE7F}" srcOrd="0" destOrd="0" presId="urn:microsoft.com/office/officeart/2005/8/layout/cycle8"/>
    <dgm:cxn modelId="{535BD97F-9665-43FD-AF24-740FE23B586C}" type="presOf" srcId="{AC7AF998-04F8-4010-9D26-94FE4B9D74AE}" destId="{A8848E7F-4131-41B9-9195-19C7CB1C78C8}" srcOrd="0" destOrd="0" presId="urn:microsoft.com/office/officeart/2005/8/layout/cycle8"/>
    <dgm:cxn modelId="{5AFA2394-1375-48CE-A672-1667DC9A5996}" type="presOf" srcId="{2EB4C0A8-7083-43F8-8728-D95D40DAD577}" destId="{F27093A6-B997-4F98-8403-BA61B158245E}" srcOrd="1" destOrd="0" presId="urn:microsoft.com/office/officeart/2005/8/layout/cycle8"/>
    <dgm:cxn modelId="{16833ACE-B6B0-416F-9C5C-F48C26A9C49F}" srcId="{AC7AF998-04F8-4010-9D26-94FE4B9D74AE}" destId="{DFF61E5B-E83E-4DBC-A2BF-F890FBC6EB1E}" srcOrd="1" destOrd="0" parTransId="{6B6CD245-34D8-493D-B8B7-7A7BD3D25BBC}" sibTransId="{663EB766-20A3-4C7F-9006-24A5ECE1404E}"/>
    <dgm:cxn modelId="{A63DFEE6-7016-4D12-A9E2-83137D1361A2}" srcId="{AC7AF998-04F8-4010-9D26-94FE4B9D74AE}" destId="{CD197504-CDEF-4015-B760-86A9D4A8D7E0}" srcOrd="3" destOrd="0" parTransId="{173CEFB1-109D-4B45-8C2F-C135B4286AD2}" sibTransId="{9350EE28-5204-417E-A3E2-974B7E8D8DE0}"/>
    <dgm:cxn modelId="{588CEFF2-6EBE-445A-9407-F0FD392B8293}" type="presOf" srcId="{2EB4C0A8-7083-43F8-8728-D95D40DAD577}" destId="{59C645D6-785D-45AC-B714-1A2D049DC529}" srcOrd="0" destOrd="0" presId="urn:microsoft.com/office/officeart/2005/8/layout/cycle8"/>
    <dgm:cxn modelId="{6E5938F7-3383-40AA-9A85-3BCD1BC766F1}" type="presOf" srcId="{10AF0A3B-8496-4C85-80BE-B4D977D2B2CE}" destId="{3DF146D7-77F2-4D74-B2B6-8078298FD116}" srcOrd="0" destOrd="0" presId="urn:microsoft.com/office/officeart/2005/8/layout/cycle8"/>
    <dgm:cxn modelId="{4CEF6DDF-9BB0-43E5-B81C-E5F1E318FC6D}" type="presParOf" srcId="{A8848E7F-4131-41B9-9195-19C7CB1C78C8}" destId="{3DF146D7-77F2-4D74-B2B6-8078298FD116}" srcOrd="0" destOrd="0" presId="urn:microsoft.com/office/officeart/2005/8/layout/cycle8"/>
    <dgm:cxn modelId="{967D3DA4-567C-4ACA-812D-34F324E9D124}" type="presParOf" srcId="{A8848E7F-4131-41B9-9195-19C7CB1C78C8}" destId="{FE1ECE8A-197B-4571-B0ED-CE92F36DD0A4}" srcOrd="1" destOrd="0" presId="urn:microsoft.com/office/officeart/2005/8/layout/cycle8"/>
    <dgm:cxn modelId="{C6BA1121-0C2F-41DE-B10D-118CFC15D22F}" type="presParOf" srcId="{A8848E7F-4131-41B9-9195-19C7CB1C78C8}" destId="{994E8CA6-8BB0-4F6B-B4F3-0F000F3F7C9E}" srcOrd="2" destOrd="0" presId="urn:microsoft.com/office/officeart/2005/8/layout/cycle8"/>
    <dgm:cxn modelId="{DD40DCDB-75D1-4491-904E-9FAFF926EA0D}" type="presParOf" srcId="{A8848E7F-4131-41B9-9195-19C7CB1C78C8}" destId="{FB4BCD50-E3E6-42CC-B66D-0ECA22002EF9}" srcOrd="3" destOrd="0" presId="urn:microsoft.com/office/officeart/2005/8/layout/cycle8"/>
    <dgm:cxn modelId="{6C6EA00B-5AA2-4D11-AB82-B2FBA32078E3}" type="presParOf" srcId="{A8848E7F-4131-41B9-9195-19C7CB1C78C8}" destId="{4DD04440-755C-44BA-AFAD-0D5D93B52B9C}" srcOrd="4" destOrd="0" presId="urn:microsoft.com/office/officeart/2005/8/layout/cycle8"/>
    <dgm:cxn modelId="{4D2635B2-1D5A-490C-B721-48EDBD664F56}" type="presParOf" srcId="{A8848E7F-4131-41B9-9195-19C7CB1C78C8}" destId="{37108E6E-E03C-4931-B4BA-2A4684F44C2D}" srcOrd="5" destOrd="0" presId="urn:microsoft.com/office/officeart/2005/8/layout/cycle8"/>
    <dgm:cxn modelId="{E6FCE604-5DDA-4462-8975-4C063787A0F9}" type="presParOf" srcId="{A8848E7F-4131-41B9-9195-19C7CB1C78C8}" destId="{0C3C8273-0A8C-48A8-AC41-86269E21ABFC}" srcOrd="6" destOrd="0" presId="urn:microsoft.com/office/officeart/2005/8/layout/cycle8"/>
    <dgm:cxn modelId="{B82104F0-919F-420C-958C-E31749B9779C}" type="presParOf" srcId="{A8848E7F-4131-41B9-9195-19C7CB1C78C8}" destId="{B13FB729-57B3-462E-942A-1FE21A1FF180}" srcOrd="7" destOrd="0" presId="urn:microsoft.com/office/officeart/2005/8/layout/cycle8"/>
    <dgm:cxn modelId="{13F36D02-AD45-4DE9-89D2-8AB1275383B8}" type="presParOf" srcId="{A8848E7F-4131-41B9-9195-19C7CB1C78C8}" destId="{59C645D6-785D-45AC-B714-1A2D049DC529}" srcOrd="8" destOrd="0" presId="urn:microsoft.com/office/officeart/2005/8/layout/cycle8"/>
    <dgm:cxn modelId="{D80D2833-D06A-4A12-B223-77E9C4B36882}" type="presParOf" srcId="{A8848E7F-4131-41B9-9195-19C7CB1C78C8}" destId="{38B223F6-4785-4ED9-9953-11F22116A061}" srcOrd="9" destOrd="0" presId="urn:microsoft.com/office/officeart/2005/8/layout/cycle8"/>
    <dgm:cxn modelId="{B209C3C3-9116-484A-80AC-5352A67E0710}" type="presParOf" srcId="{A8848E7F-4131-41B9-9195-19C7CB1C78C8}" destId="{459B1BE5-6C2A-4924-B5D3-FD40B525247E}" srcOrd="10" destOrd="0" presId="urn:microsoft.com/office/officeart/2005/8/layout/cycle8"/>
    <dgm:cxn modelId="{C24020D2-C465-4D5E-92D1-A1620D52FF39}" type="presParOf" srcId="{A8848E7F-4131-41B9-9195-19C7CB1C78C8}" destId="{F27093A6-B997-4F98-8403-BA61B158245E}" srcOrd="11" destOrd="0" presId="urn:microsoft.com/office/officeart/2005/8/layout/cycle8"/>
    <dgm:cxn modelId="{60BDBF0D-E062-4C56-8466-CF330399F2E7}" type="presParOf" srcId="{A8848E7F-4131-41B9-9195-19C7CB1C78C8}" destId="{39016D94-B87F-4807-8AC7-913A569CCE7F}" srcOrd="12" destOrd="0" presId="urn:microsoft.com/office/officeart/2005/8/layout/cycle8"/>
    <dgm:cxn modelId="{51E4891B-D253-4EFD-9A88-E49D925C4B6F}" type="presParOf" srcId="{A8848E7F-4131-41B9-9195-19C7CB1C78C8}" destId="{A71D39BB-94DB-4A53-B9B3-10C1A66A5C5F}" srcOrd="13" destOrd="0" presId="urn:microsoft.com/office/officeart/2005/8/layout/cycle8"/>
    <dgm:cxn modelId="{B3E069FA-64DC-4202-B916-A80AE8E751E5}" type="presParOf" srcId="{A8848E7F-4131-41B9-9195-19C7CB1C78C8}" destId="{36A30669-AC5A-4511-BF59-439C0093499A}" srcOrd="14" destOrd="0" presId="urn:microsoft.com/office/officeart/2005/8/layout/cycle8"/>
    <dgm:cxn modelId="{31A732C2-A3F1-4623-80A6-B43421A30098}" type="presParOf" srcId="{A8848E7F-4131-41B9-9195-19C7CB1C78C8}" destId="{9B5B69D6-0E99-45DA-A673-25F65AFE1DE3}" srcOrd="15" destOrd="0" presId="urn:microsoft.com/office/officeart/2005/8/layout/cycle8"/>
    <dgm:cxn modelId="{70B78124-C3F8-4431-BD4C-5EEE8D407FE9}" type="presParOf" srcId="{A8848E7F-4131-41B9-9195-19C7CB1C78C8}" destId="{26A972D6-5876-437E-B3F8-97056765C490}" srcOrd="16" destOrd="0" presId="urn:microsoft.com/office/officeart/2005/8/layout/cycle8"/>
    <dgm:cxn modelId="{AA404A32-CD15-417C-B93B-6497AFC83011}" type="presParOf" srcId="{A8848E7F-4131-41B9-9195-19C7CB1C78C8}" destId="{554639D3-174C-4FA2-A170-A925B1C195B6}" srcOrd="17" destOrd="0" presId="urn:microsoft.com/office/officeart/2005/8/layout/cycle8"/>
    <dgm:cxn modelId="{56CEB4FB-902F-470E-8A29-D9F4DCA48C5B}" type="presParOf" srcId="{A8848E7F-4131-41B9-9195-19C7CB1C78C8}" destId="{084B12AD-2981-44B1-8ACD-3E38B41E3277}" srcOrd="18" destOrd="0" presId="urn:microsoft.com/office/officeart/2005/8/layout/cycle8"/>
    <dgm:cxn modelId="{3332C1DB-73E7-491F-A5B0-B4F9BEBA5CE4}" type="presParOf" srcId="{A8848E7F-4131-41B9-9195-19C7CB1C78C8}" destId="{EE3F43DF-BF43-496F-A898-F5EBEB735DE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46D7-77F2-4D74-B2B6-8078298FD116}">
      <dsp:nvSpPr>
        <dsp:cNvPr id="0" name=""/>
        <dsp:cNvSpPr/>
      </dsp:nvSpPr>
      <dsp:spPr>
        <a:xfrm>
          <a:off x="2115341" y="285423"/>
          <a:ext cx="3867612" cy="3867612"/>
        </a:xfrm>
        <a:prstGeom prst="pie">
          <a:avLst>
            <a:gd name="adj1" fmla="val 16200000"/>
            <a:gd name="adj2" fmla="val 0"/>
          </a:avLst>
        </a:prstGeom>
        <a:gradFill flip="none" rotWithShape="1">
          <a:gsLst>
            <a:gs pos="0">
              <a:srgbClr val="640021"/>
            </a:gs>
            <a:gs pos="100000">
              <a:srgbClr val="990033"/>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panose="020F0502020204030204" pitchFamily="34" charset="0"/>
              <a:ea typeface="Calibri" panose="020F0502020204030204" pitchFamily="34" charset="0"/>
              <a:cs typeface="Calibri" panose="020F0502020204030204" pitchFamily="34" charset="0"/>
            </a:rPr>
            <a:t>Be respectful and avoid causing distress to others.</a:t>
          </a:r>
        </a:p>
      </dsp:txBody>
      <dsp:txXfrm>
        <a:off x="4168399" y="1087032"/>
        <a:ext cx="1427333" cy="1058989"/>
      </dsp:txXfrm>
    </dsp:sp>
    <dsp:sp modelId="{4DD04440-755C-44BA-AFAD-0D5D93B52B9C}">
      <dsp:nvSpPr>
        <dsp:cNvPr id="0" name=""/>
        <dsp:cNvSpPr/>
      </dsp:nvSpPr>
      <dsp:spPr>
        <a:xfrm>
          <a:off x="2115341" y="415264"/>
          <a:ext cx="3867612" cy="3867612"/>
        </a:xfrm>
        <a:prstGeom prst="pie">
          <a:avLst>
            <a:gd name="adj1" fmla="val 0"/>
            <a:gd name="adj2" fmla="val 5400000"/>
          </a:avLst>
        </a:prstGeom>
        <a:gradFill flip="none" rotWithShape="1">
          <a:gsLst>
            <a:gs pos="0">
              <a:srgbClr val="640021"/>
            </a:gs>
            <a:gs pos="100000">
              <a:srgbClr val="990033"/>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 tIns="1270" rIns="1270" bIns="1270" numCol="1" spcCol="1270" anchor="ctr" anchorCtr="0">
          <a:noAutofit/>
        </a:bodyPr>
        <a:lstStyle/>
        <a:p>
          <a:pPr marL="0" lvl="0" indent="0" algn="ctr" defTabSz="44450">
            <a:lnSpc>
              <a:spcPct val="90000"/>
            </a:lnSpc>
            <a:spcBef>
              <a:spcPct val="0"/>
            </a:spcBef>
            <a:spcAft>
              <a:spcPct val="35000"/>
            </a:spcAft>
            <a:buNone/>
          </a:pPr>
          <a:endParaRPr lang="en-GB" sz="1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endParaRPr lang="en-GB" sz="1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endParaRPr lang="en-GB" sz="1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r>
            <a:rPr lang="en-GB" sz="1200" b="1" kern="1200" dirty="0">
              <a:latin typeface="Calibri" panose="020F0502020204030204" pitchFamily="34" charset="0"/>
              <a:ea typeface="Calibri" panose="020F0502020204030204" pitchFamily="34" charset="0"/>
              <a:cs typeface="Calibri" panose="020F0502020204030204" pitchFamily="34" charset="0"/>
            </a:rPr>
            <a:t>Always try your hardest and do your best.</a:t>
          </a:r>
        </a:p>
      </dsp:txBody>
      <dsp:txXfrm>
        <a:off x="4168399" y="2422279"/>
        <a:ext cx="1427333" cy="1058989"/>
      </dsp:txXfrm>
    </dsp:sp>
    <dsp:sp modelId="{59C645D6-785D-45AC-B714-1A2D049DC529}">
      <dsp:nvSpPr>
        <dsp:cNvPr id="0" name=""/>
        <dsp:cNvSpPr/>
      </dsp:nvSpPr>
      <dsp:spPr>
        <a:xfrm>
          <a:off x="1985499" y="415264"/>
          <a:ext cx="3867612" cy="3867612"/>
        </a:xfrm>
        <a:prstGeom prst="pie">
          <a:avLst>
            <a:gd name="adj1" fmla="val 5400000"/>
            <a:gd name="adj2" fmla="val 10800000"/>
          </a:avLst>
        </a:prstGeom>
        <a:gradFill flip="none" rotWithShape="1">
          <a:gsLst>
            <a:gs pos="0">
              <a:srgbClr val="640021"/>
            </a:gs>
            <a:gs pos="100000">
              <a:srgbClr val="990033"/>
            </a:gs>
          </a:gsLst>
          <a:lin ang="81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GB" sz="1200" b="1" kern="1200" dirty="0">
              <a:latin typeface="Calibri" panose="020F0502020204030204" pitchFamily="34" charset="0"/>
              <a:ea typeface="Calibri" panose="020F0502020204030204" pitchFamily="34" charset="0"/>
              <a:cs typeface="Calibri" panose="020F0502020204030204" pitchFamily="34" charset="0"/>
            </a:rPr>
            <a:t>Work together with others to create a positive and supportive learning environment.</a:t>
          </a:r>
        </a:p>
      </dsp:txBody>
      <dsp:txXfrm>
        <a:off x="2372721" y="2422279"/>
        <a:ext cx="1427333" cy="1058989"/>
      </dsp:txXfrm>
    </dsp:sp>
    <dsp:sp modelId="{39016D94-B87F-4807-8AC7-913A569CCE7F}">
      <dsp:nvSpPr>
        <dsp:cNvPr id="0" name=""/>
        <dsp:cNvSpPr/>
      </dsp:nvSpPr>
      <dsp:spPr>
        <a:xfrm>
          <a:off x="1985499" y="285423"/>
          <a:ext cx="3867612" cy="3867612"/>
        </a:xfrm>
        <a:prstGeom prst="pie">
          <a:avLst>
            <a:gd name="adj1" fmla="val 10800000"/>
            <a:gd name="adj2" fmla="val 16200000"/>
          </a:avLst>
        </a:prstGeom>
        <a:gradFill flip="none" rotWithShape="1">
          <a:gsLst>
            <a:gs pos="0">
              <a:srgbClr val="640021"/>
            </a:gs>
            <a:gs pos="100000">
              <a:srgbClr val="990033"/>
            </a:gs>
          </a:gsLst>
          <a:lin ang="135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panose="020F0502020204030204" pitchFamily="34" charset="0"/>
              <a:ea typeface="Calibri" panose="020F0502020204030204" pitchFamily="34" charset="0"/>
              <a:cs typeface="Calibri" panose="020F0502020204030204" pitchFamily="34" charset="0"/>
            </a:rPr>
            <a:t>  Think about how you can give service and help those around you.</a:t>
          </a:r>
        </a:p>
      </dsp:txBody>
      <dsp:txXfrm>
        <a:off x="2372721" y="1087032"/>
        <a:ext cx="1427333" cy="1058989"/>
      </dsp:txXfrm>
    </dsp:sp>
    <dsp:sp modelId="{26A972D6-5876-437E-B3F8-97056765C490}">
      <dsp:nvSpPr>
        <dsp:cNvPr id="0" name=""/>
        <dsp:cNvSpPr/>
      </dsp:nvSpPr>
      <dsp:spPr>
        <a:xfrm>
          <a:off x="1875917" y="45999"/>
          <a:ext cx="4346460" cy="4346460"/>
        </a:xfrm>
        <a:prstGeom prst="circularArrow">
          <a:avLst>
            <a:gd name="adj1" fmla="val 5085"/>
            <a:gd name="adj2" fmla="val 327528"/>
            <a:gd name="adj3" fmla="val 21272472"/>
            <a:gd name="adj4" fmla="val 162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4639D3-174C-4FA2-A170-A925B1C195B6}">
      <dsp:nvSpPr>
        <dsp:cNvPr id="0" name=""/>
        <dsp:cNvSpPr/>
      </dsp:nvSpPr>
      <dsp:spPr>
        <a:xfrm>
          <a:off x="1875917" y="175841"/>
          <a:ext cx="4346460" cy="4346460"/>
        </a:xfrm>
        <a:prstGeom prst="circularArrow">
          <a:avLst>
            <a:gd name="adj1" fmla="val 5085"/>
            <a:gd name="adj2" fmla="val 327528"/>
            <a:gd name="adj3" fmla="val 5072472"/>
            <a:gd name="adj4" fmla="val 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4B12AD-2981-44B1-8ACD-3E38B41E3277}">
      <dsp:nvSpPr>
        <dsp:cNvPr id="0" name=""/>
        <dsp:cNvSpPr/>
      </dsp:nvSpPr>
      <dsp:spPr>
        <a:xfrm>
          <a:off x="1746076" y="175841"/>
          <a:ext cx="4346460" cy="4346460"/>
        </a:xfrm>
        <a:prstGeom prst="circularArrow">
          <a:avLst>
            <a:gd name="adj1" fmla="val 5085"/>
            <a:gd name="adj2" fmla="val 327528"/>
            <a:gd name="adj3" fmla="val 10472472"/>
            <a:gd name="adj4" fmla="val 54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3F43DF-BF43-496F-A898-F5EBEB735DEF}">
      <dsp:nvSpPr>
        <dsp:cNvPr id="0" name=""/>
        <dsp:cNvSpPr/>
      </dsp:nvSpPr>
      <dsp:spPr>
        <a:xfrm>
          <a:off x="1746076" y="45999"/>
          <a:ext cx="4346460" cy="4346460"/>
        </a:xfrm>
        <a:prstGeom prst="circularArrow">
          <a:avLst>
            <a:gd name="adj1" fmla="val 5085"/>
            <a:gd name="adj2" fmla="val 327528"/>
            <a:gd name="adj3" fmla="val 15872472"/>
            <a:gd name="adj4" fmla="val 108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4B358C-2791-4A86-979C-2361932BE771}" type="datetimeFigureOut">
              <a:rPr lang="en-US" smtClean="0"/>
              <a:t>9/12/2024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D8167-B09C-46C2-A674-431602ADD7B3}" type="slidenum">
              <a:rPr lang="en-US" smtClean="0"/>
              <a:t>‹#›</a:t>
            </a:fld>
            <a:endParaRPr lang="en-US"/>
          </a:p>
        </p:txBody>
      </p:sp>
    </p:spTree>
    <p:extLst>
      <p:ext uri="{BB962C8B-B14F-4D97-AF65-F5344CB8AC3E}">
        <p14:creationId xmlns:p14="http://schemas.microsoft.com/office/powerpoint/2010/main" val="133795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21</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5944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22</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6233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25</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1714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26</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063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27</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9181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28</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66118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41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9955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99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6188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41502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6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0613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06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9512340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95123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82780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827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1084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1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3667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36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843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84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702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1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4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35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5862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46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45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5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63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27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974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496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263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66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59877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5987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alibri" panose="020F0502020204030204" pitchFamily="34" charset="0"/>
              </a:rPr>
              <a:t>Click to edit Master title style</a:t>
            </a:r>
            <a:endParaRPr lang="en-GB" sz="28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420082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alibri" panose="020F0502020204030204" pitchFamily="34" charset="0"/>
              </a:rPr>
              <a:t>Click to edit Master title style</a:t>
            </a:r>
            <a:endParaRPr lang="en-GB" sz="28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42008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36669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3666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5999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599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8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76882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76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04683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04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18" Type="http://schemas.openxmlformats.org/officeDocument/2006/relationships/slideLayout" Target="../slideLayouts/slideLayout180.xml"/><Relationship Id="rId3" Type="http://schemas.openxmlformats.org/officeDocument/2006/relationships/slideLayout" Target="../slideLayouts/slideLayout30.xml"/><Relationship Id="rId21" Type="http://schemas.openxmlformats.org/officeDocument/2006/relationships/image" Target="../media/image23.jpeg"/><Relationship Id="rId7" Type="http://schemas.openxmlformats.org/officeDocument/2006/relationships/slideLayout" Target="../slideLayouts/slideLayout70.xml"/><Relationship Id="rId12" Type="http://schemas.openxmlformats.org/officeDocument/2006/relationships/slideLayout" Target="../slideLayouts/slideLayout120.xml"/><Relationship Id="rId17" Type="http://schemas.openxmlformats.org/officeDocument/2006/relationships/slideLayout" Target="../slideLayouts/slideLayout170.xml"/><Relationship Id="rId2" Type="http://schemas.openxmlformats.org/officeDocument/2006/relationships/slideLayout" Target="../slideLayouts/slideLayout210.xml"/><Relationship Id="rId16" Type="http://schemas.openxmlformats.org/officeDocument/2006/relationships/slideLayout" Target="../slideLayouts/slideLayout160.xml"/><Relationship Id="rId20"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60.xml"/><Relationship Id="rId11" Type="http://schemas.openxmlformats.org/officeDocument/2006/relationships/slideLayout" Target="../slideLayouts/slideLayout111.xml"/><Relationship Id="rId5" Type="http://schemas.openxmlformats.org/officeDocument/2006/relationships/slideLayout" Target="../slideLayouts/slideLayout50.xml"/><Relationship Id="rId15" Type="http://schemas.openxmlformats.org/officeDocument/2006/relationships/slideLayout" Target="../slideLayouts/slideLayout150.xml"/><Relationship Id="rId10" Type="http://schemas.openxmlformats.org/officeDocument/2006/relationships/slideLayout" Target="../slideLayouts/slideLayout100.xml"/><Relationship Id="rId19" Type="http://schemas.openxmlformats.org/officeDocument/2006/relationships/theme" Target="../theme/theme1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latin typeface="Calibri" panose="020F0502020204030204" pitchFamily="34" charset="0"/>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C0BD4D0-EFC4-46D6-8DE4-F7371A95C233}" type="datetimeFigureOut">
              <a:rPr lang="en-GB" smtClean="0"/>
              <a:pPr/>
              <a:t>12/09/2024</a:t>
            </a:fld>
            <a:endParaRPr lang="en-GB"/>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alibri" panose="020F050202020403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alibri" panose="020F0502020204030204" pitchFamily="34" charset="0"/>
              </a:rPr>
              <a:t>       </a:t>
            </a:r>
            <a:endParaRPr lang="en-GB" sz="12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2598707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latin typeface="Calibri" panose="020F0502020204030204" pitchFamily="34" charset="0"/>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C0BD4D0-EFC4-46D6-8DE4-F7371A95C233}" type="datetimeFigureOut">
              <a:rPr lang="en-GB" smtClean="0"/>
              <a:pPr/>
              <a:t>11/09/2024</a:t>
            </a:fld>
            <a:endParaRPr lang="en-GB"/>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alibri" panose="020F050202020403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alibri" panose="020F0502020204030204" pitchFamily="34" charset="0"/>
              </a:rPr>
              <a:t>       </a:t>
            </a:r>
            <a:endParaRPr lang="en-GB" sz="12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2598707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4893-7C72-4649-A9BE-834F2C0B9150}" type="datetimeFigureOut">
              <a:rPr lang="en-GB" smtClean="0">
                <a:solidFill>
                  <a:prstClr val="black">
                    <a:tint val="75000"/>
                  </a:prstClr>
                </a:solidFill>
              </a:rPr>
              <a:pPr/>
              <a:t>12/09/2024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7426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1.png"/><Relationship Id="rId18" Type="http://schemas.openxmlformats.org/officeDocument/2006/relationships/slide" Target="slide90.xml"/><Relationship Id="rId3" Type="http://schemas.openxmlformats.org/officeDocument/2006/relationships/slide" Target="slide45.xml"/><Relationship Id="rId7" Type="http://schemas.openxmlformats.org/officeDocument/2006/relationships/image" Target="../media/image66.png"/><Relationship Id="rId12" Type="http://schemas.openxmlformats.org/officeDocument/2006/relationships/slide" Target="slide70.xml"/><Relationship Id="rId1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slide" Target="slide50.xml"/><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slide" Target="slide80.xml"/><Relationship Id="rId10" Type="http://schemas.openxmlformats.org/officeDocument/2006/relationships/image" Target="../media/image73.png"/><Relationship Id="rId19" Type="http://schemas.openxmlformats.org/officeDocument/2006/relationships/image" Target="../media/image100.png"/><Relationship Id="rId4" Type="http://schemas.openxmlformats.org/officeDocument/2006/relationships/image" Target="../media/image53.png"/><Relationship Id="rId9" Type="http://schemas.openxmlformats.org/officeDocument/2006/relationships/slide" Target="slide60.xml"/><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etadapt.co.uk/" TargetMode="External"/><Relationship Id="rId2" Type="http://schemas.openxmlformats.org/officeDocument/2006/relationships/hyperlink" Target="https://www.youtube.com/watch?v=mQkkQ32W5zw" TargetMode="External"/><Relationship Id="rId1" Type="http://schemas.openxmlformats.org/officeDocument/2006/relationships/slideLayout" Target="../slideLayouts/slideLayout2.xml"/><Relationship Id="rId5" Type="http://schemas.openxmlformats.org/officeDocument/2006/relationships/hyperlink" Target="https://senecalearning.com/en-GB/" TargetMode="External"/><Relationship Id="rId4" Type="http://schemas.openxmlformats.org/officeDocument/2006/relationships/hyperlink" Target="https://quizlet.com/en-gb"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reading-well.org.uk/books/books-on-prescription"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image" Target="../media/image63.png"/><Relationship Id="rId18" Type="http://schemas.openxmlformats.org/officeDocument/2006/relationships/hyperlink" Target="https://www.google.co.uk/url?sa=i&amp;rct=j&amp;q=&amp;esrc=s&amp;source=images&amp;cd=&amp;cad=rja&amp;uact=8&amp;ved=2ahUKEwjkytzag4vhAhVQyYUKHRk5C-wQjRx6BAgBEAU&amp;url=https://www.headspace.com/&amp;psig=AOvVaw0-s84YoqYgCLCIcMGbG4QU&amp;ust=1552975762336181" TargetMode="External"/><Relationship Id="rId26" Type="http://schemas.openxmlformats.org/officeDocument/2006/relationships/image" Target="../media/image71.png"/><Relationship Id="rId3" Type="http://schemas.openxmlformats.org/officeDocument/2006/relationships/image" Target="../media/image54.png"/><Relationship Id="rId21" Type="http://schemas.openxmlformats.org/officeDocument/2006/relationships/image" Target="../media/image67.jpeg"/><Relationship Id="rId7" Type="http://schemas.openxmlformats.org/officeDocument/2006/relationships/image" Target="../media/image60.png"/><Relationship Id="rId12" Type="http://schemas.openxmlformats.org/officeDocument/2006/relationships/hyperlink" Target="https://www.themix.org.uk/mental-health" TargetMode="External"/><Relationship Id="rId17" Type="http://schemas.openxmlformats.org/officeDocument/2006/relationships/image" Target="../media/image65.png"/><Relationship Id="rId25" Type="http://schemas.openxmlformats.org/officeDocument/2006/relationships/image" Target="../media/image70.png"/><Relationship Id="rId2"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16" Type="http://schemas.openxmlformats.org/officeDocument/2006/relationships/hyperlink" Target="https://www.stopbreathethink.com/" TargetMode="External"/><Relationship Id="rId20" Type="http://schemas.openxmlformats.org/officeDocument/2006/relationships/hyperlink" Target="https://www.google.co.uk/url?sa=i&amp;rct=j&amp;q=&amp;esrc=s&amp;source=images&amp;cd=&amp;cad=rja&amp;uact=8&amp;ved=2ahUKEwjI4riBhIvhAhVJhRoKHVvcBIEQjRx6BAgBEAU&amp;url=https://twitter.com/power_of_calm&amp;psig=AOvVaw0SBGB6B67KD1MKVfE7RrJz&amp;ust=1552975841965222" TargetMode="External"/><Relationship Id="rId1" Type="http://schemas.openxmlformats.org/officeDocument/2006/relationships/slideLayout" Target="../slideLayouts/slideLayout12.xml"/><Relationship Id="rId6" Type="http://schemas.openxmlformats.org/officeDocument/2006/relationships/hyperlink" Target="https://www.studentsagainstdepression.org/" TargetMode="External"/><Relationship Id="rId11" Type="http://schemas.openxmlformats.org/officeDocument/2006/relationships/image" Target="../media/image62.png"/><Relationship Id="rId24" Type="http://schemas.openxmlformats.org/officeDocument/2006/relationships/image" Target="../media/image69.png"/><Relationship Id="rId5" Type="http://schemas.openxmlformats.org/officeDocument/2006/relationships/image" Target="../media/image59.png"/><Relationship Id="rId15" Type="http://schemas.openxmlformats.org/officeDocument/2006/relationships/image" Target="../media/image64.png"/><Relationship Id="rId23" Type="http://schemas.openxmlformats.org/officeDocument/2006/relationships/image" Target="../media/image68.jpeg"/><Relationship Id="rId10" Type="http://schemas.openxmlformats.org/officeDocument/2006/relationships/hyperlink" Target="https://www.mind.org.uk/information-support/" TargetMode="External"/><Relationship Id="rId19" Type="http://schemas.openxmlformats.org/officeDocument/2006/relationships/image" Target="../media/image66.jpeg"/><Relationship Id="rId4" Type="http://schemas.openxmlformats.org/officeDocument/2006/relationships/hyperlink" Target="https://www.nhs.uk/using-the-nhs/nhs-services/mental-health-services/child-and-adolescent-mental-health-services-camhs/" TargetMode="External"/><Relationship Id="rId9" Type="http://schemas.openxmlformats.org/officeDocument/2006/relationships/image" Target="../media/image61.png"/><Relationship Id="rId14" Type="http://schemas.openxmlformats.org/officeDocument/2006/relationships/hyperlink" Target="https://www.moodjuice.scot.nhs.uk/professional/index.asp" TargetMode="External"/><Relationship Id="rId22" Type="http://schemas.openxmlformats.org/officeDocument/2006/relationships/hyperlink" Target="https://www.google.co.uk/url?sa=i&amp;rct=j&amp;q=&amp;esrc=s&amp;source=images&amp;cd=&amp;cad=rja&amp;uact=8&amp;ved=2ahUKEwj0vYHLhIvhAhUBKBoKHXX8CTUQjRx6BAgBEAU&amp;url=https://twitter.com/youthhealthtalk&amp;psig=AOvVaw0pByWVVP-L0-O9kPUNtZca&amp;ust=155297600303189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ecclesbourne.derbyshire.sch.uk/curriculum/introduction/key-stage-4" TargetMode="External"/><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1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1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1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10.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484" y="2152459"/>
            <a:ext cx="4494882" cy="1470025"/>
          </a:xfrm>
        </p:spPr>
        <p:txBody>
          <a:bodyPr/>
          <a:lstStyle/>
          <a:p>
            <a:r>
              <a:rPr lang="en-GB" dirty="0"/>
              <a:t>Year 10 Information Evening</a:t>
            </a:r>
          </a:p>
        </p:txBody>
      </p:sp>
      <p:sp>
        <p:nvSpPr>
          <p:cNvPr id="3" name="Subtitle 2"/>
          <p:cNvSpPr>
            <a:spLocks noGrp="1"/>
          </p:cNvSpPr>
          <p:nvPr>
            <p:ph type="subTitle" idx="1"/>
          </p:nvPr>
        </p:nvSpPr>
        <p:spPr>
          <a:xfrm>
            <a:off x="651355" y="4293824"/>
            <a:ext cx="5551141" cy="1752600"/>
          </a:xfrm>
        </p:spPr>
        <p:txBody>
          <a:bodyPr/>
          <a:lstStyle/>
          <a:p>
            <a:r>
              <a:rPr lang="en-GB" dirty="0"/>
              <a:t>Upper School Office Pastoral Team</a:t>
            </a:r>
          </a:p>
          <a:p>
            <a:r>
              <a:rPr lang="en-GB" dirty="0"/>
              <a:t>The Ecclesbourne School</a:t>
            </a:r>
          </a:p>
          <a:p>
            <a:r>
              <a:rPr lang="en-GB" dirty="0"/>
              <a:t>11</a:t>
            </a:r>
            <a:r>
              <a:rPr lang="en-GB" baseline="30000" dirty="0"/>
              <a:t>th</a:t>
            </a:r>
            <a:r>
              <a:rPr lang="en-GB" dirty="0"/>
              <a:t> September 2024</a:t>
            </a:r>
          </a:p>
        </p:txBody>
      </p:sp>
      <p:sp>
        <p:nvSpPr>
          <p:cNvPr id="4" name="Rectangle 3">
            <a:extLst>
              <a:ext uri="{FF2B5EF4-FFF2-40B4-BE49-F238E27FC236}">
                <a16:creationId xmlns:a16="http://schemas.microsoft.com/office/drawing/2014/main" id="{B64B024C-D04D-4A0B-676C-0BA25FD020B4}"/>
              </a:ext>
            </a:extLst>
          </p:cNvPr>
          <p:cNvSpPr/>
          <p:nvPr/>
        </p:nvSpPr>
        <p:spPr bwMode="auto">
          <a:xfrm>
            <a:off x="6014301" y="441434"/>
            <a:ext cx="6177699" cy="6180083"/>
          </a:xfrm>
          <a:prstGeom prst="rect">
            <a:avLst/>
          </a:prstGeom>
          <a:gradFill flip="none" rotWithShape="1">
            <a:gsLst>
              <a:gs pos="0">
                <a:schemeClr val="bg1"/>
              </a:gs>
              <a:gs pos="85000">
                <a:schemeClr val="bg1"/>
              </a:gs>
              <a:gs pos="100000">
                <a:schemeClr val="bg1">
                  <a:alpha val="0"/>
                </a:schemeClr>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FCE1834B-3750-4260-A7FF-AE825A9DF0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55020" y="605239"/>
            <a:ext cx="5143500" cy="5761822"/>
          </a:xfrm>
          <a:prstGeom prst="rect">
            <a:avLst/>
          </a:prstGeom>
        </p:spPr>
      </p:pic>
    </p:spTree>
    <p:extLst>
      <p:ext uri="{BB962C8B-B14F-4D97-AF65-F5344CB8AC3E}">
        <p14:creationId xmlns:p14="http://schemas.microsoft.com/office/powerpoint/2010/main" val="418034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6EBDD9-22A5-4FD7-A46F-557A09E162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7900" y="2790342"/>
            <a:ext cx="1270000" cy="1937989"/>
          </a:xfrm>
          <a:prstGeom prst="rect">
            <a:avLst/>
          </a:prstGeom>
        </p:spPr>
      </p:pic>
      <p:sp>
        <p:nvSpPr>
          <p:cNvPr id="7" name="Text Box 10">
            <a:extLst>
              <a:ext uri="{FF2B5EF4-FFF2-40B4-BE49-F238E27FC236}">
                <a16:creationId xmlns:a16="http://schemas.microsoft.com/office/drawing/2014/main" id="{49AC595E-5AFD-4E98-9D37-BAA365FCC37C}"/>
              </a:ext>
            </a:extLst>
          </p:cNvPr>
          <p:cNvSpPr txBox="1">
            <a:spLocks noChangeArrowheads="1"/>
          </p:cNvSpPr>
          <p:nvPr/>
        </p:nvSpPr>
        <p:spPr bwMode="auto">
          <a:xfrm>
            <a:off x="7192481" y="1772863"/>
            <a:ext cx="413025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3200" dirty="0">
                <a:latin typeface="Calibri" panose="020F0502020204030204" pitchFamily="34" charset="0"/>
              </a:rPr>
              <a:t>The Ecclesbourne School strives to be a </a:t>
            </a:r>
            <a:r>
              <a:rPr lang="en-GB" sz="3200" u="sng" dirty="0">
                <a:solidFill>
                  <a:srgbClr val="FF0000"/>
                </a:solidFill>
                <a:latin typeface="Calibri" panose="020F0502020204030204" pitchFamily="34" charset="0"/>
              </a:rPr>
              <a:t>successful</a:t>
            </a:r>
            <a:r>
              <a:rPr lang="en-GB" sz="3200" dirty="0">
                <a:latin typeface="Calibri" panose="020F0502020204030204" pitchFamily="34" charset="0"/>
              </a:rPr>
              <a:t> and </a:t>
            </a:r>
            <a:r>
              <a:rPr lang="en-GB" sz="3200" u="sng" dirty="0">
                <a:solidFill>
                  <a:srgbClr val="FF0000"/>
                </a:solidFill>
                <a:latin typeface="Calibri" panose="020F0502020204030204" pitchFamily="34" charset="0"/>
              </a:rPr>
              <a:t>caring</a:t>
            </a:r>
            <a:r>
              <a:rPr lang="en-GB" sz="3200" dirty="0">
                <a:latin typeface="Calibri" panose="020F0502020204030204" pitchFamily="34" charset="0"/>
              </a:rPr>
              <a:t> </a:t>
            </a:r>
            <a:r>
              <a:rPr lang="en-GB" sz="3200" u="sng" dirty="0">
                <a:solidFill>
                  <a:srgbClr val="FF0000"/>
                </a:solidFill>
                <a:latin typeface="Calibri" panose="020F0502020204030204" pitchFamily="34" charset="0"/>
              </a:rPr>
              <a:t>learning</a:t>
            </a:r>
            <a:r>
              <a:rPr lang="en-GB" sz="3200" dirty="0">
                <a:latin typeface="Calibri" panose="020F0502020204030204" pitchFamily="34" charset="0"/>
              </a:rPr>
              <a:t> </a:t>
            </a:r>
            <a:r>
              <a:rPr lang="en-GB" sz="3200" u="sng" dirty="0">
                <a:solidFill>
                  <a:srgbClr val="FF0000"/>
                </a:solidFill>
                <a:latin typeface="Calibri" panose="020F0502020204030204" pitchFamily="34" charset="0"/>
              </a:rPr>
              <a:t>community</a:t>
            </a:r>
            <a:r>
              <a:rPr lang="en-GB" sz="3200" dirty="0">
                <a:latin typeface="Calibri" panose="020F0502020204030204" pitchFamily="34" charset="0"/>
              </a:rPr>
              <a:t> that </a:t>
            </a:r>
            <a:r>
              <a:rPr lang="en-GB" sz="3200" u="sng" dirty="0">
                <a:solidFill>
                  <a:srgbClr val="FF0000"/>
                </a:solidFill>
                <a:latin typeface="Calibri" panose="020F0502020204030204" pitchFamily="34" charset="0"/>
              </a:rPr>
              <a:t>inspires</a:t>
            </a:r>
            <a:r>
              <a:rPr lang="en-GB" sz="3200" dirty="0">
                <a:latin typeface="Calibri" panose="020F0502020204030204" pitchFamily="34" charset="0"/>
              </a:rPr>
              <a:t> </a:t>
            </a:r>
            <a:r>
              <a:rPr lang="en-GB" sz="3200" u="sng" dirty="0">
                <a:solidFill>
                  <a:srgbClr val="FF0000"/>
                </a:solidFill>
                <a:latin typeface="Calibri" panose="020F0502020204030204" pitchFamily="34" charset="0"/>
              </a:rPr>
              <a:t>individuals</a:t>
            </a:r>
            <a:r>
              <a:rPr lang="en-GB" sz="3200" dirty="0">
                <a:latin typeface="Calibri" panose="020F0502020204030204" pitchFamily="34" charset="0"/>
              </a:rPr>
              <a:t> to meet the </a:t>
            </a:r>
            <a:r>
              <a:rPr lang="en-GB" sz="3200" u="sng" dirty="0">
                <a:solidFill>
                  <a:srgbClr val="FF0000"/>
                </a:solidFill>
                <a:latin typeface="Calibri" panose="020F0502020204030204" pitchFamily="34" charset="0"/>
              </a:rPr>
              <a:t>challenges</a:t>
            </a:r>
            <a:r>
              <a:rPr lang="en-GB" sz="3200" dirty="0">
                <a:latin typeface="Calibri" panose="020F0502020204030204" pitchFamily="34" charset="0"/>
              </a:rPr>
              <a:t> of the </a:t>
            </a:r>
            <a:r>
              <a:rPr lang="en-GB" sz="3200" u="sng" dirty="0">
                <a:solidFill>
                  <a:srgbClr val="FF0000"/>
                </a:solidFill>
                <a:latin typeface="Calibri" panose="020F0502020204030204" pitchFamily="34" charset="0"/>
              </a:rPr>
              <a:t>future</a:t>
            </a:r>
            <a:endParaRPr lang="en-GB" sz="3200" dirty="0">
              <a:latin typeface="Calibri" panose="020F0502020204030204" pitchFamily="34" charset="0"/>
            </a:endParaRPr>
          </a:p>
        </p:txBody>
      </p:sp>
      <p:graphicFrame>
        <p:nvGraphicFramePr>
          <p:cNvPr id="10" name="Chart 9">
            <a:extLst>
              <a:ext uri="{FF2B5EF4-FFF2-40B4-BE49-F238E27FC236}">
                <a16:creationId xmlns:a16="http://schemas.microsoft.com/office/drawing/2014/main" id="{E91EED31-EA5B-491C-AA77-224674AC2827}"/>
              </a:ext>
            </a:extLst>
          </p:cNvPr>
          <p:cNvGraphicFramePr/>
          <p:nvPr/>
        </p:nvGraphicFramePr>
        <p:xfrm>
          <a:off x="88900" y="11514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2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14"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chart seriesIdx="-3" categoryIdx="-3" bldStep="gridLegend"/>
                                            </p:graphic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20"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22" dur="500"/>
                                        <p:tgtEl>
                                          <p:spTgt spid="10">
                                            <p:graphicEl>
                                              <a:chart seriesIdx="-4" categoryIdx="0" bldStep="category"/>
                                            </p:graphic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26"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chart seriesIdx="-4" categoryIdx="1" bldStep="category"/>
                                            </p:graphic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p:cTn id="32" dur="500" fill="hold"/>
                                        <p:tgtEl>
                                          <p:spTgt spid="10">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3" dur="500" fill="hold"/>
                                        <p:tgtEl>
                                          <p:spTgt spid="10">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4" dur="500"/>
                                        <p:tgtEl>
                                          <p:spTgt spid="10">
                                            <p:graphicEl>
                                              <a:chart seriesIdx="-4" categoryIdx="2" bldStep="category"/>
                                            </p:graphic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p:cTn id="38" dur="500" fill="hold"/>
                                        <p:tgtEl>
                                          <p:spTgt spid="10">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chart seriesIdx="-4" categoryIdx="3" bldStep="category"/>
                                            </p:graphic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p:cTn id="44" dur="500" fill="hold"/>
                                        <p:tgtEl>
                                          <p:spTgt spid="10">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5" dur="500" fill="hold"/>
                                        <p:tgtEl>
                                          <p:spTgt spid="10">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6" dur="500"/>
                                        <p:tgtEl>
                                          <p:spTgt spid="10">
                                            <p:graphicEl>
                                              <a:chart seriesIdx="-4" categoryIdx="4" bldStep="category"/>
                                            </p:graphic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p:cTn id="50" dur="500" fill="hold"/>
                                        <p:tgtEl>
                                          <p:spTgt spid="10">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chart seriesIdx="-4" categoryIdx="5" bldStep="category"/>
                                            </p:graphicEl>
                                          </p:spTgt>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p:cTn id="56" dur="500" fill="hold"/>
                                        <p:tgtEl>
                                          <p:spTgt spid="10">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7" dur="500" fill="hold"/>
                                        <p:tgtEl>
                                          <p:spTgt spid="10">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8" dur="500"/>
                                        <p:tgtEl>
                                          <p:spTgt spid="10">
                                            <p:graphicEl>
                                              <a:chart seriesIdx="-4" categoryIdx="6" bldStep="category"/>
                                            </p:graphicEl>
                                          </p:spTgt>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p:cTn id="62" dur="500" fill="hold"/>
                                        <p:tgtEl>
                                          <p:spTgt spid="10">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chart seriesIdx="-4" categoryIdx="7" bldStep="category"/>
                                            </p:graphicEl>
                                          </p:spTgt>
                                        </p:tgtEl>
                                      </p:cBhvr>
                                    </p:animEffect>
                                  </p:childTnLst>
                                </p:cTn>
                              </p:par>
                            </p:childTnLst>
                          </p:cTn>
                        </p:par>
                        <p:par>
                          <p:cTn id="65" fill="hold">
                            <p:stCondLst>
                              <p:cond delay="5500"/>
                            </p:stCondLst>
                            <p:childTnLst>
                              <p:par>
                                <p:cTn id="66" presetID="1"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bbon: Curved and Tilted Down 6">
            <a:extLst>
              <a:ext uri="{FF2B5EF4-FFF2-40B4-BE49-F238E27FC236}">
                <a16:creationId xmlns:a16="http://schemas.microsoft.com/office/drawing/2014/main" id="{ED969DCC-DB49-4047-9C15-FC8C571EE80A}"/>
              </a:ext>
            </a:extLst>
          </p:cNvPr>
          <p:cNvSpPr/>
          <p:nvPr/>
        </p:nvSpPr>
        <p:spPr>
          <a:xfrm>
            <a:off x="3793248" y="5582293"/>
            <a:ext cx="4592394" cy="827409"/>
          </a:xfrm>
          <a:prstGeom prst="ellipseRibbon">
            <a:avLst>
              <a:gd name="adj1" fmla="val 34961"/>
              <a:gd name="adj2" fmla="val 71248"/>
              <a:gd name="adj3" fmla="val 16612"/>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TXT - Be Kind">
            <a:extLst>
              <a:ext uri="{FF2B5EF4-FFF2-40B4-BE49-F238E27FC236}">
                <a16:creationId xmlns:a16="http://schemas.microsoft.com/office/drawing/2014/main" id="{53EB0A15-ED92-408C-AD17-DEE7B78C7F3D}"/>
              </a:ext>
            </a:extLst>
          </p:cNvPr>
          <p:cNvSpPr/>
          <p:nvPr/>
        </p:nvSpPr>
        <p:spPr>
          <a:xfrm>
            <a:off x="4575429" y="6041717"/>
            <a:ext cx="3041142" cy="173066"/>
          </a:xfrm>
          <a:prstGeom prst="rect">
            <a:avLst/>
          </a:prstGeom>
          <a:noFill/>
        </p:spPr>
        <p:txBody>
          <a:bodyPr spcFirstLastPara="1" wrap="none" lIns="74295" tIns="37148" rIns="74295" bIns="37148" numCol="1">
            <a:prstTxWarp prst="textArchDown">
              <a:avLst>
                <a:gd name="adj" fmla="val 13636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75" b="1" i="0" u="none" strike="noStrike" kern="1200" cap="none" spc="0" normalizeH="0" baseline="0" noProof="0" dirty="0">
                <a:ln w="19050">
                  <a:noFill/>
                </a:ln>
                <a:solidFill>
                  <a:prstClr val="white"/>
                </a:solidFill>
                <a:effectLst/>
                <a:uLnTx/>
                <a:uFillTx/>
                <a:latin typeface="Calibri" panose="020F0502020204030204" pitchFamily="34" charset="0"/>
                <a:ea typeface="Times New Roman" panose="02020603050405020304" pitchFamily="18" charset="0"/>
                <a:cs typeface="+mn-cs"/>
              </a:rPr>
              <a:t>BE KIND AND THOUGHTFUL</a:t>
            </a:r>
            <a:endParaRPr kumimoji="0" lang="en-GB" sz="2275" b="0" i="0" u="none" strike="noStrike" kern="1200" cap="none" spc="0" normalizeH="0" baseline="0" noProof="0" dirty="0">
              <a:ln w="19050">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79C558BB-DCFD-453B-ACCE-CD5B05BF46B5}"/>
              </a:ext>
            </a:extLst>
          </p:cNvPr>
          <p:cNvSpPr/>
          <p:nvPr/>
        </p:nvSpPr>
        <p:spPr>
          <a:xfrm>
            <a:off x="4175337" y="1290568"/>
            <a:ext cx="3938993" cy="2232810"/>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75" b="1" i="0" u="none" strike="noStrike" kern="1200" cap="none" spc="0" normalizeH="0" baseline="0" noProof="0" dirty="0">
                <a:ln>
                  <a:noFill/>
                </a:ln>
                <a:solidFill>
                  <a:srgbClr val="990033"/>
                </a:solidFill>
                <a:effectLst>
                  <a:outerShdw blurRad="50800" dist="38100" dir="2700000" algn="tl" rotWithShape="0">
                    <a:prstClr val="black">
                      <a:alpha val="40000"/>
                    </a:prstClr>
                  </a:outerShdw>
                </a:effectLst>
                <a:uLnTx/>
                <a:uFillTx/>
                <a:latin typeface="Calibri" panose="020F0502020204030204" pitchFamily="34" charset="0"/>
                <a:ea typeface="Times New Roman" panose="02020603050405020304" pitchFamily="18" charset="0"/>
                <a:cs typeface="+mn-cs"/>
              </a:rPr>
              <a:t>INTEGRITY | TENACITY | SERVICE</a:t>
            </a:r>
          </a:p>
        </p:txBody>
      </p:sp>
      <p:graphicFrame>
        <p:nvGraphicFramePr>
          <p:cNvPr id="15" name="Content Placeholder 5">
            <a:extLst>
              <a:ext uri="{FF2B5EF4-FFF2-40B4-BE49-F238E27FC236}">
                <a16:creationId xmlns:a16="http://schemas.microsoft.com/office/drawing/2014/main" id="{BF527AD1-BA4C-410D-A614-670C153917A6}"/>
              </a:ext>
            </a:extLst>
          </p:cNvPr>
          <p:cNvGraphicFramePr>
            <a:graphicFrameLocks noGrp="1"/>
          </p:cNvGraphicFramePr>
          <p:nvPr>
            <p:ph idx="1"/>
          </p:nvPr>
        </p:nvGraphicFramePr>
        <p:xfrm>
          <a:off x="2162175" y="1287259"/>
          <a:ext cx="8004454" cy="460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Logo, company name&#10;&#10;Description automatically generated">
            <a:extLst>
              <a:ext uri="{FF2B5EF4-FFF2-40B4-BE49-F238E27FC236}">
                <a16:creationId xmlns:a16="http://schemas.microsoft.com/office/drawing/2014/main" id="{95FE300A-3D55-4D1F-A126-8FEFF16122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76376" y="2843221"/>
            <a:ext cx="1159991" cy="1159991"/>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42CC26-2AF0-4179-B716-5B0ADD8D16B3}"/>
              </a:ext>
            </a:extLst>
          </p:cNvPr>
          <p:cNvSpPr/>
          <p:nvPr/>
        </p:nvSpPr>
        <p:spPr>
          <a:xfrm rot="18599963">
            <a:off x="4101391" y="1781777"/>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dirty="0">
                <a:ln w="19050">
                  <a:noFill/>
                </a:ln>
                <a:solidFill>
                  <a:prstClr val="white"/>
                </a:solidFill>
                <a:effectLst/>
                <a:uLnTx/>
                <a:uFillTx/>
                <a:latin typeface="Calibri" panose="020F0502020204030204" pitchFamily="34" charset="0"/>
                <a:ea typeface="Times New Roman" panose="02020603050405020304" pitchFamily="18" charset="0"/>
                <a:cs typeface="+mn-cs"/>
              </a:rPr>
              <a:t>COMMUNITY</a:t>
            </a:r>
          </a:p>
        </p:txBody>
      </p:sp>
      <p:sp>
        <p:nvSpPr>
          <p:cNvPr id="17" name="Rectangle 16">
            <a:extLst>
              <a:ext uri="{FF2B5EF4-FFF2-40B4-BE49-F238E27FC236}">
                <a16:creationId xmlns:a16="http://schemas.microsoft.com/office/drawing/2014/main" id="{18DF48B7-5C97-41F6-8DF8-E540E1CC0FA1}"/>
              </a:ext>
            </a:extLst>
          </p:cNvPr>
          <p:cNvSpPr/>
          <p:nvPr/>
        </p:nvSpPr>
        <p:spPr>
          <a:xfrm rot="2606690">
            <a:off x="4814957" y="1769045"/>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dirty="0">
                <a:ln w="19050">
                  <a:noFill/>
                </a:ln>
                <a:solidFill>
                  <a:prstClr val="white"/>
                </a:solidFill>
                <a:effectLst/>
                <a:uLnTx/>
                <a:uFillTx/>
                <a:latin typeface="Calibri" panose="020F0502020204030204" pitchFamily="34" charset="0"/>
                <a:ea typeface="Times New Roman" panose="02020603050405020304" pitchFamily="18" charset="0"/>
                <a:cs typeface="+mn-cs"/>
              </a:rPr>
              <a:t>COURTESY</a:t>
            </a:r>
          </a:p>
        </p:txBody>
      </p:sp>
      <p:sp>
        <p:nvSpPr>
          <p:cNvPr id="18" name="Rectangle 17">
            <a:extLst>
              <a:ext uri="{FF2B5EF4-FFF2-40B4-BE49-F238E27FC236}">
                <a16:creationId xmlns:a16="http://schemas.microsoft.com/office/drawing/2014/main" id="{27FF9916-5CDC-4F2E-A170-5630E280ED48}"/>
              </a:ext>
            </a:extLst>
          </p:cNvPr>
          <p:cNvSpPr/>
          <p:nvPr/>
        </p:nvSpPr>
        <p:spPr>
          <a:xfrm rot="7858352">
            <a:off x="4791852" y="2395315"/>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dirty="0">
                <a:ln w="19050">
                  <a:noFill/>
                </a:ln>
                <a:solidFill>
                  <a:prstClr val="white"/>
                </a:solidFill>
                <a:effectLst/>
                <a:uLnTx/>
                <a:uFillTx/>
                <a:latin typeface="Calibri" panose="020F0502020204030204" pitchFamily="34" charset="0"/>
                <a:ea typeface="Times New Roman" panose="02020603050405020304" pitchFamily="18" charset="0"/>
                <a:cs typeface="+mn-cs"/>
              </a:rPr>
              <a:t>COMMITMENT</a:t>
            </a:r>
          </a:p>
        </p:txBody>
      </p:sp>
      <p:sp>
        <p:nvSpPr>
          <p:cNvPr id="19" name="Rectangle 18">
            <a:extLst>
              <a:ext uri="{FF2B5EF4-FFF2-40B4-BE49-F238E27FC236}">
                <a16:creationId xmlns:a16="http://schemas.microsoft.com/office/drawing/2014/main" id="{E3F33484-E199-4358-A268-02A76CF5966B}"/>
              </a:ext>
            </a:extLst>
          </p:cNvPr>
          <p:cNvSpPr/>
          <p:nvPr/>
        </p:nvSpPr>
        <p:spPr>
          <a:xfrm rot="13493777">
            <a:off x="4088046" y="2357781"/>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dirty="0">
                <a:ln w="19050">
                  <a:noFill/>
                </a:ln>
                <a:solidFill>
                  <a:prstClr val="white"/>
                </a:solidFill>
                <a:effectLst/>
                <a:uLnTx/>
                <a:uFillTx/>
                <a:latin typeface="Calibri" panose="020F0502020204030204" pitchFamily="34" charset="0"/>
                <a:ea typeface="Times New Roman" panose="02020603050405020304" pitchFamily="18" charset="0"/>
                <a:cs typeface="+mn-cs"/>
              </a:rPr>
              <a:t>CO-OPERATION</a:t>
            </a:r>
          </a:p>
        </p:txBody>
      </p:sp>
      <p:sp>
        <p:nvSpPr>
          <p:cNvPr id="3" name="TextBox 2">
            <a:extLst>
              <a:ext uri="{FF2B5EF4-FFF2-40B4-BE49-F238E27FC236}">
                <a16:creationId xmlns:a16="http://schemas.microsoft.com/office/drawing/2014/main" id="{04463FBF-E5F8-FBBA-7DD4-0E0CF0F04A21}"/>
              </a:ext>
            </a:extLst>
          </p:cNvPr>
          <p:cNvSpPr txBox="1"/>
          <p:nvPr/>
        </p:nvSpPr>
        <p:spPr>
          <a:xfrm>
            <a:off x="9021722" y="382948"/>
            <a:ext cx="2987755" cy="487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71" b="1" i="0" u="none" strike="noStrike" kern="1200" cap="none" spc="0" normalizeH="0" baseline="0" noProof="0" dirty="0">
                <a:ln>
                  <a:noFill/>
                </a:ln>
                <a:solidFill>
                  <a:srgbClr val="861920"/>
                </a:solidFill>
                <a:effectLst>
                  <a:outerShdw blurRad="50800" dist="38100" dir="2700000" algn="tl" rotWithShape="0">
                    <a:prstClr val="black">
                      <a:alpha val="40000"/>
                    </a:prstClr>
                  </a:outerShdw>
                </a:effectLst>
                <a:uLnTx/>
                <a:uFillTx/>
                <a:latin typeface="Calibri" panose="020F0502020204030204" pitchFamily="34" charset="0"/>
                <a:ea typeface="Times New Roman" panose="02020603050405020304" pitchFamily="18" charset="0"/>
                <a:cs typeface="+mn-cs"/>
              </a:rPr>
              <a:t>CODE OF CONDUCT</a:t>
            </a:r>
          </a:p>
        </p:txBody>
      </p:sp>
      <p:sp>
        <p:nvSpPr>
          <p:cNvPr id="2" name="TextBox 1">
            <a:extLst>
              <a:ext uri="{FF2B5EF4-FFF2-40B4-BE49-F238E27FC236}">
                <a16:creationId xmlns:a16="http://schemas.microsoft.com/office/drawing/2014/main" id="{C6D7CF2F-43A9-487A-8BD1-6D615502BC92}"/>
              </a:ext>
            </a:extLst>
          </p:cNvPr>
          <p:cNvSpPr txBox="1"/>
          <p:nvPr/>
        </p:nvSpPr>
        <p:spPr>
          <a:xfrm>
            <a:off x="321737" y="2832946"/>
            <a:ext cx="3103899" cy="1754326"/>
          </a:xfrm>
          <a:prstGeom prst="rect">
            <a:avLst/>
          </a:prstGeom>
          <a:noFill/>
        </p:spPr>
        <p:txBody>
          <a:bodyPr wrap="square" rtlCol="0">
            <a:spAutoFit/>
          </a:bodyPr>
          <a:lstStyle/>
          <a:p>
            <a:pPr algn="ctr"/>
            <a:r>
              <a:rPr lang="en-GB" sz="3600" dirty="0">
                <a:latin typeface="Calibri" panose="020F0502020204030204" pitchFamily="34" charset="0"/>
                <a:cs typeface="Calibri" panose="020F0502020204030204" pitchFamily="34" charset="0"/>
              </a:rPr>
              <a:t>Our theme for this term is Community</a:t>
            </a:r>
          </a:p>
        </p:txBody>
      </p:sp>
    </p:spTree>
    <p:extLst>
      <p:ext uri="{BB962C8B-B14F-4D97-AF65-F5344CB8AC3E}">
        <p14:creationId xmlns:p14="http://schemas.microsoft.com/office/powerpoint/2010/main" val="9578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5">
                                            <p:graphicEl>
                                              <a:dgm id="{3DF146D7-77F2-4D74-B2B6-8078298FD116}"/>
                                            </p:graphicEl>
                                          </p:spTgt>
                                        </p:tgtEl>
                                        <p:attrNameLst>
                                          <p:attrName>style.visibility</p:attrName>
                                        </p:attrNameLst>
                                      </p:cBhvr>
                                      <p:to>
                                        <p:strVal val="visible"/>
                                      </p:to>
                                    </p:set>
                                    <p:animEffect transition="in" filter="fade">
                                      <p:cBhvr>
                                        <p:cTn id="11" dur="1000"/>
                                        <p:tgtEl>
                                          <p:spTgt spid="15">
                                            <p:graphicEl>
                                              <a:dgm id="{3DF146D7-77F2-4D74-B2B6-8078298FD116}"/>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5">
                                            <p:graphicEl>
                                              <a:dgm id="{26A972D6-5876-437E-B3F8-97056765C490}"/>
                                            </p:graphicEl>
                                          </p:spTgt>
                                        </p:tgtEl>
                                        <p:attrNameLst>
                                          <p:attrName>style.visibility</p:attrName>
                                        </p:attrNameLst>
                                      </p:cBhvr>
                                      <p:to>
                                        <p:strVal val="visible"/>
                                      </p:to>
                                    </p:set>
                                    <p:animEffect transition="in" filter="fade">
                                      <p:cBhvr>
                                        <p:cTn id="14" dur="1000"/>
                                        <p:tgtEl>
                                          <p:spTgt spid="15">
                                            <p:graphicEl>
                                              <a:dgm id="{26A972D6-5876-437E-B3F8-97056765C490}"/>
                                            </p:graphic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5">
                                            <p:graphicEl>
                                              <a:dgm id="{4DD04440-755C-44BA-AFAD-0D5D93B52B9C}"/>
                                            </p:graphicEl>
                                          </p:spTgt>
                                        </p:tgtEl>
                                        <p:attrNameLst>
                                          <p:attrName>style.visibility</p:attrName>
                                        </p:attrNameLst>
                                      </p:cBhvr>
                                      <p:to>
                                        <p:strVal val="visible"/>
                                      </p:to>
                                    </p:set>
                                    <p:animEffect transition="in" filter="fade">
                                      <p:cBhvr>
                                        <p:cTn id="20" dur="1000"/>
                                        <p:tgtEl>
                                          <p:spTgt spid="15">
                                            <p:graphicEl>
                                              <a:dgm id="{4DD04440-755C-44BA-AFAD-0D5D93B52B9C}"/>
                                            </p:graphicEl>
                                          </p:spTgt>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5">
                                            <p:graphicEl>
                                              <a:dgm id="{554639D3-174C-4FA2-A170-A925B1C195B6}"/>
                                            </p:graphicEl>
                                          </p:spTgt>
                                        </p:tgtEl>
                                        <p:attrNameLst>
                                          <p:attrName>style.visibility</p:attrName>
                                        </p:attrNameLst>
                                      </p:cBhvr>
                                      <p:to>
                                        <p:strVal val="visible"/>
                                      </p:to>
                                    </p:set>
                                    <p:animEffect transition="in" filter="fade">
                                      <p:cBhvr>
                                        <p:cTn id="23" dur="1000"/>
                                        <p:tgtEl>
                                          <p:spTgt spid="15">
                                            <p:graphicEl>
                                              <a:dgm id="{554639D3-174C-4FA2-A170-A925B1C195B6}"/>
                                            </p:graphicEl>
                                          </p:spTgt>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par>
                                <p:cTn id="27" presetID="10" presetClass="entr" presetSubtype="0" fill="hold" grpId="0" nodeType="withEffect">
                                  <p:stCondLst>
                                    <p:cond delay="8000"/>
                                  </p:stCondLst>
                                  <p:childTnLst>
                                    <p:set>
                                      <p:cBhvr>
                                        <p:cTn id="28" dur="1" fill="hold">
                                          <p:stCondLst>
                                            <p:cond delay="0"/>
                                          </p:stCondLst>
                                        </p:cTn>
                                        <p:tgtEl>
                                          <p:spTgt spid="15">
                                            <p:graphicEl>
                                              <a:dgm id="{59C645D6-785D-45AC-B714-1A2D049DC529}"/>
                                            </p:graphicEl>
                                          </p:spTgt>
                                        </p:tgtEl>
                                        <p:attrNameLst>
                                          <p:attrName>style.visibility</p:attrName>
                                        </p:attrNameLst>
                                      </p:cBhvr>
                                      <p:to>
                                        <p:strVal val="visible"/>
                                      </p:to>
                                    </p:set>
                                    <p:animEffect transition="in" filter="fade">
                                      <p:cBhvr>
                                        <p:cTn id="29" dur="1000"/>
                                        <p:tgtEl>
                                          <p:spTgt spid="15">
                                            <p:graphicEl>
                                              <a:dgm id="{59C645D6-785D-45AC-B714-1A2D049DC529}"/>
                                            </p:graphicEl>
                                          </p:spTgt>
                                        </p:tgtEl>
                                      </p:cBhvr>
                                    </p:animEffect>
                                  </p:childTnLst>
                                </p:cTn>
                              </p:par>
                              <p:par>
                                <p:cTn id="30" presetID="10" presetClass="entr" presetSubtype="0" fill="hold" grpId="0" nodeType="withEffect">
                                  <p:stCondLst>
                                    <p:cond delay="8000"/>
                                  </p:stCondLst>
                                  <p:childTnLst>
                                    <p:set>
                                      <p:cBhvr>
                                        <p:cTn id="31" dur="1" fill="hold">
                                          <p:stCondLst>
                                            <p:cond delay="0"/>
                                          </p:stCondLst>
                                        </p:cTn>
                                        <p:tgtEl>
                                          <p:spTgt spid="15">
                                            <p:graphicEl>
                                              <a:dgm id="{084B12AD-2981-44B1-8ACD-3E38B41E3277}"/>
                                            </p:graphicEl>
                                          </p:spTgt>
                                        </p:tgtEl>
                                        <p:attrNameLst>
                                          <p:attrName>style.visibility</p:attrName>
                                        </p:attrNameLst>
                                      </p:cBhvr>
                                      <p:to>
                                        <p:strVal val="visible"/>
                                      </p:to>
                                    </p:set>
                                    <p:animEffect transition="in" filter="fade">
                                      <p:cBhvr>
                                        <p:cTn id="32" dur="1000"/>
                                        <p:tgtEl>
                                          <p:spTgt spid="15">
                                            <p:graphicEl>
                                              <a:dgm id="{084B12AD-2981-44B1-8ACD-3E38B41E3277}"/>
                                            </p:graphicEl>
                                          </p:spTgt>
                                        </p:tgtEl>
                                      </p:cBhvr>
                                    </p:animEffect>
                                  </p:childTnLst>
                                </p:cTn>
                              </p:par>
                              <p:par>
                                <p:cTn id="33" presetID="10" presetClass="entr" presetSubtype="0" fill="hold" grpId="0" nodeType="withEffect">
                                  <p:stCondLst>
                                    <p:cond delay="8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par>
                                <p:cTn id="36" presetID="10" presetClass="entr" presetSubtype="0" fill="hold" grpId="0" nodeType="withEffect">
                                  <p:stCondLst>
                                    <p:cond delay="12000"/>
                                  </p:stCondLst>
                                  <p:childTnLst>
                                    <p:set>
                                      <p:cBhvr>
                                        <p:cTn id="37" dur="1" fill="hold">
                                          <p:stCondLst>
                                            <p:cond delay="0"/>
                                          </p:stCondLst>
                                        </p:cTn>
                                        <p:tgtEl>
                                          <p:spTgt spid="15">
                                            <p:graphicEl>
                                              <a:dgm id="{39016D94-B87F-4807-8AC7-913A569CCE7F}"/>
                                            </p:graphicEl>
                                          </p:spTgt>
                                        </p:tgtEl>
                                        <p:attrNameLst>
                                          <p:attrName>style.visibility</p:attrName>
                                        </p:attrNameLst>
                                      </p:cBhvr>
                                      <p:to>
                                        <p:strVal val="visible"/>
                                      </p:to>
                                    </p:set>
                                    <p:animEffect transition="in" filter="fade">
                                      <p:cBhvr>
                                        <p:cTn id="38" dur="1000"/>
                                        <p:tgtEl>
                                          <p:spTgt spid="15">
                                            <p:graphicEl>
                                              <a:dgm id="{39016D94-B87F-4807-8AC7-913A569CCE7F}"/>
                                            </p:graphicEl>
                                          </p:spTgt>
                                        </p:tgtEl>
                                      </p:cBhvr>
                                    </p:animEffect>
                                  </p:childTnLst>
                                </p:cTn>
                              </p:par>
                              <p:par>
                                <p:cTn id="39" presetID="10" presetClass="entr" presetSubtype="0" fill="hold" grpId="0" nodeType="withEffect">
                                  <p:stCondLst>
                                    <p:cond delay="12000"/>
                                  </p:stCondLst>
                                  <p:childTnLst>
                                    <p:set>
                                      <p:cBhvr>
                                        <p:cTn id="40" dur="1" fill="hold">
                                          <p:stCondLst>
                                            <p:cond delay="0"/>
                                          </p:stCondLst>
                                        </p:cTn>
                                        <p:tgtEl>
                                          <p:spTgt spid="15">
                                            <p:graphicEl>
                                              <a:dgm id="{EE3F43DF-BF43-496F-A898-F5EBEB735DEF}"/>
                                            </p:graphicEl>
                                          </p:spTgt>
                                        </p:tgtEl>
                                        <p:attrNameLst>
                                          <p:attrName>style.visibility</p:attrName>
                                        </p:attrNameLst>
                                      </p:cBhvr>
                                      <p:to>
                                        <p:strVal val="visible"/>
                                      </p:to>
                                    </p:set>
                                    <p:animEffect transition="in" filter="fade">
                                      <p:cBhvr>
                                        <p:cTn id="41" dur="1000"/>
                                        <p:tgtEl>
                                          <p:spTgt spid="15">
                                            <p:graphicEl>
                                              <a:dgm id="{EE3F43DF-BF43-496F-A898-F5EBEB735DEF}"/>
                                            </p:graphicEl>
                                          </p:spTgt>
                                        </p:tgtEl>
                                      </p:cBhvr>
                                    </p:animEffect>
                                  </p:childTnLst>
                                </p:cTn>
                              </p:par>
                              <p:par>
                                <p:cTn id="42" presetID="10" presetClass="entr" presetSubtype="0" fill="hold" grpId="0" nodeType="withEffect">
                                  <p:stCondLst>
                                    <p:cond delay="120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par>
                          <p:cTn id="45" fill="hold">
                            <p:stCondLst>
                              <p:cond delay="13500"/>
                            </p:stCondLst>
                            <p:childTnLst>
                              <p:par>
                                <p:cTn id="46" presetID="10" presetClass="entr" presetSubtype="0" fill="hold" nodeType="afterEffect">
                                  <p:stCondLst>
                                    <p:cond delay="1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15250"/>
                            </p:stCondLst>
                            <p:childTnLst>
                              <p:par>
                                <p:cTn id="50" presetID="1"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Graphic spid="15" grpId="0" uiExpand="1">
        <p:bldSub>
          <a:bldDgm bld="one"/>
        </p:bldSub>
      </p:bldGraphic>
      <p:bldP spid="13" grpId="0"/>
      <p:bldP spid="17" grpId="0"/>
      <p:bldP spid="18" grpId="0"/>
      <p:bldP spid="1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Pastoral Team</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80792"/>
            <a:ext cx="1222436" cy="1323703"/>
          </a:xfrm>
          <a:prstGeom prst="rect">
            <a:avLst/>
          </a:prstGeom>
        </p:spPr>
      </p:pic>
      <p:grpSp>
        <p:nvGrpSpPr>
          <p:cNvPr id="9" name="Group 8">
            <a:extLst>
              <a:ext uri="{FF2B5EF4-FFF2-40B4-BE49-F238E27FC236}">
                <a16:creationId xmlns:a16="http://schemas.microsoft.com/office/drawing/2014/main" id="{9233BA55-91DF-8534-D6B2-34E158A473C9}"/>
              </a:ext>
            </a:extLst>
          </p:cNvPr>
          <p:cNvGrpSpPr/>
          <p:nvPr/>
        </p:nvGrpSpPr>
        <p:grpSpPr>
          <a:xfrm>
            <a:off x="4045101" y="1408599"/>
            <a:ext cx="2487195" cy="4040801"/>
            <a:chOff x="1127081" y="1587444"/>
            <a:chExt cx="3316260" cy="5387734"/>
          </a:xfrm>
        </p:grpSpPr>
        <p:pic>
          <p:nvPicPr>
            <p:cNvPr id="3" name="Picture 2" descr="A person in a suit and tie&#10;&#10;Description automatically generated with medium confidence">
              <a:extLst>
                <a:ext uri="{FF2B5EF4-FFF2-40B4-BE49-F238E27FC236}">
                  <a16:creationId xmlns:a16="http://schemas.microsoft.com/office/drawing/2014/main" id="{9071A579-89B4-F643-9D03-D1887977A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081" y="1587444"/>
              <a:ext cx="3316260" cy="442167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18E3133-172D-5F48-D082-974855CBB2CC}"/>
                </a:ext>
              </a:extLst>
            </p:cNvPr>
            <p:cNvSpPr txBox="1"/>
            <p:nvPr/>
          </p:nvSpPr>
          <p:spPr>
            <a:xfrm>
              <a:off x="1603326" y="6267292"/>
              <a:ext cx="2363767" cy="707886"/>
            </a:xfrm>
            <a:prstGeom prst="rect">
              <a:avLst/>
            </a:prstGeom>
            <a:noFill/>
          </p:spPr>
          <p:txBody>
            <a:bodyPr wrap="square">
              <a:spAutoFit/>
            </a:bodyPr>
            <a:lstStyle/>
            <a:p>
              <a:pPr defTabSz="685800"/>
              <a:r>
                <a:rPr lang="en-GB" sz="1500" b="1" dirty="0">
                  <a:solidFill>
                    <a:prstClr val="black"/>
                  </a:solidFill>
                  <a:latin typeface="Calibri" panose="020F0502020204030204" pitchFamily="34" charset="0"/>
                  <a:cs typeface="Calibri" panose="020F0502020204030204" pitchFamily="34" charset="0"/>
                </a:rPr>
                <a:t>Mr Duncker-Brown</a:t>
              </a:r>
              <a:br>
                <a:rPr lang="en-GB" sz="1350" dirty="0">
                  <a:solidFill>
                    <a:prstClr val="black"/>
                  </a:solidFill>
                  <a:latin typeface="Calibri" panose="020F0502020204030204" pitchFamily="34" charset="0"/>
                  <a:cs typeface="Calibri" panose="020F0502020204030204" pitchFamily="34" charset="0"/>
                </a:rPr>
              </a:br>
              <a:r>
                <a:rPr lang="en-GB" sz="1350" dirty="0">
                  <a:solidFill>
                    <a:prstClr val="black"/>
                  </a:solidFill>
                  <a:latin typeface="Calibri" panose="020F0502020204030204" pitchFamily="34" charset="0"/>
                  <a:cs typeface="Calibri" panose="020F0502020204030204" pitchFamily="34" charset="0"/>
                </a:rPr>
                <a:t>Head of Upper School</a:t>
              </a:r>
            </a:p>
          </p:txBody>
        </p:sp>
      </p:grpSp>
      <p:grpSp>
        <p:nvGrpSpPr>
          <p:cNvPr id="12" name="Group 11">
            <a:extLst>
              <a:ext uri="{FF2B5EF4-FFF2-40B4-BE49-F238E27FC236}">
                <a16:creationId xmlns:a16="http://schemas.microsoft.com/office/drawing/2014/main" id="{B5D5904E-E58D-B7A5-E6B5-39E0394FA610}"/>
              </a:ext>
            </a:extLst>
          </p:cNvPr>
          <p:cNvGrpSpPr/>
          <p:nvPr/>
        </p:nvGrpSpPr>
        <p:grpSpPr>
          <a:xfrm>
            <a:off x="6734352" y="1408599"/>
            <a:ext cx="2487194" cy="4003879"/>
            <a:chOff x="3467149" y="1349287"/>
            <a:chExt cx="3316259" cy="5338507"/>
          </a:xfrm>
        </p:grpSpPr>
        <p:pic>
          <p:nvPicPr>
            <p:cNvPr id="8" name="Picture 7" descr="A picture containing text, person, person, outdoor&#10;&#10;Description automatically generated">
              <a:extLst>
                <a:ext uri="{FF2B5EF4-FFF2-40B4-BE49-F238E27FC236}">
                  <a16:creationId xmlns:a16="http://schemas.microsoft.com/office/drawing/2014/main" id="{CAFB7686-F061-6C88-A753-E7E95A60AE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7149" y="1349287"/>
              <a:ext cx="3316259" cy="442168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D624931-CD39-04B1-99CA-9A9384F68A64}"/>
                </a:ext>
              </a:extLst>
            </p:cNvPr>
            <p:cNvSpPr txBox="1"/>
            <p:nvPr/>
          </p:nvSpPr>
          <p:spPr>
            <a:xfrm>
              <a:off x="4001961" y="5979907"/>
              <a:ext cx="2246635" cy="707887"/>
            </a:xfrm>
            <a:prstGeom prst="rect">
              <a:avLst/>
            </a:prstGeom>
            <a:noFill/>
          </p:spPr>
          <p:txBody>
            <a:bodyPr wrap="square">
              <a:spAutoFit/>
            </a:bodyPr>
            <a:lstStyle/>
            <a:p>
              <a:pPr defTabSz="685800"/>
              <a:r>
                <a:rPr lang="en-GB" sz="1500" b="1" dirty="0">
                  <a:solidFill>
                    <a:prstClr val="black"/>
                  </a:solidFill>
                  <a:latin typeface="Calibri" panose="020F0502020204030204" pitchFamily="34" charset="0"/>
                  <a:cs typeface="Calibri" panose="020F0502020204030204" pitchFamily="34" charset="0"/>
                </a:rPr>
                <a:t>Mr Sellers</a:t>
              </a:r>
            </a:p>
            <a:p>
              <a:pPr defTabSz="685800"/>
              <a:r>
                <a:rPr lang="en-GB" sz="1350" dirty="0">
                  <a:solidFill>
                    <a:prstClr val="black"/>
                  </a:solidFill>
                  <a:latin typeface="Calibri" panose="020F0502020204030204" pitchFamily="34" charset="0"/>
                  <a:cs typeface="Calibri" panose="020F0502020204030204" pitchFamily="34" charset="0"/>
                </a:rPr>
                <a:t>Head of Year 11</a:t>
              </a:r>
            </a:p>
          </p:txBody>
        </p:sp>
      </p:grpSp>
      <p:grpSp>
        <p:nvGrpSpPr>
          <p:cNvPr id="16" name="Group 15">
            <a:extLst>
              <a:ext uri="{FF2B5EF4-FFF2-40B4-BE49-F238E27FC236}">
                <a16:creationId xmlns:a16="http://schemas.microsoft.com/office/drawing/2014/main" id="{9A58BAEA-89FB-5261-DD12-9F9D7B49359F}"/>
              </a:ext>
            </a:extLst>
          </p:cNvPr>
          <p:cNvGrpSpPr/>
          <p:nvPr/>
        </p:nvGrpSpPr>
        <p:grpSpPr>
          <a:xfrm>
            <a:off x="9498865" y="1408599"/>
            <a:ext cx="2487194" cy="4003879"/>
            <a:chOff x="5922584" y="1324593"/>
            <a:chExt cx="3316259" cy="5338506"/>
          </a:xfrm>
        </p:grpSpPr>
        <p:pic>
          <p:nvPicPr>
            <p:cNvPr id="10" name="Picture 9" descr="A picture containing person, outdoor, posing&#10;&#10;Description automatically generated">
              <a:extLst>
                <a:ext uri="{FF2B5EF4-FFF2-40B4-BE49-F238E27FC236}">
                  <a16:creationId xmlns:a16="http://schemas.microsoft.com/office/drawing/2014/main" id="{15ACC748-BDD3-A360-DB33-8BA3EC1EBB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2584" y="1324593"/>
              <a:ext cx="3316259" cy="442167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1CA02B2-652B-D7CD-73BC-DAC51B17C9B9}"/>
                </a:ext>
              </a:extLst>
            </p:cNvPr>
            <p:cNvSpPr txBox="1"/>
            <p:nvPr/>
          </p:nvSpPr>
          <p:spPr>
            <a:xfrm>
              <a:off x="6457396" y="5955212"/>
              <a:ext cx="2246635" cy="707887"/>
            </a:xfrm>
            <a:prstGeom prst="rect">
              <a:avLst/>
            </a:prstGeom>
            <a:noFill/>
          </p:spPr>
          <p:txBody>
            <a:bodyPr wrap="square">
              <a:spAutoFit/>
            </a:bodyPr>
            <a:lstStyle/>
            <a:p>
              <a:pPr defTabSz="685800"/>
              <a:r>
                <a:rPr lang="en-GB" sz="1500" b="1" dirty="0">
                  <a:solidFill>
                    <a:prstClr val="black"/>
                  </a:solidFill>
                  <a:latin typeface="Calibri" panose="020F0502020204030204" pitchFamily="34" charset="0"/>
                  <a:cs typeface="Calibri" panose="020F0502020204030204" pitchFamily="34" charset="0"/>
                </a:rPr>
                <a:t>Mrs Dodson</a:t>
              </a:r>
            </a:p>
            <a:p>
              <a:pPr defTabSz="685800"/>
              <a:r>
                <a:rPr lang="en-GB" sz="1350" dirty="0">
                  <a:solidFill>
                    <a:prstClr val="black"/>
                  </a:solidFill>
                  <a:latin typeface="Calibri" panose="020F0502020204030204" pitchFamily="34" charset="0"/>
                  <a:cs typeface="Calibri" panose="020F0502020204030204" pitchFamily="34" charset="0"/>
                </a:rPr>
                <a:t>Head of Year 10</a:t>
              </a:r>
              <a:endParaRPr lang="en-GB" sz="1350" dirty="0">
                <a:solidFill>
                  <a:prstClr val="black"/>
                </a:solidFill>
                <a:latin typeface="Times New Roman"/>
              </a:endParaRPr>
            </a:p>
          </p:txBody>
        </p:sp>
      </p:grpSp>
      <p:sp>
        <p:nvSpPr>
          <p:cNvPr id="22" name="TextBox 21">
            <a:extLst>
              <a:ext uri="{FF2B5EF4-FFF2-40B4-BE49-F238E27FC236}">
                <a16:creationId xmlns:a16="http://schemas.microsoft.com/office/drawing/2014/main" id="{F9C6E4B1-9554-46D1-B7C9-57AEB2D9B10F}"/>
              </a:ext>
            </a:extLst>
          </p:cNvPr>
          <p:cNvSpPr txBox="1"/>
          <p:nvPr/>
        </p:nvSpPr>
        <p:spPr>
          <a:xfrm>
            <a:off x="1541710" y="4826151"/>
            <a:ext cx="1684976" cy="715581"/>
          </a:xfrm>
          <a:prstGeom prst="rect">
            <a:avLst/>
          </a:prstGeom>
          <a:noFill/>
        </p:spPr>
        <p:txBody>
          <a:bodyPr wrap="square" lIns="68580" tIns="34290" rIns="68580" bIns="34290" anchor="t">
            <a:spAutoFit/>
          </a:bodyPr>
          <a:lstStyle/>
          <a:p>
            <a:pPr defTabSz="685800"/>
            <a:r>
              <a:rPr lang="en-GB" sz="1500" b="1" dirty="0">
                <a:solidFill>
                  <a:prstClr val="black"/>
                </a:solidFill>
                <a:latin typeface="Calibri" panose="020F0502020204030204" pitchFamily="34" charset="0"/>
                <a:ea typeface="Arial"/>
                <a:cs typeface="Calibri" panose="020F0502020204030204" pitchFamily="34" charset="0"/>
              </a:rPr>
              <a:t>Mrs Ourabi</a:t>
            </a:r>
          </a:p>
          <a:p>
            <a:pPr defTabSz="685800"/>
            <a:r>
              <a:rPr lang="en-GB" sz="1350" dirty="0">
                <a:solidFill>
                  <a:prstClr val="black"/>
                </a:solidFill>
                <a:latin typeface="Calibri" panose="020F0502020204030204" pitchFamily="34" charset="0"/>
                <a:ea typeface="Arial"/>
                <a:cs typeface="Calibri" panose="020F0502020204030204" pitchFamily="34" charset="0"/>
              </a:rPr>
              <a:t>Head of Pastoral and DSL</a:t>
            </a:r>
            <a:r>
              <a:rPr lang="en-GB" sz="1350" dirty="0">
                <a:solidFill>
                  <a:prstClr val="black"/>
                </a:solidFill>
                <a:latin typeface="Century Gothic" panose="020B0502020202020204" pitchFamily="34" charset="0"/>
                <a:ea typeface="Arial"/>
                <a:cs typeface="Arial"/>
              </a:rPr>
              <a:t>​</a:t>
            </a:r>
            <a:endParaRPr lang="en-GB" sz="1500" b="1" dirty="0">
              <a:solidFill>
                <a:prstClr val="black"/>
              </a:solidFill>
              <a:latin typeface="Century Gothic" panose="020B0502020202020204" pitchFamily="34" charset="0"/>
              <a:cs typeface="Calibri"/>
            </a:endParaRPr>
          </a:p>
        </p:txBody>
      </p:sp>
      <p:pic>
        <p:nvPicPr>
          <p:cNvPr id="18" name="Picture 17" descr="Medium shot of a person&#10;&#10;Description automatically generated">
            <a:extLst>
              <a:ext uri="{FF2B5EF4-FFF2-40B4-BE49-F238E27FC236}">
                <a16:creationId xmlns:a16="http://schemas.microsoft.com/office/drawing/2014/main" id="{13733BD6-CDC8-3705-7C4B-4618806F5F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02487" y="1408599"/>
            <a:ext cx="2210839" cy="33162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01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BCF5-EED0-416C-9BBB-447C242CFFD6}"/>
              </a:ext>
            </a:extLst>
          </p:cNvPr>
          <p:cNvSpPr>
            <a:spLocks noGrp="1"/>
          </p:cNvSpPr>
          <p:nvPr>
            <p:ph type="title"/>
          </p:nvPr>
        </p:nvSpPr>
        <p:spPr>
          <a:xfrm>
            <a:off x="4817282" y="193777"/>
            <a:ext cx="5482952" cy="634082"/>
          </a:xfrm>
        </p:spPr>
        <p:txBody>
          <a:bodyPr/>
          <a:lstStyle/>
          <a:p>
            <a:r>
              <a:rPr lang="en-GB"/>
              <a:t>Pastoral Team</a:t>
            </a:r>
          </a:p>
        </p:txBody>
      </p:sp>
      <p:sp>
        <p:nvSpPr>
          <p:cNvPr id="8" name="TextBox 7">
            <a:extLst>
              <a:ext uri="{FF2B5EF4-FFF2-40B4-BE49-F238E27FC236}">
                <a16:creationId xmlns:a16="http://schemas.microsoft.com/office/drawing/2014/main" id="{FC0A1671-D94C-4FAA-A3AF-AFC446065A87}"/>
              </a:ext>
            </a:extLst>
          </p:cNvPr>
          <p:cNvSpPr txBox="1"/>
          <p:nvPr/>
        </p:nvSpPr>
        <p:spPr>
          <a:xfrm>
            <a:off x="1324090" y="4939599"/>
            <a:ext cx="1574245" cy="507831"/>
          </a:xfrm>
          <a:prstGeom prst="rect">
            <a:avLst/>
          </a:prstGeom>
          <a:noFill/>
        </p:spPr>
        <p:txBody>
          <a:bodyPr wrap="square" lIns="68580" tIns="34290" rIns="68580" bIns="34290" anchor="t">
            <a:spAutoFit/>
          </a:bodyPr>
          <a:lstStyle/>
          <a:p>
            <a:pPr defTabSz="685800"/>
            <a:r>
              <a:rPr lang="en-GB" sz="1500" b="1" dirty="0">
                <a:solidFill>
                  <a:prstClr val="black"/>
                </a:solidFill>
                <a:latin typeface="Calibri"/>
                <a:ea typeface="Arial"/>
                <a:cs typeface="Arial"/>
              </a:rPr>
              <a:t>Mrs Parry </a:t>
            </a:r>
            <a:endParaRPr lang="en-GB" sz="1500" b="1" dirty="0">
              <a:solidFill>
                <a:prstClr val="black"/>
              </a:solidFill>
              <a:latin typeface="Calibri"/>
              <a:ea typeface="Arial"/>
              <a:cs typeface="Calibri"/>
            </a:endParaRPr>
          </a:p>
          <a:p>
            <a:pPr defTabSz="685800"/>
            <a:r>
              <a:rPr lang="en-GB" sz="1350" dirty="0">
                <a:solidFill>
                  <a:prstClr val="black"/>
                </a:solidFill>
                <a:latin typeface="Calibri"/>
                <a:ea typeface="Arial"/>
                <a:cs typeface="Arial"/>
              </a:rPr>
              <a:t>Progress Leader ​</a:t>
            </a:r>
            <a:endParaRPr lang="en-GB" sz="1500" b="1" dirty="0">
              <a:solidFill>
                <a:prstClr val="black"/>
              </a:solidFill>
              <a:latin typeface="Calibri"/>
              <a:cs typeface="Calibri"/>
            </a:endParaRPr>
          </a:p>
        </p:txBody>
      </p:sp>
      <p:sp>
        <p:nvSpPr>
          <p:cNvPr id="9" name="Rectangle 8">
            <a:extLst>
              <a:ext uri="{FF2B5EF4-FFF2-40B4-BE49-F238E27FC236}">
                <a16:creationId xmlns:a16="http://schemas.microsoft.com/office/drawing/2014/main" id="{5ACF2993-31E1-4B34-9632-71AF5F82E245}"/>
              </a:ext>
            </a:extLst>
          </p:cNvPr>
          <p:cNvSpPr/>
          <p:nvPr/>
        </p:nvSpPr>
        <p:spPr bwMode="auto">
          <a:xfrm>
            <a:off x="994392" y="2068585"/>
            <a:ext cx="1900218" cy="2616901"/>
          </a:xfrm>
          <a:prstGeom prst="rect">
            <a:avLst/>
          </a:prstGeom>
          <a:solidFill>
            <a:schemeClr val="bg1"/>
          </a:solidFill>
          <a:ln w="9525" cap="flat" cmpd="sng" algn="ctr">
            <a:noFill/>
            <a:prstDash val="solid"/>
            <a:round/>
            <a:headEnd type="none" w="med" len="med"/>
            <a:tailEnd type="none" w="med" len="med"/>
          </a:ln>
          <a:effectLst>
            <a:outerShdw blurRad="254000" dist="38100" dir="2700000" sx="103000" sy="103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2400">
              <a:latin typeface="Arial" charset="0"/>
            </a:endParaRPr>
          </a:p>
        </p:txBody>
      </p:sp>
      <p:pic>
        <p:nvPicPr>
          <p:cNvPr id="10" name="Picture 9" descr="A person smiling at camera&#10;&#10;Description automatically generated">
            <a:extLst>
              <a:ext uri="{FF2B5EF4-FFF2-40B4-BE49-F238E27FC236}">
                <a16:creationId xmlns:a16="http://schemas.microsoft.com/office/drawing/2014/main" id="{6861844A-2124-4D23-999D-29339901F26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9459" b="100000" l="0" r="100000">
                        <a14:foregroundMark x1="43982" y1="9966" x2="40919" y2="9966"/>
                        <a14:foregroundMark x1="33260" y1="17568" x2="28665" y2="43243"/>
                        <a14:foregroundMark x1="31729" y1="42061" x2="32385" y2="49493"/>
                        <a14:foregroundMark x1="29540" y1="40203" x2="28009" y2="48649"/>
                        <a14:foregroundMark x1="19475" y1="75676" x2="6565" y2="95439"/>
                        <a14:foregroundMark x1="6565" y1="95439" x2="80744" y2="93074"/>
                        <a14:foregroundMark x1="80744" y1="93074" x2="85120" y2="93750"/>
                        <a14:foregroundMark x1="92123" y1="94932" x2="88184" y2="76351"/>
                        <a14:foregroundMark x1="89059" y1="70101" x2="99781" y2="89865"/>
                        <a14:foregroundMark x1="6346" y1="97635" x2="99781" y2="97297"/>
                        <a14:foregroundMark x1="66958" y1="65541" x2="23851" y2="89527"/>
                        <a14:foregroundMark x1="58425" y1="92061" x2="24945" y2="66723"/>
                        <a14:foregroundMark x1="46389" y1="84628" x2="54705" y2="86655"/>
                        <a14:foregroundMark x1="4814" y1="84966" x2="2845" y2="98986"/>
                        <a14:foregroundMark x1="2845" y1="98986" x2="42013" y2="99831"/>
                        <a14:foregroundMark x1="39387" y1="9628" x2="29978" y2="23142"/>
                        <a14:foregroundMark x1="29978" y1="23142" x2="36543" y2="10473"/>
                        <a14:foregroundMark x1="36105" y1="11655" x2="30853" y2="21284"/>
                        <a14:foregroundMark x1="30853" y1="21284" x2="29978" y2="18919"/>
                        <a14:foregroundMark x1="29978" y1="21453" x2="29978" y2="17905"/>
                        <a14:foregroundMark x1="52298" y1="92061" x2="29540" y2="80743"/>
                        <a14:foregroundMark x1="22319" y1="87669" x2="36543" y2="72804"/>
                        <a14:foregroundMark x1="47702" y1="70270" x2="14880" y2="83615"/>
                        <a14:foregroundMark x1="14880" y1="83615" x2="52298" y2="85473"/>
                        <a14:foregroundMark x1="52298" y1="85473" x2="47265" y2="70439"/>
                        <a14:foregroundMark x1="30197" y1="85811" x2="22976" y2="96622"/>
                        <a14:foregroundMark x1="20569" y1="98818" x2="84902" y2="99662"/>
                        <a14:foregroundMark x1="8096" y1="91554" x2="2407" y2="99831"/>
                        <a14:foregroundMark x1="31729" y1="21453" x2="33260" y2="14189"/>
                        <a14:foregroundMark x1="33479" y1="14020" x2="34573" y2="11486"/>
                        <a14:foregroundMark x1="31072" y1="20101" x2="33260" y2="13345"/>
                        <a14:foregroundMark x1="29322" y1="20946" x2="35011" y2="11486"/>
                      </a14:backgroundRemoval>
                    </a14:imgEffect>
                  </a14:imgLayer>
                </a14:imgProps>
              </a:ext>
              <a:ext uri="{28A0092B-C50C-407E-A947-70E740481C1C}">
                <a14:useLocalDpi xmlns:a14="http://schemas.microsoft.com/office/drawing/2010/main"/>
              </a:ext>
            </a:extLst>
          </a:blip>
          <a:srcRect/>
          <a:stretch/>
        </p:blipFill>
        <p:spPr>
          <a:xfrm>
            <a:off x="994392" y="2227008"/>
            <a:ext cx="1900218" cy="2458478"/>
          </a:xfrm>
          <a:prstGeom prst="rect">
            <a:avLst/>
          </a:prstGeom>
        </p:spPr>
      </p:pic>
      <p:sp>
        <p:nvSpPr>
          <p:cNvPr id="11" name="TextBox 10">
            <a:extLst>
              <a:ext uri="{FF2B5EF4-FFF2-40B4-BE49-F238E27FC236}">
                <a16:creationId xmlns:a16="http://schemas.microsoft.com/office/drawing/2014/main" id="{7AC82EFA-5A0B-4E00-AB1F-5ED97E6524A7}"/>
              </a:ext>
            </a:extLst>
          </p:cNvPr>
          <p:cNvSpPr txBox="1"/>
          <p:nvPr/>
        </p:nvSpPr>
        <p:spPr>
          <a:xfrm>
            <a:off x="8725989" y="4916153"/>
            <a:ext cx="1574245" cy="507831"/>
          </a:xfrm>
          <a:prstGeom prst="rect">
            <a:avLst/>
          </a:prstGeom>
          <a:noFill/>
        </p:spPr>
        <p:txBody>
          <a:bodyPr wrap="square" lIns="68580" tIns="34290" rIns="68580" bIns="34290" anchor="t">
            <a:spAutoFit/>
          </a:bodyPr>
          <a:lstStyle/>
          <a:p>
            <a:pPr defTabSz="685800"/>
            <a:r>
              <a:rPr lang="en-GB" sz="1500" b="1" dirty="0">
                <a:solidFill>
                  <a:prstClr val="black"/>
                </a:solidFill>
                <a:latin typeface="Calibri"/>
                <a:ea typeface="Arial"/>
                <a:cs typeface="Arial"/>
              </a:rPr>
              <a:t>Mr Quail</a:t>
            </a:r>
            <a:endParaRPr lang="en-GB" sz="1500" b="1" dirty="0">
              <a:solidFill>
                <a:prstClr val="black"/>
              </a:solidFill>
              <a:latin typeface="Calibri"/>
              <a:ea typeface="Arial"/>
              <a:cs typeface="Calibri"/>
            </a:endParaRPr>
          </a:p>
          <a:p>
            <a:pPr defTabSz="685800"/>
            <a:r>
              <a:rPr lang="en-GB" sz="1350" dirty="0">
                <a:solidFill>
                  <a:prstClr val="black"/>
                </a:solidFill>
                <a:latin typeface="Calibri"/>
                <a:ea typeface="Arial"/>
                <a:cs typeface="Arial"/>
              </a:rPr>
              <a:t>​</a:t>
            </a:r>
            <a:endParaRPr lang="en-GB" sz="1500" b="1" dirty="0">
              <a:solidFill>
                <a:prstClr val="black"/>
              </a:solidFill>
              <a:latin typeface="Calibri"/>
              <a:cs typeface="Calibri"/>
            </a:endParaRPr>
          </a:p>
        </p:txBody>
      </p:sp>
      <p:sp>
        <p:nvSpPr>
          <p:cNvPr id="13" name="TextBox 12">
            <a:extLst>
              <a:ext uri="{FF2B5EF4-FFF2-40B4-BE49-F238E27FC236}">
                <a16:creationId xmlns:a16="http://schemas.microsoft.com/office/drawing/2014/main" id="{1C98B2F4-C643-4951-A793-4530DC230E60}"/>
              </a:ext>
            </a:extLst>
          </p:cNvPr>
          <p:cNvSpPr txBox="1"/>
          <p:nvPr/>
        </p:nvSpPr>
        <p:spPr>
          <a:xfrm>
            <a:off x="3726946" y="4939599"/>
            <a:ext cx="1767575" cy="761747"/>
          </a:xfrm>
          <a:prstGeom prst="rect">
            <a:avLst/>
          </a:prstGeom>
          <a:noFill/>
        </p:spPr>
        <p:txBody>
          <a:bodyPr wrap="square" lIns="68580" tIns="34290" rIns="68580" bIns="34290" anchor="t">
            <a:spAutoFit/>
          </a:bodyPr>
          <a:lstStyle/>
          <a:p>
            <a:pPr defTabSz="685800"/>
            <a:r>
              <a:rPr lang="en-GB" sz="1500" b="1" dirty="0">
                <a:solidFill>
                  <a:prstClr val="black"/>
                </a:solidFill>
                <a:latin typeface="Calibri"/>
                <a:ea typeface="Arial"/>
                <a:cs typeface="Arial"/>
              </a:rPr>
              <a:t>Mrs Monk </a:t>
            </a:r>
          </a:p>
          <a:p>
            <a:pPr defTabSz="685800"/>
            <a:r>
              <a:rPr lang="en-GB" sz="1500" dirty="0">
                <a:solidFill>
                  <a:prstClr val="black"/>
                </a:solidFill>
                <a:latin typeface="Calibri"/>
                <a:ea typeface="Arial"/>
                <a:cs typeface="Arial"/>
              </a:rPr>
              <a:t>Pastoral Support and Attendance Officer</a:t>
            </a:r>
            <a:r>
              <a:rPr lang="en-GB" sz="1350" dirty="0">
                <a:solidFill>
                  <a:prstClr val="black"/>
                </a:solidFill>
                <a:latin typeface="Calibri"/>
                <a:ea typeface="Arial"/>
                <a:cs typeface="Arial"/>
              </a:rPr>
              <a:t>​</a:t>
            </a:r>
            <a:endParaRPr lang="en-GB" sz="1500" b="1" dirty="0">
              <a:solidFill>
                <a:prstClr val="black"/>
              </a:solidFill>
              <a:latin typeface="Calibri"/>
              <a:cs typeface="Calibri"/>
            </a:endParaRPr>
          </a:p>
        </p:txBody>
      </p:sp>
      <p:sp>
        <p:nvSpPr>
          <p:cNvPr id="14" name="TextBox 13">
            <a:extLst>
              <a:ext uri="{FF2B5EF4-FFF2-40B4-BE49-F238E27FC236}">
                <a16:creationId xmlns:a16="http://schemas.microsoft.com/office/drawing/2014/main" id="{31C838C3-2BD2-42D8-98CE-FE768291D090}"/>
              </a:ext>
            </a:extLst>
          </p:cNvPr>
          <p:cNvSpPr txBox="1"/>
          <p:nvPr/>
        </p:nvSpPr>
        <p:spPr>
          <a:xfrm>
            <a:off x="6348236" y="4939599"/>
            <a:ext cx="1767575" cy="761747"/>
          </a:xfrm>
          <a:prstGeom prst="rect">
            <a:avLst/>
          </a:prstGeom>
          <a:noFill/>
        </p:spPr>
        <p:txBody>
          <a:bodyPr wrap="square" lIns="68580" tIns="34290" rIns="68580" bIns="34290" anchor="t">
            <a:spAutoFit/>
          </a:bodyPr>
          <a:lstStyle/>
          <a:p>
            <a:pPr defTabSz="685800"/>
            <a:r>
              <a:rPr lang="en-GB" sz="1500" b="1" dirty="0">
                <a:solidFill>
                  <a:prstClr val="black"/>
                </a:solidFill>
                <a:latin typeface="Calibri"/>
                <a:ea typeface="Arial"/>
                <a:cs typeface="Arial"/>
              </a:rPr>
              <a:t>Mrs Tanser</a:t>
            </a:r>
          </a:p>
          <a:p>
            <a:pPr defTabSz="685800"/>
            <a:r>
              <a:rPr lang="en-GB" sz="1500" dirty="0">
                <a:solidFill>
                  <a:prstClr val="black"/>
                </a:solidFill>
                <a:latin typeface="Calibri"/>
                <a:ea typeface="Arial"/>
                <a:cs typeface="Arial"/>
              </a:rPr>
              <a:t>Pastoral Support and School Nurse</a:t>
            </a:r>
            <a:r>
              <a:rPr lang="en-GB" sz="1350" dirty="0">
                <a:solidFill>
                  <a:prstClr val="black"/>
                </a:solidFill>
                <a:latin typeface="Calibri"/>
                <a:ea typeface="Arial"/>
                <a:cs typeface="Arial"/>
              </a:rPr>
              <a:t>​</a:t>
            </a:r>
            <a:endParaRPr lang="en-GB" sz="1500" b="1" dirty="0">
              <a:solidFill>
                <a:prstClr val="black"/>
              </a:solidFill>
              <a:latin typeface="Calibri"/>
              <a:cs typeface="Calibri"/>
            </a:endParaRPr>
          </a:p>
        </p:txBody>
      </p:sp>
      <p:pic>
        <p:nvPicPr>
          <p:cNvPr id="16" name="Picture 15" descr="A person wearing a red sweater&#10;&#10;Description automatically generated">
            <a:extLst>
              <a:ext uri="{FF2B5EF4-FFF2-40B4-BE49-F238E27FC236}">
                <a16:creationId xmlns:a16="http://schemas.microsoft.com/office/drawing/2014/main" id="{A2CEF184-ED59-EB79-D38C-09B3B6871C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1976" y="2068586"/>
            <a:ext cx="1962545" cy="2650656"/>
          </a:xfrm>
          <a:prstGeom prst="rect">
            <a:avLst/>
          </a:prstGeom>
          <a:effectLst>
            <a:outerShdw blurRad="177800" dist="38100" dir="2700000" sx="103000" sy="103000" algn="tl" rotWithShape="0">
              <a:prstClr val="black">
                <a:alpha val="40000"/>
              </a:prstClr>
            </a:outerShdw>
          </a:effectLst>
        </p:spPr>
      </p:pic>
      <p:pic>
        <p:nvPicPr>
          <p:cNvPr id="18" name="Picture 17" descr="A person with a ponytail wearing a turtleneck sweater&#10;&#10;Description automatically generated">
            <a:extLst>
              <a:ext uri="{FF2B5EF4-FFF2-40B4-BE49-F238E27FC236}">
                <a16:creationId xmlns:a16="http://schemas.microsoft.com/office/drawing/2014/main" id="{D25B1D1A-3E61-F04F-6F8F-427F4DD5CF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2068585"/>
            <a:ext cx="2019811" cy="2650655"/>
          </a:xfrm>
          <a:prstGeom prst="rect">
            <a:avLst/>
          </a:prstGeom>
          <a:effectLst>
            <a:outerShdw blurRad="177800" dist="38100" dir="2700000" sx="103000" sy="103000" algn="tl" rotWithShape="0">
              <a:prstClr val="black">
                <a:alpha val="40000"/>
              </a:prstClr>
            </a:outerShdw>
          </a:effectLst>
        </p:spPr>
      </p:pic>
      <p:pic>
        <p:nvPicPr>
          <p:cNvPr id="12" name="Picture 11">
            <a:extLst>
              <a:ext uri="{FF2B5EF4-FFF2-40B4-BE49-F238E27FC236}">
                <a16:creationId xmlns:a16="http://schemas.microsoft.com/office/drawing/2014/main" id="{E1D9D926-C4B5-4607-88EC-5BDAE9C6948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63815" y="2068584"/>
            <a:ext cx="1898591" cy="2650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224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Year 10 Tutors</a:t>
            </a:r>
            <a:endParaRPr lang="en-GB" dirty="0"/>
          </a:p>
        </p:txBody>
      </p:sp>
      <p:sp>
        <p:nvSpPr>
          <p:cNvPr id="5" name="Content Placeholder 4"/>
          <p:cNvSpPr>
            <a:spLocks noGrp="1"/>
          </p:cNvSpPr>
          <p:nvPr>
            <p:ph idx="1"/>
          </p:nvPr>
        </p:nvSpPr>
        <p:spPr>
          <a:xfrm>
            <a:off x="484286" y="1565852"/>
            <a:ext cx="10515600" cy="4351338"/>
          </a:xfrm>
        </p:spPr>
        <p:txBody>
          <a:bodyPr lIns="91440" tIns="45720" rIns="91440" bIns="45720" anchor="t">
            <a:normAutofit fontScale="92500" lnSpcReduction="20000"/>
          </a:bodyPr>
          <a:lstStyle/>
          <a:p>
            <a:r>
              <a:rPr lang="en-GB" dirty="0">
                <a:latin typeface="Calibri"/>
                <a:cs typeface="Calibri"/>
              </a:rPr>
              <a:t>10E Mr Shaw</a:t>
            </a:r>
          </a:p>
          <a:p>
            <a:r>
              <a:rPr lang="en-GB" dirty="0">
                <a:latin typeface="Calibri"/>
                <a:cs typeface="Calibri"/>
              </a:rPr>
              <a:t>10C Mr Knapp</a:t>
            </a:r>
            <a:endParaRPr lang="en-GB" dirty="0">
              <a:cs typeface="Calibri"/>
            </a:endParaRPr>
          </a:p>
          <a:p>
            <a:r>
              <a:rPr lang="en-GB" dirty="0">
                <a:latin typeface="Calibri"/>
                <a:cs typeface="Calibri"/>
              </a:rPr>
              <a:t>10L Miss </a:t>
            </a:r>
            <a:r>
              <a:rPr lang="en-GB" dirty="0" err="1">
                <a:latin typeface="Calibri"/>
                <a:cs typeface="Calibri"/>
              </a:rPr>
              <a:t>Harcus</a:t>
            </a:r>
            <a:endParaRPr lang="en-GB" dirty="0">
              <a:cs typeface="Calibri"/>
            </a:endParaRPr>
          </a:p>
          <a:p>
            <a:r>
              <a:rPr lang="en-GB" dirty="0">
                <a:latin typeface="Calibri"/>
                <a:cs typeface="Calibri"/>
              </a:rPr>
              <a:t>10S Mrs Daniels</a:t>
            </a:r>
            <a:endParaRPr lang="en-GB" dirty="0">
              <a:cs typeface="Calibri"/>
            </a:endParaRPr>
          </a:p>
          <a:p>
            <a:r>
              <a:rPr lang="en-GB" dirty="0">
                <a:latin typeface="Calibri"/>
                <a:cs typeface="Calibri"/>
              </a:rPr>
              <a:t>10B Miss McCabe</a:t>
            </a:r>
            <a:endParaRPr lang="en-GB" dirty="0">
              <a:cs typeface="Calibri"/>
            </a:endParaRPr>
          </a:p>
          <a:p>
            <a:r>
              <a:rPr lang="en-GB" dirty="0">
                <a:latin typeface="Calibri"/>
                <a:cs typeface="Calibri"/>
              </a:rPr>
              <a:t>10U Mr Forster</a:t>
            </a:r>
          </a:p>
          <a:p>
            <a:r>
              <a:rPr lang="en-GB" dirty="0">
                <a:latin typeface="Calibri"/>
                <a:cs typeface="Calibri"/>
              </a:rPr>
              <a:t>10R Mr Jordan</a:t>
            </a:r>
          </a:p>
          <a:p>
            <a:r>
              <a:rPr lang="en-GB" dirty="0">
                <a:latin typeface="Calibri"/>
                <a:cs typeface="Calibri"/>
              </a:rPr>
              <a:t>10N Mr Plant</a:t>
            </a:r>
          </a:p>
          <a:p>
            <a:r>
              <a:rPr lang="en-GB" dirty="0">
                <a:latin typeface="Calibri"/>
                <a:cs typeface="Calibri"/>
              </a:rPr>
              <a:t>10T Mrs </a:t>
            </a:r>
            <a:r>
              <a:rPr lang="en-GB" dirty="0" err="1">
                <a:latin typeface="Calibri"/>
                <a:cs typeface="Calibri"/>
              </a:rPr>
              <a:t>Heraud</a:t>
            </a:r>
            <a:endParaRPr lang="en-GB" dirty="0"/>
          </a:p>
          <a:p>
            <a:pPr marL="0" indent="0">
              <a:buNone/>
            </a:pPr>
            <a:endParaRPr lang="en-GB"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4928" y="4727618"/>
            <a:ext cx="1629915" cy="1764937"/>
          </a:xfrm>
          <a:prstGeom prst="rect">
            <a:avLst/>
          </a:prstGeom>
        </p:spPr>
      </p:pic>
      <p:pic>
        <p:nvPicPr>
          <p:cNvPr id="4098" name="Picture 2" descr="J:\_PHOTOGRAPHS_please put copies of all photos here\Year 11 Forms 2016\DSC_002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51048" y="2060532"/>
            <a:ext cx="6118345" cy="257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8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6830-4D07-45AB-9E3E-AAEF4AC00133}"/>
              </a:ext>
            </a:extLst>
          </p:cNvPr>
          <p:cNvSpPr>
            <a:spLocks noGrp="1"/>
          </p:cNvSpPr>
          <p:nvPr>
            <p:ph type="title"/>
          </p:nvPr>
        </p:nvSpPr>
        <p:spPr>
          <a:xfrm>
            <a:off x="1219200" y="185426"/>
            <a:ext cx="10972800" cy="634082"/>
          </a:xfrm>
        </p:spPr>
        <p:txBody>
          <a:bodyPr/>
          <a:lstStyle/>
          <a:p>
            <a:r>
              <a:rPr lang="en-GB" dirty="0"/>
              <a:t>Key dates (Please note these can be subject to change)</a:t>
            </a:r>
          </a:p>
        </p:txBody>
      </p:sp>
      <p:sp>
        <p:nvSpPr>
          <p:cNvPr id="3" name="Content Placeholder 2">
            <a:extLst>
              <a:ext uri="{FF2B5EF4-FFF2-40B4-BE49-F238E27FC236}">
                <a16:creationId xmlns:a16="http://schemas.microsoft.com/office/drawing/2014/main" id="{75CE9CD8-9263-427A-A543-3FF17C3EC6E1}"/>
              </a:ext>
            </a:extLst>
          </p:cNvPr>
          <p:cNvSpPr>
            <a:spLocks noGrp="1"/>
          </p:cNvSpPr>
          <p:nvPr>
            <p:ph sz="half" idx="1"/>
          </p:nvPr>
        </p:nvSpPr>
        <p:spPr>
          <a:xfrm>
            <a:off x="609600" y="1052737"/>
            <a:ext cx="5384800" cy="5302796"/>
          </a:xfrm>
        </p:spPr>
        <p:txBody>
          <a:bodyPr/>
          <a:lstStyle/>
          <a:p>
            <a:pPr marL="342900" lvl="0" indent="-342900" fontAlgn="base">
              <a:buSzPts val="1000"/>
              <a:buFont typeface="Symbol" panose="05050102010706020507" pitchFamily="18" charset="2"/>
              <a:buChar char=""/>
              <a:tabLst>
                <a:tab pos="457200" algn="l"/>
              </a:tabLst>
            </a:pPr>
            <a:r>
              <a:rPr lang="en-GB" sz="2000" dirty="0">
                <a:solidFill>
                  <a:srgbClr val="000000"/>
                </a:solidFill>
                <a:effectLst/>
                <a:ea typeface="Times New Roman" panose="02020603050405020304" pitchFamily="18" charset="0"/>
                <a:cs typeface="Calibri" panose="020F0502020204030204" pitchFamily="34" charset="0"/>
              </a:rPr>
              <a:t>12</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September 2024 Y10 Photographs</a:t>
            </a:r>
            <a:endParaRPr lang="en-GB" sz="2000" dirty="0">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27</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September 2024 Prize Day </a:t>
            </a:r>
            <a:r>
              <a:rPr lang="en-GB" sz="20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1</a:t>
            </a:r>
            <a:r>
              <a:rPr lang="en-GB" sz="2000" baseline="30000" dirty="0">
                <a:solidFill>
                  <a:srgbClr val="000000"/>
                </a:solidFill>
                <a:effectLst/>
                <a:ea typeface="Times New Roman" panose="02020603050405020304" pitchFamily="18" charset="0"/>
                <a:cs typeface="Calibri" panose="020F0502020204030204" pitchFamily="34" charset="0"/>
              </a:rPr>
              <a:t>st</a:t>
            </a:r>
            <a:r>
              <a:rPr lang="en-GB" sz="2000" dirty="0">
                <a:solidFill>
                  <a:srgbClr val="000000"/>
                </a:solidFill>
                <a:effectLst/>
                <a:ea typeface="Times New Roman" panose="02020603050405020304" pitchFamily="18" charset="0"/>
                <a:cs typeface="Calibri" panose="020F0502020204030204" pitchFamily="34" charset="0"/>
              </a:rPr>
              <a:t> October 2023 WRAT (Wellbeing, Record of Achievement and Target setting) review process </a:t>
            </a:r>
          </a:p>
          <a:p>
            <a:pPr marL="342900" lvl="0" indent="-342900" fontAlgn="base">
              <a:buSzPts val="1000"/>
              <a:buFont typeface="Symbol" panose="05050102010706020507" pitchFamily="18" charset="2"/>
              <a:buChar char=""/>
              <a:tabLst>
                <a:tab pos="457200" algn="l"/>
                <a:tab pos="914400" algn="l"/>
                <a:tab pos="457200" algn="l"/>
              </a:tabLst>
            </a:pPr>
            <a:r>
              <a:rPr lang="en-GB" sz="2000" dirty="0">
                <a:effectLst/>
                <a:ea typeface="Times New Roman" panose="02020603050405020304" pitchFamily="18" charset="0"/>
                <a:cs typeface="Calibri" panose="020F0502020204030204" pitchFamily="34" charset="0"/>
              </a:rPr>
              <a:t>4</a:t>
            </a:r>
            <a:r>
              <a:rPr lang="en-GB" sz="2000" baseline="30000" dirty="0">
                <a:effectLst/>
                <a:ea typeface="Times New Roman" panose="02020603050405020304" pitchFamily="18" charset="0"/>
                <a:cs typeface="Calibri" panose="020F0502020204030204" pitchFamily="34" charset="0"/>
              </a:rPr>
              <a:t>th</a:t>
            </a:r>
            <a:r>
              <a:rPr lang="en-GB" sz="2000" dirty="0">
                <a:effectLst/>
                <a:ea typeface="Times New Roman" panose="02020603050405020304" pitchFamily="18" charset="0"/>
                <a:cs typeface="Calibri" panose="020F0502020204030204" pitchFamily="34" charset="0"/>
              </a:rPr>
              <a:t> November 2024 Whole School Closure Day</a:t>
            </a:r>
            <a:endParaRPr lang="en-GB" sz="2000" dirty="0">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dirty="0">
                <a:effectLst/>
                <a:ea typeface="Times New Roman" panose="02020603050405020304" pitchFamily="18" charset="0"/>
                <a:cs typeface="Calibri" panose="020F0502020204030204" pitchFamily="34" charset="0"/>
              </a:rPr>
              <a:t>5</a:t>
            </a:r>
            <a:r>
              <a:rPr lang="en-GB" sz="2000" baseline="30000" dirty="0">
                <a:effectLst/>
                <a:ea typeface="Times New Roman" panose="02020603050405020304" pitchFamily="18" charset="0"/>
                <a:cs typeface="Calibri" panose="020F0502020204030204" pitchFamily="34" charset="0"/>
              </a:rPr>
              <a:t>th</a:t>
            </a:r>
            <a:r>
              <a:rPr lang="en-GB" sz="2000" dirty="0">
                <a:effectLst/>
                <a:ea typeface="Times New Roman" panose="02020603050405020304" pitchFamily="18" charset="0"/>
                <a:cs typeface="Calibri" panose="020F0502020204030204" pitchFamily="34" charset="0"/>
              </a:rPr>
              <a:t>-8</a:t>
            </a:r>
            <a:r>
              <a:rPr lang="en-GB" sz="2000" baseline="30000" dirty="0">
                <a:effectLst/>
                <a:ea typeface="Times New Roman" panose="02020603050405020304" pitchFamily="18" charset="0"/>
                <a:cs typeface="Calibri" panose="020F0502020204030204" pitchFamily="34" charset="0"/>
              </a:rPr>
              <a:t>th</a:t>
            </a:r>
            <a:r>
              <a:rPr lang="en-GB" sz="2000" dirty="0">
                <a:effectLst/>
                <a:ea typeface="Times New Roman" panose="02020603050405020304" pitchFamily="18" charset="0"/>
                <a:cs typeface="Calibri" panose="020F0502020204030204" pitchFamily="34" charset="0"/>
              </a:rPr>
              <a:t> November 2024 Community Week </a:t>
            </a: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28</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November 2024</a:t>
            </a:r>
            <a:r>
              <a:rPr lang="en-GB" sz="2000" dirty="0">
                <a:effectLst/>
                <a:ea typeface="Times New Roman" panose="02020603050405020304" pitchFamily="18" charset="0"/>
                <a:cs typeface="Calibri" panose="020F0502020204030204" pitchFamily="34" charset="0"/>
              </a:rPr>
              <a:t> House Plays evening performance.</a:t>
            </a:r>
            <a:r>
              <a:rPr lang="en-GB" sz="2000" dirty="0">
                <a:solidFill>
                  <a:srgbClr val="000000"/>
                </a:solidFill>
                <a:effectLst/>
                <a:ea typeface="Times New Roman" panose="02020603050405020304" pitchFamily="18" charset="0"/>
                <a:cs typeface="Calibri" panose="020F0502020204030204" pitchFamily="34" charset="0"/>
              </a:rPr>
              <a:t> </a:t>
            </a:r>
            <a:r>
              <a:rPr lang="en-GB" sz="20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Interim reports will be </a:t>
            </a:r>
            <a:r>
              <a:rPr lang="en-GB" sz="2000" dirty="0">
                <a:effectLst/>
                <a:ea typeface="Times New Roman" panose="02020603050405020304" pitchFamily="18" charset="0"/>
                <a:cs typeface="Calibri" panose="020F0502020204030204" pitchFamily="34" charset="0"/>
              </a:rPr>
              <a:t>issued in the week beginning 9</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December 202</a:t>
            </a:r>
            <a:r>
              <a:rPr lang="en-GB" sz="2000" dirty="0">
                <a:effectLst/>
                <a:ea typeface="Times New Roman" panose="02020603050405020304" pitchFamily="18" charset="0"/>
                <a:cs typeface="Calibri" panose="020F0502020204030204" pitchFamily="34" charset="0"/>
              </a:rPr>
              <a:t>4.  </a:t>
            </a: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17</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December 2024 WRAT (Wellbeing, Record of Achievement and Target setting) review</a:t>
            </a:r>
            <a:r>
              <a:rPr lang="en-GB" sz="20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16</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January 2025 Art Workshop</a:t>
            </a:r>
            <a:r>
              <a:rPr lang="en-GB" sz="20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914400" algn="l"/>
                <a:tab pos="457200" algn="l"/>
              </a:tabLst>
            </a:pPr>
            <a:r>
              <a:rPr lang="en-GB" sz="2000" dirty="0">
                <a:solidFill>
                  <a:srgbClr val="000000"/>
                </a:solidFill>
                <a:effectLst/>
                <a:ea typeface="Times New Roman" panose="02020603050405020304" pitchFamily="18" charset="0"/>
                <a:cs typeface="Calibri" panose="020F0502020204030204" pitchFamily="34" charset="0"/>
              </a:rPr>
              <a:t>29</a:t>
            </a:r>
            <a:r>
              <a:rPr lang="en-GB" sz="2000" baseline="30000" dirty="0">
                <a:solidFill>
                  <a:srgbClr val="000000"/>
                </a:solidFill>
                <a:effectLst/>
                <a:ea typeface="Times New Roman" panose="02020603050405020304" pitchFamily="18" charset="0"/>
                <a:cs typeface="Calibri" panose="020F0502020204030204" pitchFamily="34" charset="0"/>
              </a:rPr>
              <a:t>th</a:t>
            </a:r>
            <a:r>
              <a:rPr lang="en-GB" sz="2000" dirty="0">
                <a:solidFill>
                  <a:srgbClr val="000000"/>
                </a:solidFill>
                <a:effectLst/>
                <a:ea typeface="Times New Roman" panose="02020603050405020304" pitchFamily="18" charset="0"/>
                <a:cs typeface="Calibri" panose="020F0502020204030204" pitchFamily="34" charset="0"/>
              </a:rPr>
              <a:t> January 2025 Maths Challenge</a:t>
            </a:r>
            <a:r>
              <a:rPr lang="en-GB" sz="2000" dirty="0">
                <a:effectLst/>
                <a:ea typeface="Times New Roman" panose="02020603050405020304" pitchFamily="18" charset="0"/>
                <a:cs typeface="Calibri" panose="020F0502020204030204" pitchFamily="34" charset="0"/>
              </a:rPr>
              <a:t> </a:t>
            </a:r>
            <a:endParaRPr lang="en-GB" dirty="0">
              <a:cs typeface="Calibri" panose="020F0502020204030204" pitchFamily="34" charset="0"/>
            </a:endParaRPr>
          </a:p>
          <a:p>
            <a:endParaRPr lang="en-GB" dirty="0">
              <a:cs typeface="Calibri" panose="020F0502020204030204" pitchFamily="34" charset="0"/>
            </a:endParaRPr>
          </a:p>
        </p:txBody>
      </p:sp>
      <p:sp>
        <p:nvSpPr>
          <p:cNvPr id="4" name="Content Placeholder 3">
            <a:extLst>
              <a:ext uri="{FF2B5EF4-FFF2-40B4-BE49-F238E27FC236}">
                <a16:creationId xmlns:a16="http://schemas.microsoft.com/office/drawing/2014/main" id="{3DB66B1F-BCBB-4621-A911-30052D7DF5A6}"/>
              </a:ext>
            </a:extLst>
          </p:cNvPr>
          <p:cNvSpPr>
            <a:spLocks noGrp="1"/>
          </p:cNvSpPr>
          <p:nvPr>
            <p:ph sz="half" idx="2"/>
          </p:nvPr>
        </p:nvSpPr>
        <p:spPr>
          <a:xfrm>
            <a:off x="6197599" y="1052737"/>
            <a:ext cx="5384801" cy="5073427"/>
          </a:xfrm>
        </p:spPr>
        <p:txBody>
          <a:bodyPr/>
          <a:lstStyle/>
          <a:p>
            <a:pPr marL="342900" lvl="0" indent="-342900" fontAlgn="base">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cs typeface="Calibri" panose="020F0502020204030204" pitchFamily="34" charset="0"/>
              </a:rPr>
              <a:t>12</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February 2025</a:t>
            </a:r>
            <a:r>
              <a:rPr lang="en-GB" sz="1800" dirty="0">
                <a:effectLst/>
                <a:ea typeface="Times New Roman" panose="02020603050405020304" pitchFamily="18" charset="0"/>
                <a:cs typeface="Calibri" panose="020F0502020204030204" pitchFamily="34" charset="0"/>
              </a:rPr>
              <a:t> Stars in Your Eyes.</a:t>
            </a:r>
            <a:r>
              <a:rPr lang="en-GB" sz="1800" dirty="0">
                <a:solidFill>
                  <a:srgbClr val="000000"/>
                </a:solidFill>
                <a:effectLst/>
                <a:ea typeface="Times New Roman" panose="02020603050405020304" pitchFamily="18" charset="0"/>
                <a:cs typeface="Calibri" panose="020F0502020204030204" pitchFamily="34" charset="0"/>
              </a:rPr>
              <a:t> </a:t>
            </a:r>
            <a:endParaRPr lang="en-GB" sz="1800" dirty="0">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14-17</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February 2025 Western Front Trip</a:t>
            </a:r>
            <a:r>
              <a:rPr lang="en-GB" sz="18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26</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February 2025 Year 10 Parents’ Evening. </a:t>
            </a:r>
            <a:r>
              <a:rPr lang="en-GB" sz="18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Interim reports will</a:t>
            </a:r>
            <a:r>
              <a:rPr lang="en-GB" sz="1800" dirty="0">
                <a:effectLst/>
                <a:ea typeface="Times New Roman" panose="02020603050405020304" pitchFamily="18" charset="0"/>
                <a:cs typeface="Calibri" panose="020F0502020204030204" pitchFamily="34" charset="0"/>
              </a:rPr>
              <a:t> be issued in the week beginning 21</a:t>
            </a:r>
            <a:r>
              <a:rPr lang="en-GB" sz="1800" baseline="30000" dirty="0">
                <a:effectLst/>
                <a:ea typeface="Times New Roman" panose="02020603050405020304" pitchFamily="18" charset="0"/>
                <a:cs typeface="Calibri" panose="020F0502020204030204" pitchFamily="34" charset="0"/>
              </a:rPr>
              <a:t>st</a:t>
            </a:r>
            <a:r>
              <a:rPr lang="en-GB" sz="1800" dirty="0">
                <a:effectLst/>
                <a:ea typeface="Times New Roman" panose="02020603050405020304" pitchFamily="18" charset="0"/>
                <a:cs typeface="Calibri" panose="020F0502020204030204" pitchFamily="34" charset="0"/>
              </a:rPr>
              <a:t> March 2025.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5</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April 2025 Whole School Closure Day</a:t>
            </a:r>
            <a:r>
              <a:rPr lang="en-GB" sz="18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effectLst/>
                <a:ea typeface="Times New Roman" panose="02020603050405020304" pitchFamily="18" charset="0"/>
                <a:cs typeface="Calibri" panose="020F0502020204030204" pitchFamily="34" charset="0"/>
              </a:rPr>
              <a:t>28</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April-</a:t>
            </a:r>
            <a:r>
              <a:rPr lang="en-GB" sz="1800" dirty="0">
                <a:effectLst/>
                <a:ea typeface="Times New Roman" panose="02020603050405020304" pitchFamily="18" charset="0"/>
                <a:cs typeface="Calibri" panose="020F0502020204030204" pitchFamily="34" charset="0"/>
              </a:rPr>
              <a:t>7</a:t>
            </a:r>
            <a:r>
              <a:rPr lang="en-GB" sz="1800" baseline="30000" dirty="0">
                <a:effectLst/>
                <a:ea typeface="Times New Roman" panose="02020603050405020304" pitchFamily="18" charset="0"/>
                <a:cs typeface="Calibri" panose="020F0502020204030204" pitchFamily="34" charset="0"/>
              </a:rPr>
              <a:t>th</a:t>
            </a:r>
            <a:r>
              <a:rPr lang="en-GB" sz="1800" dirty="0">
                <a:effectLst/>
                <a:ea typeface="Times New Roman" panose="02020603050405020304" pitchFamily="18" charset="0"/>
                <a:cs typeface="Calibri" panose="020F0502020204030204" pitchFamily="34" charset="0"/>
              </a:rPr>
              <a:t>  May (inclusive) 2025 </a:t>
            </a:r>
            <a:r>
              <a:rPr lang="en-GB" sz="1800" dirty="0">
                <a:solidFill>
                  <a:srgbClr val="000000"/>
                </a:solidFill>
                <a:effectLst/>
                <a:ea typeface="Times New Roman" panose="02020603050405020304" pitchFamily="18" charset="0"/>
                <a:cs typeface="Calibri" panose="020F0502020204030204" pitchFamily="34" charset="0"/>
              </a:rPr>
              <a:t>Year 10 Exam</a:t>
            </a:r>
            <a:r>
              <a:rPr lang="en-GB" sz="1800" dirty="0">
                <a:effectLst/>
                <a:ea typeface="Times New Roman" panose="02020603050405020304" pitchFamily="18" charset="0"/>
                <a:cs typeface="Calibri" panose="020F0502020204030204" pitchFamily="34" charset="0"/>
              </a:rPr>
              <a:t>s will be from the.</a:t>
            </a:r>
            <a:r>
              <a:rPr lang="en-GB" sz="1800" dirty="0">
                <a:solidFill>
                  <a:srgbClr val="000000"/>
                </a:solidFill>
                <a:effectLst/>
                <a:ea typeface="Times New Roman" panose="02020603050405020304" pitchFamily="18" charset="0"/>
                <a:cs typeface="Calibri" panose="020F0502020204030204" pitchFamily="34" charset="0"/>
              </a:rPr>
              <a:t> </a:t>
            </a:r>
            <a:r>
              <a:rPr lang="en-GB" sz="18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Week beginning 2</a:t>
            </a:r>
            <a:r>
              <a:rPr lang="en-GB" sz="1800" baseline="30000" dirty="0">
                <a:solidFill>
                  <a:srgbClr val="000000"/>
                </a:solidFill>
                <a:effectLst/>
                <a:ea typeface="Times New Roman" panose="02020603050405020304" pitchFamily="18" charset="0"/>
                <a:cs typeface="Calibri" panose="020F0502020204030204" pitchFamily="34" charset="0"/>
              </a:rPr>
              <a:t>nd</a:t>
            </a:r>
            <a:r>
              <a:rPr lang="en-GB" sz="1800" dirty="0">
                <a:solidFill>
                  <a:srgbClr val="000000"/>
                </a:solidFill>
                <a:effectLst/>
                <a:ea typeface="Times New Roman" panose="02020603050405020304" pitchFamily="18" charset="0"/>
                <a:cs typeface="Calibri" panose="020F0502020204030204" pitchFamily="34" charset="0"/>
              </a:rPr>
              <a:t> June 2025 Year 10 Language mock speaking exams. </a:t>
            </a:r>
            <a:r>
              <a:rPr lang="en-GB" sz="18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30</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June-4</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July Work Experience. </a:t>
            </a:r>
            <a:r>
              <a:rPr lang="en-GB" sz="1800" dirty="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1800" dirty="0">
                <a:solidFill>
                  <a:srgbClr val="000000"/>
                </a:solidFill>
                <a:effectLst/>
                <a:ea typeface="Times New Roman" panose="02020603050405020304" pitchFamily="18" charset="0"/>
                <a:cs typeface="Calibri" panose="020F0502020204030204" pitchFamily="34" charset="0"/>
              </a:rPr>
              <a:t>Year 10 full reports</a:t>
            </a:r>
            <a:r>
              <a:rPr lang="en-GB" sz="1800" dirty="0">
                <a:effectLst/>
                <a:ea typeface="Times New Roman" panose="02020603050405020304" pitchFamily="18" charset="0"/>
                <a:cs typeface="Calibri" panose="020F0502020204030204" pitchFamily="34" charset="0"/>
              </a:rPr>
              <a:t> will be published in the week beginning 30</a:t>
            </a:r>
            <a:r>
              <a:rPr lang="en-GB" sz="1800" baseline="30000" dirty="0">
                <a:effectLst/>
                <a:ea typeface="Times New Roman" panose="02020603050405020304" pitchFamily="18" charset="0"/>
                <a:cs typeface="Calibri" panose="020F0502020204030204" pitchFamily="34" charset="0"/>
              </a:rPr>
              <a:t>th</a:t>
            </a:r>
            <a:r>
              <a:rPr lang="en-GB" sz="1800" dirty="0">
                <a:effectLst/>
                <a:ea typeface="Times New Roman" panose="02020603050405020304" pitchFamily="18" charset="0"/>
                <a:cs typeface="Calibri" panose="020F0502020204030204" pitchFamily="34" charset="0"/>
              </a:rPr>
              <a:t> June 2025.</a:t>
            </a:r>
            <a:r>
              <a:rPr lang="en-GB" sz="1800" dirty="0">
                <a:solidFill>
                  <a:srgbClr val="000000"/>
                </a:solidFill>
                <a:effectLst/>
                <a:ea typeface="Times New Roman" panose="02020603050405020304" pitchFamily="18" charset="0"/>
                <a:cs typeface="Calibri" panose="020F0502020204030204" pitchFamily="34" charset="0"/>
              </a:rPr>
              <a:t> </a:t>
            </a:r>
            <a:endParaRPr lang="en-GB" sz="1800" dirty="0">
              <a:effectLst/>
              <a:ea typeface="Times New Roman" panose="02020603050405020304" pitchFamily="18" charset="0"/>
              <a:cs typeface="Calibri" panose="020F0502020204030204" pitchFamily="34" charset="0"/>
            </a:endParaRPr>
          </a:p>
          <a:p>
            <a:r>
              <a:rPr lang="en-GB" sz="1800" dirty="0">
                <a:solidFill>
                  <a:srgbClr val="000000"/>
                </a:solidFill>
                <a:effectLst/>
                <a:ea typeface="Times New Roman" panose="02020603050405020304" pitchFamily="18" charset="0"/>
                <a:cs typeface="Calibri" panose="020F0502020204030204" pitchFamily="34" charset="0"/>
              </a:rPr>
              <a:t>8</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July 2025 Work experience follow up in school.</a:t>
            </a:r>
            <a:r>
              <a:rPr lang="en-GB" sz="1800" dirty="0">
                <a:effectLst/>
                <a:ea typeface="Times New Roman" panose="02020603050405020304" pitchFamily="18" charset="0"/>
                <a:cs typeface="Calibri" panose="020F0502020204030204" pitchFamily="34" charset="0"/>
              </a:rPr>
              <a:t> </a:t>
            </a:r>
          </a:p>
          <a:p>
            <a:r>
              <a:rPr lang="en-GB" sz="1800" dirty="0">
                <a:solidFill>
                  <a:srgbClr val="000000"/>
                </a:solidFill>
                <a:effectLst/>
                <a:ea typeface="Times New Roman" panose="02020603050405020304" pitchFamily="18" charset="0"/>
                <a:cs typeface="Calibri" panose="020F0502020204030204" pitchFamily="34" charset="0"/>
              </a:rPr>
              <a:t>14+15</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/17</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+18</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July Y10 Geography Field work trip. </a:t>
            </a:r>
            <a:r>
              <a:rPr lang="en-GB" sz="1800" dirty="0">
                <a:effectLst/>
                <a:ea typeface="Times New Roman" panose="02020603050405020304" pitchFamily="18" charset="0"/>
                <a:cs typeface="Calibri" panose="020F0502020204030204" pitchFamily="34" charset="0"/>
              </a:rPr>
              <a:t> </a:t>
            </a:r>
          </a:p>
          <a:p>
            <a:r>
              <a:rPr lang="en-GB" sz="1800" dirty="0">
                <a:solidFill>
                  <a:srgbClr val="000000"/>
                </a:solidFill>
                <a:effectLst/>
                <a:ea typeface="Times New Roman" panose="02020603050405020304" pitchFamily="18" charset="0"/>
                <a:cs typeface="Calibri" panose="020F0502020204030204" pitchFamily="34" charset="0"/>
              </a:rPr>
              <a:t>16</a:t>
            </a:r>
            <a:r>
              <a:rPr lang="en-GB" sz="1800" baseline="30000" dirty="0">
                <a:solidFill>
                  <a:srgbClr val="000000"/>
                </a:solidFill>
                <a:effectLst/>
                <a:ea typeface="Times New Roman" panose="02020603050405020304" pitchFamily="18" charset="0"/>
                <a:cs typeface="Calibri" panose="020F0502020204030204" pitchFamily="34" charset="0"/>
              </a:rPr>
              <a:t>th</a:t>
            </a:r>
            <a:r>
              <a:rPr lang="en-GB" sz="1800" dirty="0">
                <a:solidFill>
                  <a:srgbClr val="000000"/>
                </a:solidFill>
                <a:effectLst/>
                <a:ea typeface="Times New Roman" panose="02020603050405020304" pitchFamily="18" charset="0"/>
                <a:cs typeface="Calibri" panose="020F0502020204030204" pitchFamily="34" charset="0"/>
              </a:rPr>
              <a:t> July 2025 Y10 Art Mock Exam</a:t>
            </a:r>
            <a:r>
              <a:rPr lang="en-GB" sz="1800" dirty="0">
                <a:effectLst/>
                <a:ea typeface="Times New Roman" panose="02020603050405020304" pitchFamily="18" charset="0"/>
                <a:cs typeface="Calibri" panose="020F0502020204030204" pitchFamily="34" charset="0"/>
              </a:rPr>
              <a:t> </a:t>
            </a:r>
            <a:endParaRPr lang="en-GB" sz="2700" dirty="0">
              <a:cs typeface="Calibri" panose="020F0502020204030204" pitchFamily="34" charset="0"/>
            </a:endParaRPr>
          </a:p>
        </p:txBody>
      </p:sp>
    </p:spTree>
    <p:extLst>
      <p:ext uri="{BB962C8B-B14F-4D97-AF65-F5344CB8AC3E}">
        <p14:creationId xmlns:p14="http://schemas.microsoft.com/office/powerpoint/2010/main" val="84801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FC8-BD8B-4C85-8557-6299F77FC760}"/>
              </a:ext>
            </a:extLst>
          </p:cNvPr>
          <p:cNvSpPr>
            <a:spLocks noGrp="1"/>
          </p:cNvSpPr>
          <p:nvPr>
            <p:ph type="title"/>
          </p:nvPr>
        </p:nvSpPr>
        <p:spPr>
          <a:xfrm>
            <a:off x="4723860" y="171897"/>
            <a:ext cx="7310603" cy="634082"/>
          </a:xfrm>
        </p:spPr>
        <p:txBody>
          <a:bodyPr/>
          <a:lstStyle/>
          <a:p>
            <a:r>
              <a:rPr lang="en-GB"/>
              <a:t>Attendance</a:t>
            </a:r>
          </a:p>
        </p:txBody>
      </p:sp>
      <p:pic>
        <p:nvPicPr>
          <p:cNvPr id="8194" name="Picture 2" descr="See the source image">
            <a:extLst>
              <a:ext uri="{FF2B5EF4-FFF2-40B4-BE49-F238E27FC236}">
                <a16:creationId xmlns:a16="http://schemas.microsoft.com/office/drawing/2014/main" id="{4F5CCBFB-02CC-457C-8C2A-961214DF18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3275" y="1063149"/>
            <a:ext cx="7208147" cy="5400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72DA68-9A4B-4853-B56E-C40AA4F537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885" y="1161662"/>
            <a:ext cx="7061678" cy="2150706"/>
          </a:xfrm>
          <a:prstGeom prst="rect">
            <a:avLst/>
          </a:prstGeom>
        </p:spPr>
      </p:pic>
      <p:pic>
        <p:nvPicPr>
          <p:cNvPr id="6" name="Picture 5">
            <a:extLst>
              <a:ext uri="{FF2B5EF4-FFF2-40B4-BE49-F238E27FC236}">
                <a16:creationId xmlns:a16="http://schemas.microsoft.com/office/drawing/2014/main" id="{D87AB346-776F-48F1-AF62-0281B4AFBE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1885" y="3312368"/>
            <a:ext cx="7496151" cy="2150706"/>
          </a:xfrm>
          <a:prstGeom prst="rect">
            <a:avLst/>
          </a:prstGeom>
        </p:spPr>
      </p:pic>
      <p:pic>
        <p:nvPicPr>
          <p:cNvPr id="8" name="Picture 7">
            <a:extLst>
              <a:ext uri="{FF2B5EF4-FFF2-40B4-BE49-F238E27FC236}">
                <a16:creationId xmlns:a16="http://schemas.microsoft.com/office/drawing/2014/main" id="{70E836AA-15A8-430B-A796-42A7746102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53563" y="1394926"/>
            <a:ext cx="4099088" cy="3732786"/>
          </a:xfrm>
          <a:prstGeom prst="rect">
            <a:avLst/>
          </a:prstGeom>
        </p:spPr>
      </p:pic>
    </p:spTree>
    <p:extLst>
      <p:ext uri="{BB962C8B-B14F-4D97-AF65-F5344CB8AC3E}">
        <p14:creationId xmlns:p14="http://schemas.microsoft.com/office/powerpoint/2010/main" val="22734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0594" y="140712"/>
            <a:ext cx="9820699" cy="773688"/>
          </a:xfrm>
        </p:spPr>
        <p:txBody>
          <a:bodyPr>
            <a:normAutofit/>
          </a:bodyPr>
          <a:lstStyle/>
          <a:p>
            <a:r>
              <a:rPr lang="en-US" dirty="0"/>
              <a:t>Our Attendance Process</a:t>
            </a:r>
          </a:p>
        </p:txBody>
      </p:sp>
      <p:sp>
        <p:nvSpPr>
          <p:cNvPr id="3" name="Subtitle 2"/>
          <p:cNvSpPr>
            <a:spLocks noGrp="1"/>
          </p:cNvSpPr>
          <p:nvPr>
            <p:ph type="subTitle" idx="1"/>
          </p:nvPr>
        </p:nvSpPr>
        <p:spPr>
          <a:xfrm>
            <a:off x="212413" y="1413311"/>
            <a:ext cx="11825594" cy="5221454"/>
          </a:xfrm>
        </p:spPr>
        <p:txBody>
          <a:bodyPr vert="horz" lIns="91440" tIns="45720" rIns="91440" bIns="45720" rtlCol="0" anchor="t">
            <a:normAutofit/>
          </a:bodyPr>
          <a:lstStyle/>
          <a:p>
            <a:pPr marL="285750" indent="-285750" algn="l">
              <a:buChar char="•"/>
            </a:pPr>
            <a:r>
              <a:rPr lang="en-US" sz="3200" dirty="0"/>
              <a:t>Set high expectations for attendance</a:t>
            </a:r>
          </a:p>
          <a:p>
            <a:pPr marL="285750" indent="-285750" algn="l">
              <a:buChar char="•"/>
            </a:pPr>
            <a:r>
              <a:rPr lang="en-US" sz="3200" dirty="0"/>
              <a:t>Monitor data looking for patterns of absence for students and sub-groups</a:t>
            </a:r>
          </a:p>
          <a:p>
            <a:pPr marL="285750" indent="-285750" algn="l">
              <a:buChar char="•"/>
            </a:pPr>
            <a:r>
              <a:rPr lang="en-US" sz="3200" dirty="0"/>
              <a:t>Listen and understand where problems emerge</a:t>
            </a:r>
          </a:p>
          <a:p>
            <a:pPr marL="285750" indent="-285750" algn="l">
              <a:buChar char="•"/>
            </a:pPr>
            <a:r>
              <a:rPr lang="en-US" sz="3200" dirty="0"/>
              <a:t>Facilitate support to improve attendance</a:t>
            </a:r>
          </a:p>
          <a:p>
            <a:pPr marL="285750" indent="-285750" algn="l">
              <a:buChar char="•"/>
            </a:pPr>
            <a:r>
              <a:rPr lang="en-US" sz="3200" dirty="0" err="1"/>
              <a:t>Formalise</a:t>
            </a:r>
            <a:r>
              <a:rPr lang="en-US" sz="3200" dirty="0"/>
              <a:t> support</a:t>
            </a:r>
          </a:p>
          <a:p>
            <a:pPr marL="285750" indent="-285750" algn="l">
              <a:buChar char="•"/>
            </a:pPr>
            <a:r>
              <a:rPr lang="en-US" sz="3200" dirty="0"/>
              <a:t>Liaise with the local authority</a:t>
            </a:r>
          </a:p>
          <a:p>
            <a:pPr marL="285750" indent="-285750" algn="l">
              <a:buChar char="•"/>
            </a:pPr>
            <a:endParaRPr lang="en-US" sz="3200" dirty="0"/>
          </a:p>
          <a:p>
            <a:pPr marL="285750" indent="-285750">
              <a:buChar char="•"/>
            </a:pPr>
            <a:endParaRPr lang="en-US" sz="3200" dirty="0"/>
          </a:p>
        </p:txBody>
      </p:sp>
      <p:pic>
        <p:nvPicPr>
          <p:cNvPr id="4" name="Picture 3" descr="A logo of a company&#10;&#10;Description automatically generated">
            <a:extLst>
              <a:ext uri="{FF2B5EF4-FFF2-40B4-BE49-F238E27FC236}">
                <a16:creationId xmlns:a16="http://schemas.microsoft.com/office/drawing/2014/main" id="{4A46288C-693A-C602-D374-86A060EC3FF6}"/>
              </a:ext>
            </a:extLst>
          </p:cNvPr>
          <p:cNvPicPr>
            <a:picLocks noChangeAspect="1"/>
          </p:cNvPicPr>
          <p:nvPr/>
        </p:nvPicPr>
        <p:blipFill>
          <a:blip r:embed="rId2"/>
          <a:stretch>
            <a:fillRect/>
          </a:stretch>
        </p:blipFill>
        <p:spPr>
          <a:xfrm>
            <a:off x="124577" y="5754103"/>
            <a:ext cx="733425" cy="11049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4988-E9C8-DEE3-529E-4F6E95EFD57C}"/>
              </a:ext>
            </a:extLst>
          </p:cNvPr>
          <p:cNvSpPr>
            <a:spLocks noGrp="1"/>
          </p:cNvSpPr>
          <p:nvPr>
            <p:ph type="title"/>
          </p:nvPr>
        </p:nvSpPr>
        <p:spPr/>
        <p:txBody>
          <a:bodyPr/>
          <a:lstStyle/>
          <a:p>
            <a:r>
              <a:rPr lang="en-US" dirty="0" err="1"/>
              <a:t>Behaviour</a:t>
            </a:r>
            <a:r>
              <a:rPr lang="en-US" dirty="0"/>
              <a:t> Expectations</a:t>
            </a:r>
          </a:p>
        </p:txBody>
      </p:sp>
      <p:sp>
        <p:nvSpPr>
          <p:cNvPr id="3" name="Content Placeholder 2">
            <a:extLst>
              <a:ext uri="{FF2B5EF4-FFF2-40B4-BE49-F238E27FC236}">
                <a16:creationId xmlns:a16="http://schemas.microsoft.com/office/drawing/2014/main" id="{2D95FD75-455F-912C-A52A-84BE7D85752F}"/>
              </a:ext>
            </a:extLst>
          </p:cNvPr>
          <p:cNvSpPr>
            <a:spLocks noGrp="1"/>
          </p:cNvSpPr>
          <p:nvPr>
            <p:ph idx="1"/>
          </p:nvPr>
        </p:nvSpPr>
        <p:spPr>
          <a:xfrm>
            <a:off x="609600" y="1330456"/>
            <a:ext cx="10972800" cy="4525963"/>
          </a:xfrm>
        </p:spPr>
        <p:txBody>
          <a:bodyPr vert="horz" lIns="91440" tIns="45720" rIns="91440" bIns="45720" rtlCol="0" anchor="t">
            <a:normAutofit fontScale="92500" lnSpcReduction="10000"/>
          </a:bodyPr>
          <a:lstStyle/>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School will set high standards which all students are expected to adhere to</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High standards students expected to maintain communicated by school</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School will have routines and checks to help students maintain high standards</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Have clear sanctions in place where high standards are not maintained</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Monitor </a:t>
            </a:r>
            <a:r>
              <a:rPr lang="en-US" sz="2800" b="0" i="0" u="none" strike="noStrike" dirty="0" err="1">
                <a:solidFill>
                  <a:srgbClr val="000000"/>
                </a:solidFill>
                <a:effectLst/>
                <a:latin typeface="Neue Haas Grotesk Text Pro" panose="020B0504020202020204" pitchFamily="34" charset="0"/>
              </a:rPr>
              <a:t>behaviour</a:t>
            </a:r>
            <a:r>
              <a:rPr lang="en-US" sz="2800" b="0" i="0" u="none" strike="noStrike" dirty="0">
                <a:solidFill>
                  <a:srgbClr val="000000"/>
                </a:solidFill>
                <a:effectLst/>
                <a:latin typeface="Neue Haas Grotesk Text Pro" panose="020B0504020202020204" pitchFamily="34" charset="0"/>
              </a:rPr>
              <a:t> patterns looking at individuals and sub-groups</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Educate young people to reduce further incidents</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Neue Haas Grotesk Text Pro" panose="020B0504020202020204" pitchFamily="34" charset="0"/>
              </a:rPr>
              <a:t>Share concerns and actions with parents</a:t>
            </a:r>
            <a:r>
              <a:rPr lang="en-US" sz="2800" b="0" i="0" dirty="0">
                <a:solidFill>
                  <a:srgbClr val="000000"/>
                </a:solidFill>
                <a:effectLst/>
                <a:latin typeface="Neue Haas Grotesk Text Pro" panose="020B0504020202020204" pitchFamily="34" charset="0"/>
              </a:rPr>
              <a:t>​</a:t>
            </a:r>
            <a:endParaRPr lang="en-US" sz="4400" b="0" i="0" dirty="0">
              <a:solidFill>
                <a:srgbClr val="000000"/>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00427479-57B2-2CCF-360A-EF1818D75E0D}"/>
              </a:ext>
            </a:extLst>
          </p:cNvPr>
          <p:cNvSpPr>
            <a:spLocks noGrp="1"/>
          </p:cNvSpPr>
          <p:nvPr>
            <p:ph type="dt" sz="half" idx="10"/>
          </p:nvPr>
        </p:nvSpPr>
        <p:spPr/>
        <p:txBody>
          <a:bodyPr/>
          <a:lstStyle/>
          <a:p>
            <a:fld id="{44FF8282-8B0B-4793-B40C-2301DB120312}" type="datetime1">
              <a:rPr lang="en-US"/>
              <a:t>9/12/2024</a:t>
            </a:fld>
            <a:endParaRPr lang="en-US" dirty="0"/>
          </a:p>
        </p:txBody>
      </p:sp>
      <p:sp>
        <p:nvSpPr>
          <p:cNvPr id="5" name="Footer Placeholder 4">
            <a:extLst>
              <a:ext uri="{FF2B5EF4-FFF2-40B4-BE49-F238E27FC236}">
                <a16:creationId xmlns:a16="http://schemas.microsoft.com/office/drawing/2014/main" id="{71A449B8-971E-5CCC-9A08-6EDDC6B23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E562D8-FAFB-85C9-B198-C8F41AF6D506}"/>
              </a:ext>
            </a:extLst>
          </p:cNvPr>
          <p:cNvSpPr>
            <a:spLocks noGrp="1"/>
          </p:cNvSpPr>
          <p:nvPr>
            <p:ph type="sldNum" sz="quarter" idx="12"/>
          </p:nvPr>
        </p:nvSpPr>
        <p:spPr/>
        <p:txBody>
          <a:bodyPr/>
          <a:lstStyle/>
          <a:p>
            <a:fld id="{A65A5C87-DF58-40C8-B092-1DE63DB4547E}" type="slidenum">
              <a:rPr lang="en-US" dirty="0"/>
              <a:t>18</a:t>
            </a:fld>
            <a:endParaRPr lang="en-US" dirty="0"/>
          </a:p>
        </p:txBody>
      </p:sp>
      <p:pic>
        <p:nvPicPr>
          <p:cNvPr id="7" name="Picture 6" descr="A logo of a company&#10;&#10;Description automatically generated">
            <a:extLst>
              <a:ext uri="{FF2B5EF4-FFF2-40B4-BE49-F238E27FC236}">
                <a16:creationId xmlns:a16="http://schemas.microsoft.com/office/drawing/2014/main" id="{1080A4A1-56E4-58D3-926A-152CC61A93F2}"/>
              </a:ext>
            </a:extLst>
          </p:cNvPr>
          <p:cNvPicPr>
            <a:picLocks noChangeAspect="1"/>
          </p:cNvPicPr>
          <p:nvPr/>
        </p:nvPicPr>
        <p:blipFill>
          <a:blip r:embed="rId2"/>
          <a:stretch>
            <a:fillRect/>
          </a:stretch>
        </p:blipFill>
        <p:spPr>
          <a:xfrm>
            <a:off x="145306" y="5753100"/>
            <a:ext cx="733425" cy="1104900"/>
          </a:xfrm>
          <a:prstGeom prst="rect">
            <a:avLst/>
          </a:prstGeom>
        </p:spPr>
      </p:pic>
    </p:spTree>
    <p:extLst>
      <p:ext uri="{BB962C8B-B14F-4D97-AF65-F5344CB8AC3E}">
        <p14:creationId xmlns:p14="http://schemas.microsoft.com/office/powerpoint/2010/main" val="141301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Rewards</a:t>
            </a:r>
          </a:p>
        </p:txBody>
      </p:sp>
      <p:sp>
        <p:nvSpPr>
          <p:cNvPr id="3" name="Content Placeholder 2"/>
          <p:cNvSpPr>
            <a:spLocks noGrp="1"/>
          </p:cNvSpPr>
          <p:nvPr>
            <p:ph sz="half" idx="1"/>
          </p:nvPr>
        </p:nvSpPr>
        <p:spPr>
          <a:xfrm>
            <a:off x="609600" y="1447293"/>
            <a:ext cx="5384800" cy="4620950"/>
          </a:xfrm>
        </p:spPr>
        <p:txBody>
          <a:bodyPr>
            <a:normAutofit/>
          </a:bodyPr>
          <a:lstStyle/>
          <a:p>
            <a:r>
              <a:rPr lang="en-GB" dirty="0"/>
              <a:t>Merits.</a:t>
            </a:r>
          </a:p>
          <a:p>
            <a:r>
              <a:rPr lang="en-GB" dirty="0"/>
              <a:t>Prize Giving.</a:t>
            </a:r>
          </a:p>
          <a:p>
            <a:r>
              <a:rPr lang="en-GB" dirty="0"/>
              <a:t>Roll of Honour.</a:t>
            </a:r>
          </a:p>
          <a:p>
            <a:r>
              <a:rPr lang="en-GB" dirty="0"/>
              <a:t>Merit/Colour Ties.</a:t>
            </a:r>
          </a:p>
          <a:p>
            <a:r>
              <a:rPr lang="en-GB" dirty="0"/>
              <a:t>Sports Award Ceremony.</a:t>
            </a:r>
          </a:p>
          <a:p>
            <a:r>
              <a:rPr lang="en-GB" dirty="0"/>
              <a:t>Governors Awards Evening.</a:t>
            </a:r>
          </a:p>
          <a:p>
            <a:r>
              <a:rPr lang="en-GB" dirty="0"/>
              <a:t>Assembly Commendations/shared success.</a:t>
            </a:r>
          </a:p>
          <a:p>
            <a:r>
              <a:rPr lang="en-GB" dirty="0"/>
              <a:t>Attendance Certificates.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97602" y="2070830"/>
            <a:ext cx="5256944" cy="3504629"/>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524" y="5411244"/>
            <a:ext cx="1213475" cy="1313999"/>
          </a:xfrm>
          <a:prstGeom prst="rect">
            <a:avLst/>
          </a:prstGeom>
        </p:spPr>
      </p:pic>
    </p:spTree>
    <p:extLst>
      <p:ext uri="{BB962C8B-B14F-4D97-AF65-F5344CB8AC3E}">
        <p14:creationId xmlns:p14="http://schemas.microsoft.com/office/powerpoint/2010/main" val="130478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This evening:</a:t>
            </a:r>
            <a:endParaRPr lang="en-US"/>
          </a:p>
        </p:txBody>
      </p:sp>
      <p:sp>
        <p:nvSpPr>
          <p:cNvPr id="3" name="Content Placeholder 2"/>
          <p:cNvSpPr>
            <a:spLocks noGrp="1"/>
          </p:cNvSpPr>
          <p:nvPr>
            <p:ph idx="1"/>
          </p:nvPr>
        </p:nvSpPr>
        <p:spPr/>
        <p:txBody>
          <a:bodyPr>
            <a:normAutofit/>
          </a:bodyPr>
          <a:lstStyle/>
          <a:p>
            <a:pPr lvl="0"/>
            <a:r>
              <a:rPr lang="en-GB" sz="3600" dirty="0"/>
              <a:t>Vision and Aims</a:t>
            </a:r>
          </a:p>
          <a:p>
            <a:pPr lvl="0"/>
            <a:r>
              <a:rPr lang="en-GB" sz="3600" dirty="0"/>
              <a:t>School Expectations and Attendance</a:t>
            </a:r>
          </a:p>
          <a:p>
            <a:pPr lvl="0"/>
            <a:r>
              <a:rPr lang="en-GB" sz="3600" dirty="0"/>
              <a:t>Personal Development</a:t>
            </a:r>
          </a:p>
          <a:p>
            <a:pPr lvl="0"/>
            <a:r>
              <a:rPr lang="en-GB" sz="3600" dirty="0"/>
              <a:t>Careers and Work Experience</a:t>
            </a:r>
            <a:r>
              <a:rPr lang="en-GB" sz="3600"/>
              <a:t>.  </a:t>
            </a:r>
          </a:p>
          <a:p>
            <a:pPr lvl="1"/>
            <a:r>
              <a:rPr lang="en-GB" sz="3200"/>
              <a:t>Work </a:t>
            </a:r>
            <a:r>
              <a:rPr lang="en-GB" sz="3200" dirty="0"/>
              <a:t>experience week is </a:t>
            </a:r>
            <a:r>
              <a:rPr lang="en-GB" sz="3200"/>
              <a:t>the 30</a:t>
            </a:r>
            <a:r>
              <a:rPr lang="en-GB" sz="3200" baseline="30000"/>
              <a:t>th</a:t>
            </a:r>
            <a:r>
              <a:rPr lang="en-GB" sz="3200"/>
              <a:t> June - </a:t>
            </a:r>
            <a:r>
              <a:rPr lang="en-GB" sz="3200" dirty="0"/>
              <a:t>4</a:t>
            </a:r>
            <a:r>
              <a:rPr lang="en-GB" sz="3200" baseline="30000"/>
              <a:t>th</a:t>
            </a:r>
            <a:r>
              <a:rPr lang="en-GB" sz="3200"/>
              <a:t> July 2025.</a:t>
            </a:r>
            <a:endParaRPr lang="en-GB" sz="3200" dirty="0"/>
          </a:p>
          <a:p>
            <a:r>
              <a:rPr lang="en-GB" sz="3600" dirty="0"/>
              <a:t>Support on offer for students</a:t>
            </a:r>
          </a:p>
          <a:p>
            <a:pPr lvl="0"/>
            <a:endParaRPr lang="en-GB" sz="3600" dirty="0">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2258" y="5110618"/>
            <a:ext cx="1479535" cy="1602099"/>
          </a:xfrm>
          <a:prstGeom prst="rect">
            <a:avLst/>
          </a:prstGeom>
        </p:spPr>
      </p:pic>
    </p:spTree>
    <p:extLst>
      <p:ext uri="{BB962C8B-B14F-4D97-AF65-F5344CB8AC3E}">
        <p14:creationId xmlns:p14="http://schemas.microsoft.com/office/powerpoint/2010/main" val="239606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D964-1BE3-4BA7-A5B4-E69F7D565E2B}"/>
              </a:ext>
            </a:extLst>
          </p:cNvPr>
          <p:cNvSpPr>
            <a:spLocks noGrp="1"/>
          </p:cNvSpPr>
          <p:nvPr>
            <p:ph type="title"/>
          </p:nvPr>
        </p:nvSpPr>
        <p:spPr/>
        <p:txBody>
          <a:bodyPr/>
          <a:lstStyle/>
          <a:p>
            <a:r>
              <a:rPr lang="en-GB"/>
              <a:t>Extracurricular Activities</a:t>
            </a:r>
          </a:p>
        </p:txBody>
      </p:sp>
      <p:sp>
        <p:nvSpPr>
          <p:cNvPr id="3" name="Content Placeholder 2">
            <a:extLst>
              <a:ext uri="{FF2B5EF4-FFF2-40B4-BE49-F238E27FC236}">
                <a16:creationId xmlns:a16="http://schemas.microsoft.com/office/drawing/2014/main" id="{6A312FCC-1ADA-43AF-A7FF-E4F5E3318EB4}"/>
              </a:ext>
            </a:extLst>
          </p:cNvPr>
          <p:cNvSpPr>
            <a:spLocks noGrp="1"/>
          </p:cNvSpPr>
          <p:nvPr>
            <p:ph idx="1"/>
          </p:nvPr>
        </p:nvSpPr>
        <p:spPr>
          <a:xfrm>
            <a:off x="440675" y="1167788"/>
            <a:ext cx="6254399" cy="5133745"/>
          </a:xfrm>
        </p:spPr>
        <p:txBody>
          <a:bodyPr/>
          <a:lstStyle/>
          <a:p>
            <a:r>
              <a:rPr lang="en-GB" dirty="0"/>
              <a:t>Sports teams and clubs</a:t>
            </a:r>
          </a:p>
          <a:p>
            <a:r>
              <a:rPr lang="en-GB" dirty="0"/>
              <a:t>Music</a:t>
            </a:r>
          </a:p>
          <a:p>
            <a:r>
              <a:rPr lang="en-GB" dirty="0"/>
              <a:t>Drama</a:t>
            </a:r>
          </a:p>
          <a:p>
            <a:r>
              <a:rPr lang="en-GB" dirty="0"/>
              <a:t>House plays</a:t>
            </a:r>
          </a:p>
          <a:p>
            <a:r>
              <a:rPr lang="en-GB" dirty="0"/>
              <a:t>Duke </a:t>
            </a:r>
            <a:r>
              <a:rPr lang="en-GB"/>
              <a:t>of</a:t>
            </a:r>
            <a:r>
              <a:rPr lang="en-GB" dirty="0"/>
              <a:t> Edinburgh</a:t>
            </a:r>
          </a:p>
          <a:p>
            <a:r>
              <a:rPr lang="en-GB" dirty="0"/>
              <a:t>Trips and Visits</a:t>
            </a:r>
          </a:p>
          <a:p>
            <a:r>
              <a:rPr lang="en-GB" dirty="0"/>
              <a:t>And there is a wide range of subject related clubs to go to!</a:t>
            </a:r>
          </a:p>
        </p:txBody>
      </p:sp>
      <p:pic>
        <p:nvPicPr>
          <p:cNvPr id="6146" name="Picture 2" descr="https://www.ecclesbourne.derbyshire.sch.uk/MainFolder/content-images/LatestNews/1718/013_9-12-14.jpg">
            <a:extLst>
              <a:ext uri="{FF2B5EF4-FFF2-40B4-BE49-F238E27FC236}">
                <a16:creationId xmlns:a16="http://schemas.microsoft.com/office/drawing/2014/main" id="{655765D4-142F-4BD4-8A98-0B6FD7EED7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8534" y="1115632"/>
            <a:ext cx="4138166" cy="17680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ecclesbourne.derbyshire.sch.uk/MainFolder/content-images/wss01.jpg">
            <a:extLst>
              <a:ext uri="{FF2B5EF4-FFF2-40B4-BE49-F238E27FC236}">
                <a16:creationId xmlns:a16="http://schemas.microsoft.com/office/drawing/2014/main" id="{4E2EBA07-2D26-44AD-AFD6-064CC1E2D1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8534" y="2884488"/>
            <a:ext cx="4138166" cy="1782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E10D776-4BB9-43EA-808C-C61875221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8534" y="4666862"/>
            <a:ext cx="4138166" cy="1768039"/>
          </a:xfrm>
          <a:prstGeom prst="rect">
            <a:avLst/>
          </a:prstGeom>
        </p:spPr>
      </p:pic>
    </p:spTree>
    <p:extLst>
      <p:ext uri="{BB962C8B-B14F-4D97-AF65-F5344CB8AC3E}">
        <p14:creationId xmlns:p14="http://schemas.microsoft.com/office/powerpoint/2010/main" val="85978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82181" y="0"/>
            <a:ext cx="3312368" cy="843558"/>
          </a:xfrm>
          <a:prstGeom prst="rect">
            <a:avLst/>
          </a:prstGeom>
        </p:spPr>
      </p:pic>
      <p:sp>
        <p:nvSpPr>
          <p:cNvPr id="4" name="Title 3">
            <a:extLst>
              <a:ext uri="{FF2B5EF4-FFF2-40B4-BE49-F238E27FC236}">
                <a16:creationId xmlns:a16="http://schemas.microsoft.com/office/drawing/2014/main" id="{057B6671-83E0-4A47-AE7E-28D3EE7953C2}"/>
              </a:ext>
            </a:extLst>
          </p:cNvPr>
          <p:cNvSpPr>
            <a:spLocks noGrp="1"/>
          </p:cNvSpPr>
          <p:nvPr>
            <p:ph type="ctrTitle"/>
          </p:nvPr>
        </p:nvSpPr>
        <p:spPr>
          <a:xfrm>
            <a:off x="914400" y="1459095"/>
            <a:ext cx="10363200" cy="1470025"/>
          </a:xfrm>
        </p:spPr>
        <p:txBody>
          <a:bodyPr/>
          <a:lstStyle/>
          <a:p>
            <a:r>
              <a:rPr lang="en-GB" sz="8000" b="1" dirty="0">
                <a:latin typeface="Calibri" panose="020F0502020204030204" pitchFamily="34" charset="0"/>
                <a:cs typeface="Calibri" panose="020F0502020204030204" pitchFamily="34" charset="0"/>
              </a:rPr>
              <a:t>Personal Development </a:t>
            </a:r>
          </a:p>
        </p:txBody>
      </p:sp>
      <p:pic>
        <p:nvPicPr>
          <p:cNvPr id="1026" name="Picture 2" descr="Personal Development: How to Take Responsibility for it">
            <a:extLst>
              <a:ext uri="{FF2B5EF4-FFF2-40B4-BE49-F238E27FC236}">
                <a16:creationId xmlns:a16="http://schemas.microsoft.com/office/drawing/2014/main" id="{5463A86F-6437-483F-9E8C-1B92129F6E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1073" y="2978781"/>
            <a:ext cx="6196314" cy="309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9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82181" y="0"/>
            <a:ext cx="3312368" cy="843558"/>
          </a:xfrm>
          <a:prstGeom prst="rect">
            <a:avLst/>
          </a:prstGeom>
        </p:spPr>
      </p:pic>
      <p:sp>
        <p:nvSpPr>
          <p:cNvPr id="4" name="Title 3">
            <a:extLst>
              <a:ext uri="{FF2B5EF4-FFF2-40B4-BE49-F238E27FC236}">
                <a16:creationId xmlns:a16="http://schemas.microsoft.com/office/drawing/2014/main" id="{057B6671-83E0-4A47-AE7E-28D3EE7953C2}"/>
              </a:ext>
            </a:extLst>
          </p:cNvPr>
          <p:cNvSpPr>
            <a:spLocks noGrp="1"/>
          </p:cNvSpPr>
          <p:nvPr>
            <p:ph type="ctrTitle"/>
          </p:nvPr>
        </p:nvSpPr>
        <p:spPr>
          <a:xfrm>
            <a:off x="914400" y="1099866"/>
            <a:ext cx="10363200" cy="1470025"/>
          </a:xfrm>
        </p:spPr>
        <p:txBody>
          <a:bodyPr/>
          <a:lstStyle/>
          <a:p>
            <a:r>
              <a:rPr lang="en-GB" sz="8000" b="1" dirty="0">
                <a:latin typeface="Calibri" panose="020F0502020204030204" pitchFamily="34" charset="0"/>
                <a:cs typeface="Calibri" panose="020F0502020204030204" pitchFamily="34" charset="0"/>
              </a:rPr>
              <a:t>Personal Development </a:t>
            </a:r>
          </a:p>
        </p:txBody>
      </p:sp>
      <p:sp>
        <p:nvSpPr>
          <p:cNvPr id="5" name="Rectangle: Rounded Corners 4">
            <a:extLst>
              <a:ext uri="{FF2B5EF4-FFF2-40B4-BE49-F238E27FC236}">
                <a16:creationId xmlns:a16="http://schemas.microsoft.com/office/drawing/2014/main" id="{CC122B98-589A-4D70-9D2D-1EE180F78DD7}"/>
              </a:ext>
            </a:extLst>
          </p:cNvPr>
          <p:cNvSpPr/>
          <p:nvPr/>
        </p:nvSpPr>
        <p:spPr>
          <a:xfrm>
            <a:off x="446075" y="2678775"/>
            <a:ext cx="3443020" cy="147002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PDC curriculum</a:t>
            </a:r>
          </a:p>
        </p:txBody>
      </p:sp>
      <p:sp>
        <p:nvSpPr>
          <p:cNvPr id="6" name="Rectangle: Rounded Corners 5">
            <a:extLst>
              <a:ext uri="{FF2B5EF4-FFF2-40B4-BE49-F238E27FC236}">
                <a16:creationId xmlns:a16="http://schemas.microsoft.com/office/drawing/2014/main" id="{1D9DDC25-A1D3-4C68-A59F-B77B3F007877}"/>
              </a:ext>
            </a:extLst>
          </p:cNvPr>
          <p:cNvSpPr/>
          <p:nvPr/>
        </p:nvSpPr>
        <p:spPr>
          <a:xfrm>
            <a:off x="446074" y="4597803"/>
            <a:ext cx="3443021"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Assemblies </a:t>
            </a:r>
          </a:p>
        </p:txBody>
      </p:sp>
      <p:sp>
        <p:nvSpPr>
          <p:cNvPr id="7" name="Rectangle: Rounded Corners 6">
            <a:extLst>
              <a:ext uri="{FF2B5EF4-FFF2-40B4-BE49-F238E27FC236}">
                <a16:creationId xmlns:a16="http://schemas.microsoft.com/office/drawing/2014/main" id="{33892ADA-3B85-4DA1-8FAC-8FB69DA503EC}"/>
              </a:ext>
            </a:extLst>
          </p:cNvPr>
          <p:cNvSpPr/>
          <p:nvPr/>
        </p:nvSpPr>
        <p:spPr>
          <a:xfrm>
            <a:off x="4536754" y="2678776"/>
            <a:ext cx="3443021" cy="147002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Leadership opportunities </a:t>
            </a:r>
          </a:p>
        </p:txBody>
      </p:sp>
      <p:sp>
        <p:nvSpPr>
          <p:cNvPr id="8" name="Rectangle: Rounded Corners 7">
            <a:extLst>
              <a:ext uri="{FF2B5EF4-FFF2-40B4-BE49-F238E27FC236}">
                <a16:creationId xmlns:a16="http://schemas.microsoft.com/office/drawing/2014/main" id="{1E6580DB-B5C1-4178-B488-9C8C99CACB75}"/>
              </a:ext>
            </a:extLst>
          </p:cNvPr>
          <p:cNvSpPr/>
          <p:nvPr/>
        </p:nvSpPr>
        <p:spPr>
          <a:xfrm>
            <a:off x="4536754" y="4597803"/>
            <a:ext cx="3443021"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Pastoral support</a:t>
            </a:r>
          </a:p>
        </p:txBody>
      </p:sp>
      <p:sp>
        <p:nvSpPr>
          <p:cNvPr id="9" name="Rectangle: Rounded Corners 8">
            <a:extLst>
              <a:ext uri="{FF2B5EF4-FFF2-40B4-BE49-F238E27FC236}">
                <a16:creationId xmlns:a16="http://schemas.microsoft.com/office/drawing/2014/main" id="{8F9B2876-CE31-4081-99D3-6CDDECBA5992}"/>
              </a:ext>
            </a:extLst>
          </p:cNvPr>
          <p:cNvSpPr/>
          <p:nvPr/>
        </p:nvSpPr>
        <p:spPr>
          <a:xfrm>
            <a:off x="8620761" y="2569892"/>
            <a:ext cx="2951544" cy="156455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Wider curriculum</a:t>
            </a:r>
          </a:p>
        </p:txBody>
      </p:sp>
      <p:sp>
        <p:nvSpPr>
          <p:cNvPr id="10" name="Rectangle: Rounded Corners 9">
            <a:extLst>
              <a:ext uri="{FF2B5EF4-FFF2-40B4-BE49-F238E27FC236}">
                <a16:creationId xmlns:a16="http://schemas.microsoft.com/office/drawing/2014/main" id="{7AE57EC5-962F-421F-9DED-AFA847062B1C}"/>
              </a:ext>
            </a:extLst>
          </p:cNvPr>
          <p:cNvSpPr/>
          <p:nvPr/>
        </p:nvSpPr>
        <p:spPr>
          <a:xfrm>
            <a:off x="8620761" y="4597803"/>
            <a:ext cx="2951544"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Our VALUES</a:t>
            </a:r>
          </a:p>
        </p:txBody>
      </p:sp>
    </p:spTree>
    <p:extLst>
      <p:ext uri="{BB962C8B-B14F-4D97-AF65-F5344CB8AC3E}">
        <p14:creationId xmlns:p14="http://schemas.microsoft.com/office/powerpoint/2010/main" val="249134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D369D099-FEAD-4482-809B-BACC6ADA3E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4058" y="1156409"/>
            <a:ext cx="3980003" cy="53066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85187B0-036A-4E4D-AE2D-CECC194F7768}"/>
              </a:ext>
            </a:extLst>
          </p:cNvPr>
          <p:cNvSpPr/>
          <p:nvPr/>
        </p:nvSpPr>
        <p:spPr>
          <a:xfrm>
            <a:off x="310139" y="1299019"/>
            <a:ext cx="2951544" cy="99976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Our VALUES</a:t>
            </a:r>
          </a:p>
        </p:txBody>
      </p:sp>
      <p:pic>
        <p:nvPicPr>
          <p:cNvPr id="4" name="Picture 3">
            <a:extLst>
              <a:ext uri="{FF2B5EF4-FFF2-40B4-BE49-F238E27FC236}">
                <a16:creationId xmlns:a16="http://schemas.microsoft.com/office/drawing/2014/main" id="{5AC22223-B8C5-4E16-9CD5-CEC54F2C69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53822" y="1299019"/>
            <a:ext cx="4120516" cy="4714576"/>
          </a:xfrm>
          <a:prstGeom prst="rect">
            <a:avLst/>
          </a:prstGeom>
        </p:spPr>
      </p:pic>
      <p:sp>
        <p:nvSpPr>
          <p:cNvPr id="2" name="TextBox 1">
            <a:extLst>
              <a:ext uri="{FF2B5EF4-FFF2-40B4-BE49-F238E27FC236}">
                <a16:creationId xmlns:a16="http://schemas.microsoft.com/office/drawing/2014/main" id="{8DFCC85F-8D87-4AD4-B5C6-F85315CCFCAD}"/>
              </a:ext>
            </a:extLst>
          </p:cNvPr>
          <p:cNvSpPr txBox="1"/>
          <p:nvPr/>
        </p:nvSpPr>
        <p:spPr>
          <a:xfrm>
            <a:off x="5107258" y="216501"/>
            <a:ext cx="6981635" cy="523220"/>
          </a:xfrm>
          <a:prstGeom prst="rect">
            <a:avLst/>
          </a:prstGeom>
          <a:noFill/>
        </p:spPr>
        <p:txBody>
          <a:bodyPr wrap="square" rtlCol="0">
            <a:spAutoFit/>
          </a:bodyPr>
          <a:lstStyle/>
          <a:p>
            <a:r>
              <a:rPr lang="en-GB" sz="2800" b="1" dirty="0">
                <a:latin typeface="Calibri" panose="020F0502020204030204" pitchFamily="34" charset="0"/>
                <a:cs typeface="Calibri" panose="020F0502020204030204" pitchFamily="34" charset="0"/>
              </a:rPr>
              <a:t>Code of Conduct / Inclusive Language Charter</a:t>
            </a:r>
          </a:p>
        </p:txBody>
      </p:sp>
    </p:spTree>
    <p:extLst>
      <p:ext uri="{BB962C8B-B14F-4D97-AF65-F5344CB8AC3E}">
        <p14:creationId xmlns:p14="http://schemas.microsoft.com/office/powerpoint/2010/main" val="102836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69C82-D794-4019-8C75-3E8B8EA750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4677" y="1706136"/>
            <a:ext cx="10002645" cy="4215161"/>
          </a:xfrm>
          <a:prstGeom prst="rect">
            <a:avLst/>
          </a:prstGeom>
        </p:spPr>
      </p:pic>
      <p:sp>
        <p:nvSpPr>
          <p:cNvPr id="3" name="TextBox 2">
            <a:extLst>
              <a:ext uri="{FF2B5EF4-FFF2-40B4-BE49-F238E27FC236}">
                <a16:creationId xmlns:a16="http://schemas.microsoft.com/office/drawing/2014/main" id="{FF49D8D8-602A-44EF-900E-755753A31B52}"/>
              </a:ext>
            </a:extLst>
          </p:cNvPr>
          <p:cNvSpPr txBox="1"/>
          <p:nvPr/>
        </p:nvSpPr>
        <p:spPr>
          <a:xfrm>
            <a:off x="4115687" y="261106"/>
            <a:ext cx="6981635" cy="523220"/>
          </a:xfrm>
          <a:prstGeom prst="rect">
            <a:avLst/>
          </a:prstGeom>
          <a:noFill/>
        </p:spPr>
        <p:txBody>
          <a:bodyPr wrap="square" rtlCol="0">
            <a:spAutoFit/>
          </a:bodyPr>
          <a:lstStyle/>
          <a:p>
            <a:pPr algn="r"/>
            <a:r>
              <a:rPr lang="en-GB" sz="2800" b="1" dirty="0">
                <a:latin typeface="Calibri" panose="020F0502020204030204" pitchFamily="34" charset="0"/>
                <a:cs typeface="Calibri" panose="020F0502020204030204" pitchFamily="34" charset="0"/>
              </a:rPr>
              <a:t>Community Week 2023</a:t>
            </a:r>
          </a:p>
        </p:txBody>
      </p:sp>
    </p:spTree>
    <p:extLst>
      <p:ext uri="{BB962C8B-B14F-4D97-AF65-F5344CB8AC3E}">
        <p14:creationId xmlns:p14="http://schemas.microsoft.com/office/powerpoint/2010/main" val="1642692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B6671-83E0-4A47-AE7E-28D3EE7953C2}"/>
              </a:ext>
            </a:extLst>
          </p:cNvPr>
          <p:cNvSpPr>
            <a:spLocks noGrp="1"/>
          </p:cNvSpPr>
          <p:nvPr>
            <p:ph type="ctrTitle"/>
          </p:nvPr>
        </p:nvSpPr>
        <p:spPr>
          <a:xfrm>
            <a:off x="-185194" y="2693987"/>
            <a:ext cx="7118430" cy="1470025"/>
          </a:xfrm>
        </p:spPr>
        <p:txBody>
          <a:bodyPr/>
          <a:lstStyle/>
          <a:p>
            <a:r>
              <a:rPr lang="en-GB" sz="8000" b="1" dirty="0">
                <a:latin typeface="Calibri" panose="020F0502020204030204" pitchFamily="34" charset="0"/>
                <a:cs typeface="Calibri" panose="020F0502020204030204" pitchFamily="34" charset="0"/>
              </a:rPr>
              <a:t> </a:t>
            </a:r>
            <a:br>
              <a:rPr lang="en-GB" sz="8000" b="1" dirty="0">
                <a:latin typeface="Calibri" panose="020F0502020204030204" pitchFamily="34" charset="0"/>
                <a:cs typeface="Calibri" panose="020F0502020204030204" pitchFamily="34" charset="0"/>
              </a:rPr>
            </a:br>
            <a:r>
              <a:rPr lang="en-GB" sz="6000" b="1" dirty="0">
                <a:latin typeface="Calibri" panose="020F0502020204030204" pitchFamily="34" charset="0"/>
                <a:cs typeface="Calibri" panose="020F0502020204030204" pitchFamily="34" charset="0"/>
              </a:rPr>
              <a:t>Personal Development, Citizenship and Careers</a:t>
            </a:r>
            <a:endParaRPr lang="en-GB" sz="8000"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AEB1573-B2D5-45C4-A834-4ED78442E5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18354" y="1283942"/>
            <a:ext cx="3312369" cy="4849792"/>
          </a:xfrm>
          <a:prstGeom prst="rect">
            <a:avLst/>
          </a:prstGeom>
        </p:spPr>
      </p:pic>
      <p:sp>
        <p:nvSpPr>
          <p:cNvPr id="11" name="Rectangle: Rounded Corners 10">
            <a:extLst>
              <a:ext uri="{FF2B5EF4-FFF2-40B4-BE49-F238E27FC236}">
                <a16:creationId xmlns:a16="http://schemas.microsoft.com/office/drawing/2014/main" id="{9A89B1CB-2614-4852-AEBE-60EF490A13F3}"/>
              </a:ext>
            </a:extLst>
          </p:cNvPr>
          <p:cNvSpPr/>
          <p:nvPr/>
        </p:nvSpPr>
        <p:spPr>
          <a:xfrm>
            <a:off x="1652511" y="1158194"/>
            <a:ext cx="3443020" cy="99976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PDC curriculum</a:t>
            </a:r>
          </a:p>
        </p:txBody>
      </p:sp>
      <p:sp>
        <p:nvSpPr>
          <p:cNvPr id="6" name="TextBox 5">
            <a:extLst>
              <a:ext uri="{FF2B5EF4-FFF2-40B4-BE49-F238E27FC236}">
                <a16:creationId xmlns:a16="http://schemas.microsoft.com/office/drawing/2014/main" id="{7A9D9149-422A-4203-BCCD-D99D205E0963}"/>
              </a:ext>
            </a:extLst>
          </p:cNvPr>
          <p:cNvSpPr txBox="1"/>
          <p:nvPr/>
        </p:nvSpPr>
        <p:spPr>
          <a:xfrm>
            <a:off x="4115687" y="261106"/>
            <a:ext cx="6981635" cy="523220"/>
          </a:xfrm>
          <a:prstGeom prst="rect">
            <a:avLst/>
          </a:prstGeom>
          <a:noFill/>
        </p:spPr>
        <p:txBody>
          <a:bodyPr wrap="square" rtlCol="0">
            <a:spAutoFit/>
          </a:bodyPr>
          <a:lstStyle/>
          <a:p>
            <a:pPr algn="r"/>
            <a:r>
              <a:rPr lang="en-GB" sz="2800" b="1" dirty="0">
                <a:latin typeface="Calibri" panose="020F0502020204030204" pitchFamily="34" charset="0"/>
                <a:cs typeface="Calibri" panose="020F0502020204030204" pitchFamily="34" charset="0"/>
              </a:rPr>
              <a:t>PDC</a:t>
            </a:r>
          </a:p>
        </p:txBody>
      </p:sp>
    </p:spTree>
    <p:extLst>
      <p:ext uri="{BB962C8B-B14F-4D97-AF65-F5344CB8AC3E}">
        <p14:creationId xmlns:p14="http://schemas.microsoft.com/office/powerpoint/2010/main" val="73899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E5A305-1ED9-4FA1-931E-09563C702C45}"/>
              </a:ext>
            </a:extLst>
          </p:cNvPr>
          <p:cNvSpPr/>
          <p:nvPr/>
        </p:nvSpPr>
        <p:spPr>
          <a:xfrm>
            <a:off x="264994" y="1273709"/>
            <a:ext cx="3443021" cy="99976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Assemblies </a:t>
            </a:r>
          </a:p>
        </p:txBody>
      </p:sp>
      <p:pic>
        <p:nvPicPr>
          <p:cNvPr id="3" name="Picture 2">
            <a:extLst>
              <a:ext uri="{FF2B5EF4-FFF2-40B4-BE49-F238E27FC236}">
                <a16:creationId xmlns:a16="http://schemas.microsoft.com/office/drawing/2014/main" id="{A09FB493-0CC0-4B13-A3CE-52D725257A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994" y="2748476"/>
            <a:ext cx="5609064" cy="3105915"/>
          </a:xfrm>
          <a:prstGeom prst="rect">
            <a:avLst/>
          </a:prstGeom>
        </p:spPr>
      </p:pic>
      <p:pic>
        <p:nvPicPr>
          <p:cNvPr id="4" name="Picture 3">
            <a:extLst>
              <a:ext uri="{FF2B5EF4-FFF2-40B4-BE49-F238E27FC236}">
                <a16:creationId xmlns:a16="http://schemas.microsoft.com/office/drawing/2014/main" id="{54CF3C3A-FBEF-4A9E-ABEB-6B6D44115C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2966" y="1193180"/>
            <a:ext cx="4661209" cy="3456878"/>
          </a:xfrm>
          <a:prstGeom prst="rect">
            <a:avLst/>
          </a:prstGeom>
        </p:spPr>
      </p:pic>
      <p:pic>
        <p:nvPicPr>
          <p:cNvPr id="7" name="Picture 6">
            <a:extLst>
              <a:ext uri="{FF2B5EF4-FFF2-40B4-BE49-F238E27FC236}">
                <a16:creationId xmlns:a16="http://schemas.microsoft.com/office/drawing/2014/main" id="{77B19A99-DB6B-46CC-9474-C54C1D89848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08342" y="2273470"/>
            <a:ext cx="5709424" cy="3757961"/>
          </a:xfrm>
          <a:prstGeom prst="rect">
            <a:avLst/>
          </a:prstGeom>
        </p:spPr>
      </p:pic>
      <p:pic>
        <p:nvPicPr>
          <p:cNvPr id="8" name="Picture 7">
            <a:extLst>
              <a:ext uri="{FF2B5EF4-FFF2-40B4-BE49-F238E27FC236}">
                <a16:creationId xmlns:a16="http://schemas.microsoft.com/office/drawing/2014/main" id="{00062CFE-288E-44E1-BACA-B6128A629F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15882" y="1929161"/>
            <a:ext cx="5263377" cy="3801188"/>
          </a:xfrm>
          <a:prstGeom prst="rect">
            <a:avLst/>
          </a:prstGeom>
        </p:spPr>
      </p:pic>
      <p:pic>
        <p:nvPicPr>
          <p:cNvPr id="9" name="Picture 8">
            <a:extLst>
              <a:ext uri="{FF2B5EF4-FFF2-40B4-BE49-F238E27FC236}">
                <a16:creationId xmlns:a16="http://schemas.microsoft.com/office/drawing/2014/main" id="{5DA41F63-0B7D-4F2F-ADB9-64FB9F410C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90259" y="2617779"/>
            <a:ext cx="5609064" cy="3869474"/>
          </a:xfrm>
          <a:prstGeom prst="rect">
            <a:avLst/>
          </a:prstGeom>
        </p:spPr>
      </p:pic>
    </p:spTree>
    <p:extLst>
      <p:ext uri="{BB962C8B-B14F-4D97-AF65-F5344CB8AC3E}">
        <p14:creationId xmlns:p14="http://schemas.microsoft.com/office/powerpoint/2010/main" val="2310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E5A305-1ED9-4FA1-931E-09563C702C45}"/>
              </a:ext>
            </a:extLst>
          </p:cNvPr>
          <p:cNvSpPr/>
          <p:nvPr/>
        </p:nvSpPr>
        <p:spPr>
          <a:xfrm>
            <a:off x="324091" y="1250067"/>
            <a:ext cx="4164509" cy="11126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Leadership Opportunities</a:t>
            </a:r>
          </a:p>
        </p:txBody>
      </p:sp>
      <p:sp>
        <p:nvSpPr>
          <p:cNvPr id="4" name="Content Placeholder 3">
            <a:extLst>
              <a:ext uri="{FF2B5EF4-FFF2-40B4-BE49-F238E27FC236}">
                <a16:creationId xmlns:a16="http://schemas.microsoft.com/office/drawing/2014/main" id="{C76741F1-30CF-4D42-B404-5C77E7FFB9CA}"/>
              </a:ext>
            </a:extLst>
          </p:cNvPr>
          <p:cNvSpPr>
            <a:spLocks noGrp="1"/>
          </p:cNvSpPr>
          <p:nvPr>
            <p:ph idx="1"/>
          </p:nvPr>
        </p:nvSpPr>
        <p:spPr>
          <a:xfrm>
            <a:off x="430917" y="2615879"/>
            <a:ext cx="6155077" cy="3472405"/>
          </a:xfrm>
        </p:spPr>
        <p:txBody>
          <a:bodyPr/>
          <a:lstStyle/>
          <a:p>
            <a:pPr marL="0" indent="0">
              <a:buNone/>
            </a:pPr>
            <a:r>
              <a:rPr lang="en-GB" u="sng" dirty="0">
                <a:latin typeface="Calibri" panose="020F0502020204030204" pitchFamily="34" charset="0"/>
                <a:cs typeface="Calibri" panose="020F0502020204030204" pitchFamily="34" charset="0"/>
              </a:rPr>
              <a:t>To get involved in:</a:t>
            </a:r>
          </a:p>
          <a:p>
            <a:r>
              <a:rPr lang="en-GB" dirty="0">
                <a:latin typeface="Calibri" panose="020F0502020204030204" pitchFamily="34" charset="0"/>
                <a:cs typeface="Calibri" panose="020F0502020204030204" pitchFamily="34" charset="0"/>
              </a:rPr>
              <a:t>Student Council</a:t>
            </a:r>
          </a:p>
          <a:p>
            <a:r>
              <a:rPr lang="en-GB" dirty="0">
                <a:latin typeface="Calibri" panose="020F0502020204030204" pitchFamily="34" charset="0"/>
                <a:cs typeface="Calibri" panose="020F0502020204030204" pitchFamily="34" charset="0"/>
              </a:rPr>
              <a:t>Well-Being Ambassadors*</a:t>
            </a:r>
          </a:p>
          <a:p>
            <a:r>
              <a:rPr lang="en-GB" dirty="0">
                <a:latin typeface="Calibri" panose="020F0502020204030204" pitchFamily="34" charset="0"/>
                <a:cs typeface="Calibri" panose="020F0502020204030204" pitchFamily="34" charset="0"/>
              </a:rPr>
              <a:t>Anti-Bullying Ambassadors*</a:t>
            </a:r>
          </a:p>
          <a:p>
            <a:r>
              <a:rPr lang="en-GB" dirty="0">
                <a:latin typeface="Calibri" panose="020F0502020204030204" pitchFamily="34" charset="0"/>
                <a:cs typeface="Calibri" panose="020F0502020204030204" pitchFamily="34" charset="0"/>
              </a:rPr>
              <a:t>Community Ambassadors</a:t>
            </a:r>
          </a:p>
          <a:p>
            <a:r>
              <a:rPr lang="en-GB" dirty="0">
                <a:latin typeface="Calibri" panose="020F0502020204030204" pitchFamily="34" charset="0"/>
                <a:cs typeface="Calibri" panose="020F0502020204030204" pitchFamily="34" charset="0"/>
              </a:rPr>
              <a:t>Reading Ambassadors</a:t>
            </a: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8E57B5EA-CBAA-4FAE-B696-6875DEA3707A}"/>
              </a:ext>
            </a:extLst>
          </p:cNvPr>
          <p:cNvSpPr txBox="1">
            <a:spLocks/>
          </p:cNvSpPr>
          <p:nvPr/>
        </p:nvSpPr>
        <p:spPr>
          <a:xfrm>
            <a:off x="6440485" y="1143828"/>
            <a:ext cx="6155077" cy="347240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har char="•"/>
              <a:defRPr sz="24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GB" u="sng" kern="0" dirty="0">
                <a:latin typeface="Calibri" panose="020F0502020204030204" pitchFamily="34" charset="0"/>
                <a:cs typeface="Calibri" panose="020F0502020204030204" pitchFamily="34" charset="0"/>
              </a:rPr>
              <a:t>To get support* from:</a:t>
            </a:r>
          </a:p>
          <a:p>
            <a:r>
              <a:rPr lang="en-GB" kern="0" dirty="0">
                <a:latin typeface="Calibri" panose="020F0502020204030204" pitchFamily="34" charset="0"/>
                <a:cs typeface="Calibri" panose="020F0502020204030204" pitchFamily="34" charset="0"/>
              </a:rPr>
              <a:t>Peer Mentors</a:t>
            </a:r>
          </a:p>
          <a:p>
            <a:r>
              <a:rPr lang="en-GB" kern="0" dirty="0">
                <a:latin typeface="Calibri" panose="020F0502020204030204" pitchFamily="34" charset="0"/>
                <a:cs typeface="Calibri" panose="020F0502020204030204" pitchFamily="34" charset="0"/>
              </a:rPr>
              <a:t>Buddy Readers</a:t>
            </a:r>
          </a:p>
          <a:p>
            <a:r>
              <a:rPr lang="en-GB" kern="0" dirty="0">
                <a:latin typeface="Calibri" panose="020F0502020204030204" pitchFamily="34" charset="0"/>
                <a:cs typeface="Calibri" panose="020F0502020204030204" pitchFamily="34" charset="0"/>
              </a:rPr>
              <a:t>House Captains</a:t>
            </a:r>
          </a:p>
          <a:p>
            <a:pPr marL="0" indent="0">
              <a:buFontTx/>
              <a:buNone/>
            </a:pPr>
            <a:endParaRPr lang="en-GB" kern="0" dirty="0">
              <a:latin typeface="Calibri" panose="020F0502020204030204" pitchFamily="34" charset="0"/>
              <a:cs typeface="Calibri" panose="020F0502020204030204" pitchFamily="34" charset="0"/>
            </a:endParaRPr>
          </a:p>
          <a:p>
            <a:pPr marL="0" indent="0">
              <a:buFontTx/>
              <a:buNone/>
            </a:pPr>
            <a:endParaRPr lang="en-GB" kern="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0577CAB-5B32-4F6E-9304-262C61B229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485" y="3587396"/>
            <a:ext cx="3777344" cy="2754086"/>
          </a:xfrm>
          <a:prstGeom prst="rect">
            <a:avLst/>
          </a:prstGeom>
        </p:spPr>
      </p:pic>
    </p:spTree>
    <p:extLst>
      <p:ext uri="{BB962C8B-B14F-4D97-AF65-F5344CB8AC3E}">
        <p14:creationId xmlns:p14="http://schemas.microsoft.com/office/powerpoint/2010/main" val="3827325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E5A305-1ED9-4FA1-931E-09563C702C45}"/>
              </a:ext>
            </a:extLst>
          </p:cNvPr>
          <p:cNvSpPr/>
          <p:nvPr/>
        </p:nvSpPr>
        <p:spPr>
          <a:xfrm>
            <a:off x="324091" y="1250067"/>
            <a:ext cx="4164509" cy="11126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Pastoral Support</a:t>
            </a:r>
          </a:p>
        </p:txBody>
      </p:sp>
      <p:pic>
        <p:nvPicPr>
          <p:cNvPr id="7" name="Picture 6">
            <a:extLst>
              <a:ext uri="{FF2B5EF4-FFF2-40B4-BE49-F238E27FC236}">
                <a16:creationId xmlns:a16="http://schemas.microsoft.com/office/drawing/2014/main" id="{D7CBDBA0-2811-4389-B0AB-B3C1F26413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8380" y="1250067"/>
            <a:ext cx="7493620" cy="4092497"/>
          </a:xfrm>
          <a:prstGeom prst="rect">
            <a:avLst/>
          </a:prstGeom>
        </p:spPr>
      </p:pic>
      <p:pic>
        <p:nvPicPr>
          <p:cNvPr id="9" name="Picture 8">
            <a:extLst>
              <a:ext uri="{FF2B5EF4-FFF2-40B4-BE49-F238E27FC236}">
                <a16:creationId xmlns:a16="http://schemas.microsoft.com/office/drawing/2014/main" id="{FCB3F94A-8F35-4115-ABCB-C22659310C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944" y="2740285"/>
            <a:ext cx="3652802" cy="2602279"/>
          </a:xfrm>
          <a:prstGeom prst="rect">
            <a:avLst/>
          </a:prstGeom>
        </p:spPr>
      </p:pic>
    </p:spTree>
    <p:extLst>
      <p:ext uri="{BB962C8B-B14F-4D97-AF65-F5344CB8AC3E}">
        <p14:creationId xmlns:p14="http://schemas.microsoft.com/office/powerpoint/2010/main" val="187677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B885-B3A0-4C71-A906-E66A5A023C91}"/>
              </a:ext>
            </a:extLst>
          </p:cNvPr>
          <p:cNvSpPr>
            <a:spLocks noGrp="1"/>
          </p:cNvSpPr>
          <p:nvPr>
            <p:ph type="ctrTitle"/>
          </p:nvPr>
        </p:nvSpPr>
        <p:spPr/>
        <p:txBody>
          <a:bodyPr/>
          <a:lstStyle/>
          <a:p>
            <a:r>
              <a:rPr lang="en-GB" dirty="0"/>
              <a:t>Academic and Pastoral Support</a:t>
            </a:r>
          </a:p>
        </p:txBody>
      </p:sp>
    </p:spTree>
    <p:extLst>
      <p:ext uri="{BB962C8B-B14F-4D97-AF65-F5344CB8AC3E}">
        <p14:creationId xmlns:p14="http://schemas.microsoft.com/office/powerpoint/2010/main" val="77037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3053-2AFD-420D-BAF0-EF33ED0B09A5}"/>
              </a:ext>
            </a:extLst>
          </p:cNvPr>
          <p:cNvSpPr>
            <a:spLocks noGrp="1"/>
          </p:cNvSpPr>
          <p:nvPr>
            <p:ph type="title"/>
          </p:nvPr>
        </p:nvSpPr>
        <p:spPr/>
        <p:txBody>
          <a:bodyPr/>
          <a:lstStyle/>
          <a:p>
            <a:r>
              <a:rPr lang="en-GB"/>
              <a:t>Vision &amp; Aims</a:t>
            </a:r>
          </a:p>
        </p:txBody>
      </p:sp>
      <p:sp>
        <p:nvSpPr>
          <p:cNvPr id="3" name="Content Placeholder 2">
            <a:extLst>
              <a:ext uri="{FF2B5EF4-FFF2-40B4-BE49-F238E27FC236}">
                <a16:creationId xmlns:a16="http://schemas.microsoft.com/office/drawing/2014/main" id="{B99585C8-478A-432D-BE30-BFDB9B3C7667}"/>
              </a:ext>
            </a:extLst>
          </p:cNvPr>
          <p:cNvSpPr>
            <a:spLocks noGrp="1"/>
          </p:cNvSpPr>
          <p:nvPr>
            <p:ph idx="1"/>
          </p:nvPr>
        </p:nvSpPr>
        <p:spPr>
          <a:xfrm>
            <a:off x="492489" y="1080543"/>
            <a:ext cx="10972800" cy="4525963"/>
          </a:xfrm>
        </p:spPr>
        <p:txBody>
          <a:bodyPr/>
          <a:lstStyle/>
          <a:p>
            <a:endParaRPr lang="en-GB"/>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98A6396E-7FF0-468D-9891-7610671FD54C}"/>
                  </a:ext>
                </a:extLst>
              </p:cNvPr>
              <p:cNvGraphicFramePr>
                <a:graphicFrameLocks noChangeAspect="1"/>
              </p:cNvGraphicFramePr>
              <p:nvPr/>
            </p:nvGraphicFramePr>
            <p:xfrm>
              <a:off x="548911" y="1714500"/>
              <a:ext cx="3048000" cy="1714500"/>
            </p:xfrm>
            <a:graphic>
              <a:graphicData uri="http://schemas.microsoft.com/office/powerpoint/2016/slidezoom">
                <pslz:sldZm>
                  <pslz:sldZmObj sldId="261" cId="4104783036">
                    <pslz:zmPr id="{1A15C1D6-FDB0-43BE-A34F-B465F32B4A3C}"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98A6396E-7FF0-468D-9891-7610671FD54C}"/>
                  </a:ext>
                </a:extLst>
              </p:cNvPr>
              <p:cNvPicPr>
                <a:picLocks noGrp="1" noRot="1" noChangeAspect="1" noMove="1" noResize="1" noEditPoints="1" noAdjustHandles="1" noChangeArrowheads="1" noChangeShapeType="1"/>
              </p:cNvPicPr>
              <p:nvPr/>
            </p:nvPicPr>
            <p:blipFill>
              <a:blip r:embed="rId4"/>
              <a:stretch>
                <a:fillRect/>
              </a:stretch>
            </p:blipFill>
            <p:spPr>
              <a:xfrm>
                <a:off x="548911" y="171450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04925413-BBBC-482E-80CE-F3C04416F284}"/>
                  </a:ext>
                </a:extLst>
              </p:cNvPr>
              <p:cNvGraphicFramePr>
                <a:graphicFrameLocks noChangeAspect="1"/>
              </p:cNvGraphicFramePr>
              <p:nvPr/>
            </p:nvGraphicFramePr>
            <p:xfrm>
              <a:off x="4454889" y="1714500"/>
              <a:ext cx="3048000" cy="1714500"/>
            </p:xfrm>
            <a:graphic>
              <a:graphicData uri="http://schemas.microsoft.com/office/powerpoint/2016/slidezoom">
                <pslz:sldZm>
                  <pslz:sldZmObj sldId="262" cId="2496826062">
                    <pslz:zmPr id="{E6715BAE-3BEF-4357-91CE-B2FD775A0B20}"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id="{04925413-BBBC-482E-80CE-F3C04416F284}"/>
                  </a:ext>
                </a:extLst>
              </p:cNvPr>
              <p:cNvPicPr>
                <a:picLocks noGrp="1" noRot="1" noChangeAspect="1" noMove="1" noResize="1" noEditPoints="1" noAdjustHandles="1" noChangeArrowheads="1" noChangeShapeType="1"/>
              </p:cNvPicPr>
              <p:nvPr/>
            </p:nvPicPr>
            <p:blipFill>
              <a:blip r:embed="rId7"/>
              <a:stretch>
                <a:fillRect/>
              </a:stretch>
            </p:blipFill>
            <p:spPr>
              <a:xfrm>
                <a:off x="4454889" y="171450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8C724AD3-143B-470A-8291-E722A2432719}"/>
                  </a:ext>
                </a:extLst>
              </p:cNvPr>
              <p:cNvGraphicFramePr>
                <a:graphicFrameLocks noChangeAspect="1"/>
              </p:cNvGraphicFramePr>
              <p:nvPr/>
            </p:nvGraphicFramePr>
            <p:xfrm>
              <a:off x="8360867" y="1721468"/>
              <a:ext cx="3048000" cy="1714500"/>
            </p:xfrm>
            <a:graphic>
              <a:graphicData uri="http://schemas.microsoft.com/office/powerpoint/2016/slidezoom">
                <pslz:sldZm>
                  <pslz:sldZmObj sldId="815" cId="1144897465">
                    <pslz:zmPr id="{C8774367-0373-4348-8B70-4893FC630A20}" returnToParent="0"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Slide Zoom 8">
                <a:hlinkClick r:id="rId9" action="ppaction://hlinksldjump"/>
                <a:extLst>
                  <a:ext uri="{FF2B5EF4-FFF2-40B4-BE49-F238E27FC236}">
                    <a16:creationId xmlns:a16="http://schemas.microsoft.com/office/drawing/2014/main" id="{8C724AD3-143B-470A-8291-E722A2432719}"/>
                  </a:ext>
                </a:extLst>
              </p:cNvPr>
              <p:cNvPicPr>
                <a:picLocks noGrp="1" noRot="1" noChangeAspect="1" noMove="1" noResize="1" noEditPoints="1" noAdjustHandles="1" noChangeArrowheads="1" noChangeShapeType="1"/>
              </p:cNvPicPr>
              <p:nvPr/>
            </p:nvPicPr>
            <p:blipFill>
              <a:blip r:embed="rId10"/>
              <a:stretch>
                <a:fillRect/>
              </a:stretch>
            </p:blipFill>
            <p:spPr>
              <a:xfrm>
                <a:off x="8360867" y="1721468"/>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0C19A44E-0EA4-4BE0-A75E-6EE56E53F9D0}"/>
                  </a:ext>
                </a:extLst>
              </p:cNvPr>
              <p:cNvGraphicFramePr>
                <a:graphicFrameLocks noChangeAspect="1"/>
              </p:cNvGraphicFramePr>
              <p:nvPr/>
            </p:nvGraphicFramePr>
            <p:xfrm>
              <a:off x="548911" y="4038600"/>
              <a:ext cx="3048000" cy="1714500"/>
            </p:xfrm>
            <a:graphic>
              <a:graphicData uri="http://schemas.microsoft.com/office/powerpoint/2016/slidezoom">
                <pslz:sldZm>
                  <pslz:sldZmObj sldId="264" cId="1041912854">
                    <pslz:zmPr id="{180D5E46-6353-4573-9614-14A98E456703}" returnToParent="0" transitionDur="1000">
                      <p166:blipFill xmlns:p166="http://schemas.microsoft.com/office/powerpoint/2016/6/main">
                        <a:blip r:embed="rId11"/>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1" name="Slide Zoom 10">
                <a:hlinkClick r:id="rId12" action="ppaction://hlinksldjump"/>
                <a:extLst>
                  <a:ext uri="{FF2B5EF4-FFF2-40B4-BE49-F238E27FC236}">
                    <a16:creationId xmlns:a16="http://schemas.microsoft.com/office/drawing/2014/main" id="{0C19A44E-0EA4-4BE0-A75E-6EE56E53F9D0}"/>
                  </a:ext>
                </a:extLst>
              </p:cNvPr>
              <p:cNvPicPr>
                <a:picLocks noGrp="1" noRot="1" noChangeAspect="1" noMove="1" noResize="1" noEditPoints="1" noAdjustHandles="1" noChangeArrowheads="1" noChangeShapeType="1"/>
              </p:cNvPicPr>
              <p:nvPr/>
            </p:nvPicPr>
            <p:blipFill>
              <a:blip r:embed="rId13"/>
              <a:stretch>
                <a:fillRect/>
              </a:stretch>
            </p:blipFill>
            <p:spPr>
              <a:xfrm>
                <a:off x="548911" y="403860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642921A7-B579-4E2E-9396-50F8CEF60307}"/>
                  </a:ext>
                </a:extLst>
              </p:cNvPr>
              <p:cNvGraphicFramePr>
                <a:graphicFrameLocks noChangeAspect="1"/>
              </p:cNvGraphicFramePr>
              <p:nvPr/>
            </p:nvGraphicFramePr>
            <p:xfrm>
              <a:off x="4454889" y="4038600"/>
              <a:ext cx="3048000" cy="1714500"/>
            </p:xfrm>
            <a:graphic>
              <a:graphicData uri="http://schemas.microsoft.com/office/powerpoint/2016/slidezoom">
                <pslz:sldZm>
                  <pslz:sldZmObj sldId="265" cId="1167602098">
                    <pslz:zmPr id="{D4C65AB0-F652-4F75-9AE4-850071868801}" returnToParent="0"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3" name="Slide Zoom 12">
                <a:hlinkClick r:id="rId15" action="ppaction://hlinksldjump"/>
                <a:extLst>
                  <a:ext uri="{FF2B5EF4-FFF2-40B4-BE49-F238E27FC236}">
                    <a16:creationId xmlns:a16="http://schemas.microsoft.com/office/drawing/2014/main" id="{642921A7-B579-4E2E-9396-50F8CEF60307}"/>
                  </a:ext>
                </a:extLst>
              </p:cNvPr>
              <p:cNvPicPr>
                <a:picLocks noGrp="1" noRot="1" noChangeAspect="1" noMove="1" noResize="1" noEditPoints="1" noAdjustHandles="1" noChangeArrowheads="1" noChangeShapeType="1"/>
              </p:cNvPicPr>
              <p:nvPr/>
            </p:nvPicPr>
            <p:blipFill>
              <a:blip r:embed="rId16"/>
              <a:stretch>
                <a:fillRect/>
              </a:stretch>
            </p:blipFill>
            <p:spPr>
              <a:xfrm>
                <a:off x="4454889" y="403860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244414AC-5F46-4E01-9603-3C0A783F4DCB}"/>
                  </a:ext>
                </a:extLst>
              </p:cNvPr>
              <p:cNvGraphicFramePr>
                <a:graphicFrameLocks noChangeAspect="1"/>
              </p:cNvGraphicFramePr>
              <p:nvPr/>
            </p:nvGraphicFramePr>
            <p:xfrm>
              <a:off x="8360867" y="3965303"/>
              <a:ext cx="3048000" cy="1714500"/>
            </p:xfrm>
            <a:graphic>
              <a:graphicData uri="http://schemas.microsoft.com/office/powerpoint/2016/slidezoom">
                <pslz:sldZm>
                  <pslz:sldZmObj sldId="382" cId="481547402">
                    <pslz:zmPr id="{9ABC543B-99F1-4E0E-B4AD-F20134CB804E}" returnToParent="0" transitionDur="1000">
                      <p166:blipFill xmlns:p166="http://schemas.microsoft.com/office/powerpoint/2016/6/main">
                        <a:blip r:embed="rId1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5" name="Slide Zoom 14">
                <a:hlinkClick r:id="rId18" action="ppaction://hlinksldjump"/>
                <a:extLst>
                  <a:ext uri="{FF2B5EF4-FFF2-40B4-BE49-F238E27FC236}">
                    <a16:creationId xmlns:a16="http://schemas.microsoft.com/office/drawing/2014/main" id="{244414AC-5F46-4E01-9603-3C0A783F4DCB}"/>
                  </a:ext>
                </a:extLst>
              </p:cNvPr>
              <p:cNvPicPr>
                <a:picLocks noGrp="1" noRot="1" noChangeAspect="1" noMove="1" noResize="1" noEditPoints="1" noAdjustHandles="1" noChangeArrowheads="1" noChangeShapeType="1"/>
              </p:cNvPicPr>
              <p:nvPr/>
            </p:nvPicPr>
            <p:blipFill>
              <a:blip r:embed="rId19"/>
              <a:stretch>
                <a:fillRect/>
              </a:stretch>
            </p:blipFill>
            <p:spPr>
              <a:xfrm>
                <a:off x="8360867" y="396530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26933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Support with work</a:t>
            </a:r>
          </a:p>
        </p:txBody>
      </p:sp>
      <p:sp>
        <p:nvSpPr>
          <p:cNvPr id="3" name="Content Placeholder 2"/>
          <p:cNvSpPr>
            <a:spLocks noGrp="1"/>
          </p:cNvSpPr>
          <p:nvPr>
            <p:ph idx="1"/>
          </p:nvPr>
        </p:nvSpPr>
        <p:spPr>
          <a:xfrm>
            <a:off x="308077" y="1588188"/>
            <a:ext cx="10515600" cy="4351338"/>
          </a:xfrm>
        </p:spPr>
        <p:txBody>
          <a:bodyPr/>
          <a:lstStyle/>
          <a:p>
            <a:r>
              <a:rPr lang="en-GB" sz="2800" dirty="0"/>
              <a:t>Students should talk to their subject staff.</a:t>
            </a:r>
          </a:p>
          <a:p>
            <a:r>
              <a:rPr lang="en-GB" sz="2800" dirty="0"/>
              <a:t>Talk to Upper School Office; i.e. their Head of Year or one of the wider team or their form tutor.</a:t>
            </a:r>
          </a:p>
          <a:p>
            <a:r>
              <a:rPr lang="en-GB" sz="2800" dirty="0"/>
              <a:t>The library is available at lunchtimes and after school until 4.45pm.</a:t>
            </a:r>
          </a:p>
          <a:p>
            <a:r>
              <a:rPr lang="en-GB" sz="2800" dirty="0"/>
              <a:t>We will also identify students throughout the year and offer them some subject specific tutoring.</a:t>
            </a:r>
          </a:p>
          <a:p>
            <a:r>
              <a:rPr lang="en-GB" sz="2800" dirty="0"/>
              <a:t>We can also arrange for mentors.</a:t>
            </a:r>
          </a:p>
          <a:p>
            <a:r>
              <a:rPr lang="en-GB" sz="2800" dirty="0"/>
              <a:t>Revision sessions are offered by a range of subjects as exams get closer.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8725" y="4772416"/>
            <a:ext cx="1629915" cy="1764937"/>
          </a:xfrm>
          <a:prstGeom prst="rect">
            <a:avLst/>
          </a:prstGeom>
        </p:spPr>
      </p:pic>
    </p:spTree>
    <p:extLst>
      <p:ext uri="{BB962C8B-B14F-4D97-AF65-F5344CB8AC3E}">
        <p14:creationId xmlns:p14="http://schemas.microsoft.com/office/powerpoint/2010/main" val="294652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3075868" y="191497"/>
            <a:ext cx="8920717" cy="724010"/>
          </a:xfrm>
        </p:spPr>
        <p:txBody>
          <a:bodyPr>
            <a:normAutofit fontScale="90000"/>
          </a:bodyPr>
          <a:lstStyle/>
          <a:p>
            <a:r>
              <a:rPr lang="en-GB" sz="4800" b="1" dirty="0"/>
              <a:t>USE HELPFUL APPS</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157251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solidFill>
                <a:latin typeface="Calibri" panose="020F0502020204030204" pitchFamily="34" charset="0"/>
              </a:rPr>
              <a:t>Flipd</a:t>
            </a:r>
            <a:r>
              <a:rPr lang="en-GB" sz="2800" dirty="0">
                <a:solidFill>
                  <a:schemeClr val="tx1"/>
                </a:solidFill>
                <a:latin typeface="Calibri" panose="020F0502020204030204" pitchFamily="34" charset="0"/>
              </a:rPr>
              <a:t> is an app that stops you procrastinating and keeps you motivated. </a:t>
            </a:r>
          </a:p>
        </p:txBody>
      </p:sp>
      <p:sp>
        <p:nvSpPr>
          <p:cNvPr id="7" name="TextBox 6">
            <a:extLst>
              <a:ext uri="{FF2B5EF4-FFF2-40B4-BE49-F238E27FC236}">
                <a16:creationId xmlns:a16="http://schemas.microsoft.com/office/drawing/2014/main" id="{3C69ED23-C505-4F5E-A4C2-0B79D449BB58}"/>
              </a:ext>
            </a:extLst>
          </p:cNvPr>
          <p:cNvSpPr txBox="1"/>
          <p:nvPr/>
        </p:nvSpPr>
        <p:spPr>
          <a:xfrm>
            <a:off x="1604077" y="3037102"/>
            <a:ext cx="4572000" cy="369332"/>
          </a:xfrm>
          <a:prstGeom prst="rect">
            <a:avLst/>
          </a:prstGeom>
          <a:noFill/>
        </p:spPr>
        <p:txBody>
          <a:bodyPr wrap="square">
            <a:spAutoFit/>
          </a:bodyPr>
          <a:lstStyle/>
          <a:p>
            <a:r>
              <a:rPr lang="en-US" dirty="0">
                <a:latin typeface="Calibri" panose="020F0502020204030204" pitchFamily="34" charset="0"/>
                <a:hlinkClick r:id="rId2"/>
              </a:rPr>
              <a:t>How to use </a:t>
            </a:r>
            <a:r>
              <a:rPr lang="en-US" dirty="0" err="1">
                <a:latin typeface="Calibri" panose="020F0502020204030204" pitchFamily="34" charset="0"/>
                <a:hlinkClick r:id="rId2"/>
              </a:rPr>
              <a:t>Flipd</a:t>
            </a:r>
            <a:r>
              <a:rPr lang="en-US" dirty="0">
                <a:latin typeface="Calibri" panose="020F0502020204030204" pitchFamily="34" charset="0"/>
                <a:hlinkClick r:id="rId2"/>
              </a:rPr>
              <a:t> - YouTube</a:t>
            </a:r>
            <a:endParaRPr lang="en-GB" dirty="0">
              <a:latin typeface="Calibri" panose="020F0502020204030204" pitchFamily="34" charset="0"/>
            </a:endParaRPr>
          </a:p>
        </p:txBody>
      </p:sp>
      <p:sp>
        <p:nvSpPr>
          <p:cNvPr id="8" name="TextBox 7">
            <a:extLst>
              <a:ext uri="{FF2B5EF4-FFF2-40B4-BE49-F238E27FC236}">
                <a16:creationId xmlns:a16="http://schemas.microsoft.com/office/drawing/2014/main" id="{DCA7D593-881D-4C57-AF71-C1205917B32A}"/>
              </a:ext>
            </a:extLst>
          </p:cNvPr>
          <p:cNvSpPr txBox="1"/>
          <p:nvPr/>
        </p:nvSpPr>
        <p:spPr>
          <a:xfrm>
            <a:off x="1524000" y="5492623"/>
            <a:ext cx="4572000" cy="646331"/>
          </a:xfrm>
          <a:prstGeom prst="rect">
            <a:avLst/>
          </a:prstGeom>
          <a:noFill/>
        </p:spPr>
        <p:txBody>
          <a:bodyPr wrap="square">
            <a:spAutoFit/>
          </a:bodyPr>
          <a:lstStyle/>
          <a:p>
            <a:r>
              <a:rPr lang="en-US">
                <a:latin typeface="Calibri" panose="020F0502020204030204" pitchFamily="34" charset="0"/>
                <a:hlinkClick r:id="rId3"/>
              </a:rPr>
              <a:t>Adapt - free Revision Timetable App for A-level &amp; GCSE (getadapt.co.uk)</a:t>
            </a:r>
            <a:endParaRPr lang="en-GB">
              <a:latin typeface="Calibri" panose="020F0502020204030204" pitchFamily="34" charset="0"/>
            </a:endParaRPr>
          </a:p>
        </p:txBody>
      </p:sp>
      <p:sp>
        <p:nvSpPr>
          <p:cNvPr id="9" name="Rectangle: Rounded Corners 8">
            <a:extLst>
              <a:ext uri="{FF2B5EF4-FFF2-40B4-BE49-F238E27FC236}">
                <a16:creationId xmlns:a16="http://schemas.microsoft.com/office/drawing/2014/main" id="{37FC4119-97D3-4A6E-9EA8-6DFB3230E8F2}"/>
              </a:ext>
            </a:extLst>
          </p:cNvPr>
          <p:cNvSpPr/>
          <p:nvPr/>
        </p:nvSpPr>
        <p:spPr>
          <a:xfrm>
            <a:off x="1572512" y="3777647"/>
            <a:ext cx="4386596" cy="152059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libri" panose="020F0502020204030204" pitchFamily="34" charset="0"/>
              </a:rPr>
              <a:t>Adapt</a:t>
            </a:r>
            <a:r>
              <a:rPr lang="en-GB" sz="2800" dirty="0">
                <a:solidFill>
                  <a:schemeClr val="tx1"/>
                </a:solidFill>
                <a:latin typeface="Calibri" panose="020F0502020204030204" pitchFamily="34" charset="0"/>
              </a:rPr>
              <a:t> helps you to create your own revision timetable. </a:t>
            </a:r>
          </a:p>
        </p:txBody>
      </p:sp>
      <p:sp>
        <p:nvSpPr>
          <p:cNvPr id="11" name="TextBox 10">
            <a:extLst>
              <a:ext uri="{FF2B5EF4-FFF2-40B4-BE49-F238E27FC236}">
                <a16:creationId xmlns:a16="http://schemas.microsoft.com/office/drawing/2014/main" id="{D4BE1110-8013-411F-A648-58FC96FC02D8}"/>
              </a:ext>
            </a:extLst>
          </p:cNvPr>
          <p:cNvSpPr txBox="1"/>
          <p:nvPr/>
        </p:nvSpPr>
        <p:spPr>
          <a:xfrm>
            <a:off x="6281404" y="3083269"/>
            <a:ext cx="4705910" cy="369332"/>
          </a:xfrm>
          <a:prstGeom prst="rect">
            <a:avLst/>
          </a:prstGeom>
          <a:noFill/>
        </p:spPr>
        <p:txBody>
          <a:bodyPr wrap="square">
            <a:spAutoFit/>
          </a:bodyPr>
          <a:lstStyle/>
          <a:p>
            <a:r>
              <a:rPr lang="en-US" dirty="0">
                <a:latin typeface="Calibri" panose="020F0502020204030204" pitchFamily="34" charset="0"/>
                <a:hlinkClick r:id="rId4"/>
              </a:rPr>
              <a:t>Learning tools and flashcards - for free! | Quizlet</a:t>
            </a:r>
            <a:endParaRPr lang="en-GB" dirty="0">
              <a:latin typeface="Calibri" panose="020F0502020204030204" pitchFamily="34" charset="0"/>
            </a:endParaRPr>
          </a:p>
        </p:txBody>
      </p:sp>
      <p:sp>
        <p:nvSpPr>
          <p:cNvPr id="12" name="Rectangle: Rounded Corners 11">
            <a:extLst>
              <a:ext uri="{FF2B5EF4-FFF2-40B4-BE49-F238E27FC236}">
                <a16:creationId xmlns:a16="http://schemas.microsoft.com/office/drawing/2014/main" id="{C7C7874D-3CD5-42E1-9CC2-70614DD465DD}"/>
              </a:ext>
            </a:extLst>
          </p:cNvPr>
          <p:cNvSpPr/>
          <p:nvPr/>
        </p:nvSpPr>
        <p:spPr>
          <a:xfrm>
            <a:off x="616976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libri" panose="020F0502020204030204" pitchFamily="34" charset="0"/>
              </a:rPr>
              <a:t>Quizlet</a:t>
            </a:r>
            <a:r>
              <a:rPr lang="en-GB" sz="2800" dirty="0">
                <a:solidFill>
                  <a:schemeClr val="tx1"/>
                </a:solidFill>
                <a:latin typeface="Calibri" panose="020F0502020204030204" pitchFamily="34" charset="0"/>
              </a:rPr>
              <a:t> is a way of creating key word flashcards</a:t>
            </a:r>
          </a:p>
        </p:txBody>
      </p:sp>
      <p:sp>
        <p:nvSpPr>
          <p:cNvPr id="14" name="TextBox 13">
            <a:extLst>
              <a:ext uri="{FF2B5EF4-FFF2-40B4-BE49-F238E27FC236}">
                <a16:creationId xmlns:a16="http://schemas.microsoft.com/office/drawing/2014/main" id="{D7133E5A-91E7-4197-8CBE-DD618523DB8A}"/>
              </a:ext>
            </a:extLst>
          </p:cNvPr>
          <p:cNvSpPr txBox="1"/>
          <p:nvPr/>
        </p:nvSpPr>
        <p:spPr>
          <a:xfrm>
            <a:off x="6281403" y="5492623"/>
            <a:ext cx="3922139" cy="646331"/>
          </a:xfrm>
          <a:prstGeom prst="rect">
            <a:avLst/>
          </a:prstGeom>
          <a:noFill/>
        </p:spPr>
        <p:txBody>
          <a:bodyPr wrap="square">
            <a:spAutoFit/>
          </a:bodyPr>
          <a:lstStyle/>
          <a:p>
            <a:r>
              <a:rPr lang="en-US" dirty="0">
                <a:latin typeface="Calibri" panose="020F0502020204030204" pitchFamily="34" charset="0"/>
                <a:hlinkClick r:id="rId5"/>
              </a:rPr>
              <a:t>Free Homework &amp; Revision for A Level, GCSE, KS3 &amp; KS2 (senecalearning.com)</a:t>
            </a:r>
            <a:endParaRPr lang="en-GB" dirty="0">
              <a:latin typeface="Calibri" panose="020F0502020204030204" pitchFamily="34" charset="0"/>
            </a:endParaRPr>
          </a:p>
        </p:txBody>
      </p:sp>
      <p:sp>
        <p:nvSpPr>
          <p:cNvPr id="15" name="Rectangle: Rounded Corners 14">
            <a:extLst>
              <a:ext uri="{FF2B5EF4-FFF2-40B4-BE49-F238E27FC236}">
                <a16:creationId xmlns:a16="http://schemas.microsoft.com/office/drawing/2014/main" id="{78620665-E031-414A-B94A-19AF9633AC4E}"/>
              </a:ext>
            </a:extLst>
          </p:cNvPr>
          <p:cNvSpPr/>
          <p:nvPr/>
        </p:nvSpPr>
        <p:spPr>
          <a:xfrm>
            <a:off x="6169762" y="3765226"/>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libri" panose="020F0502020204030204" pitchFamily="34" charset="0"/>
              </a:rPr>
              <a:t>Seneca</a:t>
            </a:r>
            <a:r>
              <a:rPr lang="en-GB" sz="2800" dirty="0">
                <a:solidFill>
                  <a:schemeClr val="tx1"/>
                </a:solidFill>
                <a:latin typeface="Calibri" panose="020F0502020204030204" pitchFamily="34" charset="0"/>
              </a:rPr>
              <a:t> has hundreds of tasks linked to specific exam courses</a:t>
            </a:r>
          </a:p>
        </p:txBody>
      </p:sp>
    </p:spTree>
    <p:extLst>
      <p:ext uri="{BB962C8B-B14F-4D97-AF65-F5344CB8AC3E}">
        <p14:creationId xmlns:p14="http://schemas.microsoft.com/office/powerpoint/2010/main" val="3366698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9A166-3B26-467A-8497-C9FD5168C2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9797" y="1402860"/>
            <a:ext cx="2398148" cy="3034689"/>
          </a:xfrm>
          <a:prstGeom prst="rect">
            <a:avLst/>
          </a:prstGeom>
        </p:spPr>
      </p:pic>
      <p:pic>
        <p:nvPicPr>
          <p:cNvPr id="8" name="Picture 7">
            <a:extLst>
              <a:ext uri="{FF2B5EF4-FFF2-40B4-BE49-F238E27FC236}">
                <a16:creationId xmlns:a16="http://schemas.microsoft.com/office/drawing/2014/main" id="{E719CEC8-6B20-481F-B3FE-FD3A1E3EFF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7713" y="1133376"/>
            <a:ext cx="3715657" cy="525360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5C9D595-F123-4BFF-A1E6-5C1F9A44DBD8}"/>
              </a:ext>
            </a:extLst>
          </p:cNvPr>
          <p:cNvSpPr txBox="1"/>
          <p:nvPr/>
        </p:nvSpPr>
        <p:spPr>
          <a:xfrm>
            <a:off x="3032689" y="1370226"/>
            <a:ext cx="4320480" cy="5016758"/>
          </a:xfrm>
          <a:prstGeom prst="rect">
            <a:avLst/>
          </a:prstGeom>
          <a:solidFill>
            <a:schemeClr val="bg1"/>
          </a:solidFill>
        </p:spPr>
        <p:txBody>
          <a:bodyPr wrap="square" rtlCol="0">
            <a:spAutoFit/>
          </a:bodyPr>
          <a:lstStyle/>
          <a:p>
            <a:pPr marL="571500" indent="-571500">
              <a:buFont typeface="Wingdings" panose="05000000000000000000" pitchFamily="2" charset="2"/>
              <a:buChar char="§"/>
            </a:pPr>
            <a:r>
              <a:rPr lang="en-GB" sz="4000" dirty="0">
                <a:latin typeface="Calibri" panose="020F0502020204030204" pitchFamily="34" charset="0"/>
                <a:cs typeface="Calibri" panose="020F0502020204030204" pitchFamily="34" charset="0"/>
              </a:rPr>
              <a:t>Most of Pastoral team is MHFA trained</a:t>
            </a:r>
          </a:p>
          <a:p>
            <a:pPr marL="571500" indent="-571500">
              <a:buFont typeface="Wingdings" panose="05000000000000000000" pitchFamily="2" charset="2"/>
              <a:buChar char="§"/>
            </a:pPr>
            <a:r>
              <a:rPr lang="en-GB" sz="4000" dirty="0">
                <a:latin typeface="Calibri" panose="020F0502020204030204" pitchFamily="34" charset="0"/>
                <a:cs typeface="Calibri" panose="020F0502020204030204" pitchFamily="34" charset="0"/>
              </a:rPr>
              <a:t>2 Pastoral workers – Attendance and School nurse</a:t>
            </a:r>
          </a:p>
          <a:p>
            <a:pPr marL="571500" indent="-571500">
              <a:buFont typeface="Wingdings" panose="05000000000000000000" pitchFamily="2" charset="2"/>
              <a:buChar char="§"/>
            </a:pPr>
            <a:r>
              <a:rPr lang="en-GB" sz="4000" dirty="0">
                <a:latin typeface="Calibri" panose="020F0502020204030204" pitchFamily="34" charset="0"/>
                <a:cs typeface="Calibri" panose="020F0502020204030204" pitchFamily="34" charset="0"/>
              </a:rPr>
              <a:t>Not experts</a:t>
            </a:r>
          </a:p>
        </p:txBody>
      </p:sp>
      <p:sp>
        <p:nvSpPr>
          <p:cNvPr id="3" name="Title 2">
            <a:extLst>
              <a:ext uri="{FF2B5EF4-FFF2-40B4-BE49-F238E27FC236}">
                <a16:creationId xmlns:a16="http://schemas.microsoft.com/office/drawing/2014/main" id="{8B6716B6-2263-4B89-B8AF-6714874BFAF8}"/>
              </a:ext>
            </a:extLst>
          </p:cNvPr>
          <p:cNvSpPr>
            <a:spLocks noGrp="1"/>
          </p:cNvSpPr>
          <p:nvPr>
            <p:ph type="title"/>
          </p:nvPr>
        </p:nvSpPr>
        <p:spPr/>
        <p:txBody>
          <a:bodyPr/>
          <a:lstStyle/>
          <a:p>
            <a:r>
              <a:rPr lang="en-GB" dirty="0"/>
              <a:t>Mental Health Team</a:t>
            </a:r>
          </a:p>
        </p:txBody>
      </p:sp>
      <p:sp>
        <p:nvSpPr>
          <p:cNvPr id="6" name="TextBox 5">
            <a:extLst>
              <a:ext uri="{FF2B5EF4-FFF2-40B4-BE49-F238E27FC236}">
                <a16:creationId xmlns:a16="http://schemas.microsoft.com/office/drawing/2014/main" id="{A3FDA1C6-F421-4F3E-9C00-511509CD2A35}"/>
              </a:ext>
            </a:extLst>
          </p:cNvPr>
          <p:cNvSpPr txBox="1"/>
          <p:nvPr/>
        </p:nvSpPr>
        <p:spPr>
          <a:xfrm>
            <a:off x="489797" y="4636725"/>
            <a:ext cx="2246635" cy="923330"/>
          </a:xfrm>
          <a:prstGeom prst="rect">
            <a:avLst/>
          </a:prstGeom>
          <a:noFill/>
        </p:spPr>
        <p:txBody>
          <a:bodyPr wrap="square" lIns="91440" tIns="45720" rIns="91440" bIns="45720" anchor="t">
            <a:spAutoFit/>
          </a:bodyPr>
          <a:lstStyle/>
          <a:p>
            <a:pPr algn="ctr"/>
            <a:r>
              <a:rPr lang="en-GB" b="1" dirty="0">
                <a:latin typeface="Calibri"/>
                <a:ea typeface="Arial"/>
                <a:cs typeface="Arial"/>
              </a:rPr>
              <a:t>Mrs Owen-Moore </a:t>
            </a:r>
            <a:endParaRPr lang="en-GB" sz="2000" b="1" dirty="0">
              <a:latin typeface="Calibri"/>
              <a:ea typeface="Arial"/>
              <a:cs typeface="Calibri"/>
            </a:endParaRPr>
          </a:p>
          <a:p>
            <a:pPr algn="ctr"/>
            <a:r>
              <a:rPr lang="en-GB" dirty="0">
                <a:latin typeface="Calibri"/>
                <a:ea typeface="Arial"/>
                <a:cs typeface="Arial"/>
              </a:rPr>
              <a:t>Deputy Head and Mental Health Lead​</a:t>
            </a:r>
            <a:endParaRPr lang="en-GB" sz="2000" b="1" dirty="0">
              <a:latin typeface="Calibri"/>
              <a:cs typeface="Calibri"/>
            </a:endParaRPr>
          </a:p>
        </p:txBody>
      </p:sp>
    </p:spTree>
    <p:extLst>
      <p:ext uri="{BB962C8B-B14F-4D97-AF65-F5344CB8AC3E}">
        <p14:creationId xmlns:p14="http://schemas.microsoft.com/office/powerpoint/2010/main" val="416604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looking after your mental health"/>
          <p:cNvPicPr/>
          <p:nvPr/>
        </p:nvPicPr>
        <p:blipFill>
          <a:blip r:embed="rId2">
            <a:extLst>
              <a:ext uri="{28A0092B-C50C-407E-A947-70E740481C1C}">
                <a14:useLocalDpi xmlns:a14="http://schemas.microsoft.com/office/drawing/2010/main"/>
              </a:ext>
            </a:extLst>
          </a:blip>
          <a:srcRect/>
          <a:stretch>
            <a:fillRect/>
          </a:stretch>
        </p:blipFill>
        <p:spPr bwMode="auto">
          <a:xfrm>
            <a:off x="0" y="1050524"/>
            <a:ext cx="7007382" cy="5422703"/>
          </a:xfrm>
          <a:prstGeom prst="rect">
            <a:avLst/>
          </a:prstGeom>
          <a:noFill/>
          <a:ln>
            <a:noFill/>
          </a:ln>
        </p:spPr>
      </p:pic>
      <p:pic>
        <p:nvPicPr>
          <p:cNvPr id="5122" name="Picture 2" descr="Image result for mental health first aid engla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838" y="1050524"/>
            <a:ext cx="12001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DC49C0E4-6DF3-4242-A226-E3AFCFA65170}"/>
              </a:ext>
            </a:extLst>
          </p:cNvPr>
          <p:cNvSpPr>
            <a:spLocks noChangeArrowheads="1"/>
          </p:cNvSpPr>
          <p:nvPr/>
        </p:nvSpPr>
        <p:spPr bwMode="auto">
          <a:xfrm>
            <a:off x="4521034" y="73481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a:latin typeface="Calibri" panose="020F0502020204030204" pitchFamily="34" charset="0"/>
              </a:rPr>
            </a:br>
            <a:endParaRPr lang="en-GB" altLang="en-US">
              <a:latin typeface="Calibri" panose="020F0502020204030204" pitchFamily="34" charset="0"/>
            </a:endParaRPr>
          </a:p>
          <a:p>
            <a:pPr eaLnBrk="0" fontAlgn="base" hangingPunct="0">
              <a:spcBef>
                <a:spcPct val="0"/>
              </a:spcBef>
              <a:spcAft>
                <a:spcPct val="0"/>
              </a:spcAft>
            </a:pPr>
            <a:endParaRPr lang="en-GB" altLang="en-US">
              <a:latin typeface="Calibri" panose="020F0502020204030204" pitchFamily="34" charset="0"/>
            </a:endParaRPr>
          </a:p>
        </p:txBody>
      </p:sp>
      <p:pic>
        <p:nvPicPr>
          <p:cNvPr id="7" name="Picture 6" descr="Meditation, Sitting, Vipassana, Yoga, Reflection">
            <a:extLst>
              <a:ext uri="{FF2B5EF4-FFF2-40B4-BE49-F238E27FC236}">
                <a16:creationId xmlns:a16="http://schemas.microsoft.com/office/drawing/2014/main" id="{31C94EF1-43C1-4E8C-AC4C-02E82A06709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4274" y="2094600"/>
            <a:ext cx="4486910" cy="3467100"/>
          </a:xfrm>
          <a:prstGeom prst="rect">
            <a:avLst/>
          </a:prstGeom>
          <a:noFill/>
          <a:ln>
            <a:solidFill>
              <a:schemeClr val="tx1"/>
            </a:solidFill>
          </a:ln>
        </p:spPr>
      </p:pic>
      <p:sp>
        <p:nvSpPr>
          <p:cNvPr id="3" name="Title 2">
            <a:extLst>
              <a:ext uri="{FF2B5EF4-FFF2-40B4-BE49-F238E27FC236}">
                <a16:creationId xmlns:a16="http://schemas.microsoft.com/office/drawing/2014/main" id="{CE8D4C06-FE36-4EEB-8109-3B3E5D12E9A5}"/>
              </a:ext>
            </a:extLst>
          </p:cNvPr>
          <p:cNvSpPr>
            <a:spLocks noGrp="1"/>
          </p:cNvSpPr>
          <p:nvPr>
            <p:ph type="title"/>
          </p:nvPr>
        </p:nvSpPr>
        <p:spPr/>
        <p:txBody>
          <a:bodyPr/>
          <a:lstStyle/>
          <a:p>
            <a:r>
              <a:rPr lang="en-GB" dirty="0"/>
              <a:t>Maintaining Good Mental Health</a:t>
            </a:r>
          </a:p>
        </p:txBody>
      </p:sp>
    </p:spTree>
    <p:extLst>
      <p:ext uri="{BB962C8B-B14F-4D97-AF65-F5344CB8AC3E}">
        <p14:creationId xmlns:p14="http://schemas.microsoft.com/office/powerpoint/2010/main" val="150620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D9D5F2-9A22-4B03-B08E-71C9B11552CB}"/>
              </a:ext>
            </a:extLst>
          </p:cNvPr>
          <p:cNvSpPr/>
          <p:nvPr/>
        </p:nvSpPr>
        <p:spPr>
          <a:xfrm>
            <a:off x="5568950" y="1265366"/>
            <a:ext cx="6385773" cy="4729500"/>
          </a:xfrm>
          <a:prstGeom prst="rect">
            <a:avLst/>
          </a:prstGeom>
          <a:solidFill>
            <a:schemeClr val="bg1"/>
          </a:solid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In the school library we have many books that can help:</a:t>
            </a:r>
          </a:p>
          <a:p>
            <a:pPr marL="457200" indent="-4572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We have a wide range of fiction, reflect real-life situations and issues that young people face. </a:t>
            </a:r>
          </a:p>
          <a:p>
            <a:pPr marL="457200" indent="-4572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Our non-fiction includes self-help guidance and understanding mental health and illness.</a:t>
            </a:r>
          </a:p>
          <a:p>
            <a:pPr marL="457200" indent="-45720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READING WELL</a:t>
            </a:r>
            <a:r>
              <a:rPr lang="en-GB" sz="2400" dirty="0">
                <a:latin typeface="Calibri" panose="020F0502020204030204" pitchFamily="34" charset="0"/>
                <a:ea typeface="Calibri" panose="020F0502020204030204" pitchFamily="34" charset="0"/>
                <a:cs typeface="Calibri" panose="020F0502020204030204" pitchFamily="34" charset="0"/>
              </a:rPr>
              <a:t> have an excellent selection of recommended reading, called "Books on Prescription"   </a:t>
            </a:r>
            <a:r>
              <a:rPr lang="en-GB" sz="2400" b="1"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https://reading-well.org.uk/books/books-on-prescription</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18075DB-FA7B-4809-BBA9-1083C64F4BAA}"/>
              </a:ext>
            </a:extLst>
          </p:cNvPr>
          <p:cNvSpPr/>
          <p:nvPr/>
        </p:nvSpPr>
        <p:spPr>
          <a:xfrm>
            <a:off x="385583" y="3321423"/>
            <a:ext cx="5183367" cy="5692330"/>
          </a:xfrm>
          <a:prstGeom prst="rect">
            <a:avLst/>
          </a:prstGeom>
        </p:spPr>
        <p:txBody>
          <a:bodyPr vert="horz" lIns="91440" tIns="45720" rIns="91440" bIns="45720" rtlCol="0">
            <a:noAutofit/>
          </a:bodyPr>
          <a:lstStyle/>
          <a:p>
            <a:pPr indent="-228600">
              <a:lnSpc>
                <a:spcPct val="90000"/>
              </a:lnSpc>
              <a:spcAft>
                <a:spcPts val="800"/>
              </a:spcAft>
              <a:buFont typeface="Arial" panose="020B0604020202020204" pitchFamily="34" charset="0"/>
              <a:buChar char="•"/>
            </a:pPr>
            <a:r>
              <a:rPr lang="en-US" sz="2400" dirty="0">
                <a:latin typeface="Calibri" panose="020F0502020204030204" pitchFamily="34" charset="0"/>
              </a:rPr>
              <a:t>Sarah Brennan, Young Minds Chief Executive, said: </a:t>
            </a:r>
          </a:p>
          <a:p>
            <a:pPr algn="ctr">
              <a:lnSpc>
                <a:spcPct val="90000"/>
              </a:lnSpc>
              <a:spcAft>
                <a:spcPts val="800"/>
              </a:spcAft>
            </a:pPr>
            <a:r>
              <a:rPr lang="en-US" sz="2400" i="1" dirty="0">
                <a:latin typeface="Calibri" panose="020F0502020204030204" pitchFamily="34" charset="0"/>
              </a:rPr>
              <a:t>“Books can play a vital role in promoting the mental and emotional well being of young people. They help to break the isolation experienced by young people and demonstrate that their feelings and problems are not unique.”</a:t>
            </a:r>
            <a:endParaRPr lang="en-US" sz="2400" dirty="0">
              <a:latin typeface="Calibri" panose="020F0502020204030204" pitchFamily="34" charset="0"/>
            </a:endParaRPr>
          </a:p>
        </p:txBody>
      </p:sp>
      <p:pic>
        <p:nvPicPr>
          <p:cNvPr id="5122" name="Picture 2" descr="10 for Tuesday: 10 Books Stuck in My Head Forever – K.L. Kranes">
            <a:extLst>
              <a:ext uri="{FF2B5EF4-FFF2-40B4-BE49-F238E27FC236}">
                <a16:creationId xmlns:a16="http://schemas.microsoft.com/office/drawing/2014/main" id="{09A7F2BF-8410-4751-8328-14D235BCCF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160" b="-1"/>
          <a:stretch/>
        </p:blipFill>
        <p:spPr bwMode="auto">
          <a:xfrm>
            <a:off x="1492250" y="1163818"/>
            <a:ext cx="2633497" cy="2097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892988-E736-4022-BBBB-90F0022C7A99}"/>
              </a:ext>
            </a:extLst>
          </p:cNvPr>
          <p:cNvSpPr>
            <a:spLocks noGrp="1"/>
          </p:cNvSpPr>
          <p:nvPr>
            <p:ph type="title"/>
          </p:nvPr>
        </p:nvSpPr>
        <p:spPr/>
        <p:txBody>
          <a:bodyPr/>
          <a:lstStyle/>
          <a:p>
            <a:r>
              <a:rPr lang="en-GB" dirty="0"/>
              <a:t>Importance of Reading</a:t>
            </a:r>
          </a:p>
        </p:txBody>
      </p:sp>
    </p:spTree>
    <p:extLst>
      <p:ext uri="{BB962C8B-B14F-4D97-AF65-F5344CB8AC3E}">
        <p14:creationId xmlns:p14="http://schemas.microsoft.com/office/powerpoint/2010/main" val="29906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10F7-2609-402B-8BEC-AB0C2915B6C9}"/>
              </a:ext>
            </a:extLst>
          </p:cNvPr>
          <p:cNvSpPr>
            <a:spLocks noGrp="1"/>
          </p:cNvSpPr>
          <p:nvPr>
            <p:ph type="title"/>
          </p:nvPr>
        </p:nvSpPr>
        <p:spPr/>
        <p:txBody>
          <a:bodyPr/>
          <a:lstStyle/>
          <a:p>
            <a:r>
              <a:rPr lang="en-GB" dirty="0"/>
              <a:t>Wellbeing Ambassadors</a:t>
            </a:r>
          </a:p>
        </p:txBody>
      </p:sp>
      <p:sp>
        <p:nvSpPr>
          <p:cNvPr id="4" name="Content Placeholder 3">
            <a:extLst>
              <a:ext uri="{FF2B5EF4-FFF2-40B4-BE49-F238E27FC236}">
                <a16:creationId xmlns:a16="http://schemas.microsoft.com/office/drawing/2014/main" id="{9651381D-591B-483A-A59B-4456F2E2B19D}"/>
              </a:ext>
            </a:extLst>
          </p:cNvPr>
          <p:cNvSpPr>
            <a:spLocks noGrp="1"/>
          </p:cNvSpPr>
          <p:nvPr>
            <p:ph idx="1"/>
          </p:nvPr>
        </p:nvSpPr>
        <p:spPr>
          <a:xfrm>
            <a:off x="742016" y="1620142"/>
            <a:ext cx="5021826" cy="4351338"/>
          </a:xfrm>
        </p:spPr>
        <p:txBody>
          <a:bodyPr>
            <a:normAutofit fontScale="92500" lnSpcReduction="10000"/>
          </a:bodyPr>
          <a:lstStyle/>
          <a:p>
            <a:r>
              <a:rPr lang="en-GB" dirty="0"/>
              <a:t>The Wellbeing Ambassadors establishes and supports an empowered team of young people to become leaders of wellbeing and mental health initiatives for their peers.</a:t>
            </a:r>
          </a:p>
          <a:p>
            <a:r>
              <a:rPr lang="en-GB" dirty="0"/>
              <a:t>Assemblies.</a:t>
            </a:r>
          </a:p>
          <a:p>
            <a:r>
              <a:rPr lang="en-GB" dirty="0"/>
              <a:t>Helping to run the wellbeing hub.</a:t>
            </a:r>
          </a:p>
        </p:txBody>
      </p:sp>
      <p:pic>
        <p:nvPicPr>
          <p:cNvPr id="5" name="Picture 4">
            <a:extLst>
              <a:ext uri="{FF2B5EF4-FFF2-40B4-BE49-F238E27FC236}">
                <a16:creationId xmlns:a16="http://schemas.microsoft.com/office/drawing/2014/main" id="{BB8410F7-3D52-4250-8C00-BA1D2FA3E3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1077747"/>
            <a:ext cx="5667375" cy="2337124"/>
          </a:xfrm>
          <a:prstGeom prst="rect">
            <a:avLst/>
          </a:prstGeom>
        </p:spPr>
      </p:pic>
      <p:pic>
        <p:nvPicPr>
          <p:cNvPr id="6" name="Picture 5">
            <a:extLst>
              <a:ext uri="{FF2B5EF4-FFF2-40B4-BE49-F238E27FC236}">
                <a16:creationId xmlns:a16="http://schemas.microsoft.com/office/drawing/2014/main" id="{1714D148-6118-49EF-83D7-6A5E75B4D1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4100" y="3414871"/>
            <a:ext cx="4045884" cy="3034412"/>
          </a:xfrm>
          <a:prstGeom prst="rect">
            <a:avLst/>
          </a:prstGeom>
        </p:spPr>
      </p:pic>
    </p:spTree>
    <p:extLst>
      <p:ext uri="{BB962C8B-B14F-4D97-AF65-F5344CB8AC3E}">
        <p14:creationId xmlns:p14="http://schemas.microsoft.com/office/powerpoint/2010/main" val="135483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0" y="38688"/>
            <a:ext cx="10849511" cy="852883"/>
          </a:xfrm>
          <a:noFill/>
        </p:spPr>
        <p:txBody>
          <a:bodyPr>
            <a:normAutofit/>
          </a:bodyPr>
          <a:lstStyle/>
          <a:p>
            <a:r>
              <a:rPr lang="en-GB" dirty="0">
                <a:solidFill>
                  <a:srgbClr val="C00000"/>
                </a:solidFill>
                <a:latin typeface="Calibri" panose="020F0502020204030204" pitchFamily="34" charset="0"/>
                <a:cs typeface="Calibri" panose="020F0502020204030204" pitchFamily="34" charset="0"/>
              </a:rPr>
              <a:t>Resources</a:t>
            </a:r>
          </a:p>
        </p:txBody>
      </p:sp>
      <p:sp>
        <p:nvSpPr>
          <p:cNvPr id="4" name="Text Placeholder 3"/>
          <p:cNvSpPr>
            <a:spLocks noGrp="1"/>
          </p:cNvSpPr>
          <p:nvPr>
            <p:ph type="body" sz="half" idx="2"/>
          </p:nvPr>
        </p:nvSpPr>
        <p:spPr>
          <a:xfrm>
            <a:off x="167512" y="1405139"/>
            <a:ext cx="8219256" cy="4525963"/>
          </a:xfrm>
        </p:spPr>
        <p:txBody>
          <a:bodyPr/>
          <a:lstStyle/>
          <a:p>
            <a:r>
              <a:rPr lang="en-GB" b="1">
                <a:solidFill>
                  <a:srgbClr val="00B050"/>
                </a:solidFill>
                <a:latin typeface="Calibri" panose="020F0502020204030204" pitchFamily="34" charset="0"/>
                <a:cs typeface="Calibri" panose="020F0502020204030204" pitchFamily="34" charset="0"/>
              </a:rPr>
              <a:t>Ask for HELP!</a:t>
            </a:r>
            <a:r>
              <a:rPr lang="en-GB">
                <a:solidFill>
                  <a:srgbClr val="00B050"/>
                </a:solidFill>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pic>
        <p:nvPicPr>
          <p:cNvPr id="5" name="Picture 2" descr="Image result for mental health first aid england">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8895" y="4997259"/>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dronfield.derbyshire.sch.uk/images/mental-health/camhs.png">
            <a:hlinkClick r:id="rId4" tgtFrame="&quot;_blank&quot;" tooltip="&quot;Visit the CAMHS website&quot;"/>
          </p:cNvPr>
          <p:cNvPicPr/>
          <p:nvPr/>
        </p:nvPicPr>
        <p:blipFill>
          <a:blip r:embed="rId5">
            <a:extLst>
              <a:ext uri="{28A0092B-C50C-407E-A947-70E740481C1C}">
                <a14:useLocalDpi xmlns:a14="http://schemas.microsoft.com/office/drawing/2010/main"/>
              </a:ext>
            </a:extLst>
          </a:blip>
          <a:srcRect/>
          <a:stretch>
            <a:fillRect/>
          </a:stretch>
        </p:blipFill>
        <p:spPr bwMode="auto">
          <a:xfrm>
            <a:off x="8410943" y="1450937"/>
            <a:ext cx="1143000" cy="1143000"/>
          </a:xfrm>
          <a:prstGeom prst="rect">
            <a:avLst/>
          </a:prstGeom>
          <a:noFill/>
          <a:ln>
            <a:noFill/>
          </a:ln>
        </p:spPr>
      </p:pic>
      <p:pic>
        <p:nvPicPr>
          <p:cNvPr id="7" name="Picture 6" descr="https://www.dronfield.derbyshire.sch.uk/images/mental-health/sad.png">
            <a:hlinkClick r:id="rId6" tgtFrame="&quot;_blank&quot;" tooltip="&quot;Visit the Students Against Depression website&quot;"/>
          </p:cNvPr>
          <p:cNvPicPr/>
          <p:nvPr/>
        </p:nvPicPr>
        <p:blipFill>
          <a:blip r:embed="rId7">
            <a:extLst>
              <a:ext uri="{28A0092B-C50C-407E-A947-70E740481C1C}">
                <a14:useLocalDpi xmlns:a14="http://schemas.microsoft.com/office/drawing/2010/main"/>
              </a:ext>
            </a:extLst>
          </a:blip>
          <a:srcRect/>
          <a:stretch>
            <a:fillRect/>
          </a:stretch>
        </p:blipFill>
        <p:spPr bwMode="auto">
          <a:xfrm>
            <a:off x="1062987" y="3654536"/>
            <a:ext cx="1143000" cy="1143000"/>
          </a:xfrm>
          <a:prstGeom prst="rect">
            <a:avLst/>
          </a:prstGeom>
          <a:noFill/>
          <a:ln>
            <a:noFill/>
          </a:ln>
        </p:spPr>
      </p:pic>
      <p:pic>
        <p:nvPicPr>
          <p:cNvPr id="8" name="Picture 7" descr="https://www.dronfield.derbyshire.sch.uk/images/mental-health/young-minds.png">
            <a:hlinkClick r:id="rId8" tgtFrame="&quot;_blank&quot;" tooltip="&quot;Visit the Young Minds website&quot;"/>
          </p:cNvPr>
          <p:cNvPicPr/>
          <p:nvPr/>
        </p:nvPicPr>
        <p:blipFill>
          <a:blip r:embed="rId9">
            <a:extLst>
              <a:ext uri="{28A0092B-C50C-407E-A947-70E740481C1C}">
                <a14:useLocalDpi xmlns:a14="http://schemas.microsoft.com/office/drawing/2010/main"/>
              </a:ext>
            </a:extLst>
          </a:blip>
          <a:srcRect/>
          <a:stretch>
            <a:fillRect/>
          </a:stretch>
        </p:blipFill>
        <p:spPr bwMode="auto">
          <a:xfrm>
            <a:off x="8103489" y="3179129"/>
            <a:ext cx="1143000" cy="1143000"/>
          </a:xfrm>
          <a:prstGeom prst="rect">
            <a:avLst/>
          </a:prstGeom>
          <a:noFill/>
          <a:ln>
            <a:noFill/>
          </a:ln>
        </p:spPr>
      </p:pic>
      <p:pic>
        <p:nvPicPr>
          <p:cNvPr id="9" name="Picture 8" descr="https://www.dronfield.derbyshire.sch.uk/images/mental-health/mind.png">
            <a:hlinkClick r:id="rId10" tgtFrame="&quot;_blank&quot;" tooltip="&quot;Visit the Mind website&quot;"/>
          </p:cNvPr>
          <p:cNvPicPr/>
          <p:nvPr/>
        </p:nvPicPr>
        <p:blipFill>
          <a:blip r:embed="rId11">
            <a:extLst>
              <a:ext uri="{28A0092B-C50C-407E-A947-70E740481C1C}">
                <a14:useLocalDpi xmlns:a14="http://schemas.microsoft.com/office/drawing/2010/main"/>
              </a:ext>
            </a:extLst>
          </a:blip>
          <a:srcRect/>
          <a:stretch>
            <a:fillRect/>
          </a:stretch>
        </p:blipFill>
        <p:spPr bwMode="auto">
          <a:xfrm>
            <a:off x="2726086" y="4907321"/>
            <a:ext cx="1143000" cy="1143000"/>
          </a:xfrm>
          <a:prstGeom prst="rect">
            <a:avLst/>
          </a:prstGeom>
          <a:noFill/>
          <a:ln>
            <a:noFill/>
          </a:ln>
        </p:spPr>
      </p:pic>
      <p:pic>
        <p:nvPicPr>
          <p:cNvPr id="10" name="Picture 9" descr="https://www.dronfield.derbyshire.sch.uk/images/mental-health/the-mix.png">
            <a:hlinkClick r:id="rId12" tgtFrame="&quot;_blank&quot;" tooltip="&quot;Visit the The Mix website&quot;"/>
          </p:cNvPr>
          <p:cNvPicPr/>
          <p:nvPr/>
        </p:nvPicPr>
        <p:blipFill>
          <a:blip r:embed="rId13">
            <a:extLst>
              <a:ext uri="{28A0092B-C50C-407E-A947-70E740481C1C}">
                <a14:useLocalDpi xmlns:a14="http://schemas.microsoft.com/office/drawing/2010/main"/>
              </a:ext>
            </a:extLst>
          </a:blip>
          <a:srcRect/>
          <a:stretch>
            <a:fillRect/>
          </a:stretch>
        </p:blipFill>
        <p:spPr bwMode="auto">
          <a:xfrm>
            <a:off x="6464120" y="1810977"/>
            <a:ext cx="1143000" cy="1143000"/>
          </a:xfrm>
          <a:prstGeom prst="rect">
            <a:avLst/>
          </a:prstGeom>
          <a:noFill/>
          <a:ln>
            <a:noFill/>
          </a:ln>
        </p:spPr>
      </p:pic>
      <p:pic>
        <p:nvPicPr>
          <p:cNvPr id="11" name="Picture 10" descr="https://www.dronfield.derbyshire.sch.uk/images/mental-health/moodjuice.png">
            <a:hlinkClick r:id="rId14" tgtFrame="&quot;_blank&quot;" tooltip="&quot;Visit the Moodjuice website&quot;"/>
          </p:cNvPr>
          <p:cNvPicPr/>
          <p:nvPr/>
        </p:nvPicPr>
        <p:blipFill>
          <a:blip r:embed="rId15">
            <a:extLst>
              <a:ext uri="{28A0092B-C50C-407E-A947-70E740481C1C}">
                <a14:useLocalDpi xmlns:a14="http://schemas.microsoft.com/office/drawing/2010/main"/>
              </a:ext>
            </a:extLst>
          </a:blip>
          <a:srcRect/>
          <a:stretch>
            <a:fillRect/>
          </a:stretch>
        </p:blipFill>
        <p:spPr bwMode="auto">
          <a:xfrm>
            <a:off x="4522511" y="2382477"/>
            <a:ext cx="1296144" cy="1285644"/>
          </a:xfrm>
          <a:prstGeom prst="rect">
            <a:avLst/>
          </a:prstGeom>
          <a:noFill/>
          <a:ln>
            <a:noFill/>
          </a:ln>
        </p:spPr>
      </p:pic>
      <p:pic>
        <p:nvPicPr>
          <p:cNvPr id="12" name="Picture 11" descr="https://www.dronfield.derbyshire.sch.uk/images/mental-health/stopbreathethink.png">
            <a:hlinkClick r:id="rId16" tgtFrame="&quot;_blank&quot;" tooltip="&quot;Visit the Stop, Breathe &amp; Think website&quot;"/>
          </p:cNvPr>
          <p:cNvPicPr/>
          <p:nvPr/>
        </p:nvPicPr>
        <p:blipFill>
          <a:blip r:embed="rId17">
            <a:extLst>
              <a:ext uri="{28A0092B-C50C-407E-A947-70E740481C1C}">
                <a14:useLocalDpi xmlns:a14="http://schemas.microsoft.com/office/drawing/2010/main"/>
              </a:ext>
            </a:extLst>
          </a:blip>
          <a:srcRect/>
          <a:stretch>
            <a:fillRect/>
          </a:stretch>
        </p:blipFill>
        <p:spPr bwMode="auto">
          <a:xfrm>
            <a:off x="991411" y="4907321"/>
            <a:ext cx="1143000" cy="1143000"/>
          </a:xfrm>
          <a:prstGeom prst="rect">
            <a:avLst/>
          </a:prstGeom>
          <a:noFill/>
          <a:ln>
            <a:noFill/>
          </a:ln>
        </p:spPr>
      </p:pic>
      <p:pic>
        <p:nvPicPr>
          <p:cNvPr id="13" name="Picture 2" descr="Image result for headspace">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594519" y="4970201"/>
            <a:ext cx="22147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alm">
            <a:hlinkClick r:id="rId20"/>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494208" y="2593937"/>
            <a:ext cx="1649190" cy="16491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youth health talk">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078044" y="3432817"/>
            <a:ext cx="1529076" cy="1529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A2BD690-C257-42AF-8CD4-B88E57BE4701}"/>
              </a:ext>
            </a:extLst>
          </p:cNvPr>
          <p:cNvPicPr>
            <a:picLocks noChangeAspect="1"/>
          </p:cNvPicPr>
          <p:nvPr/>
        </p:nvPicPr>
        <p:blipFill>
          <a:blip r:embed="rId24"/>
          <a:stretch>
            <a:fillRect/>
          </a:stretch>
        </p:blipFill>
        <p:spPr>
          <a:xfrm>
            <a:off x="1027701" y="2091713"/>
            <a:ext cx="1079089" cy="1361124"/>
          </a:xfrm>
          <a:prstGeom prst="rect">
            <a:avLst/>
          </a:prstGeom>
        </p:spPr>
      </p:pic>
      <p:pic>
        <p:nvPicPr>
          <p:cNvPr id="16" name="Picture 15">
            <a:extLst>
              <a:ext uri="{FF2B5EF4-FFF2-40B4-BE49-F238E27FC236}">
                <a16:creationId xmlns:a16="http://schemas.microsoft.com/office/drawing/2014/main" id="{29AF87C5-153A-484E-A99D-993C85F41A2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513314" y="2674607"/>
            <a:ext cx="2499420" cy="1285644"/>
          </a:xfrm>
          <a:prstGeom prst="rect">
            <a:avLst/>
          </a:prstGeom>
        </p:spPr>
      </p:pic>
      <p:pic>
        <p:nvPicPr>
          <p:cNvPr id="17" name="Picture 16">
            <a:extLst>
              <a:ext uri="{FF2B5EF4-FFF2-40B4-BE49-F238E27FC236}">
                <a16:creationId xmlns:a16="http://schemas.microsoft.com/office/drawing/2014/main" id="{8601DA4E-942D-4178-9909-B88BA493D21F}"/>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9410672" y="4533994"/>
            <a:ext cx="2469873" cy="855799"/>
          </a:xfrm>
          <a:prstGeom prst="rect">
            <a:avLst/>
          </a:prstGeom>
        </p:spPr>
      </p:pic>
    </p:spTree>
    <p:extLst>
      <p:ext uri="{BB962C8B-B14F-4D97-AF65-F5344CB8AC3E}">
        <p14:creationId xmlns:p14="http://schemas.microsoft.com/office/powerpoint/2010/main" val="1294264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534"/>
            <a:ext cx="7772400" cy="1470025"/>
          </a:xfrm>
        </p:spPr>
        <p:txBody>
          <a:bodyPr>
            <a:noAutofit/>
          </a:bodyPr>
          <a:lstStyle/>
          <a:p>
            <a:r>
              <a:rPr lang="en-US" sz="5400" dirty="0">
                <a:solidFill>
                  <a:srgbClr val="7030A0"/>
                </a:solidFill>
              </a:rPr>
              <a:t>Revision Advice </a:t>
            </a:r>
            <a:br>
              <a:rPr lang="en-US" sz="5400" dirty="0">
                <a:solidFill>
                  <a:srgbClr val="7030A0"/>
                </a:solidFill>
              </a:rPr>
            </a:br>
            <a:r>
              <a:rPr lang="en-US" dirty="0">
                <a:solidFill>
                  <a:srgbClr val="7030A0"/>
                </a:solidFill>
              </a:rPr>
              <a:t>for Parents and </a:t>
            </a:r>
            <a:r>
              <a:rPr lang="en-US" dirty="0" err="1">
                <a:solidFill>
                  <a:srgbClr val="7030A0"/>
                </a:solidFill>
              </a:rPr>
              <a:t>Carers</a:t>
            </a:r>
            <a:endParaRPr lang="en-GB" sz="5400" dirty="0">
              <a:solidFill>
                <a:srgbClr val="7030A0"/>
              </a:solidFill>
            </a:endParaRPr>
          </a:p>
        </p:txBody>
      </p:sp>
      <p:pic>
        <p:nvPicPr>
          <p:cNvPr id="5" name="Picture 4">
            <a:extLst>
              <a:ext uri="{FF2B5EF4-FFF2-40B4-BE49-F238E27FC236}">
                <a16:creationId xmlns:a16="http://schemas.microsoft.com/office/drawing/2014/main" id="{D0B977D1-9DE1-4109-9E98-C4B873862C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5268" y="1730674"/>
            <a:ext cx="4672984" cy="4368224"/>
          </a:xfrm>
          <a:prstGeom prst="rect">
            <a:avLst/>
          </a:prstGeom>
        </p:spPr>
      </p:pic>
      <p:sp>
        <p:nvSpPr>
          <p:cNvPr id="6" name="TextBox 5">
            <a:extLst>
              <a:ext uri="{FF2B5EF4-FFF2-40B4-BE49-F238E27FC236}">
                <a16:creationId xmlns:a16="http://schemas.microsoft.com/office/drawing/2014/main" id="{507EA8DC-F328-4FE7-9BEE-E864E25D30B4}"/>
              </a:ext>
            </a:extLst>
          </p:cNvPr>
          <p:cNvSpPr txBox="1"/>
          <p:nvPr/>
        </p:nvSpPr>
        <p:spPr>
          <a:xfrm>
            <a:off x="8634743" y="1118619"/>
            <a:ext cx="3822825" cy="369332"/>
          </a:xfrm>
          <a:prstGeom prst="rect">
            <a:avLst/>
          </a:prstGeom>
          <a:noFill/>
        </p:spPr>
        <p:txBody>
          <a:bodyPr wrap="square">
            <a:spAutoFit/>
          </a:bodyPr>
          <a:lstStyle/>
          <a:p>
            <a:r>
              <a:rPr lang="en-GB" dirty="0">
                <a:hlinkClick r:id="rId3"/>
              </a:rPr>
              <a:t>Key Stage 4 | Ecclesbourne School</a:t>
            </a:r>
            <a:endParaRPr lang="en-GB" dirty="0"/>
          </a:p>
        </p:txBody>
      </p:sp>
    </p:spTree>
    <p:extLst>
      <p:ext uri="{BB962C8B-B14F-4D97-AF65-F5344CB8AC3E}">
        <p14:creationId xmlns:p14="http://schemas.microsoft.com/office/powerpoint/2010/main" val="294703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2767643" y="-225088"/>
            <a:ext cx="8920717" cy="1325563"/>
          </a:xfrm>
        </p:spPr>
        <p:txBody>
          <a:bodyPr>
            <a:normAutofit/>
          </a:bodyPr>
          <a:lstStyle/>
          <a:p>
            <a:r>
              <a:rPr lang="en-GB" sz="4400" b="1" dirty="0"/>
              <a:t>START EARLY</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967873" y="1100475"/>
            <a:ext cx="6015054" cy="5319831"/>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Calibri" panose="020F0502020204030204" pitchFamily="34" charset="0"/>
              </a:rPr>
              <a:t>The more time your child gives themselves to revise, the more opportunity they have to cover each subject without needing to cram. They will be have more time to practise what they need to learn and consolidate it into their memory.</a:t>
            </a:r>
          </a:p>
        </p:txBody>
      </p:sp>
      <p:pic>
        <p:nvPicPr>
          <p:cNvPr id="1026" name="Picture 2" descr="Quote - The early bird catches the worm.">
            <a:extLst>
              <a:ext uri="{FF2B5EF4-FFF2-40B4-BE49-F238E27FC236}">
                <a16:creationId xmlns:a16="http://schemas.microsoft.com/office/drawing/2014/main" id="{6F48320A-8C60-4D2C-B4D7-8A873F3592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70044" y="1844825"/>
            <a:ext cx="2592288" cy="413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2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4557487" y="2276872"/>
            <a:ext cx="6894284" cy="3659471"/>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Calibri" panose="020F0502020204030204" pitchFamily="34" charset="0"/>
              </a:rPr>
              <a:t>You can ensure that your child devises a realistic revision programme for themselves. You can factor in events that might be happening.</a:t>
            </a:r>
          </a:p>
        </p:txBody>
      </p:sp>
      <p:pic>
        <p:nvPicPr>
          <p:cNvPr id="7" name="Picture 6">
            <a:extLst>
              <a:ext uri="{FF2B5EF4-FFF2-40B4-BE49-F238E27FC236}">
                <a16:creationId xmlns:a16="http://schemas.microsoft.com/office/drawing/2014/main" id="{914427CD-45A0-4294-AB58-A1C9789D81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585" y="2926072"/>
            <a:ext cx="3456384" cy="2464187"/>
          </a:xfrm>
          <a:prstGeom prst="rect">
            <a:avLst/>
          </a:prstGeom>
        </p:spPr>
      </p:pic>
      <p:sp>
        <p:nvSpPr>
          <p:cNvPr id="8" name="Title 1">
            <a:extLst>
              <a:ext uri="{FF2B5EF4-FFF2-40B4-BE49-F238E27FC236}">
                <a16:creationId xmlns:a16="http://schemas.microsoft.com/office/drawing/2014/main" id="{AF7B1E32-1AF6-4BA9-A45E-DB343F0C5827}"/>
              </a:ext>
            </a:extLst>
          </p:cNvPr>
          <p:cNvSpPr>
            <a:spLocks noGrp="1"/>
          </p:cNvSpPr>
          <p:nvPr>
            <p:ph type="title"/>
          </p:nvPr>
        </p:nvSpPr>
        <p:spPr>
          <a:xfrm>
            <a:off x="2531054" y="373931"/>
            <a:ext cx="8920717" cy="1325563"/>
          </a:xfrm>
        </p:spPr>
        <p:txBody>
          <a:bodyPr>
            <a:normAutofit fontScale="90000"/>
          </a:bodyPr>
          <a:lstStyle/>
          <a:p>
            <a:r>
              <a:rPr lang="en-GB" sz="7200" b="1" dirty="0"/>
              <a:t>HELP THEM MAKE A REVISION TIMETABLE</a:t>
            </a:r>
          </a:p>
        </p:txBody>
      </p:sp>
    </p:spTree>
    <p:extLst>
      <p:ext uri="{BB962C8B-B14F-4D97-AF65-F5344CB8AC3E}">
        <p14:creationId xmlns:p14="http://schemas.microsoft.com/office/powerpoint/2010/main" val="317063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49DF-101A-4A08-8CAA-E5883B0E97C8}"/>
              </a:ext>
            </a:extLst>
          </p:cNvPr>
          <p:cNvSpPr>
            <a:spLocks noGrp="1"/>
          </p:cNvSpPr>
          <p:nvPr>
            <p:ph type="title"/>
          </p:nvPr>
        </p:nvSpPr>
        <p:spPr/>
        <p:txBody>
          <a:bodyPr/>
          <a:lstStyle/>
          <a:p>
            <a:endParaRPr lang="en-GB"/>
          </a:p>
        </p:txBody>
      </p:sp>
      <p:pic>
        <p:nvPicPr>
          <p:cNvPr id="7" name="Content Placeholder 6" descr="A group of people sitting at a table looking at a computer&#10;&#10;Description automatically generated with medium confidence">
            <a:extLst>
              <a:ext uri="{FF2B5EF4-FFF2-40B4-BE49-F238E27FC236}">
                <a16:creationId xmlns:a16="http://schemas.microsoft.com/office/drawing/2014/main" id="{416651D5-BBD0-4B8D-8479-D11AFE221C8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12192001" cy="6858000"/>
          </a:xfrm>
        </p:spPr>
      </p:pic>
      <p:sp>
        <p:nvSpPr>
          <p:cNvPr id="8" name="Rectangle 7">
            <a:extLst>
              <a:ext uri="{FF2B5EF4-FFF2-40B4-BE49-F238E27FC236}">
                <a16:creationId xmlns:a16="http://schemas.microsoft.com/office/drawing/2014/main" id="{03C3E8CD-D6E2-475E-AEB8-A48B7A0746DD}"/>
              </a:ext>
            </a:extLst>
          </p:cNvPr>
          <p:cNvSpPr/>
          <p:nvPr/>
        </p:nvSpPr>
        <p:spPr bwMode="auto">
          <a:xfrm>
            <a:off x="-1" y="2349500"/>
            <a:ext cx="12192001" cy="45085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E140FDB-9653-441F-BAF5-7E682B2F2428}"/>
              </a:ext>
            </a:extLst>
          </p:cNvPr>
          <p:cNvSpPr txBox="1"/>
          <p:nvPr/>
        </p:nvSpPr>
        <p:spPr>
          <a:xfrm>
            <a:off x="1706880" y="5443620"/>
            <a:ext cx="10066020" cy="954107"/>
          </a:xfrm>
          <a:prstGeom prst="rect">
            <a:avLst/>
          </a:prstGeom>
          <a:noFill/>
        </p:spPr>
        <p:txBody>
          <a:bodyPr wrap="square">
            <a:spAutoFit/>
          </a:bodyPr>
          <a:lstStyle/>
          <a:p>
            <a:pPr algn="r"/>
            <a:r>
              <a:rPr lang="en-GB" sz="2800" i="1" dirty="0">
                <a:solidFill>
                  <a:schemeClr val="bg1"/>
                </a:solidFill>
                <a:latin typeface="Arial" panose="020B0604020202020204" pitchFamily="34" charset="0"/>
                <a:ea typeface="Roboto Light" panose="02000000000000000000" pitchFamily="2" charset="0"/>
                <a:cs typeface="Arial" panose="020B0604020202020204" pitchFamily="34" charset="0"/>
              </a:rPr>
              <a:t>A broad and balanced curriculum that develops the knowledge and skills students need to thrive now and for a fulfilling future</a:t>
            </a:r>
          </a:p>
        </p:txBody>
      </p:sp>
    </p:spTree>
    <p:extLst>
      <p:ext uri="{BB962C8B-B14F-4D97-AF65-F5344CB8AC3E}">
        <p14:creationId xmlns:p14="http://schemas.microsoft.com/office/powerpoint/2010/main" val="41047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337480" y="1353121"/>
            <a:ext cx="4989263" cy="4597735"/>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Calibri" panose="020F0502020204030204" pitchFamily="34" charset="0"/>
              </a:rPr>
              <a:t>Students know that they need to mix up the style of revision that they do. Having a range of different stationery will help them with that.</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2832111" y="363657"/>
            <a:ext cx="8920717" cy="1325563"/>
          </a:xfrm>
        </p:spPr>
        <p:txBody>
          <a:bodyPr>
            <a:normAutofit fontScale="90000"/>
          </a:bodyPr>
          <a:lstStyle/>
          <a:p>
            <a:r>
              <a:rPr lang="en-GB" sz="7200" b="1" dirty="0"/>
              <a:t>GO SHOPPING FOR STATIONERY</a:t>
            </a:r>
          </a:p>
        </p:txBody>
      </p:sp>
      <p:pic>
        <p:nvPicPr>
          <p:cNvPr id="7" name="Picture 6" descr="... , frugal files , school supplies No comments: Links to this post">
            <a:extLst>
              <a:ext uri="{FF2B5EF4-FFF2-40B4-BE49-F238E27FC236}">
                <a16:creationId xmlns:a16="http://schemas.microsoft.com/office/drawing/2014/main" id="{9F0EA78B-9AF3-4535-9F62-AE06C7531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1494" y="2037455"/>
            <a:ext cx="4189035" cy="2783090"/>
          </a:xfrm>
          <a:prstGeom prst="rect">
            <a:avLst/>
          </a:prstGeom>
        </p:spPr>
      </p:pic>
      <p:pic>
        <p:nvPicPr>
          <p:cNvPr id="5" name="Picture 2" descr="Image result for revision cards">
            <a:extLst>
              <a:ext uri="{FF2B5EF4-FFF2-40B4-BE49-F238E27FC236}">
                <a16:creationId xmlns:a16="http://schemas.microsoft.com/office/drawing/2014/main" id="{151B1EB9-5298-4EE8-80C9-9B8489A266C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4800" b="93100" l="8500" r="90000">
                        <a14:foregroundMark x1="79700" y1="49900" x2="61200" y2="10800"/>
                        <a14:foregroundMark x1="61700" y1="10800" x2="36600" y2="28400"/>
                        <a14:foregroundMark x1="36600" y1="28400" x2="51300" y2="18900"/>
                        <a14:foregroundMark x1="51300" y1="18900" x2="61700" y2="4800"/>
                        <a14:foregroundMark x1="61700" y1="4800" x2="61700" y2="4800"/>
                        <a14:foregroundMark x1="35600" y1="43400" x2="16800" y2="64400"/>
                        <a14:foregroundMark x1="16800" y1="64400" x2="8500" y2="66000"/>
                        <a14:foregroundMark x1="9500" y1="65500" x2="25000" y2="79000"/>
                        <a14:foregroundMark x1="25000" y1="79000" x2="47400" y2="89400"/>
                        <a14:foregroundMark x1="47400" y1="89400" x2="48100" y2="93100"/>
                      </a14:backgroundRemoval>
                    </a14:imgEffect>
                  </a14:imgLayer>
                </a14:imgProps>
              </a:ext>
              <a:ext uri="{28A0092B-C50C-407E-A947-70E740481C1C}">
                <a14:useLocalDpi xmlns:a14="http://schemas.microsoft.com/office/drawing/2010/main"/>
              </a:ext>
            </a:extLst>
          </a:blip>
          <a:srcRect/>
          <a:stretch>
            <a:fillRect/>
          </a:stretch>
        </p:blipFill>
        <p:spPr bwMode="auto">
          <a:xfrm>
            <a:off x="8884068" y="3374084"/>
            <a:ext cx="2892921" cy="289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29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424077" y="1146279"/>
            <a:ext cx="5400600" cy="5055765"/>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Calibri" panose="020F0502020204030204" pitchFamily="34" charset="0"/>
              </a:rPr>
              <a:t>It is definitely your child’s responsibility to revise! But now and again maybe you could test them on their flashcards. Ask them to explain their mind maps or PowerPoints.</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3189515" y="-179284"/>
            <a:ext cx="8920717" cy="1325563"/>
          </a:xfrm>
        </p:spPr>
        <p:txBody>
          <a:bodyPr>
            <a:normAutofit/>
          </a:bodyPr>
          <a:lstStyle/>
          <a:p>
            <a:r>
              <a:rPr lang="en-GB" sz="7200" dirty="0"/>
              <a:t>GET INVOLVED</a:t>
            </a:r>
          </a:p>
        </p:txBody>
      </p:sp>
      <p:pic>
        <p:nvPicPr>
          <p:cNvPr id="4098" name="Picture 2" descr="See the source image">
            <a:extLst>
              <a:ext uri="{FF2B5EF4-FFF2-40B4-BE49-F238E27FC236}">
                <a16:creationId xmlns:a16="http://schemas.microsoft.com/office/drawing/2014/main" id="{A459324F-28A8-4239-961A-326CC1D5C1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9910" y="1348445"/>
            <a:ext cx="5470322" cy="36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3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2135559" y="1844994"/>
            <a:ext cx="8187426" cy="1738638"/>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Calibri" panose="020F0502020204030204" pitchFamily="34" charset="0"/>
              </a:rPr>
              <a:t>We encourage the students to set themselves a small number of mini goals to achieve at the end of each day. </a:t>
            </a:r>
          </a:p>
        </p:txBody>
      </p:sp>
      <p:pic>
        <p:nvPicPr>
          <p:cNvPr id="1026" name="Picture 2">
            <a:extLst>
              <a:ext uri="{FF2B5EF4-FFF2-40B4-BE49-F238E27FC236}">
                <a16:creationId xmlns:a16="http://schemas.microsoft.com/office/drawing/2014/main" id="{41E08CA4-2158-4117-919B-39E61092EB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5696" y="3746980"/>
            <a:ext cx="5667153" cy="24793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4536936" y="283125"/>
            <a:ext cx="7532915" cy="1325563"/>
          </a:xfrm>
        </p:spPr>
        <p:txBody>
          <a:bodyPr>
            <a:noAutofit/>
          </a:bodyPr>
          <a:lstStyle/>
          <a:p>
            <a:r>
              <a:rPr lang="en-GB" sz="4800" dirty="0"/>
              <a:t>BE ENCOURAGING AND CELEBRATE MINI GOALS</a:t>
            </a:r>
          </a:p>
        </p:txBody>
      </p:sp>
    </p:spTree>
    <p:extLst>
      <p:ext uri="{BB962C8B-B14F-4D97-AF65-F5344CB8AC3E}">
        <p14:creationId xmlns:p14="http://schemas.microsoft.com/office/powerpoint/2010/main" val="383643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5098085" y="1117599"/>
            <a:ext cx="6594991" cy="5190030"/>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Calibri" panose="020F0502020204030204" pitchFamily="34" charset="0"/>
              </a:rPr>
              <a:t>What distracts your child? Their phone? YouTube? Talk with them to decide the best strategies for avoiding distractions, e.g. phone in a different room, 10 internet rewards for 40 minutes revision.</a:t>
            </a:r>
          </a:p>
        </p:txBody>
      </p:sp>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505479" y="368660"/>
            <a:ext cx="4126833" cy="4392488"/>
          </a:xfrm>
        </p:spPr>
        <p:txBody>
          <a:bodyPr>
            <a:normAutofit fontScale="90000"/>
          </a:bodyPr>
          <a:lstStyle/>
          <a:p>
            <a:r>
              <a:rPr lang="en-GB" sz="6600" b="1" dirty="0"/>
              <a:t>HELP THEM TO NOT GET DISTRACTED</a:t>
            </a:r>
          </a:p>
        </p:txBody>
      </p:sp>
      <p:pic>
        <p:nvPicPr>
          <p:cNvPr id="2050" name="Picture 2" descr="3 Simple tips to stop getting distracted by your smartphone % %s ep%% % %s  itename%%">
            <a:extLst>
              <a:ext uri="{FF2B5EF4-FFF2-40B4-BE49-F238E27FC236}">
                <a16:creationId xmlns:a16="http://schemas.microsoft.com/office/drawing/2014/main" id="{9849864C-9DD3-45C7-A2F3-7B5EF1990FA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1252" y="4060867"/>
            <a:ext cx="363428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41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932566" y="1609778"/>
            <a:ext cx="4346391" cy="4176464"/>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Calibri" panose="020F0502020204030204" pitchFamily="34" charset="0"/>
              </a:rPr>
              <a:t>Plenty of sleep</a:t>
            </a:r>
          </a:p>
          <a:p>
            <a:pPr algn="ctr"/>
            <a:endParaRPr lang="en-GB" sz="3600">
              <a:solidFill>
                <a:schemeClr val="tx1"/>
              </a:solidFill>
              <a:latin typeface="Calibri" panose="020F0502020204030204" pitchFamily="34" charset="0"/>
            </a:endParaRPr>
          </a:p>
          <a:p>
            <a:pPr algn="ctr"/>
            <a:r>
              <a:rPr lang="en-GB" sz="3600" dirty="0">
                <a:solidFill>
                  <a:schemeClr val="tx1"/>
                </a:solidFill>
                <a:latin typeface="Calibri" panose="020F0502020204030204" pitchFamily="34" charset="0"/>
              </a:rPr>
              <a:t>Healthy snacks</a:t>
            </a:r>
          </a:p>
          <a:p>
            <a:pPr algn="ctr"/>
            <a:endParaRPr lang="en-GB" sz="3600">
              <a:solidFill>
                <a:schemeClr val="tx1"/>
              </a:solidFill>
              <a:latin typeface="Calibri" panose="020F0502020204030204" pitchFamily="34" charset="0"/>
            </a:endParaRPr>
          </a:p>
          <a:p>
            <a:pPr algn="ctr"/>
            <a:r>
              <a:rPr lang="en-GB" sz="3600" dirty="0">
                <a:solidFill>
                  <a:schemeClr val="tx1"/>
                </a:solidFill>
                <a:latin typeface="Calibri" panose="020F0502020204030204" pitchFamily="34" charset="0"/>
              </a:rPr>
              <a:t>Going for walks</a:t>
            </a:r>
          </a:p>
          <a:p>
            <a:pPr algn="ctr"/>
            <a:endParaRPr lang="en-GB" sz="3600">
              <a:solidFill>
                <a:schemeClr val="tx1"/>
              </a:solidFill>
              <a:latin typeface="Calibri" panose="020F0502020204030204" pitchFamily="34" charset="0"/>
            </a:endParaRPr>
          </a:p>
          <a:p>
            <a:pPr algn="ctr"/>
            <a:r>
              <a:rPr lang="en-GB" sz="3600" dirty="0">
                <a:solidFill>
                  <a:schemeClr val="tx1"/>
                </a:solidFill>
                <a:latin typeface="Calibri" panose="020F0502020204030204" pitchFamily="34" charset="0"/>
              </a:rPr>
              <a:t>Exercise</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2784221" y="-186110"/>
            <a:ext cx="8920717" cy="1325563"/>
          </a:xfrm>
        </p:spPr>
        <p:txBody>
          <a:bodyPr>
            <a:normAutofit/>
          </a:bodyPr>
          <a:lstStyle/>
          <a:p>
            <a:r>
              <a:rPr lang="en-GB" sz="4800" b="1" dirty="0"/>
              <a:t>GET A GOOD BALANCE</a:t>
            </a:r>
          </a:p>
        </p:txBody>
      </p:sp>
      <p:pic>
        <p:nvPicPr>
          <p:cNvPr id="3" name="Picture 2">
            <a:extLst>
              <a:ext uri="{FF2B5EF4-FFF2-40B4-BE49-F238E27FC236}">
                <a16:creationId xmlns:a16="http://schemas.microsoft.com/office/drawing/2014/main" id="{E1B0373F-A56C-42D8-937B-FC9143C754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48047" y="2023931"/>
            <a:ext cx="4860295" cy="2613073"/>
          </a:xfrm>
          <a:prstGeom prst="rect">
            <a:avLst/>
          </a:prstGeom>
        </p:spPr>
      </p:pic>
    </p:spTree>
    <p:extLst>
      <p:ext uri="{BB962C8B-B14F-4D97-AF65-F5344CB8AC3E}">
        <p14:creationId xmlns:p14="http://schemas.microsoft.com/office/powerpoint/2010/main" val="214440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49DF-101A-4A08-8CAA-E5883B0E97C8}"/>
              </a:ext>
            </a:extLst>
          </p:cNvPr>
          <p:cNvSpPr>
            <a:spLocks noGrp="1"/>
          </p:cNvSpPr>
          <p:nvPr>
            <p:ph type="title"/>
          </p:nvPr>
        </p:nvSpPr>
        <p:spPr/>
        <p:txBody>
          <a:bodyPr/>
          <a:lstStyle/>
          <a:p>
            <a:endParaRPr lang="en-GB"/>
          </a:p>
        </p:txBody>
      </p:sp>
      <p:pic>
        <p:nvPicPr>
          <p:cNvPr id="7" name="Content Placeholder 6" descr="A group of people sitting at a table looking at a computer&#10;&#10;Description automatically generated with medium confidence">
            <a:extLst>
              <a:ext uri="{FF2B5EF4-FFF2-40B4-BE49-F238E27FC236}">
                <a16:creationId xmlns:a16="http://schemas.microsoft.com/office/drawing/2014/main" id="{416651D5-BBD0-4B8D-8479-D11AFE221C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02" r="7202"/>
          <a:stretch/>
        </p:blipFill>
        <p:spPr>
          <a:xfrm>
            <a:off x="0" y="0"/>
            <a:ext cx="12192001" cy="6858000"/>
          </a:xfrm>
        </p:spPr>
      </p:pic>
      <p:sp>
        <p:nvSpPr>
          <p:cNvPr id="8" name="Rectangle 7">
            <a:extLst>
              <a:ext uri="{FF2B5EF4-FFF2-40B4-BE49-F238E27FC236}">
                <a16:creationId xmlns:a16="http://schemas.microsoft.com/office/drawing/2014/main" id="{03C3E8CD-D6E2-475E-AEB8-A48B7A0746DD}"/>
              </a:ext>
            </a:extLst>
          </p:cNvPr>
          <p:cNvSpPr/>
          <p:nvPr/>
        </p:nvSpPr>
        <p:spPr bwMode="auto">
          <a:xfrm>
            <a:off x="-1" y="2349500"/>
            <a:ext cx="12192001" cy="45085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E140FDB-9653-441F-BAF5-7E682B2F2428}"/>
              </a:ext>
            </a:extLst>
          </p:cNvPr>
          <p:cNvSpPr txBox="1"/>
          <p:nvPr/>
        </p:nvSpPr>
        <p:spPr>
          <a:xfrm>
            <a:off x="1706880" y="5443620"/>
            <a:ext cx="10066020"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 broad and balanced curriculum that develops the knowledge and skills students need to thrive now and for a fulfilling future</a:t>
            </a:r>
          </a:p>
        </p:txBody>
      </p:sp>
    </p:spTree>
    <p:extLst>
      <p:ext uri="{BB962C8B-B14F-4D97-AF65-F5344CB8AC3E}">
        <p14:creationId xmlns:p14="http://schemas.microsoft.com/office/powerpoint/2010/main" val="4104783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75EC-DED5-4CBB-B7B1-AA9E453F344F}"/>
              </a:ext>
            </a:extLst>
          </p:cNvPr>
          <p:cNvSpPr>
            <a:spLocks noGrp="1"/>
          </p:cNvSpPr>
          <p:nvPr>
            <p:ph type="title"/>
          </p:nvPr>
        </p:nvSpPr>
        <p:spPr/>
        <p:txBody>
          <a:bodyPr/>
          <a:lstStyle/>
          <a:p>
            <a:endParaRPr lang="en-GB"/>
          </a:p>
        </p:txBody>
      </p:sp>
      <p:pic>
        <p:nvPicPr>
          <p:cNvPr id="9" name="Content Placeholder 8" descr="A person on a stage&#10;&#10;Description automatically generated with low confidence">
            <a:extLst>
              <a:ext uri="{FF2B5EF4-FFF2-40B4-BE49-F238E27FC236}">
                <a16:creationId xmlns:a16="http://schemas.microsoft.com/office/drawing/2014/main" id="{C3606B6E-4017-4A5C-9F67-E61CEA83753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396"/>
          <a:stretch/>
        </p:blipFill>
        <p:spPr>
          <a:xfrm>
            <a:off x="-292099" y="0"/>
            <a:ext cx="12484100" cy="6858000"/>
          </a:xfrm>
        </p:spPr>
      </p:pic>
      <p:sp>
        <p:nvSpPr>
          <p:cNvPr id="12" name="Rectangle 11">
            <a:extLst>
              <a:ext uri="{FF2B5EF4-FFF2-40B4-BE49-F238E27FC236}">
                <a16:creationId xmlns:a16="http://schemas.microsoft.com/office/drawing/2014/main" id="{304AC218-33F8-456B-A5C7-E05BEBF857A7}"/>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7D69422D-6F5E-4D73-BE0E-D4B319EA7871}"/>
              </a:ext>
            </a:extLst>
          </p:cNvPr>
          <p:cNvSpPr txBox="1"/>
          <p:nvPr/>
        </p:nvSpPr>
        <p:spPr>
          <a:xfrm>
            <a:off x="3060700" y="5443620"/>
            <a:ext cx="8661400" cy="954107"/>
          </a:xfrm>
          <a:prstGeom prst="rect">
            <a:avLst/>
          </a:prstGeom>
          <a:noFill/>
        </p:spPr>
        <p:txBody>
          <a:bodyPr wrap="square">
            <a:spAutoFit/>
          </a:bodyPr>
          <a:lstStyle/>
          <a:p>
            <a:pPr algn="r"/>
            <a:r>
              <a:rPr lang="en-GB" sz="2800" i="1" dirty="0">
                <a:solidFill>
                  <a:schemeClr val="bg1"/>
                </a:solidFill>
                <a:latin typeface="Arial" panose="020B0604020202020204" pitchFamily="34" charset="0"/>
                <a:ea typeface="Roboto Light" panose="02000000000000000000" pitchFamily="2" charset="0"/>
                <a:cs typeface="Arial" panose="020B0604020202020204" pitchFamily="34" charset="0"/>
              </a:rPr>
              <a:t>Develop students’ resilience and confidence in themselves and their capacity for growth</a:t>
            </a:r>
          </a:p>
        </p:txBody>
      </p:sp>
    </p:spTree>
    <p:extLst>
      <p:ext uri="{BB962C8B-B14F-4D97-AF65-F5344CB8AC3E}">
        <p14:creationId xmlns:p14="http://schemas.microsoft.com/office/powerpoint/2010/main" val="249682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75EC-DED5-4CBB-B7B1-AA9E453F344F}"/>
              </a:ext>
            </a:extLst>
          </p:cNvPr>
          <p:cNvSpPr>
            <a:spLocks noGrp="1"/>
          </p:cNvSpPr>
          <p:nvPr>
            <p:ph type="title"/>
          </p:nvPr>
        </p:nvSpPr>
        <p:spPr/>
        <p:txBody>
          <a:bodyPr/>
          <a:lstStyle/>
          <a:p>
            <a:endParaRPr lang="en-GB"/>
          </a:p>
        </p:txBody>
      </p:sp>
      <p:pic>
        <p:nvPicPr>
          <p:cNvPr id="9" name="Content Placeholder 8" descr="A person on a stage&#10;&#10;Description automatically generated with low confidence">
            <a:extLst>
              <a:ext uri="{FF2B5EF4-FFF2-40B4-BE49-F238E27FC236}">
                <a16:creationId xmlns:a16="http://schemas.microsoft.com/office/drawing/2014/main" id="{C3606B6E-4017-4A5C-9F67-E61CEA83753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65" t="16712" r="1288"/>
          <a:stretch/>
        </p:blipFill>
        <p:spPr>
          <a:xfrm>
            <a:off x="-292099" y="0"/>
            <a:ext cx="12484100" cy="6858000"/>
          </a:xfrm>
        </p:spPr>
      </p:pic>
      <p:sp>
        <p:nvSpPr>
          <p:cNvPr id="12" name="Rectangle 11">
            <a:extLst>
              <a:ext uri="{FF2B5EF4-FFF2-40B4-BE49-F238E27FC236}">
                <a16:creationId xmlns:a16="http://schemas.microsoft.com/office/drawing/2014/main" id="{304AC218-33F8-456B-A5C7-E05BEBF857A7}"/>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7D69422D-6F5E-4D73-BE0E-D4B319EA7871}"/>
              </a:ext>
            </a:extLst>
          </p:cNvPr>
          <p:cNvSpPr txBox="1"/>
          <p:nvPr/>
        </p:nvSpPr>
        <p:spPr>
          <a:xfrm>
            <a:off x="3060700" y="5443620"/>
            <a:ext cx="8661400"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students’ resilience and confidence in themselves and their capacity for growth</a:t>
            </a:r>
          </a:p>
        </p:txBody>
      </p:sp>
    </p:spTree>
    <p:extLst>
      <p:ext uri="{BB962C8B-B14F-4D97-AF65-F5344CB8AC3E}">
        <p14:creationId xmlns:p14="http://schemas.microsoft.com/office/powerpoint/2010/main" val="2496826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94DA-BCC5-4F24-94BF-2D76CFDC9DA9}"/>
              </a:ext>
            </a:extLst>
          </p:cNvPr>
          <p:cNvSpPr>
            <a:spLocks noGrp="1"/>
          </p:cNvSpPr>
          <p:nvPr>
            <p:ph type="title"/>
          </p:nvPr>
        </p:nvSpPr>
        <p:spPr/>
        <p:txBody>
          <a:bodyPr/>
          <a:lstStyle/>
          <a:p>
            <a:endParaRPr lang="en-GB"/>
          </a:p>
        </p:txBody>
      </p:sp>
      <p:pic>
        <p:nvPicPr>
          <p:cNvPr id="9" name="Content Placeholder 8" descr="A group of people walking together&#10;&#10;Description automatically generated with medium confidence">
            <a:extLst>
              <a:ext uri="{FF2B5EF4-FFF2-40B4-BE49-F238E27FC236}">
                <a16:creationId xmlns:a16="http://schemas.microsoft.com/office/drawing/2014/main" id="{E9CC439B-FDBF-457C-BEBD-D01093BF7B6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 y="0"/>
            <a:ext cx="12280901" cy="6858000"/>
          </a:xfrm>
        </p:spPr>
      </p:pic>
      <p:sp>
        <p:nvSpPr>
          <p:cNvPr id="10" name="Rectangle 9">
            <a:extLst>
              <a:ext uri="{FF2B5EF4-FFF2-40B4-BE49-F238E27FC236}">
                <a16:creationId xmlns:a16="http://schemas.microsoft.com/office/drawing/2014/main" id="{588F1272-D279-415C-808A-AA6EFADF60EE}"/>
              </a:ext>
            </a:extLst>
          </p:cNvPr>
          <p:cNvSpPr/>
          <p:nvPr/>
        </p:nvSpPr>
        <p:spPr bwMode="auto">
          <a:xfrm>
            <a:off x="-1" y="3225800"/>
            <a:ext cx="12280902"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2F291B45-7A21-4736-A995-9B046941AD7E}"/>
              </a:ext>
            </a:extLst>
          </p:cNvPr>
          <p:cNvSpPr txBox="1"/>
          <p:nvPr/>
        </p:nvSpPr>
        <p:spPr>
          <a:xfrm>
            <a:off x="2323215" y="5443620"/>
            <a:ext cx="9398885" cy="954107"/>
          </a:xfrm>
          <a:prstGeom prst="rect">
            <a:avLst/>
          </a:prstGeom>
          <a:noFill/>
        </p:spPr>
        <p:txBody>
          <a:bodyPr wrap="square">
            <a:spAutoFit/>
          </a:bodyPr>
          <a:lstStyle/>
          <a:p>
            <a:pPr algn="r"/>
            <a:r>
              <a:rPr lang="en-GB" sz="2800" i="1" dirty="0">
                <a:solidFill>
                  <a:schemeClr val="bg1"/>
                </a:solidFill>
                <a:latin typeface="Arial" panose="020B0604020202020204" pitchFamily="34" charset="0"/>
                <a:ea typeface="Roboto Light" panose="02000000000000000000" pitchFamily="2" charset="0"/>
                <a:cs typeface="Arial" panose="020B0604020202020204" pitchFamily="34" charset="0"/>
              </a:rPr>
              <a:t>Ensure students feel valued, value others and learn to work together to make a positive contribution</a:t>
            </a:r>
          </a:p>
        </p:txBody>
      </p:sp>
    </p:spTree>
    <p:extLst>
      <p:ext uri="{BB962C8B-B14F-4D97-AF65-F5344CB8AC3E}">
        <p14:creationId xmlns:p14="http://schemas.microsoft.com/office/powerpoint/2010/main" val="11448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94DA-BCC5-4F24-94BF-2D76CFDC9DA9}"/>
              </a:ext>
            </a:extLst>
          </p:cNvPr>
          <p:cNvSpPr>
            <a:spLocks noGrp="1"/>
          </p:cNvSpPr>
          <p:nvPr>
            <p:ph type="title"/>
          </p:nvPr>
        </p:nvSpPr>
        <p:spPr/>
        <p:txBody>
          <a:bodyPr/>
          <a:lstStyle/>
          <a:p>
            <a:endParaRPr lang="en-GB"/>
          </a:p>
        </p:txBody>
      </p:sp>
      <p:pic>
        <p:nvPicPr>
          <p:cNvPr id="9" name="Content Placeholder 8" descr="A group of people walking together&#10;&#10;Description automatically generated with medium confidence">
            <a:extLst>
              <a:ext uri="{FF2B5EF4-FFF2-40B4-BE49-F238E27FC236}">
                <a16:creationId xmlns:a16="http://schemas.microsoft.com/office/drawing/2014/main" id="{E9CC439B-FDBF-457C-BEBD-D01093BF7B6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7" t="5377" r="130" b="11677"/>
          <a:stretch/>
        </p:blipFill>
        <p:spPr>
          <a:xfrm>
            <a:off x="-1" y="0"/>
            <a:ext cx="12280901" cy="6858000"/>
          </a:xfrm>
        </p:spPr>
      </p:pic>
      <p:sp>
        <p:nvSpPr>
          <p:cNvPr id="10" name="Rectangle 9">
            <a:extLst>
              <a:ext uri="{FF2B5EF4-FFF2-40B4-BE49-F238E27FC236}">
                <a16:creationId xmlns:a16="http://schemas.microsoft.com/office/drawing/2014/main" id="{588F1272-D279-415C-808A-AA6EFADF60EE}"/>
              </a:ext>
            </a:extLst>
          </p:cNvPr>
          <p:cNvSpPr/>
          <p:nvPr/>
        </p:nvSpPr>
        <p:spPr bwMode="auto">
          <a:xfrm>
            <a:off x="-1" y="3225800"/>
            <a:ext cx="12280902"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2F291B45-7A21-4736-A995-9B046941AD7E}"/>
              </a:ext>
            </a:extLst>
          </p:cNvPr>
          <p:cNvSpPr txBox="1"/>
          <p:nvPr/>
        </p:nvSpPr>
        <p:spPr>
          <a:xfrm>
            <a:off x="2323215" y="54436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Ensure students feel valued, value others and learn to work together to make a positive contribution</a:t>
            </a:r>
          </a:p>
        </p:txBody>
      </p:sp>
    </p:spTree>
    <p:extLst>
      <p:ext uri="{BB962C8B-B14F-4D97-AF65-F5344CB8AC3E}">
        <p14:creationId xmlns:p14="http://schemas.microsoft.com/office/powerpoint/2010/main" val="1144897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8ACD-7AA6-4747-96A6-2B5D6DC666B0}"/>
              </a:ext>
            </a:extLst>
          </p:cNvPr>
          <p:cNvSpPr>
            <a:spLocks noGrp="1"/>
          </p:cNvSpPr>
          <p:nvPr>
            <p:ph type="title"/>
          </p:nvPr>
        </p:nvSpPr>
        <p:spPr/>
        <p:txBody>
          <a:bodyPr/>
          <a:lstStyle/>
          <a:p>
            <a:endParaRPr lang="en-GB"/>
          </a:p>
        </p:txBody>
      </p:sp>
      <p:pic>
        <p:nvPicPr>
          <p:cNvPr id="5" name="Content Placeholder 4" descr="A group of people running on a track&#10;&#10;Description automatically generated with low confidence">
            <a:extLst>
              <a:ext uri="{FF2B5EF4-FFF2-40B4-BE49-F238E27FC236}">
                <a16:creationId xmlns:a16="http://schemas.microsoft.com/office/drawing/2014/main" id="{94853694-78DE-4EDE-A06A-A60E6C45D24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p:spPr>
      </p:pic>
      <p:sp>
        <p:nvSpPr>
          <p:cNvPr id="6" name="Rectangle 5">
            <a:extLst>
              <a:ext uri="{FF2B5EF4-FFF2-40B4-BE49-F238E27FC236}">
                <a16:creationId xmlns:a16="http://schemas.microsoft.com/office/drawing/2014/main" id="{3B8D27D3-4746-42DE-BA5F-3958B6276BEF}"/>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7DD29CCF-E6B3-46D6-B1D7-43DBD775966E}"/>
              </a:ext>
            </a:extLst>
          </p:cNvPr>
          <p:cNvSpPr txBox="1"/>
          <p:nvPr/>
        </p:nvSpPr>
        <p:spPr>
          <a:xfrm>
            <a:off x="2272415" y="5735720"/>
            <a:ext cx="9398885" cy="523220"/>
          </a:xfrm>
          <a:prstGeom prst="rect">
            <a:avLst/>
          </a:prstGeom>
          <a:noFill/>
        </p:spPr>
        <p:txBody>
          <a:bodyPr wrap="square">
            <a:spAutoFit/>
          </a:bodyPr>
          <a:lstStyle/>
          <a:p>
            <a:pPr algn="r"/>
            <a:r>
              <a:rPr lang="en-GB" sz="2800" i="1" dirty="0">
                <a:solidFill>
                  <a:schemeClr val="bg1"/>
                </a:solidFill>
                <a:latin typeface="Arial" panose="020B0604020202020204" pitchFamily="34" charset="0"/>
                <a:ea typeface="Roboto Light" panose="02000000000000000000" pitchFamily="2" charset="0"/>
                <a:cs typeface="Arial" panose="020B0604020202020204" pitchFamily="34" charset="0"/>
              </a:rPr>
              <a:t>Ensure students stay safe and healthy in mind and body</a:t>
            </a:r>
          </a:p>
        </p:txBody>
      </p:sp>
    </p:spTree>
    <p:extLst>
      <p:ext uri="{BB962C8B-B14F-4D97-AF65-F5344CB8AC3E}">
        <p14:creationId xmlns:p14="http://schemas.microsoft.com/office/powerpoint/2010/main" val="10419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8ACD-7AA6-4747-96A6-2B5D6DC666B0}"/>
              </a:ext>
            </a:extLst>
          </p:cNvPr>
          <p:cNvSpPr>
            <a:spLocks noGrp="1"/>
          </p:cNvSpPr>
          <p:nvPr>
            <p:ph type="title"/>
          </p:nvPr>
        </p:nvSpPr>
        <p:spPr/>
        <p:txBody>
          <a:bodyPr/>
          <a:lstStyle/>
          <a:p>
            <a:endParaRPr lang="en-GB"/>
          </a:p>
        </p:txBody>
      </p:sp>
      <p:pic>
        <p:nvPicPr>
          <p:cNvPr id="5" name="Content Placeholder 4" descr="A group of people running on a track&#10;&#10;Description automatically generated with low confidence">
            <a:extLst>
              <a:ext uri="{FF2B5EF4-FFF2-40B4-BE49-F238E27FC236}">
                <a16:creationId xmlns:a16="http://schemas.microsoft.com/office/drawing/2014/main" id="{94853694-78DE-4EDE-A06A-A60E6C45D2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906" b="6719"/>
          <a:stretch/>
        </p:blipFill>
        <p:spPr>
          <a:xfrm>
            <a:off x="0" y="0"/>
            <a:ext cx="12192000" cy="6858000"/>
          </a:xfrm>
        </p:spPr>
      </p:pic>
      <p:sp>
        <p:nvSpPr>
          <p:cNvPr id="6" name="Rectangle 5">
            <a:extLst>
              <a:ext uri="{FF2B5EF4-FFF2-40B4-BE49-F238E27FC236}">
                <a16:creationId xmlns:a16="http://schemas.microsoft.com/office/drawing/2014/main" id="{3B8D27D3-4746-42DE-BA5F-3958B6276BEF}"/>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7DD29CCF-E6B3-46D6-B1D7-43DBD775966E}"/>
              </a:ext>
            </a:extLst>
          </p:cNvPr>
          <p:cNvSpPr txBox="1"/>
          <p:nvPr/>
        </p:nvSpPr>
        <p:spPr>
          <a:xfrm>
            <a:off x="2272415" y="57357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Ensure students stay safe and healthy in mind and body</a:t>
            </a:r>
          </a:p>
        </p:txBody>
      </p:sp>
    </p:spTree>
    <p:extLst>
      <p:ext uri="{BB962C8B-B14F-4D97-AF65-F5344CB8AC3E}">
        <p14:creationId xmlns:p14="http://schemas.microsoft.com/office/powerpoint/2010/main" val="1041912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4419-71F6-4F66-A52E-3619BBF41D4C}"/>
              </a:ext>
            </a:extLst>
          </p:cNvPr>
          <p:cNvSpPr>
            <a:spLocks noGrp="1"/>
          </p:cNvSpPr>
          <p:nvPr>
            <p:ph type="title"/>
          </p:nvPr>
        </p:nvSpPr>
        <p:spPr/>
        <p:txBody>
          <a:bodyPr/>
          <a:lstStyle/>
          <a:p>
            <a:endParaRPr lang="en-GB"/>
          </a:p>
        </p:txBody>
      </p:sp>
      <p:pic>
        <p:nvPicPr>
          <p:cNvPr id="5" name="Content Placeholder 4" descr="A picture containing person, indoor, stage, crowd&#10;&#10;Description automatically generated">
            <a:extLst>
              <a:ext uri="{FF2B5EF4-FFF2-40B4-BE49-F238E27FC236}">
                <a16:creationId xmlns:a16="http://schemas.microsoft.com/office/drawing/2014/main" id="{32793604-CE7D-4666-B0BF-420963439FE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p:spPr>
      </p:pic>
      <p:sp>
        <p:nvSpPr>
          <p:cNvPr id="6" name="TextBox 5">
            <a:extLst>
              <a:ext uri="{FF2B5EF4-FFF2-40B4-BE49-F238E27FC236}">
                <a16:creationId xmlns:a16="http://schemas.microsoft.com/office/drawing/2014/main" id="{9984B32E-1032-4DBB-92E9-D35C35033A23}"/>
              </a:ext>
            </a:extLst>
          </p:cNvPr>
          <p:cNvSpPr txBox="1"/>
          <p:nvPr/>
        </p:nvSpPr>
        <p:spPr>
          <a:xfrm>
            <a:off x="2272415" y="56341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creativity in an innovative learning environment</a:t>
            </a:r>
          </a:p>
        </p:txBody>
      </p:sp>
    </p:spTree>
    <p:extLst>
      <p:ext uri="{BB962C8B-B14F-4D97-AF65-F5344CB8AC3E}">
        <p14:creationId xmlns:p14="http://schemas.microsoft.com/office/powerpoint/2010/main" val="116760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4419-71F6-4F66-A52E-3619BBF41D4C}"/>
              </a:ext>
            </a:extLst>
          </p:cNvPr>
          <p:cNvSpPr>
            <a:spLocks noGrp="1"/>
          </p:cNvSpPr>
          <p:nvPr>
            <p:ph type="title"/>
          </p:nvPr>
        </p:nvSpPr>
        <p:spPr/>
        <p:txBody>
          <a:bodyPr/>
          <a:lstStyle/>
          <a:p>
            <a:endParaRPr lang="en-GB"/>
          </a:p>
        </p:txBody>
      </p:sp>
      <p:pic>
        <p:nvPicPr>
          <p:cNvPr id="5" name="Content Placeholder 4" descr="A picture containing person, indoor, stage, crowd&#10;&#10;Description automatically generated">
            <a:extLst>
              <a:ext uri="{FF2B5EF4-FFF2-40B4-BE49-F238E27FC236}">
                <a16:creationId xmlns:a16="http://schemas.microsoft.com/office/drawing/2014/main" id="{32793604-CE7D-4666-B0BF-420963439F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657" b="7969"/>
          <a:stretch/>
        </p:blipFill>
        <p:spPr>
          <a:xfrm>
            <a:off x="0" y="0"/>
            <a:ext cx="12192000" cy="6858000"/>
          </a:xfrm>
        </p:spPr>
      </p:pic>
      <p:sp>
        <p:nvSpPr>
          <p:cNvPr id="6" name="TextBox 5">
            <a:extLst>
              <a:ext uri="{FF2B5EF4-FFF2-40B4-BE49-F238E27FC236}">
                <a16:creationId xmlns:a16="http://schemas.microsoft.com/office/drawing/2014/main" id="{9984B32E-1032-4DBB-92E9-D35C35033A23}"/>
              </a:ext>
            </a:extLst>
          </p:cNvPr>
          <p:cNvSpPr txBox="1"/>
          <p:nvPr/>
        </p:nvSpPr>
        <p:spPr>
          <a:xfrm>
            <a:off x="2272415" y="56341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creativity in an innovative learning environment</a:t>
            </a:r>
          </a:p>
        </p:txBody>
      </p:sp>
    </p:spTree>
    <p:extLst>
      <p:ext uri="{BB962C8B-B14F-4D97-AF65-F5344CB8AC3E}">
        <p14:creationId xmlns:p14="http://schemas.microsoft.com/office/powerpoint/2010/main" val="1167602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B305-F268-4358-8527-76101B94C9A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1560C7-32C4-459B-95ED-8850A7C95A34}"/>
              </a:ext>
            </a:extLst>
          </p:cNvPr>
          <p:cNvSpPr>
            <a:spLocks noGrp="1"/>
          </p:cNvSpPr>
          <p:nvPr>
            <p:ph idx="1"/>
          </p:nvPr>
        </p:nvSpPr>
        <p:spPr/>
        <p:txBody>
          <a:bodyPr/>
          <a:lstStyle/>
          <a:p>
            <a:endParaRPr lang="en-GB"/>
          </a:p>
        </p:txBody>
      </p:sp>
      <p:pic>
        <p:nvPicPr>
          <p:cNvPr id="4" name="Picture 3" descr="A group of people in graduation gowns&#10;&#10;Description automatically generated with low confidence">
            <a:extLst>
              <a:ext uri="{FF2B5EF4-FFF2-40B4-BE49-F238E27FC236}">
                <a16:creationId xmlns:a16="http://schemas.microsoft.com/office/drawing/2014/main" id="{8C9C606F-6BA8-4428-9054-227BA7E89D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18B921C-B14C-452A-AF87-AD8243EC4A9D}"/>
              </a:ext>
            </a:extLst>
          </p:cNvPr>
          <p:cNvSpPr/>
          <p:nvPr/>
        </p:nvSpPr>
        <p:spPr bwMode="auto">
          <a:xfrm>
            <a:off x="-1025769" y="3225800"/>
            <a:ext cx="13217770"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923D7AC-52A2-4FF0-8272-38A2BBF4FCAC}"/>
              </a:ext>
            </a:extLst>
          </p:cNvPr>
          <p:cNvSpPr txBox="1"/>
          <p:nvPr/>
        </p:nvSpPr>
        <p:spPr>
          <a:xfrm>
            <a:off x="2211726" y="52912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Appreciate the spiritual, moral, social and cultural richness of the world at large</a:t>
            </a:r>
          </a:p>
        </p:txBody>
      </p:sp>
    </p:spTree>
    <p:extLst>
      <p:ext uri="{BB962C8B-B14F-4D97-AF65-F5344CB8AC3E}">
        <p14:creationId xmlns:p14="http://schemas.microsoft.com/office/powerpoint/2010/main" val="4815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B305-F268-4358-8527-76101B94C9A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1560C7-32C4-459B-95ED-8850A7C95A34}"/>
              </a:ext>
            </a:extLst>
          </p:cNvPr>
          <p:cNvSpPr>
            <a:spLocks noGrp="1"/>
          </p:cNvSpPr>
          <p:nvPr>
            <p:ph idx="1"/>
          </p:nvPr>
        </p:nvSpPr>
        <p:spPr/>
        <p:txBody>
          <a:bodyPr/>
          <a:lstStyle/>
          <a:p>
            <a:endParaRPr lang="en-GB"/>
          </a:p>
        </p:txBody>
      </p:sp>
      <p:pic>
        <p:nvPicPr>
          <p:cNvPr id="4" name="Picture 3" descr="A group of people in graduation gowns&#10;&#10;Description automatically generated with low confidence">
            <a:extLst>
              <a:ext uri="{FF2B5EF4-FFF2-40B4-BE49-F238E27FC236}">
                <a16:creationId xmlns:a16="http://schemas.microsoft.com/office/drawing/2014/main" id="{8C9C606F-6BA8-4428-9054-227BA7E89D3C}"/>
              </a:ext>
            </a:extLst>
          </p:cNvPr>
          <p:cNvPicPr>
            <a:picLocks noChangeAspect="1"/>
          </p:cNvPicPr>
          <p:nvPr/>
        </p:nvPicPr>
        <p:blipFill rotWithShape="1">
          <a:blip r:embed="rId2">
            <a:extLst>
              <a:ext uri="{28A0092B-C50C-407E-A947-70E740481C1C}">
                <a14:useLocalDpi xmlns:a14="http://schemas.microsoft.com/office/drawing/2010/main" val="0"/>
              </a:ext>
            </a:extLst>
          </a:blip>
          <a:srcRect l="765" t="9996" b="6275"/>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18B921C-B14C-452A-AF87-AD8243EC4A9D}"/>
              </a:ext>
            </a:extLst>
          </p:cNvPr>
          <p:cNvSpPr/>
          <p:nvPr/>
        </p:nvSpPr>
        <p:spPr bwMode="auto">
          <a:xfrm>
            <a:off x="-1025769" y="3225800"/>
            <a:ext cx="13217770"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923D7AC-52A2-4FF0-8272-38A2BBF4FCAC}"/>
              </a:ext>
            </a:extLst>
          </p:cNvPr>
          <p:cNvSpPr txBox="1"/>
          <p:nvPr/>
        </p:nvSpPr>
        <p:spPr>
          <a:xfrm>
            <a:off x="2211726" y="52912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Appreciate the spiritual, moral, social and cultural richness of the world at large</a:t>
            </a:r>
          </a:p>
        </p:txBody>
      </p:sp>
    </p:spTree>
    <p:extLst>
      <p:ext uri="{BB962C8B-B14F-4D97-AF65-F5344CB8AC3E}">
        <p14:creationId xmlns:p14="http://schemas.microsoft.com/office/powerpoint/2010/main" val="481547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10.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6BA5E4E-7B44-4DCF-AB61-B425EE95A5AA}" vid="{F6E91F3F-5BBE-4FBC-9C30-79B4BC93A9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5368C25FB354DA9C67CC785DE3551" ma:contentTypeVersion="18" ma:contentTypeDescription="Create a new document." ma:contentTypeScope="" ma:versionID="7306587b408c256fdf442ad33c44c231">
  <xsd:schema xmlns:xsd="http://www.w3.org/2001/XMLSchema" xmlns:xs="http://www.w3.org/2001/XMLSchema" xmlns:p="http://schemas.microsoft.com/office/2006/metadata/properties" xmlns:ns3="ee7128a3-f48b-49c8-b002-dfe0d1559ca9" xmlns:ns4="645713fe-a77c-48b9-b267-72202188a7f1" targetNamespace="http://schemas.microsoft.com/office/2006/metadata/properties" ma:root="true" ma:fieldsID="5176f0ba26e1669b6541ea9a2817e380" ns3:_="" ns4:_="">
    <xsd:import namespace="ee7128a3-f48b-49c8-b002-dfe0d1559ca9"/>
    <xsd:import namespace="645713fe-a77c-48b9-b267-72202188a7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128a3-f48b-49c8-b002-dfe0d1559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5713fe-a77c-48b9-b267-72202188a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7128a3-f48b-49c8-b002-dfe0d1559ca9" xsi:nil="true"/>
  </documentManagement>
</p:properties>
</file>

<file path=customXml/itemProps1.xml><?xml version="1.0" encoding="utf-8"?>
<ds:datastoreItem xmlns:ds="http://schemas.openxmlformats.org/officeDocument/2006/customXml" ds:itemID="{342A887F-8F16-4D74-ACC2-BFD682BA0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128a3-f48b-49c8-b002-dfe0d1559ca9"/>
    <ds:schemaRef ds:uri="645713fe-a77c-48b9-b267-72202188a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C4542D-04A4-40A1-A14A-F41A6C73DF7D}">
  <ds:schemaRefs>
    <ds:schemaRef ds:uri="http://schemas.microsoft.com/sharepoint/v3/contenttype/forms"/>
  </ds:schemaRefs>
</ds:datastoreItem>
</file>

<file path=customXml/itemProps3.xml><?xml version="1.0" encoding="utf-8"?>
<ds:datastoreItem xmlns:ds="http://schemas.openxmlformats.org/officeDocument/2006/customXml" ds:itemID="{12A7C87A-318D-4910-BEE9-68E9099B85F9}">
  <ds:schemaRefs>
    <ds:schemaRef ds:uri="http://www.w3.org/XML/1998/namespace"/>
    <ds:schemaRef ds:uri="http://purl.org/dc/dcmitype/"/>
    <ds:schemaRef ds:uri="645713fe-a77c-48b9-b267-72202188a7f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ee7128a3-f48b-49c8-b002-dfe0d1559ca9"/>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EccTheme</Template>
  <TotalTime>13359</TotalTime>
  <Words>1405</Words>
  <Application>Microsoft Office PowerPoint</Application>
  <PresentationFormat>Widescreen</PresentationFormat>
  <Paragraphs>213</Paragraphs>
  <Slides>44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Century Gothic</vt:lpstr>
      <vt:lpstr>Neue Haas Grotesk Text Pro</vt:lpstr>
      <vt:lpstr>Symbol</vt:lpstr>
      <vt:lpstr>Times New Roman</vt:lpstr>
      <vt:lpstr>Wingdings</vt:lpstr>
      <vt:lpstr>EccTheme</vt:lpstr>
      <vt:lpstr>Office Theme</vt:lpstr>
      <vt:lpstr>Year 10 Information Evening</vt:lpstr>
      <vt:lpstr>This evening:</vt:lpstr>
      <vt:lpstr>Vision &amp;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Pastoral Team</vt:lpstr>
      <vt:lpstr>Pastoral Team</vt:lpstr>
      <vt:lpstr>Year 10 Tutors</vt:lpstr>
      <vt:lpstr>Key dates (Please note these can be subject to change)</vt:lpstr>
      <vt:lpstr>Attendance</vt:lpstr>
      <vt:lpstr>Our Attendance Process</vt:lpstr>
      <vt:lpstr>Behaviour Expectations</vt:lpstr>
      <vt:lpstr>Rewards</vt:lpstr>
      <vt:lpstr>Extracurricular Activities</vt:lpstr>
      <vt:lpstr>Personal Development </vt:lpstr>
      <vt:lpstr>Personal Development </vt:lpstr>
      <vt:lpstr>PowerPoint Presentation</vt:lpstr>
      <vt:lpstr>PowerPoint Presentation</vt:lpstr>
      <vt:lpstr>  Personal Development, Citizenship and Careers</vt:lpstr>
      <vt:lpstr>PowerPoint Presentation</vt:lpstr>
      <vt:lpstr>PowerPoint Presentation</vt:lpstr>
      <vt:lpstr>PowerPoint Presentation</vt:lpstr>
      <vt:lpstr>Academic and Pastoral Support</vt:lpstr>
      <vt:lpstr>Support with work</vt:lpstr>
      <vt:lpstr>USE HELPFUL APPS</vt:lpstr>
      <vt:lpstr>Mental Health Team</vt:lpstr>
      <vt:lpstr>Maintaining Good Mental Health</vt:lpstr>
      <vt:lpstr>Importance of Reading</vt:lpstr>
      <vt:lpstr>Wellbeing Ambassadors</vt:lpstr>
      <vt:lpstr>Resources</vt:lpstr>
      <vt:lpstr>Revision Advice  for Parents and Carers</vt:lpstr>
      <vt:lpstr>START EARLY</vt:lpstr>
      <vt:lpstr>HELP THEM MAKE A REVISION TIMETABLE</vt:lpstr>
      <vt:lpstr>GO SHOPPING FOR STATIONERY</vt:lpstr>
      <vt:lpstr>GET INVOLVED</vt:lpstr>
      <vt:lpstr>BE ENCOURAGING AND CELEBRATE MINI GOALS</vt:lpstr>
      <vt:lpstr>HELP THEM TO NOT GET DISTRACTED</vt:lpstr>
      <vt:lpstr>GET A GOOD BALANCE</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Duncker-Brown (DDB)</dc:creator>
  <cp:lastModifiedBy>Paul Cobham (PCC) - ICT Services</cp:lastModifiedBy>
  <cp:revision>36</cp:revision>
  <cp:lastPrinted>2017-09-11T14:20:40Z</cp:lastPrinted>
  <dcterms:created xsi:type="dcterms:W3CDTF">2016-09-14T11:05:16Z</dcterms:created>
  <dcterms:modified xsi:type="dcterms:W3CDTF">2024-09-12T08:19:08Z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0x010100E495368C25FB354DA9C67CC785DE3551</vt:lpwstr>
  </property>
  <property fmtid="{D5CDD505-2E9C-101B-9397-08002B2CF9AE}" pid="3" name="Order">
    <vt:r8>39400</vt:r8>
  </property>
</Properties>
</file>