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4"/>
    <p:sldMasterId id="2147483720" r:id="rId5"/>
  </p:sldMasterIdLst>
  <p:notesMasterIdLst>
    <p:notesMasterId r:id="rId78"/>
  </p:notesMasterIdLst>
  <p:handoutMasterIdLst>
    <p:handoutMasterId r:id="rId79"/>
  </p:handoutMasterIdLst>
  <p:sldIdLst>
    <p:sldId id="300" r:id="rId6"/>
    <p:sldId id="832" r:id="rId7"/>
    <p:sldId id="1202" r:id="rId8"/>
    <p:sldId id="1200" r:id="rId9"/>
    <p:sldId id="352" r:id="rId10"/>
    <p:sldId id="384" r:id="rId11"/>
    <p:sldId id="353" r:id="rId12"/>
    <p:sldId id="1208" r:id="rId13"/>
    <p:sldId id="1205" r:id="rId14"/>
    <p:sldId id="1210" r:id="rId15"/>
    <p:sldId id="315" r:id="rId16"/>
    <p:sldId id="1190" r:id="rId17"/>
    <p:sldId id="1191" r:id="rId18"/>
    <p:sldId id="1192" r:id="rId19"/>
    <p:sldId id="1193" r:id="rId20"/>
    <p:sldId id="1194" r:id="rId21"/>
    <p:sldId id="382" r:id="rId22"/>
    <p:sldId id="1196" r:id="rId23"/>
    <p:sldId id="824" r:id="rId24"/>
    <p:sldId id="1201" r:id="rId25"/>
    <p:sldId id="372" r:id="rId26"/>
    <p:sldId id="361" r:id="rId27"/>
    <p:sldId id="362" r:id="rId28"/>
    <p:sldId id="360" r:id="rId29"/>
    <p:sldId id="363" r:id="rId30"/>
    <p:sldId id="371" r:id="rId31"/>
    <p:sldId id="366" r:id="rId32"/>
    <p:sldId id="367" r:id="rId33"/>
    <p:sldId id="368" r:id="rId34"/>
    <p:sldId id="369" r:id="rId35"/>
    <p:sldId id="279" r:id="rId36"/>
    <p:sldId id="336" r:id="rId37"/>
    <p:sldId id="321" r:id="rId38"/>
    <p:sldId id="294" r:id="rId39"/>
    <p:sldId id="821" r:id="rId40"/>
    <p:sldId id="823" r:id="rId41"/>
    <p:sldId id="268" r:id="rId42"/>
    <p:sldId id="825" r:id="rId43"/>
    <p:sldId id="826" r:id="rId44"/>
    <p:sldId id="262" r:id="rId45"/>
    <p:sldId id="261" r:id="rId46"/>
    <p:sldId id="822" r:id="rId47"/>
    <p:sldId id="1211" r:id="rId48"/>
    <p:sldId id="276" r:id="rId49"/>
    <p:sldId id="258" r:id="rId50"/>
    <p:sldId id="259" r:id="rId51"/>
    <p:sldId id="260" r:id="rId52"/>
    <p:sldId id="256" r:id="rId53"/>
    <p:sldId id="1212" r:id="rId54"/>
    <p:sldId id="277" r:id="rId55"/>
    <p:sldId id="283" r:id="rId56"/>
    <p:sldId id="284" r:id="rId57"/>
    <p:sldId id="837" r:id="rId58"/>
    <p:sldId id="838" r:id="rId59"/>
    <p:sldId id="281" r:id="rId60"/>
    <p:sldId id="282" r:id="rId61"/>
    <p:sldId id="278" r:id="rId62"/>
    <p:sldId id="280" r:id="rId63"/>
    <p:sldId id="275" r:id="rId64"/>
    <p:sldId id="839" r:id="rId65"/>
    <p:sldId id="1216" r:id="rId66"/>
    <p:sldId id="834" r:id="rId67"/>
    <p:sldId id="1217" r:id="rId68"/>
    <p:sldId id="1218" r:id="rId69"/>
    <p:sldId id="1213" r:id="rId70"/>
    <p:sldId id="257" r:id="rId71"/>
    <p:sldId id="1214" r:id="rId72"/>
    <p:sldId id="1215" r:id="rId73"/>
    <p:sldId id="828" r:id="rId74"/>
    <p:sldId id="829" r:id="rId75"/>
    <p:sldId id="830" r:id="rId76"/>
    <p:sldId id="1203" r:id="rId77"/>
  </p:sldIdLst>
  <p:sldSz cx="9144000" cy="6858000" type="screen4x3"/>
  <p:notesSz cx="7315200" cy="9601200"/>
  <p:defaultTextStyle>
    <a:defPPr>
      <a:defRPr lang="en-GB"/>
    </a:defPPr>
    <a:lvl1pPr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5pPr>
    <a:lvl6pPr marL="2286000" algn="l" defTabSz="914400" rtl="0" eaLnBrk="1" latinLnBrk="0" hangingPunct="1">
      <a:defRPr sz="3600" kern="1200">
        <a:solidFill>
          <a:srgbClr val="FFFFFF"/>
        </a:solidFill>
        <a:latin typeface="Times New Roman" panose="02020603050405020304" pitchFamily="18" charset="0"/>
        <a:ea typeface="+mn-ea"/>
        <a:cs typeface="+mn-cs"/>
      </a:defRPr>
    </a:lvl6pPr>
    <a:lvl7pPr marL="2743200" algn="l" defTabSz="914400" rtl="0" eaLnBrk="1" latinLnBrk="0" hangingPunct="1">
      <a:defRPr sz="3600" kern="1200">
        <a:solidFill>
          <a:srgbClr val="FFFFFF"/>
        </a:solidFill>
        <a:latin typeface="Times New Roman" panose="02020603050405020304" pitchFamily="18" charset="0"/>
        <a:ea typeface="+mn-ea"/>
        <a:cs typeface="+mn-cs"/>
      </a:defRPr>
    </a:lvl7pPr>
    <a:lvl8pPr marL="3200400" algn="l" defTabSz="914400" rtl="0" eaLnBrk="1" latinLnBrk="0" hangingPunct="1">
      <a:defRPr sz="3600" kern="1200">
        <a:solidFill>
          <a:srgbClr val="FFFFFF"/>
        </a:solidFill>
        <a:latin typeface="Times New Roman" panose="02020603050405020304" pitchFamily="18" charset="0"/>
        <a:ea typeface="+mn-ea"/>
        <a:cs typeface="+mn-cs"/>
      </a:defRPr>
    </a:lvl8pPr>
    <a:lvl9pPr marL="3657600" algn="l" defTabSz="914400" rtl="0" eaLnBrk="1" latinLnBrk="0" hangingPunct="1">
      <a:defRPr sz="3600" kern="1200">
        <a:solidFill>
          <a:srgbClr val="FFFF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0033"/>
    <a:srgbClr val="FFFFFF"/>
    <a:srgbClr val="5B9BD5"/>
    <a:srgbClr val="7B1134"/>
    <a:srgbClr val="EE82A6"/>
    <a:srgbClr val="8F1D24"/>
    <a:srgbClr val="85171E"/>
    <a:srgbClr val="04A4E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D8660-6064-4277-8617-21859F21189C}" v="4" dt="2025-01-14T15:11:19.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DAA07-EF20-462E-81A2-D747A47B318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B6093532-F93A-4B62-9E49-06A456809AC8}">
      <dgm:prSet phldrT="[Text]"/>
      <dgm:spPr>
        <a:solidFill>
          <a:srgbClr val="7030A0"/>
        </a:solidFill>
      </dgm:spPr>
      <dgm:t>
        <a:bodyPr/>
        <a:lstStyle/>
        <a:p>
          <a:r>
            <a:rPr lang="en-GB" dirty="0">
              <a:latin typeface="Century Gothic"/>
            </a:rPr>
            <a:t>BTEC Tech Award Health and Social Care</a:t>
          </a:r>
        </a:p>
      </dgm:t>
    </dgm:pt>
    <dgm:pt modelId="{D5556423-6502-45A2-A0A6-255B1AA04DBB}" type="parTrans" cxnId="{6B3174AF-29C5-4E53-A633-19699C74A075}">
      <dgm:prSet/>
      <dgm:spPr/>
      <dgm:t>
        <a:bodyPr/>
        <a:lstStyle/>
        <a:p>
          <a:endParaRPr lang="en-GB"/>
        </a:p>
      </dgm:t>
    </dgm:pt>
    <dgm:pt modelId="{9AA4783D-42D5-472A-B420-860078892456}" type="sibTrans" cxnId="{6B3174AF-29C5-4E53-A633-19699C74A075}">
      <dgm:prSet/>
      <dgm:spPr/>
      <dgm:t>
        <a:bodyPr/>
        <a:lstStyle/>
        <a:p>
          <a:endParaRPr lang="en-GB"/>
        </a:p>
      </dgm:t>
    </dgm:pt>
    <dgm:pt modelId="{AABFDDC9-D547-49FC-ABF4-7A58FA019F4D}">
      <dgm:prSet phldrT="[Text]" custT="1"/>
      <dgm:spPr>
        <a:solidFill>
          <a:srgbClr val="0070C0"/>
        </a:solidFill>
      </dgm:spPr>
      <dgm:t>
        <a:bodyPr/>
        <a:lstStyle/>
        <a:p>
          <a:r>
            <a:rPr lang="en-GB" sz="1400" b="1" u="sng" dirty="0">
              <a:latin typeface="Century Gothic"/>
            </a:rPr>
            <a:t>Component 1</a:t>
          </a:r>
        </a:p>
        <a:p>
          <a:r>
            <a:rPr lang="en-GB" sz="1400" b="1" dirty="0">
              <a:latin typeface="Century Gothic"/>
            </a:rPr>
            <a:t>Human Lifespan Development</a:t>
          </a:r>
        </a:p>
        <a:p>
          <a:r>
            <a:rPr lang="en-GB" sz="1400" dirty="0">
              <a:latin typeface="Century Gothic"/>
            </a:rPr>
            <a:t>(Coursework – 30%)</a:t>
          </a:r>
        </a:p>
      </dgm:t>
    </dgm:pt>
    <dgm:pt modelId="{53E35F0F-E2A9-4379-9CCE-128E69A9ED71}" type="parTrans" cxnId="{8BB8B24A-0449-4432-BB99-1B8844563DC2}">
      <dgm:prSet/>
      <dgm:spPr/>
      <dgm:t>
        <a:bodyPr/>
        <a:lstStyle/>
        <a:p>
          <a:endParaRPr lang="en-GB"/>
        </a:p>
      </dgm:t>
    </dgm:pt>
    <dgm:pt modelId="{495B09DB-82DE-4B92-98E8-F6C37C3E71DB}" type="sibTrans" cxnId="{8BB8B24A-0449-4432-BB99-1B8844563DC2}">
      <dgm:prSet/>
      <dgm:spPr/>
      <dgm:t>
        <a:bodyPr/>
        <a:lstStyle/>
        <a:p>
          <a:endParaRPr lang="en-GB"/>
        </a:p>
      </dgm:t>
    </dgm:pt>
    <dgm:pt modelId="{E68B218E-6FB4-4C14-BF0B-0D41FE62033F}">
      <dgm:prSet phldrT="[Text]" custT="1"/>
      <dgm:spPr>
        <a:solidFill>
          <a:srgbClr val="0070C0"/>
        </a:solidFill>
      </dgm:spPr>
      <dgm:t>
        <a:bodyPr/>
        <a:lstStyle/>
        <a:p>
          <a:r>
            <a:rPr lang="en-GB" sz="1400" b="1" u="sng" dirty="0">
              <a:latin typeface="Century Gothic"/>
            </a:rPr>
            <a:t>Component 2</a:t>
          </a:r>
        </a:p>
        <a:p>
          <a:r>
            <a:rPr lang="en-GB" sz="1400" b="1" dirty="0">
              <a:latin typeface="Century Gothic"/>
            </a:rPr>
            <a:t>Health and Social Care Services and Values</a:t>
          </a:r>
        </a:p>
        <a:p>
          <a:r>
            <a:rPr lang="en-GB" sz="1400" dirty="0">
              <a:latin typeface="Century Gothic"/>
            </a:rPr>
            <a:t>(Coursework – 30%)</a:t>
          </a:r>
        </a:p>
      </dgm:t>
    </dgm:pt>
    <dgm:pt modelId="{5EEA2516-F709-4648-A02C-4C6322FE05A6}" type="parTrans" cxnId="{A48981C9-9591-44B3-A8A4-D9A24318E5E0}">
      <dgm:prSet/>
      <dgm:spPr/>
      <dgm:t>
        <a:bodyPr/>
        <a:lstStyle/>
        <a:p>
          <a:endParaRPr lang="en-GB"/>
        </a:p>
      </dgm:t>
    </dgm:pt>
    <dgm:pt modelId="{09E6A4D9-BF85-4131-B9FA-8592FF25DCBC}" type="sibTrans" cxnId="{A48981C9-9591-44B3-A8A4-D9A24318E5E0}">
      <dgm:prSet/>
      <dgm:spPr/>
      <dgm:t>
        <a:bodyPr/>
        <a:lstStyle/>
        <a:p>
          <a:endParaRPr lang="en-GB"/>
        </a:p>
      </dgm:t>
    </dgm:pt>
    <dgm:pt modelId="{116440CE-10AD-4A77-96C9-94AF1CA3DE24}">
      <dgm:prSet phldrT="[Text]" custT="1"/>
      <dgm:spPr>
        <a:solidFill>
          <a:srgbClr val="C00000"/>
        </a:solidFill>
      </dgm:spPr>
      <dgm:t>
        <a:bodyPr/>
        <a:lstStyle/>
        <a:p>
          <a:r>
            <a:rPr lang="en-GB" sz="1400" b="1" u="sng" dirty="0">
              <a:latin typeface="Century Gothic"/>
            </a:rPr>
            <a:t>Component 3</a:t>
          </a:r>
        </a:p>
        <a:p>
          <a:r>
            <a:rPr lang="en-GB" sz="1400" b="1" dirty="0">
              <a:latin typeface="Century Gothic"/>
            </a:rPr>
            <a:t>Health and Well-Being</a:t>
          </a:r>
        </a:p>
        <a:p>
          <a:r>
            <a:rPr lang="en-GB" sz="1400" dirty="0">
              <a:latin typeface="Century Gothic"/>
            </a:rPr>
            <a:t>(External exam – 40%)</a:t>
          </a:r>
        </a:p>
      </dgm:t>
    </dgm:pt>
    <dgm:pt modelId="{317412B5-6D7F-4886-8925-9CEAB46102A9}" type="parTrans" cxnId="{30129A37-07C8-4CC9-A39B-B658403D6B95}">
      <dgm:prSet/>
      <dgm:spPr/>
      <dgm:t>
        <a:bodyPr/>
        <a:lstStyle/>
        <a:p>
          <a:endParaRPr lang="en-GB"/>
        </a:p>
      </dgm:t>
    </dgm:pt>
    <dgm:pt modelId="{D813670B-32C0-4432-A723-89E327F6265F}" type="sibTrans" cxnId="{30129A37-07C8-4CC9-A39B-B658403D6B95}">
      <dgm:prSet/>
      <dgm:spPr/>
      <dgm:t>
        <a:bodyPr/>
        <a:lstStyle/>
        <a:p>
          <a:endParaRPr lang="en-GB"/>
        </a:p>
      </dgm:t>
    </dgm:pt>
    <dgm:pt modelId="{52CB7C7B-E080-4B13-B115-B301FB2B9043}" type="pres">
      <dgm:prSet presAssocID="{E64DAA07-EF20-462E-81A2-D747A47B318A}" presName="Name0" presStyleCnt="0">
        <dgm:presLayoutVars>
          <dgm:chPref val="1"/>
          <dgm:dir/>
          <dgm:animOne val="branch"/>
          <dgm:animLvl val="lvl"/>
          <dgm:resizeHandles val="exact"/>
        </dgm:presLayoutVars>
      </dgm:prSet>
      <dgm:spPr/>
    </dgm:pt>
    <dgm:pt modelId="{52C07594-72AD-48A9-8960-F1BDCF3C78C2}" type="pres">
      <dgm:prSet presAssocID="{B6093532-F93A-4B62-9E49-06A456809AC8}" presName="root1" presStyleCnt="0"/>
      <dgm:spPr/>
    </dgm:pt>
    <dgm:pt modelId="{CD1F9D11-7E94-4893-8556-BF08DF836AD4}" type="pres">
      <dgm:prSet presAssocID="{B6093532-F93A-4B62-9E49-06A456809AC8}" presName="LevelOneTextNode" presStyleLbl="node0" presStyleIdx="0" presStyleCnt="1">
        <dgm:presLayoutVars>
          <dgm:chPref val="3"/>
        </dgm:presLayoutVars>
      </dgm:prSet>
      <dgm:spPr/>
    </dgm:pt>
    <dgm:pt modelId="{B470E645-FC97-4F2A-A6F8-16FD54963DB6}" type="pres">
      <dgm:prSet presAssocID="{B6093532-F93A-4B62-9E49-06A456809AC8}" presName="level2hierChild" presStyleCnt="0"/>
      <dgm:spPr/>
    </dgm:pt>
    <dgm:pt modelId="{E3CE3C4C-B778-4C78-BD6A-AB978F45740D}" type="pres">
      <dgm:prSet presAssocID="{53E35F0F-E2A9-4379-9CCE-128E69A9ED71}" presName="conn2-1" presStyleLbl="parChTrans1D2" presStyleIdx="0" presStyleCnt="3"/>
      <dgm:spPr/>
    </dgm:pt>
    <dgm:pt modelId="{F03FFF08-BD9D-43CF-9D63-65B9F31D99B2}" type="pres">
      <dgm:prSet presAssocID="{53E35F0F-E2A9-4379-9CCE-128E69A9ED71}" presName="connTx" presStyleLbl="parChTrans1D2" presStyleIdx="0" presStyleCnt="3"/>
      <dgm:spPr/>
    </dgm:pt>
    <dgm:pt modelId="{C23F0E37-2A27-48FE-A613-38E71129DC01}" type="pres">
      <dgm:prSet presAssocID="{AABFDDC9-D547-49FC-ABF4-7A58FA019F4D}" presName="root2" presStyleCnt="0"/>
      <dgm:spPr/>
    </dgm:pt>
    <dgm:pt modelId="{B7F40158-054E-4EFA-93CD-FFB500220157}" type="pres">
      <dgm:prSet presAssocID="{AABFDDC9-D547-49FC-ABF4-7A58FA019F4D}" presName="LevelTwoTextNode" presStyleLbl="node2" presStyleIdx="0" presStyleCnt="3" custScaleY="166405" custLinFactNeighborY="-34173">
        <dgm:presLayoutVars>
          <dgm:chPref val="3"/>
        </dgm:presLayoutVars>
      </dgm:prSet>
      <dgm:spPr/>
    </dgm:pt>
    <dgm:pt modelId="{ACCDFDE8-52F7-4684-8D4A-302D33EED2D5}" type="pres">
      <dgm:prSet presAssocID="{AABFDDC9-D547-49FC-ABF4-7A58FA019F4D}" presName="level3hierChild" presStyleCnt="0"/>
      <dgm:spPr/>
    </dgm:pt>
    <dgm:pt modelId="{D3C1E814-E181-4085-8DCC-C38C9CDA8926}" type="pres">
      <dgm:prSet presAssocID="{5EEA2516-F709-4648-A02C-4C6322FE05A6}" presName="conn2-1" presStyleLbl="parChTrans1D2" presStyleIdx="1" presStyleCnt="3"/>
      <dgm:spPr/>
    </dgm:pt>
    <dgm:pt modelId="{D6F09555-9D3B-4E69-860D-770352F96F77}" type="pres">
      <dgm:prSet presAssocID="{5EEA2516-F709-4648-A02C-4C6322FE05A6}" presName="connTx" presStyleLbl="parChTrans1D2" presStyleIdx="1" presStyleCnt="3"/>
      <dgm:spPr/>
    </dgm:pt>
    <dgm:pt modelId="{E9FA26B0-CEB8-40C8-8606-4DCF676FDEF5}" type="pres">
      <dgm:prSet presAssocID="{E68B218E-6FB4-4C14-BF0B-0D41FE62033F}" presName="root2" presStyleCnt="0"/>
      <dgm:spPr/>
    </dgm:pt>
    <dgm:pt modelId="{6810C6D8-0716-410C-83A1-495FC573A43D}" type="pres">
      <dgm:prSet presAssocID="{E68B218E-6FB4-4C14-BF0B-0D41FE62033F}" presName="LevelTwoTextNode" presStyleLbl="node2" presStyleIdx="1" presStyleCnt="3" custScaleY="186031">
        <dgm:presLayoutVars>
          <dgm:chPref val="3"/>
        </dgm:presLayoutVars>
      </dgm:prSet>
      <dgm:spPr/>
    </dgm:pt>
    <dgm:pt modelId="{79D41F25-0B50-438F-892E-54150B88FD41}" type="pres">
      <dgm:prSet presAssocID="{E68B218E-6FB4-4C14-BF0B-0D41FE62033F}" presName="level3hierChild" presStyleCnt="0"/>
      <dgm:spPr/>
    </dgm:pt>
    <dgm:pt modelId="{FEE84D2C-8603-4B34-A410-5FD21C738953}" type="pres">
      <dgm:prSet presAssocID="{317412B5-6D7F-4886-8925-9CEAB46102A9}" presName="conn2-1" presStyleLbl="parChTrans1D2" presStyleIdx="2" presStyleCnt="3"/>
      <dgm:spPr/>
    </dgm:pt>
    <dgm:pt modelId="{F04E23F0-81D2-4613-A665-729338590217}" type="pres">
      <dgm:prSet presAssocID="{317412B5-6D7F-4886-8925-9CEAB46102A9}" presName="connTx" presStyleLbl="parChTrans1D2" presStyleIdx="2" presStyleCnt="3"/>
      <dgm:spPr/>
    </dgm:pt>
    <dgm:pt modelId="{201C075B-8116-4B29-AC7B-BF1581140F5F}" type="pres">
      <dgm:prSet presAssocID="{116440CE-10AD-4A77-96C9-94AF1CA3DE24}" presName="root2" presStyleCnt="0"/>
      <dgm:spPr/>
    </dgm:pt>
    <dgm:pt modelId="{C0AD325A-6089-4B5D-B5FE-99A37C8A6543}" type="pres">
      <dgm:prSet presAssocID="{116440CE-10AD-4A77-96C9-94AF1CA3DE24}" presName="LevelTwoTextNode" presStyleLbl="node2" presStyleIdx="2" presStyleCnt="3" custScaleY="123689">
        <dgm:presLayoutVars>
          <dgm:chPref val="3"/>
        </dgm:presLayoutVars>
      </dgm:prSet>
      <dgm:spPr/>
    </dgm:pt>
    <dgm:pt modelId="{6ADD1404-05E4-4ABB-B824-0F2D049468A0}" type="pres">
      <dgm:prSet presAssocID="{116440CE-10AD-4A77-96C9-94AF1CA3DE24}" presName="level3hierChild" presStyleCnt="0"/>
      <dgm:spPr/>
    </dgm:pt>
  </dgm:ptLst>
  <dgm:cxnLst>
    <dgm:cxn modelId="{F4D52107-24AE-4FB1-A1A7-17943D0F1618}" type="presOf" srcId="{E68B218E-6FB4-4C14-BF0B-0D41FE62033F}" destId="{6810C6D8-0716-410C-83A1-495FC573A43D}" srcOrd="0" destOrd="0" presId="urn:microsoft.com/office/officeart/2008/layout/HorizontalMultiLevelHierarchy"/>
    <dgm:cxn modelId="{7AA70320-050F-4C42-A3B6-9B507F5DE084}" type="presOf" srcId="{E64DAA07-EF20-462E-81A2-D747A47B318A}" destId="{52CB7C7B-E080-4B13-B115-B301FB2B9043}" srcOrd="0" destOrd="0" presId="urn:microsoft.com/office/officeart/2008/layout/HorizontalMultiLevelHierarchy"/>
    <dgm:cxn modelId="{30129A37-07C8-4CC9-A39B-B658403D6B95}" srcId="{B6093532-F93A-4B62-9E49-06A456809AC8}" destId="{116440CE-10AD-4A77-96C9-94AF1CA3DE24}" srcOrd="2" destOrd="0" parTransId="{317412B5-6D7F-4886-8925-9CEAB46102A9}" sibTransId="{D813670B-32C0-4432-A723-89E327F6265F}"/>
    <dgm:cxn modelId="{70FFCD3D-FC9A-463E-8280-3D8A9D41DB1D}" type="presOf" srcId="{AABFDDC9-D547-49FC-ABF4-7A58FA019F4D}" destId="{B7F40158-054E-4EFA-93CD-FFB500220157}" srcOrd="0" destOrd="0" presId="urn:microsoft.com/office/officeart/2008/layout/HorizontalMultiLevelHierarchy"/>
    <dgm:cxn modelId="{5F50B33E-0F59-4FE5-BFB1-3C2E4BE01FA9}" type="presOf" srcId="{53E35F0F-E2A9-4379-9CCE-128E69A9ED71}" destId="{F03FFF08-BD9D-43CF-9D63-65B9F31D99B2}" srcOrd="1" destOrd="0" presId="urn:microsoft.com/office/officeart/2008/layout/HorizontalMultiLevelHierarchy"/>
    <dgm:cxn modelId="{43186565-A477-4ED2-A2F9-2D5BF2FA76D3}" type="presOf" srcId="{B6093532-F93A-4B62-9E49-06A456809AC8}" destId="{CD1F9D11-7E94-4893-8556-BF08DF836AD4}" srcOrd="0" destOrd="0" presId="urn:microsoft.com/office/officeart/2008/layout/HorizontalMultiLevelHierarchy"/>
    <dgm:cxn modelId="{8B3C3747-EA60-43D1-89D6-5985D3E4B4BF}" type="presOf" srcId="{53E35F0F-E2A9-4379-9CCE-128E69A9ED71}" destId="{E3CE3C4C-B778-4C78-BD6A-AB978F45740D}" srcOrd="0" destOrd="0" presId="urn:microsoft.com/office/officeart/2008/layout/HorizontalMultiLevelHierarchy"/>
    <dgm:cxn modelId="{8BB8B24A-0449-4432-BB99-1B8844563DC2}" srcId="{B6093532-F93A-4B62-9E49-06A456809AC8}" destId="{AABFDDC9-D547-49FC-ABF4-7A58FA019F4D}" srcOrd="0" destOrd="0" parTransId="{53E35F0F-E2A9-4379-9CCE-128E69A9ED71}" sibTransId="{495B09DB-82DE-4B92-98E8-F6C37C3E71DB}"/>
    <dgm:cxn modelId="{2B857E9B-4C5C-44BA-A7B7-B6EFA9B57292}" type="presOf" srcId="{317412B5-6D7F-4886-8925-9CEAB46102A9}" destId="{FEE84D2C-8603-4B34-A410-5FD21C738953}" srcOrd="0" destOrd="0" presId="urn:microsoft.com/office/officeart/2008/layout/HorizontalMultiLevelHierarchy"/>
    <dgm:cxn modelId="{920FC3A6-C9FE-4001-AE22-F65F3D2F2030}" type="presOf" srcId="{317412B5-6D7F-4886-8925-9CEAB46102A9}" destId="{F04E23F0-81D2-4613-A665-729338590217}" srcOrd="1" destOrd="0" presId="urn:microsoft.com/office/officeart/2008/layout/HorizontalMultiLevelHierarchy"/>
    <dgm:cxn modelId="{6B3174AF-29C5-4E53-A633-19699C74A075}" srcId="{E64DAA07-EF20-462E-81A2-D747A47B318A}" destId="{B6093532-F93A-4B62-9E49-06A456809AC8}" srcOrd="0" destOrd="0" parTransId="{D5556423-6502-45A2-A0A6-255B1AA04DBB}" sibTransId="{9AA4783D-42D5-472A-B420-860078892456}"/>
    <dgm:cxn modelId="{A48981C9-9591-44B3-A8A4-D9A24318E5E0}" srcId="{B6093532-F93A-4B62-9E49-06A456809AC8}" destId="{E68B218E-6FB4-4C14-BF0B-0D41FE62033F}" srcOrd="1" destOrd="0" parTransId="{5EEA2516-F709-4648-A02C-4C6322FE05A6}" sibTransId="{09E6A4D9-BF85-4131-B9FA-8592FF25DCBC}"/>
    <dgm:cxn modelId="{2CE923CA-7F1D-471B-9780-F7520D0E82AF}" type="presOf" srcId="{116440CE-10AD-4A77-96C9-94AF1CA3DE24}" destId="{C0AD325A-6089-4B5D-B5FE-99A37C8A6543}" srcOrd="0" destOrd="0" presId="urn:microsoft.com/office/officeart/2008/layout/HorizontalMultiLevelHierarchy"/>
    <dgm:cxn modelId="{4835D2D1-A1BA-4906-8D54-5FC2846BC233}" type="presOf" srcId="{5EEA2516-F709-4648-A02C-4C6322FE05A6}" destId="{D3C1E814-E181-4085-8DCC-C38C9CDA8926}" srcOrd="0" destOrd="0" presId="urn:microsoft.com/office/officeart/2008/layout/HorizontalMultiLevelHierarchy"/>
    <dgm:cxn modelId="{CD619AD5-BADF-4244-865C-10657E724E0D}" type="presOf" srcId="{5EEA2516-F709-4648-A02C-4C6322FE05A6}" destId="{D6F09555-9D3B-4E69-860D-770352F96F77}" srcOrd="1" destOrd="0" presId="urn:microsoft.com/office/officeart/2008/layout/HorizontalMultiLevelHierarchy"/>
    <dgm:cxn modelId="{DE04B729-88BE-41A7-8312-73EC82DBF838}" type="presParOf" srcId="{52CB7C7B-E080-4B13-B115-B301FB2B9043}" destId="{52C07594-72AD-48A9-8960-F1BDCF3C78C2}" srcOrd="0" destOrd="0" presId="urn:microsoft.com/office/officeart/2008/layout/HorizontalMultiLevelHierarchy"/>
    <dgm:cxn modelId="{255C2956-A250-4FD1-8C4C-6F429D0C2584}" type="presParOf" srcId="{52C07594-72AD-48A9-8960-F1BDCF3C78C2}" destId="{CD1F9D11-7E94-4893-8556-BF08DF836AD4}" srcOrd="0" destOrd="0" presId="urn:microsoft.com/office/officeart/2008/layout/HorizontalMultiLevelHierarchy"/>
    <dgm:cxn modelId="{4A0A1B9E-E243-4D01-8998-706BD3EB05F1}" type="presParOf" srcId="{52C07594-72AD-48A9-8960-F1BDCF3C78C2}" destId="{B470E645-FC97-4F2A-A6F8-16FD54963DB6}" srcOrd="1" destOrd="0" presId="urn:microsoft.com/office/officeart/2008/layout/HorizontalMultiLevelHierarchy"/>
    <dgm:cxn modelId="{B10E0181-B59C-4B34-99E7-974280B603E6}" type="presParOf" srcId="{B470E645-FC97-4F2A-A6F8-16FD54963DB6}" destId="{E3CE3C4C-B778-4C78-BD6A-AB978F45740D}" srcOrd="0" destOrd="0" presId="urn:microsoft.com/office/officeart/2008/layout/HorizontalMultiLevelHierarchy"/>
    <dgm:cxn modelId="{2780A2A4-2761-4890-89D2-2A05D68F93B6}" type="presParOf" srcId="{E3CE3C4C-B778-4C78-BD6A-AB978F45740D}" destId="{F03FFF08-BD9D-43CF-9D63-65B9F31D99B2}" srcOrd="0" destOrd="0" presId="urn:microsoft.com/office/officeart/2008/layout/HorizontalMultiLevelHierarchy"/>
    <dgm:cxn modelId="{24A51ACE-A7BE-42CF-9C5A-391CB22866E5}" type="presParOf" srcId="{B470E645-FC97-4F2A-A6F8-16FD54963DB6}" destId="{C23F0E37-2A27-48FE-A613-38E71129DC01}" srcOrd="1" destOrd="0" presId="urn:microsoft.com/office/officeart/2008/layout/HorizontalMultiLevelHierarchy"/>
    <dgm:cxn modelId="{795B3E29-9AF4-4DDB-A4CB-6E780A37B0B5}" type="presParOf" srcId="{C23F0E37-2A27-48FE-A613-38E71129DC01}" destId="{B7F40158-054E-4EFA-93CD-FFB500220157}" srcOrd="0" destOrd="0" presId="urn:microsoft.com/office/officeart/2008/layout/HorizontalMultiLevelHierarchy"/>
    <dgm:cxn modelId="{500CBCEA-61AF-4C30-972A-BCB2719F6517}" type="presParOf" srcId="{C23F0E37-2A27-48FE-A613-38E71129DC01}" destId="{ACCDFDE8-52F7-4684-8D4A-302D33EED2D5}" srcOrd="1" destOrd="0" presId="urn:microsoft.com/office/officeart/2008/layout/HorizontalMultiLevelHierarchy"/>
    <dgm:cxn modelId="{3BE982AA-82E8-420E-99DE-8E0E11D798CB}" type="presParOf" srcId="{B470E645-FC97-4F2A-A6F8-16FD54963DB6}" destId="{D3C1E814-E181-4085-8DCC-C38C9CDA8926}" srcOrd="2" destOrd="0" presId="urn:microsoft.com/office/officeart/2008/layout/HorizontalMultiLevelHierarchy"/>
    <dgm:cxn modelId="{D355038E-C603-4156-B2DF-B82E74BEBB1F}" type="presParOf" srcId="{D3C1E814-E181-4085-8DCC-C38C9CDA8926}" destId="{D6F09555-9D3B-4E69-860D-770352F96F77}" srcOrd="0" destOrd="0" presId="urn:microsoft.com/office/officeart/2008/layout/HorizontalMultiLevelHierarchy"/>
    <dgm:cxn modelId="{467CB5D5-ED7C-495E-8C33-2D836EECE58C}" type="presParOf" srcId="{B470E645-FC97-4F2A-A6F8-16FD54963DB6}" destId="{E9FA26B0-CEB8-40C8-8606-4DCF676FDEF5}" srcOrd="3" destOrd="0" presId="urn:microsoft.com/office/officeart/2008/layout/HorizontalMultiLevelHierarchy"/>
    <dgm:cxn modelId="{8E3C6DC5-D086-4DDE-A554-44B0484CB8D2}" type="presParOf" srcId="{E9FA26B0-CEB8-40C8-8606-4DCF676FDEF5}" destId="{6810C6D8-0716-410C-83A1-495FC573A43D}" srcOrd="0" destOrd="0" presId="urn:microsoft.com/office/officeart/2008/layout/HorizontalMultiLevelHierarchy"/>
    <dgm:cxn modelId="{697E82F0-4239-481B-A4C8-2F5F3FD4658D}" type="presParOf" srcId="{E9FA26B0-CEB8-40C8-8606-4DCF676FDEF5}" destId="{79D41F25-0B50-438F-892E-54150B88FD41}" srcOrd="1" destOrd="0" presId="urn:microsoft.com/office/officeart/2008/layout/HorizontalMultiLevelHierarchy"/>
    <dgm:cxn modelId="{DD25122C-8B41-4A67-9F6C-886B85CFE2B5}" type="presParOf" srcId="{B470E645-FC97-4F2A-A6F8-16FD54963DB6}" destId="{FEE84D2C-8603-4B34-A410-5FD21C738953}" srcOrd="4" destOrd="0" presId="urn:microsoft.com/office/officeart/2008/layout/HorizontalMultiLevelHierarchy"/>
    <dgm:cxn modelId="{94A2B472-86D3-4CAA-BA59-B020E313737E}" type="presParOf" srcId="{FEE84D2C-8603-4B34-A410-5FD21C738953}" destId="{F04E23F0-81D2-4613-A665-729338590217}" srcOrd="0" destOrd="0" presId="urn:microsoft.com/office/officeart/2008/layout/HorizontalMultiLevelHierarchy"/>
    <dgm:cxn modelId="{3A4DEE4A-CBE5-46DE-8117-C8DFF36B522E}" type="presParOf" srcId="{B470E645-FC97-4F2A-A6F8-16FD54963DB6}" destId="{201C075B-8116-4B29-AC7B-BF1581140F5F}" srcOrd="5" destOrd="0" presId="urn:microsoft.com/office/officeart/2008/layout/HorizontalMultiLevelHierarchy"/>
    <dgm:cxn modelId="{EAA493B1-775E-4EB9-9C31-9E76DF3D0CB6}" type="presParOf" srcId="{201C075B-8116-4B29-AC7B-BF1581140F5F}" destId="{C0AD325A-6089-4B5D-B5FE-99A37C8A6543}" srcOrd="0" destOrd="0" presId="urn:microsoft.com/office/officeart/2008/layout/HorizontalMultiLevelHierarchy"/>
    <dgm:cxn modelId="{ED7D86AB-E245-4AC4-BD09-70AAEB257721}" type="presParOf" srcId="{201C075B-8116-4B29-AC7B-BF1581140F5F}" destId="{6ADD1404-05E4-4ABB-B824-0F2D049468A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84D2C-8603-4B34-A410-5FD21C738953}">
      <dsp:nvSpPr>
        <dsp:cNvPr id="0" name=""/>
        <dsp:cNvSpPr/>
      </dsp:nvSpPr>
      <dsp:spPr>
        <a:xfrm>
          <a:off x="2116796" y="1946299"/>
          <a:ext cx="484226" cy="1485290"/>
        </a:xfrm>
        <a:custGeom>
          <a:avLst/>
          <a:gdLst/>
          <a:ahLst/>
          <a:cxnLst/>
          <a:rect l="0" t="0" r="0" b="0"/>
          <a:pathLst>
            <a:path>
              <a:moveTo>
                <a:pt x="0" y="0"/>
              </a:moveTo>
              <a:lnTo>
                <a:pt x="242113" y="0"/>
              </a:lnTo>
              <a:lnTo>
                <a:pt x="242113" y="1485290"/>
              </a:lnTo>
              <a:lnTo>
                <a:pt x="484226" y="1485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19853" y="2649888"/>
        <a:ext cx="78111" cy="78111"/>
      </dsp:txXfrm>
    </dsp:sp>
    <dsp:sp modelId="{D3C1E814-E181-4085-8DCC-C38C9CDA8926}">
      <dsp:nvSpPr>
        <dsp:cNvPr id="0" name=""/>
        <dsp:cNvSpPr/>
      </dsp:nvSpPr>
      <dsp:spPr>
        <a:xfrm>
          <a:off x="2116796" y="1946299"/>
          <a:ext cx="484226" cy="157654"/>
        </a:xfrm>
        <a:custGeom>
          <a:avLst/>
          <a:gdLst/>
          <a:ahLst/>
          <a:cxnLst/>
          <a:rect l="0" t="0" r="0" b="0"/>
          <a:pathLst>
            <a:path>
              <a:moveTo>
                <a:pt x="0" y="0"/>
              </a:moveTo>
              <a:lnTo>
                <a:pt x="242113" y="0"/>
              </a:lnTo>
              <a:lnTo>
                <a:pt x="242113" y="157654"/>
              </a:lnTo>
              <a:lnTo>
                <a:pt x="484226" y="157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6178" y="2012394"/>
        <a:ext cx="25462" cy="25462"/>
      </dsp:txXfrm>
    </dsp:sp>
    <dsp:sp modelId="{E3CE3C4C-B778-4C78-BD6A-AB978F45740D}">
      <dsp:nvSpPr>
        <dsp:cNvPr id="0" name=""/>
        <dsp:cNvSpPr/>
      </dsp:nvSpPr>
      <dsp:spPr>
        <a:xfrm>
          <a:off x="2116796" y="614159"/>
          <a:ext cx="484226" cy="1332139"/>
        </a:xfrm>
        <a:custGeom>
          <a:avLst/>
          <a:gdLst/>
          <a:ahLst/>
          <a:cxnLst/>
          <a:rect l="0" t="0" r="0" b="0"/>
          <a:pathLst>
            <a:path>
              <a:moveTo>
                <a:pt x="0" y="1332139"/>
              </a:moveTo>
              <a:lnTo>
                <a:pt x="242113" y="1332139"/>
              </a:lnTo>
              <a:lnTo>
                <a:pt x="242113" y="0"/>
              </a:lnTo>
              <a:lnTo>
                <a:pt x="484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23474" y="1244793"/>
        <a:ext cx="70870" cy="70870"/>
      </dsp:txXfrm>
    </dsp:sp>
    <dsp:sp modelId="{CD1F9D11-7E94-4893-8556-BF08DF836AD4}">
      <dsp:nvSpPr>
        <dsp:cNvPr id="0" name=""/>
        <dsp:cNvSpPr/>
      </dsp:nvSpPr>
      <dsp:spPr>
        <a:xfrm rot="16200000">
          <a:off x="-194777" y="1577224"/>
          <a:ext cx="3884998" cy="73814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Century Gothic"/>
            </a:rPr>
            <a:t>BTEC Tech Award Health and Social Care</a:t>
          </a:r>
        </a:p>
      </dsp:txBody>
      <dsp:txXfrm>
        <a:off x="-194777" y="1577224"/>
        <a:ext cx="3884998" cy="738149"/>
      </dsp:txXfrm>
    </dsp:sp>
    <dsp:sp modelId="{B7F40158-054E-4EFA-93CD-FFB500220157}">
      <dsp:nvSpPr>
        <dsp:cNvPr id="0" name=""/>
        <dsp:cNvSpPr/>
      </dsp:nvSpPr>
      <dsp:spPr>
        <a:xfrm>
          <a:off x="2601022" y="0"/>
          <a:ext cx="2421131" cy="122831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Century Gothic"/>
            </a:rPr>
            <a:t>Component 1</a:t>
          </a:r>
        </a:p>
        <a:p>
          <a:pPr marL="0" lvl="0" indent="0" algn="ctr" defTabSz="622300">
            <a:lnSpc>
              <a:spcPct val="90000"/>
            </a:lnSpc>
            <a:spcBef>
              <a:spcPct val="0"/>
            </a:spcBef>
            <a:spcAft>
              <a:spcPct val="35000"/>
            </a:spcAft>
            <a:buNone/>
          </a:pPr>
          <a:r>
            <a:rPr lang="en-GB" sz="1400" b="1" kern="1200" dirty="0">
              <a:latin typeface="Century Gothic"/>
            </a:rPr>
            <a:t>Human Lifespan Development</a:t>
          </a:r>
        </a:p>
        <a:p>
          <a:pPr marL="0" lvl="0" indent="0" algn="ctr" defTabSz="622300">
            <a:lnSpc>
              <a:spcPct val="90000"/>
            </a:lnSpc>
            <a:spcBef>
              <a:spcPct val="0"/>
            </a:spcBef>
            <a:spcAft>
              <a:spcPct val="35000"/>
            </a:spcAft>
            <a:buNone/>
          </a:pPr>
          <a:r>
            <a:rPr lang="en-GB" sz="1400" kern="1200" dirty="0">
              <a:latin typeface="Century Gothic"/>
            </a:rPr>
            <a:t>(Coursework – 30%)</a:t>
          </a:r>
        </a:p>
      </dsp:txBody>
      <dsp:txXfrm>
        <a:off x="2601022" y="0"/>
        <a:ext cx="2421131" cy="1228318"/>
      </dsp:txXfrm>
    </dsp:sp>
    <dsp:sp modelId="{6810C6D8-0716-410C-83A1-495FC573A43D}">
      <dsp:nvSpPr>
        <dsp:cNvPr id="0" name=""/>
        <dsp:cNvSpPr/>
      </dsp:nvSpPr>
      <dsp:spPr>
        <a:xfrm>
          <a:off x="2601022" y="1417359"/>
          <a:ext cx="2421131" cy="1373187"/>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Century Gothic"/>
            </a:rPr>
            <a:t>Component 2</a:t>
          </a:r>
        </a:p>
        <a:p>
          <a:pPr marL="0" lvl="0" indent="0" algn="ctr" defTabSz="622300">
            <a:lnSpc>
              <a:spcPct val="90000"/>
            </a:lnSpc>
            <a:spcBef>
              <a:spcPct val="0"/>
            </a:spcBef>
            <a:spcAft>
              <a:spcPct val="35000"/>
            </a:spcAft>
            <a:buNone/>
          </a:pPr>
          <a:r>
            <a:rPr lang="en-GB" sz="1400" b="1" kern="1200" dirty="0">
              <a:latin typeface="Century Gothic"/>
            </a:rPr>
            <a:t>Health and Social Care Services and Values</a:t>
          </a:r>
        </a:p>
        <a:p>
          <a:pPr marL="0" lvl="0" indent="0" algn="ctr" defTabSz="622300">
            <a:lnSpc>
              <a:spcPct val="90000"/>
            </a:lnSpc>
            <a:spcBef>
              <a:spcPct val="0"/>
            </a:spcBef>
            <a:spcAft>
              <a:spcPct val="35000"/>
            </a:spcAft>
            <a:buNone/>
          </a:pPr>
          <a:r>
            <a:rPr lang="en-GB" sz="1400" kern="1200" dirty="0">
              <a:latin typeface="Century Gothic"/>
            </a:rPr>
            <a:t>(Coursework – 30%)</a:t>
          </a:r>
        </a:p>
      </dsp:txBody>
      <dsp:txXfrm>
        <a:off x="2601022" y="1417359"/>
        <a:ext cx="2421131" cy="1373187"/>
      </dsp:txXfrm>
    </dsp:sp>
    <dsp:sp modelId="{C0AD325A-6089-4B5D-B5FE-99A37C8A6543}">
      <dsp:nvSpPr>
        <dsp:cNvPr id="0" name=""/>
        <dsp:cNvSpPr/>
      </dsp:nvSpPr>
      <dsp:spPr>
        <a:xfrm>
          <a:off x="2601022" y="2975084"/>
          <a:ext cx="2421131" cy="91301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Century Gothic"/>
            </a:rPr>
            <a:t>Component 3</a:t>
          </a:r>
        </a:p>
        <a:p>
          <a:pPr marL="0" lvl="0" indent="0" algn="ctr" defTabSz="622300">
            <a:lnSpc>
              <a:spcPct val="90000"/>
            </a:lnSpc>
            <a:spcBef>
              <a:spcPct val="0"/>
            </a:spcBef>
            <a:spcAft>
              <a:spcPct val="35000"/>
            </a:spcAft>
            <a:buNone/>
          </a:pPr>
          <a:r>
            <a:rPr lang="en-GB" sz="1400" b="1" kern="1200" dirty="0">
              <a:latin typeface="Century Gothic"/>
            </a:rPr>
            <a:t>Health and Well-Being</a:t>
          </a:r>
        </a:p>
        <a:p>
          <a:pPr marL="0" lvl="0" indent="0" algn="ctr" defTabSz="622300">
            <a:lnSpc>
              <a:spcPct val="90000"/>
            </a:lnSpc>
            <a:spcBef>
              <a:spcPct val="0"/>
            </a:spcBef>
            <a:spcAft>
              <a:spcPct val="35000"/>
            </a:spcAft>
            <a:buNone/>
          </a:pPr>
          <a:r>
            <a:rPr lang="en-GB" sz="1400" kern="1200" dirty="0">
              <a:latin typeface="Century Gothic"/>
            </a:rPr>
            <a:t>(External exam – 40%)</a:t>
          </a:r>
        </a:p>
      </dsp:txBody>
      <dsp:txXfrm>
        <a:off x="2601022" y="2975084"/>
        <a:ext cx="2421131" cy="9130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GB">
              <a:latin typeface="Century Gothic" panose="020B0502020202020204" pitchFamily="34" charset="0"/>
            </a:endParaRPr>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5B63C41B-05D0-4901-B128-A51B64AEE561}" type="datetimeFigureOut">
              <a:rPr lang="en-GB" smtClean="0">
                <a:latin typeface="Century Gothic" panose="020B0502020202020204" pitchFamily="34" charset="0"/>
              </a:rPr>
              <a:t>15/01/2025</a:t>
            </a:fld>
            <a:endParaRPr lang="en-GB">
              <a:latin typeface="Century Gothic" panose="020B0502020202020204" pitchFamily="34" charset="0"/>
            </a:endParaRPr>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GB">
              <a:latin typeface="Century Gothic" panose="020B0502020202020204" pitchFamily="34" charset="0"/>
            </a:endParaRPr>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AFC43B91-8FDE-4EE2-B8CF-956C97A17FFB}" type="slidenum">
              <a:rPr lang="en-GB" smtClean="0">
                <a:latin typeface="Century Gothic" panose="020B0502020202020204" pitchFamily="34" charset="0"/>
              </a:rPr>
              <a:t>‹#›</a:t>
            </a:fld>
            <a:endParaRPr lang="en-GB">
              <a:latin typeface="Century Gothic" panose="020B0502020202020204" pitchFamily="34" charset="0"/>
            </a:endParaRPr>
          </a:p>
        </p:txBody>
      </p:sp>
    </p:spTree>
    <p:extLst>
      <p:ext uri="{BB962C8B-B14F-4D97-AF65-F5344CB8AC3E}">
        <p14:creationId xmlns:p14="http://schemas.microsoft.com/office/powerpoint/2010/main" val="89365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a:p>
        </p:txBody>
      </p:sp>
      <p:sp>
        <p:nvSpPr>
          <p:cNvPr id="3" name="Date Placeholder 2"/>
          <p:cNvSpPr>
            <a:spLocks noGrp="1"/>
          </p:cNvSpPr>
          <p:nvPr>
            <p:ph type="dt" idx="1"/>
          </p:nvPr>
        </p:nvSpPr>
        <p:spPr>
          <a:xfrm>
            <a:off x="4142775" y="0"/>
            <a:ext cx="3170717" cy="48059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DF32E41A-65D3-40BD-AEFC-3C9D02A400B6}" type="datetimeFigureOut">
              <a:rPr lang="en-GB" smtClean="0"/>
              <a:pPr/>
              <a:t>15/01/2025</a:t>
            </a:fld>
            <a:endParaRPr lang="en-GB"/>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179" y="4620185"/>
            <a:ext cx="5852843" cy="378029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120602"/>
            <a:ext cx="3170717" cy="480598"/>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a:p>
        </p:txBody>
      </p:sp>
      <p:sp>
        <p:nvSpPr>
          <p:cNvPr id="7" name="Slide Number Placeholder 6"/>
          <p:cNvSpPr>
            <a:spLocks noGrp="1"/>
          </p:cNvSpPr>
          <p:nvPr>
            <p:ph type="sldNum" sz="quarter" idx="5"/>
          </p:nvPr>
        </p:nvSpPr>
        <p:spPr>
          <a:xfrm>
            <a:off x="4142775" y="9120602"/>
            <a:ext cx="3170717" cy="480598"/>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E68F6F1-B25A-423C-97FE-F50E12A7A08B}" type="slidenum">
              <a:rPr lang="en-GB" smtClean="0"/>
              <a:pPr/>
              <a:t>‹#›</a:t>
            </a:fld>
            <a:endParaRPr lang="en-GB"/>
          </a:p>
        </p:txBody>
      </p:sp>
    </p:spTree>
    <p:extLst>
      <p:ext uri="{BB962C8B-B14F-4D97-AF65-F5344CB8AC3E}">
        <p14:creationId xmlns:p14="http://schemas.microsoft.com/office/powerpoint/2010/main" val="6438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8CAAB8-8BD7-4175-9FC2-71423E1517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04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8CAAB8-8BD7-4175-9FC2-71423E1517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3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Youngsters and opportunities have changed so with that in mind we are hoping to offer this programme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D8167-B09C-46C2-A674-431602ADD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59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BA2F98-4CD9-4274-BA41-9F69991313CB}" type="slidenum">
              <a:rPr kumimoji="0" lang="en-GB" sz="1200" b="0" i="0" u="none" strike="noStrike" kern="1200" cap="none" spc="0" normalizeH="0" baseline="0" noProof="0" smtClean="0">
                <a:ln>
                  <a:noFill/>
                </a:ln>
                <a:solidFill>
                  <a:srgbClr val="FFFFFF"/>
                </a:solidFill>
                <a:effectLst/>
                <a:uLnTx/>
                <a:uFillTx/>
                <a:latin typeface="Century Gothic" panose="020B0502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4318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lgn="ctr">
              <a:defRPr sz="3000">
                <a:latin typeface="Century Gothic" panose="020B0502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100">
                <a:latin typeface="Century Gothic" panose="020B050202020202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4167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197865"/>
            <a:ext cx="8229600" cy="492830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13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0704"/>
            <a:ext cx="20574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60704"/>
            <a:ext cx="6019800" cy="506546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560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052738"/>
            <a:ext cx="4038600" cy="5073427"/>
          </a:xfrm>
          <a:prstGeom prst="rect">
            <a:avLst/>
          </a:prstGeom>
        </p:spPr>
        <p:txBody>
          <a:bodyPr/>
          <a:lstStyle>
            <a:lvl1pPr>
              <a:defRPr>
                <a:latin typeface="Century Gothic" panose="020B050202020202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4648200" y="1052738"/>
            <a:ext cx="4038600" cy="5073427"/>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9461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133857"/>
            <a:ext cx="8229600" cy="4992308"/>
          </a:xfrm>
          <a:prstGeom prst="rect">
            <a:avLst/>
          </a:prstGeom>
        </p:spPr>
        <p:txBody>
          <a:bodyPr/>
          <a:lstStyle>
            <a:lvl1pPr>
              <a:defRPr>
                <a:latin typeface="Century Gothic" panose="020B050202020202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402298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457200" y="1152145"/>
            <a:ext cx="8229600" cy="4974020"/>
          </a:xfrm>
          <a:prstGeom prst="rect">
            <a:avLst/>
          </a:prstGeom>
        </p:spPr>
        <p:txBody>
          <a:bodyPr/>
          <a:lstStyle>
            <a:lvl1pPr>
              <a:defRPr>
                <a:latin typeface="Century Gothic" panose="020B050202020202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116258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24713"/>
            <a:ext cx="4038600" cy="5001452"/>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115568"/>
            <a:ext cx="4038600" cy="236886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639313"/>
            <a:ext cx="4038600" cy="2486852"/>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637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52145"/>
            <a:ext cx="4038600" cy="4974019"/>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152145"/>
            <a:ext cx="4038600" cy="4974020"/>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388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79577"/>
            <a:ext cx="4038600" cy="4946588"/>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79577"/>
            <a:ext cx="4038600" cy="4946587"/>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617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8"/>
            <a:ext cx="4038600" cy="5073427"/>
          </a:xfrm>
          <a:prstGeom prst="rect">
            <a:avLst/>
          </a:prstGeom>
        </p:spPr>
        <p:txBody>
          <a:bodyPr/>
          <a:lstStyle>
            <a:lvl1pPr>
              <a:defRPr sz="2100">
                <a:latin typeface="Century Gothic" panose="020B0502020202020204" pitchFamily="34" charset="0"/>
              </a:defRPr>
            </a:lvl1pPr>
            <a:lvl2pPr>
              <a:defRPr sz="1800">
                <a:latin typeface="Century Gothic" panose="020B0502020202020204" pitchFamily="34" charset="0"/>
              </a:defRPr>
            </a:lvl2pPr>
            <a:lvl3pPr>
              <a:defRPr sz="1500">
                <a:latin typeface="Century Gothic" panose="020B0502020202020204" pitchFamily="34" charset="0"/>
              </a:defRPr>
            </a:lvl3pPr>
            <a:lvl4pPr>
              <a:defRPr sz="1350">
                <a:latin typeface="Century Gothic" panose="020B0502020202020204" pitchFamily="34" charset="0"/>
              </a:defRPr>
            </a:lvl4pPr>
            <a:lvl5pPr>
              <a:defRPr sz="1350">
                <a:latin typeface="Century Gothic" panose="020B050202020202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8"/>
            <a:ext cx="4038600" cy="5073427"/>
          </a:xfrm>
          <a:prstGeom prst="rect">
            <a:avLst/>
          </a:prstGeom>
        </p:spPr>
        <p:txBody>
          <a:bodyPr/>
          <a:lstStyle>
            <a:lvl1pPr>
              <a:defRPr sz="2100">
                <a:latin typeface="Century Gothic" panose="020B0502020202020204" pitchFamily="34" charset="0"/>
              </a:defRPr>
            </a:lvl1pPr>
            <a:lvl2pPr>
              <a:defRPr sz="1800">
                <a:latin typeface="Century Gothic" panose="020B0502020202020204" pitchFamily="34" charset="0"/>
              </a:defRPr>
            </a:lvl2pPr>
            <a:lvl3pPr>
              <a:defRPr sz="1500">
                <a:latin typeface="Century Gothic" panose="020B0502020202020204" pitchFamily="34" charset="0"/>
              </a:defRPr>
            </a:lvl3pPr>
            <a:lvl4pPr>
              <a:defRPr sz="1350">
                <a:latin typeface="Century Gothic" panose="020B0502020202020204" pitchFamily="34" charset="0"/>
              </a:defRPr>
            </a:lvl4pPr>
            <a:lvl5pPr>
              <a:defRPr sz="1350">
                <a:latin typeface="Century Gothic" panose="020B050202020202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1533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Welcome">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4C2055-2F48-7543-9F60-DF30846366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44541" y="587740"/>
            <a:ext cx="4654920" cy="5682527"/>
          </a:xfrm>
          <a:prstGeom prst="rect">
            <a:avLst/>
          </a:prstGeom>
        </p:spPr>
      </p:pic>
    </p:spTree>
    <p:extLst>
      <p:ext uri="{BB962C8B-B14F-4D97-AF65-F5344CB8AC3E}">
        <p14:creationId xmlns:p14="http://schemas.microsoft.com/office/powerpoint/2010/main" val="28299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841" y="274638"/>
            <a:ext cx="5554960" cy="490066"/>
          </a:xfrm>
          <a:prstGeom prst="rect">
            <a:avLst/>
          </a:prstGeom>
        </p:spPr>
        <p:txBody>
          <a:bodyPr>
            <a:noAutofit/>
          </a:bodyPr>
          <a:lstStyle>
            <a:lvl1pPr>
              <a:defRPr sz="2100">
                <a:solidFill>
                  <a:srgbClr val="881419"/>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36042" y="1556794"/>
            <a:ext cx="8229600" cy="452596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771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lgn="ctr">
              <a:defRPr sz="3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100">
                <a:latin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6542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841" y="274638"/>
            <a:ext cx="5554960" cy="490066"/>
          </a:xfrm>
          <a:prstGeom prst="rect">
            <a:avLst/>
          </a:prstGeom>
        </p:spPr>
        <p:txBody>
          <a:bodyPr>
            <a:noAutofit/>
          </a:bodyPr>
          <a:lstStyle>
            <a:lvl1pPr>
              <a:defRPr sz="21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36042" y="1556794"/>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4869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4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atin typeface="Calibri" panose="020F0502020204030204"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3052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3203848" y="274638"/>
            <a:ext cx="5482952" cy="634082"/>
          </a:xfrm>
          <a:prstGeom prst="rect">
            <a:avLst/>
          </a:prstGeom>
        </p:spPr>
        <p:txBody>
          <a:bodyPr vert="horz" lIns="68580" tIns="34290" rIns="68580" bIns="3429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100" kern="0">
                <a:solidFill>
                  <a:srgbClr val="990033"/>
                </a:solidFill>
                <a:latin typeface="Calibri" panose="020F0502020204030204" pitchFamily="34" charset="0"/>
              </a:rPr>
              <a:t>Click to edit Master title style</a:t>
            </a:r>
            <a:endParaRPr lang="en-GB" sz="21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55892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sz="135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sz="135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652005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138245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870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0216" y="-171400"/>
            <a:ext cx="5256584" cy="883336"/>
          </a:xfrm>
          <a:prstGeom prst="rect">
            <a:avLst/>
          </a:prstGeom>
        </p:spPr>
        <p:txBody>
          <a:bodyPr anchor="b"/>
          <a:lstStyle>
            <a:lvl1pPr algn="r">
              <a:defRPr sz="1500" b="0"/>
            </a:lvl1pPr>
          </a:lstStyle>
          <a:p>
            <a:r>
              <a:rPr lang="en-US"/>
              <a:t>Click to edit Master title style</a:t>
            </a:r>
            <a:endParaRPr lang="en-GB"/>
          </a:p>
        </p:txBody>
      </p:sp>
      <p:sp>
        <p:nvSpPr>
          <p:cNvPr id="3" name="Content Placeholder 2"/>
          <p:cNvSpPr>
            <a:spLocks noGrp="1"/>
          </p:cNvSpPr>
          <p:nvPr>
            <p:ph idx="1"/>
          </p:nvPr>
        </p:nvSpPr>
        <p:spPr>
          <a:xfrm>
            <a:off x="3575050" y="1124746"/>
            <a:ext cx="5111750" cy="5001419"/>
          </a:xfrm>
          <a:prstGeom prst="rect">
            <a:avLst/>
          </a:prstGeom>
        </p:spPr>
        <p:txBody>
          <a:bodyPr/>
          <a:lstStyle>
            <a:lvl1pPr>
              <a:defRPr sz="2400">
                <a:latin typeface="Calibri" panose="020F0502020204030204" pitchFamily="34" charset="0"/>
              </a:defRPr>
            </a:lvl1pPr>
            <a:lvl2pPr>
              <a:defRPr sz="2100">
                <a:latin typeface="Calibri" panose="020F0502020204030204" pitchFamily="34" charset="0"/>
              </a:defRPr>
            </a:lvl2pPr>
            <a:lvl3pPr>
              <a:defRPr sz="1800">
                <a:latin typeface="Calibri" panose="020F0502020204030204" pitchFamily="34" charset="0"/>
              </a:defRPr>
            </a:lvl3pPr>
            <a:lvl4pPr>
              <a:defRPr sz="1500">
                <a:latin typeface="Calibri" panose="020F0502020204030204" pitchFamily="34" charset="0"/>
              </a:defRPr>
            </a:lvl4pPr>
            <a:lvl5pPr>
              <a:defRPr sz="1500">
                <a:latin typeface="Calibri" panose="020F050202020403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926235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1088136"/>
            <a:ext cx="5486400" cy="3639439"/>
          </a:xfrm>
          <a:prstGeom prst="rect">
            <a:avLst/>
          </a:prstGeom>
        </p:spPr>
        <p:txBody>
          <a:bodyPr/>
          <a:lstStyle>
            <a:lvl1pPr marL="0" indent="0">
              <a:buNone/>
              <a:defRPr sz="2400">
                <a:latin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79989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197865"/>
            <a:ext cx="82296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021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400" b="0" cap="all">
                <a:solidFill>
                  <a:srgbClr val="990033"/>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atin typeface="Century Gothic" panose="020B0502020202020204"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4022739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0704"/>
            <a:ext cx="20574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60704"/>
            <a:ext cx="60198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6613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052738"/>
            <a:ext cx="40386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4648200" y="1052738"/>
            <a:ext cx="40386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6242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133857"/>
            <a:ext cx="82296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4002770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457200" y="1152145"/>
            <a:ext cx="82296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2134666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24713"/>
            <a:ext cx="40386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115568"/>
            <a:ext cx="40386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639313"/>
            <a:ext cx="40386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4513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52145"/>
            <a:ext cx="40386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152145"/>
            <a:ext cx="40386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4855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79577"/>
            <a:ext cx="40386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79577"/>
            <a:ext cx="40386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8973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8"/>
            <a:ext cx="4038600" cy="5073427"/>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52738"/>
            <a:ext cx="4038600" cy="5073427"/>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7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Century Gothic" panose="020B0502020202020204" pitchFamily="34" charset="0"/>
              </a:defRPr>
            </a:lvl1pPr>
            <a:lvl2pPr>
              <a:defRPr sz="1800">
                <a:latin typeface="Century Gothic" panose="020B0502020202020204" pitchFamily="34" charset="0"/>
              </a:defRPr>
            </a:lvl2pPr>
            <a:lvl3pPr>
              <a:defRPr sz="1500">
                <a:latin typeface="Century Gothic" panose="020B0502020202020204" pitchFamily="34" charset="0"/>
              </a:defRPr>
            </a:lvl3pPr>
            <a:lvl4pPr>
              <a:defRPr sz="1350">
                <a:latin typeface="Century Gothic" panose="020B0502020202020204" pitchFamily="34" charset="0"/>
              </a:defRPr>
            </a:lvl4pPr>
            <a:lvl5pPr>
              <a:defRPr sz="1350">
                <a:latin typeface="Century Gothic" panose="020B050202020202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Century Gothic" panose="020B0502020202020204" pitchFamily="34" charset="0"/>
              </a:defRPr>
            </a:lvl1pPr>
            <a:lvl2pPr>
              <a:defRPr sz="1800">
                <a:latin typeface="Century Gothic" panose="020B0502020202020204" pitchFamily="34" charset="0"/>
              </a:defRPr>
            </a:lvl2pPr>
            <a:lvl3pPr>
              <a:defRPr sz="1500">
                <a:latin typeface="Century Gothic" panose="020B0502020202020204" pitchFamily="34" charset="0"/>
              </a:defRPr>
            </a:lvl3pPr>
            <a:lvl4pPr>
              <a:defRPr sz="1350">
                <a:latin typeface="Century Gothic" panose="020B0502020202020204" pitchFamily="34" charset="0"/>
              </a:defRPr>
            </a:lvl4pPr>
            <a:lvl5pPr>
              <a:defRPr sz="1350">
                <a:latin typeface="Century Gothic" panose="020B0502020202020204"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3203848" y="274638"/>
            <a:ext cx="5482952" cy="634082"/>
          </a:xfrm>
          <a:prstGeom prst="rect">
            <a:avLst/>
          </a:prstGeom>
        </p:spPr>
        <p:txBody>
          <a:bodyPr vert="horz" lIns="68580" tIns="34290" rIns="68580" bIns="3429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100" kern="0">
                <a:solidFill>
                  <a:srgbClr val="990033"/>
                </a:solidFill>
                <a:latin typeface="Century Gothic" panose="020B0502020202020204" pitchFamily="34" charset="0"/>
              </a:rPr>
              <a:t>Click to edit Master title style</a:t>
            </a:r>
            <a:endParaRPr lang="en-GB" sz="2100" kern="0">
              <a:solidFill>
                <a:srgbClr val="990033"/>
              </a:solidFill>
              <a:latin typeface="Century Gothic" panose="020B0502020202020204" pitchFamily="34" charset="0"/>
            </a:endParaRPr>
          </a:p>
        </p:txBody>
      </p:sp>
    </p:spTree>
    <p:extLst>
      <p:ext uri="{BB962C8B-B14F-4D97-AF65-F5344CB8AC3E}">
        <p14:creationId xmlns:p14="http://schemas.microsoft.com/office/powerpoint/2010/main" val="1019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Century Gothic" panose="020B0502020202020204" pitchFamily="34" charset="0"/>
              </a:defRPr>
            </a:lvl1pPr>
            <a:lvl2pPr>
              <a:defRPr sz="1500">
                <a:latin typeface="Century Gothic" panose="020B0502020202020204" pitchFamily="34" charset="0"/>
              </a:defRPr>
            </a:lvl2pPr>
            <a:lvl3pPr>
              <a:defRPr sz="1350">
                <a:latin typeface="Century Gothic" panose="020B0502020202020204" pitchFamily="34" charset="0"/>
              </a:defRPr>
            </a:lvl3pPr>
            <a:lvl4pPr>
              <a:defRPr sz="1200">
                <a:latin typeface="Century Gothic" panose="020B0502020202020204" pitchFamily="34" charset="0"/>
              </a:defRPr>
            </a:lvl4pPr>
            <a:lvl5pPr>
              <a:defRPr sz="1200">
                <a:latin typeface="Century Gothic" panose="020B0502020202020204"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Century Gothic" panose="020B0502020202020204" pitchFamily="34" charset="0"/>
              </a:defRPr>
            </a:lvl1pPr>
            <a:lvl2pPr>
              <a:defRPr sz="1500">
                <a:latin typeface="Century Gothic" panose="020B0502020202020204" pitchFamily="34" charset="0"/>
              </a:defRPr>
            </a:lvl2pPr>
            <a:lvl3pPr>
              <a:defRPr sz="1350">
                <a:latin typeface="Century Gothic" panose="020B0502020202020204" pitchFamily="34" charset="0"/>
              </a:defRPr>
            </a:lvl3pPr>
            <a:lvl4pPr>
              <a:defRPr sz="1200">
                <a:latin typeface="Century Gothic" panose="020B0502020202020204" pitchFamily="34" charset="0"/>
              </a:defRPr>
            </a:lvl4pPr>
            <a:lvl5pPr>
              <a:defRPr sz="1200">
                <a:latin typeface="Century Gothic" panose="020B0502020202020204"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79339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03652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65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0216" y="-171400"/>
            <a:ext cx="5256584" cy="883336"/>
          </a:xfrm>
          <a:prstGeom prst="rect">
            <a:avLst/>
          </a:prstGeom>
        </p:spPr>
        <p:txBody>
          <a:bodyPr anchor="b"/>
          <a:lstStyle>
            <a:lvl1pPr algn="r">
              <a:defRPr sz="1500" b="0"/>
            </a:lvl1pPr>
          </a:lstStyle>
          <a:p>
            <a:r>
              <a:rPr lang="en-US"/>
              <a:t>Click to edit Master title style</a:t>
            </a:r>
            <a:endParaRPr lang="en-GB"/>
          </a:p>
        </p:txBody>
      </p:sp>
      <p:sp>
        <p:nvSpPr>
          <p:cNvPr id="3" name="Content Placeholder 2"/>
          <p:cNvSpPr>
            <a:spLocks noGrp="1"/>
          </p:cNvSpPr>
          <p:nvPr>
            <p:ph idx="1"/>
          </p:nvPr>
        </p:nvSpPr>
        <p:spPr>
          <a:xfrm>
            <a:off x="3575050" y="1124746"/>
            <a:ext cx="5111750" cy="5001419"/>
          </a:xfrm>
          <a:prstGeom prst="rect">
            <a:avLst/>
          </a:prstGeom>
        </p:spPr>
        <p:txBody>
          <a:bodyPr/>
          <a:lstStyle>
            <a:lvl1pPr>
              <a:defRPr sz="2400">
                <a:latin typeface="Century Gothic" panose="020B0502020202020204" pitchFamily="34" charset="0"/>
              </a:defRPr>
            </a:lvl1pPr>
            <a:lvl2pPr>
              <a:defRPr sz="2100">
                <a:latin typeface="Century Gothic" panose="020B0502020202020204" pitchFamily="34" charset="0"/>
              </a:defRPr>
            </a:lvl2pPr>
            <a:lvl3pPr>
              <a:defRPr sz="1800">
                <a:latin typeface="Century Gothic" panose="020B0502020202020204" pitchFamily="34" charset="0"/>
              </a:defRPr>
            </a:lvl3pPr>
            <a:lvl4pPr>
              <a:defRPr sz="1500">
                <a:latin typeface="Century Gothic" panose="020B0502020202020204" pitchFamily="34" charset="0"/>
              </a:defRPr>
            </a:lvl4pPr>
            <a:lvl5pPr>
              <a:defRPr sz="1500">
                <a:latin typeface="Century Gothic" panose="020B0502020202020204"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Century Gothic" panose="020B0502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88077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1088136"/>
            <a:ext cx="5486400" cy="3639439"/>
          </a:xfrm>
          <a:prstGeom prst="rect">
            <a:avLst/>
          </a:prstGeom>
        </p:spPr>
        <p:txBody>
          <a:bodyPr/>
          <a:lstStyle>
            <a:lvl1pPr marL="0" indent="0">
              <a:buNone/>
              <a:defRPr sz="2400">
                <a:latin typeface="Century Gothic" panose="020B0502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Century Gothic" panose="020B0502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35332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3805238" y="2286000"/>
            <a:ext cx="9144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350">
              <a:latin typeface="Century Gothic" panose="020B0502020202020204" pitchFamily="34" charset="0"/>
            </a:endParaRPr>
          </a:p>
        </p:txBody>
      </p:sp>
      <p:sp>
        <p:nvSpPr>
          <p:cNvPr id="9" name="Title Placeholder 1"/>
          <p:cNvSpPr>
            <a:spLocks noGrp="1"/>
          </p:cNvSpPr>
          <p:nvPr>
            <p:ph type="title"/>
          </p:nvPr>
        </p:nvSpPr>
        <p:spPr>
          <a:xfrm>
            <a:off x="457200" y="184367"/>
            <a:ext cx="82296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1C0BD4D0-EFC4-46D6-8DE4-F7371A95C233}" type="datetimeFigureOut">
              <a:rPr lang="en-GB" smtClean="0"/>
              <a:pPr/>
              <a:t>15/01/2025</a:t>
            </a:fld>
            <a:endParaRPr lang="en-GB"/>
          </a:p>
        </p:txBody>
      </p:sp>
      <p:sp>
        <p:nvSpPr>
          <p:cNvPr id="11"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GB"/>
          </a:p>
        </p:txBody>
      </p:sp>
      <p:sp>
        <p:nvSpPr>
          <p:cNvPr id="12" name="Slide Number Placeholder 5"/>
          <p:cNvSpPr>
            <a:spLocks noGrp="1"/>
          </p:cNvSpPr>
          <p:nvPr>
            <p:ph type="sldNum" sz="quarter" idx="4"/>
          </p:nvPr>
        </p:nvSpPr>
        <p:spPr>
          <a:xfrm>
            <a:off x="6531405" y="5599435"/>
            <a:ext cx="2133600" cy="365125"/>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3888159" y="6538914"/>
            <a:ext cx="5255841" cy="1027051"/>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900" b="1">
                <a:solidFill>
                  <a:schemeClr val="bg1">
                    <a:lumMod val="50000"/>
                  </a:schemeClr>
                </a:solidFill>
                <a:latin typeface="Century Gothic" panose="020B0502020202020204" pitchFamily="34" charset="0"/>
              </a:rPr>
              <a:t>THE ECCLESBOURNE SCHOOL </a:t>
            </a:r>
          </a:p>
        </p:txBody>
      </p:sp>
      <p:sp>
        <p:nvSpPr>
          <p:cNvPr id="14" name="Title 1"/>
          <p:cNvSpPr txBox="1">
            <a:spLocks/>
          </p:cNvSpPr>
          <p:nvPr/>
        </p:nvSpPr>
        <p:spPr>
          <a:xfrm>
            <a:off x="175673" y="6566864"/>
            <a:ext cx="9073008" cy="513526"/>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900" b="0">
                <a:solidFill>
                  <a:schemeClr val="tx1"/>
                </a:solidFill>
                <a:latin typeface="Century Gothic" panose="020B0502020202020204" pitchFamily="34" charset="0"/>
              </a:rPr>
              <a:t>     </a:t>
            </a:r>
          </a:p>
        </p:txBody>
      </p:sp>
      <p:sp>
        <p:nvSpPr>
          <p:cNvPr id="15" name="Rectangle 14"/>
          <p:cNvSpPr/>
          <p:nvPr/>
        </p:nvSpPr>
        <p:spPr>
          <a:xfrm>
            <a:off x="0" y="976278"/>
            <a:ext cx="9144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Century Gothic" panose="020B0502020202020204" pitchFamily="34" charset="0"/>
              </a:rPr>
              <a:t>`</a:t>
            </a:r>
            <a:endParaRPr lang="en-GB" sz="1350">
              <a:latin typeface="Century Gothic" panose="020B0502020202020204" pitchFamily="34" charset="0"/>
            </a:endParaRPr>
          </a:p>
        </p:txBody>
      </p:sp>
      <p:sp>
        <p:nvSpPr>
          <p:cNvPr id="16" name="Rectangle 15"/>
          <p:cNvSpPr/>
          <p:nvPr/>
        </p:nvSpPr>
        <p:spPr>
          <a:xfrm>
            <a:off x="0" y="901925"/>
            <a:ext cx="9144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Century Gothic" panose="020B0502020202020204" pitchFamily="34" charset="0"/>
            </a:endParaRPr>
          </a:p>
        </p:txBody>
      </p:sp>
      <p:sp>
        <p:nvSpPr>
          <p:cNvPr id="17" name="Rectangle 16"/>
          <p:cNvSpPr/>
          <p:nvPr/>
        </p:nvSpPr>
        <p:spPr>
          <a:xfrm>
            <a:off x="0" y="6525345"/>
            <a:ext cx="9144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Century Gothic" panose="020B0502020202020204" pitchFamily="34" charset="0"/>
              </a:rPr>
              <a:t>`</a:t>
            </a:r>
            <a:endParaRPr lang="en-GB" sz="1350">
              <a:latin typeface="Century Gothic" panose="020B0502020202020204" pitchFamily="34" charset="0"/>
            </a:endParaRPr>
          </a:p>
        </p:txBody>
      </p:sp>
      <p:sp>
        <p:nvSpPr>
          <p:cNvPr id="18" name="Rectangle 17"/>
          <p:cNvSpPr/>
          <p:nvPr/>
        </p:nvSpPr>
        <p:spPr>
          <a:xfrm>
            <a:off x="0" y="6479626"/>
            <a:ext cx="9144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Century Gothic" panose="020B0502020202020204" pitchFamily="34" charset="0"/>
            </a:endParaRPr>
          </a:p>
        </p:txBody>
      </p:sp>
      <p:pic>
        <p:nvPicPr>
          <p:cNvPr id="24" name="Picture 23"/>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6019800" y="1223164"/>
            <a:ext cx="2929787" cy="4998929"/>
          </a:xfrm>
          <a:prstGeom prst="rect">
            <a:avLst/>
          </a:prstGeom>
        </p:spPr>
      </p:pic>
      <p:sp>
        <p:nvSpPr>
          <p:cNvPr id="2" name="Rectangle 1"/>
          <p:cNvSpPr/>
          <p:nvPr/>
        </p:nvSpPr>
        <p:spPr>
          <a:xfrm>
            <a:off x="3210878" y="6690071"/>
            <a:ext cx="4572000" cy="230832"/>
          </a:xfrm>
          <a:prstGeom prst="rect">
            <a:avLst/>
          </a:prstGeom>
        </p:spPr>
        <p:txBody>
          <a:bodyPr>
            <a:spAutoFit/>
          </a:bodyPr>
          <a:lstStyle/>
          <a:p>
            <a:pPr algn="l">
              <a:defRPr/>
            </a:pPr>
            <a:r>
              <a:rPr lang="en-GB" sz="900" b="0" baseline="0">
                <a:solidFill>
                  <a:schemeClr val="tx1"/>
                </a:solidFill>
                <a:latin typeface="Century Gothic" panose="020B0502020202020204" pitchFamily="34" charset="0"/>
              </a:rPr>
              <a:t>       </a:t>
            </a:r>
            <a:endParaRPr lang="en-GB" sz="900" b="0">
              <a:solidFill>
                <a:schemeClr val="tx1"/>
              </a:solidFill>
              <a:latin typeface="Century Gothic" panose="020B0502020202020204" pitchFamily="34" charset="0"/>
            </a:endParaRPr>
          </a:p>
        </p:txBody>
      </p:sp>
      <p:pic>
        <p:nvPicPr>
          <p:cNvPr id="26" name="Picture 25"/>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1" y="-5850"/>
            <a:ext cx="3707904" cy="898124"/>
          </a:xfrm>
          <a:prstGeom prst="rect">
            <a:avLst/>
          </a:prstGeom>
        </p:spPr>
      </p:pic>
    </p:spTree>
    <p:extLst>
      <p:ext uri="{BB962C8B-B14F-4D97-AF65-F5344CB8AC3E}">
        <p14:creationId xmlns:p14="http://schemas.microsoft.com/office/powerpoint/2010/main" val="29132588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xStyles>
    <p:titleStyle>
      <a:lvl1pPr algn="r" rtl="0" eaLnBrk="1" fontAlgn="base" hangingPunct="1">
        <a:spcBef>
          <a:spcPct val="0"/>
        </a:spcBef>
        <a:spcAft>
          <a:spcPct val="0"/>
        </a:spcAft>
        <a:defRPr sz="2100">
          <a:solidFill>
            <a:srgbClr val="990033"/>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3805238" y="2286000"/>
            <a:ext cx="9144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350">
              <a:latin typeface="Calibri" panose="020F0502020204030204" pitchFamily="34" charset="0"/>
            </a:endParaRPr>
          </a:p>
        </p:txBody>
      </p:sp>
      <p:sp>
        <p:nvSpPr>
          <p:cNvPr id="9" name="Title Placeholder 1"/>
          <p:cNvSpPr>
            <a:spLocks noGrp="1"/>
          </p:cNvSpPr>
          <p:nvPr>
            <p:ph type="title"/>
          </p:nvPr>
        </p:nvSpPr>
        <p:spPr>
          <a:xfrm>
            <a:off x="457200" y="184367"/>
            <a:ext cx="82296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1C0BD4D0-EFC4-46D6-8DE4-F7371A95C233}" type="datetimeFigureOut">
              <a:rPr lang="en-GB" smtClean="0"/>
              <a:pPr/>
              <a:t>15/01/2025</a:t>
            </a:fld>
            <a:endParaRPr lang="en-GB"/>
          </a:p>
        </p:txBody>
      </p:sp>
      <p:sp>
        <p:nvSpPr>
          <p:cNvPr id="11"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6531405" y="5599435"/>
            <a:ext cx="21336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3888159" y="6538914"/>
            <a:ext cx="5255841" cy="1027051"/>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9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175673" y="6566864"/>
            <a:ext cx="9073008" cy="513526"/>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900" b="0">
                <a:solidFill>
                  <a:schemeClr val="tx1"/>
                </a:solidFill>
                <a:latin typeface="Calibri" panose="020F0502020204030204" pitchFamily="34" charset="0"/>
              </a:rPr>
              <a:t>     </a:t>
            </a:r>
          </a:p>
        </p:txBody>
      </p:sp>
      <p:sp>
        <p:nvSpPr>
          <p:cNvPr id="15" name="Rectangle 14"/>
          <p:cNvSpPr/>
          <p:nvPr/>
        </p:nvSpPr>
        <p:spPr>
          <a:xfrm>
            <a:off x="0" y="976278"/>
            <a:ext cx="9144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Calibri" panose="020F0502020204030204" pitchFamily="34" charset="0"/>
              </a:rPr>
              <a:t>`</a:t>
            </a:r>
            <a:endParaRPr lang="en-GB" sz="1350">
              <a:latin typeface="Calibri" panose="020F0502020204030204" pitchFamily="34" charset="0"/>
            </a:endParaRPr>
          </a:p>
        </p:txBody>
      </p:sp>
      <p:sp>
        <p:nvSpPr>
          <p:cNvPr id="16" name="Rectangle 15"/>
          <p:cNvSpPr/>
          <p:nvPr/>
        </p:nvSpPr>
        <p:spPr>
          <a:xfrm>
            <a:off x="0" y="901925"/>
            <a:ext cx="9144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Calibri" panose="020F0502020204030204" pitchFamily="34" charset="0"/>
            </a:endParaRPr>
          </a:p>
        </p:txBody>
      </p:sp>
      <p:sp>
        <p:nvSpPr>
          <p:cNvPr id="17" name="Rectangle 16"/>
          <p:cNvSpPr/>
          <p:nvPr/>
        </p:nvSpPr>
        <p:spPr>
          <a:xfrm>
            <a:off x="0" y="6525345"/>
            <a:ext cx="9144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latin typeface="Calibri" panose="020F0502020204030204" pitchFamily="34" charset="0"/>
              </a:rPr>
              <a:t>`</a:t>
            </a:r>
            <a:endParaRPr lang="en-GB" sz="1350">
              <a:latin typeface="Calibri" panose="020F0502020204030204" pitchFamily="34" charset="0"/>
            </a:endParaRPr>
          </a:p>
        </p:txBody>
      </p:sp>
      <p:sp>
        <p:nvSpPr>
          <p:cNvPr id="18" name="Rectangle 17"/>
          <p:cNvSpPr/>
          <p:nvPr/>
        </p:nvSpPr>
        <p:spPr>
          <a:xfrm>
            <a:off x="0" y="6479626"/>
            <a:ext cx="9144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6019800" y="1223164"/>
            <a:ext cx="2929787" cy="4998929"/>
          </a:xfrm>
          <a:prstGeom prst="rect">
            <a:avLst/>
          </a:prstGeom>
        </p:spPr>
      </p:pic>
      <p:sp>
        <p:nvSpPr>
          <p:cNvPr id="2" name="Rectangle 1"/>
          <p:cNvSpPr/>
          <p:nvPr/>
        </p:nvSpPr>
        <p:spPr>
          <a:xfrm>
            <a:off x="3210878" y="6690071"/>
            <a:ext cx="4572000" cy="230832"/>
          </a:xfrm>
          <a:prstGeom prst="rect">
            <a:avLst/>
          </a:prstGeom>
        </p:spPr>
        <p:txBody>
          <a:bodyPr>
            <a:spAutoFit/>
          </a:bodyPr>
          <a:lstStyle/>
          <a:p>
            <a:pPr algn="l">
              <a:defRPr/>
            </a:pPr>
            <a:r>
              <a:rPr lang="en-GB" sz="900" b="0" baseline="0">
                <a:solidFill>
                  <a:schemeClr val="tx1"/>
                </a:solidFill>
                <a:latin typeface="Calibri" panose="020F0502020204030204" pitchFamily="34" charset="0"/>
              </a:rPr>
              <a:t>       </a:t>
            </a:r>
            <a:endParaRPr lang="en-GB" sz="9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3707904" cy="898124"/>
          </a:xfrm>
          <a:prstGeom prst="rect">
            <a:avLst/>
          </a:prstGeom>
        </p:spPr>
      </p:pic>
    </p:spTree>
    <p:extLst>
      <p:ext uri="{BB962C8B-B14F-4D97-AF65-F5344CB8AC3E}">
        <p14:creationId xmlns:p14="http://schemas.microsoft.com/office/powerpoint/2010/main" val="27733829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r" rtl="0" eaLnBrk="1" fontAlgn="base" hangingPunct="1">
        <a:spcBef>
          <a:spcPct val="0"/>
        </a:spcBef>
        <a:spcAft>
          <a:spcPct val="0"/>
        </a:spcAft>
        <a:defRPr sz="21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6.png"/><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ecclesbourne.derbyshire.sch.uk/school-information/op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2.png"/><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4lLSEDVSAp4"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75.jpeg"/><Relationship Id="rId1" Type="http://schemas.openxmlformats.org/officeDocument/2006/relationships/slideLayout" Target="../slideLayouts/slideLayout5.xml"/><Relationship Id="rId4" Type="http://schemas.openxmlformats.org/officeDocument/2006/relationships/image" Target="../media/image69.jpe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77634" y="998730"/>
            <a:ext cx="6481841" cy="4320480"/>
          </a:xfrm>
          <a:prstGeom prst="roundRect">
            <a:avLst>
              <a:gd name="adj" fmla="val 87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3" name="Rectangle 5"/>
          <p:cNvSpPr>
            <a:spLocks noChangeArrowheads="1"/>
          </p:cNvSpPr>
          <p:nvPr/>
        </p:nvSpPr>
        <p:spPr bwMode="auto">
          <a:xfrm>
            <a:off x="2728722" y="1488398"/>
            <a:ext cx="3486150" cy="628650"/>
          </a:xfrm>
          <a:prstGeom prst="rect">
            <a:avLst/>
          </a:prstGeom>
          <a:noFill/>
          <a:ln w="9525">
            <a:noFill/>
            <a:miter lim="800000"/>
            <a:headEnd/>
            <a:tailEnd/>
          </a:ln>
          <a:effectLst/>
        </p:spPr>
        <p:txBody>
          <a:bodyPr wrap="none" anchor="ctr"/>
          <a:lstStyle>
            <a:lvl1pPr>
              <a:defRPr sz="3600">
                <a:solidFill>
                  <a:srgbClr val="FFFFFF"/>
                </a:solidFill>
                <a:latin typeface="Times New Roman" panose="02020603050405020304" pitchFamily="18" charset="0"/>
              </a:defRPr>
            </a:lvl1pPr>
            <a:lvl2pPr marL="742950" indent="-285750">
              <a:defRPr sz="3600">
                <a:solidFill>
                  <a:srgbClr val="FFFFFF"/>
                </a:solidFill>
                <a:latin typeface="Times New Roman" panose="02020603050405020304" pitchFamily="18" charset="0"/>
              </a:defRPr>
            </a:lvl2pPr>
            <a:lvl3pPr marL="1143000" indent="-228600">
              <a:defRPr sz="3600">
                <a:solidFill>
                  <a:srgbClr val="FFFFFF"/>
                </a:solidFill>
                <a:latin typeface="Times New Roman" panose="02020603050405020304" pitchFamily="18" charset="0"/>
              </a:defRPr>
            </a:lvl3pPr>
            <a:lvl4pPr marL="1600200" indent="-228600">
              <a:defRPr sz="3600">
                <a:solidFill>
                  <a:srgbClr val="FFFFFF"/>
                </a:solidFill>
                <a:latin typeface="Times New Roman" panose="02020603050405020304" pitchFamily="18" charset="0"/>
              </a:defRPr>
            </a:lvl4pPr>
            <a:lvl5pPr marL="2057400" indent="-228600">
              <a:defRPr sz="3600">
                <a:solidFill>
                  <a:srgbClr val="FFFFFF"/>
                </a:solidFill>
                <a:latin typeface="Times New Roman" panose="02020603050405020304" pitchFamily="18" charset="0"/>
              </a:defRPr>
            </a:lvl5pPr>
            <a:lvl6pPr marL="2514600" indent="-228600" algn="ctr" eaLnBrk="0" fontAlgn="base" hangingPunct="0">
              <a:spcBef>
                <a:spcPct val="0"/>
              </a:spcBef>
              <a:spcAft>
                <a:spcPct val="0"/>
              </a:spcAft>
              <a:defRPr sz="3600">
                <a:solidFill>
                  <a:srgbClr val="FFFFFF"/>
                </a:solidFill>
                <a:latin typeface="Times New Roman" panose="02020603050405020304" pitchFamily="18" charset="0"/>
              </a:defRPr>
            </a:lvl6pPr>
            <a:lvl7pPr marL="2971800" indent="-228600" algn="ctr" eaLnBrk="0" fontAlgn="base" hangingPunct="0">
              <a:spcBef>
                <a:spcPct val="0"/>
              </a:spcBef>
              <a:spcAft>
                <a:spcPct val="0"/>
              </a:spcAft>
              <a:defRPr sz="3600">
                <a:solidFill>
                  <a:srgbClr val="FFFFFF"/>
                </a:solidFill>
                <a:latin typeface="Times New Roman" panose="02020603050405020304" pitchFamily="18" charset="0"/>
              </a:defRPr>
            </a:lvl7pPr>
            <a:lvl8pPr marL="3429000" indent="-228600" algn="ctr" eaLnBrk="0" fontAlgn="base" hangingPunct="0">
              <a:spcBef>
                <a:spcPct val="0"/>
              </a:spcBef>
              <a:spcAft>
                <a:spcPct val="0"/>
              </a:spcAft>
              <a:defRPr sz="3600">
                <a:solidFill>
                  <a:srgbClr val="FFFFFF"/>
                </a:solidFill>
                <a:latin typeface="Times New Roman" panose="02020603050405020304" pitchFamily="18" charset="0"/>
              </a:defRPr>
            </a:lvl8pPr>
            <a:lvl9pPr marL="3886200" indent="-228600" algn="ctr" eaLnBrk="0" fontAlgn="base" hangingPunct="0">
              <a:spcBef>
                <a:spcPct val="0"/>
              </a:spcBef>
              <a:spcAft>
                <a:spcPct val="0"/>
              </a:spcAft>
              <a:defRPr sz="3600">
                <a:solidFill>
                  <a:srgbClr val="FFFFFF"/>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700" b="0" i="0" u="none" strike="noStrike" kern="1200" cap="none" spc="0" normalizeH="0" baseline="0" noProof="0">
                <a:ln>
                  <a:noFill/>
                </a:ln>
                <a:solidFill>
                  <a:srgbClr val="FFFFFF"/>
                </a:solidFill>
                <a:effectLst/>
                <a:uLnTx/>
                <a:uFillTx/>
                <a:latin typeface="Calibri"/>
                <a:ea typeface="+mn-ea"/>
                <a:cs typeface="+mn-cs"/>
              </a:rPr>
              <a:t>Personal Choice</a:t>
            </a:r>
          </a:p>
        </p:txBody>
      </p:sp>
      <p:sp>
        <p:nvSpPr>
          <p:cNvPr id="2" name="Title 1"/>
          <p:cNvSpPr>
            <a:spLocks noGrp="1"/>
          </p:cNvSpPr>
          <p:nvPr>
            <p:ph type="title"/>
          </p:nvPr>
        </p:nvSpPr>
        <p:spPr>
          <a:xfrm>
            <a:off x="1439652" y="998731"/>
            <a:ext cx="5915025" cy="749987"/>
          </a:xfrm>
        </p:spPr>
        <p:txBody>
          <a:bodyPr>
            <a:normAutofit/>
          </a:bodyPr>
          <a:lstStyle/>
          <a:p>
            <a:r>
              <a:rPr lang="en-GB" altLang="en-US" b="1">
                <a:solidFill>
                  <a:schemeClr val="bg1"/>
                </a:solidFill>
              </a:rPr>
              <a:t>Free Options</a:t>
            </a:r>
            <a:endParaRPr lang="en-GB" b="1">
              <a:solidFill>
                <a:schemeClr val="bg1"/>
              </a:solidFill>
            </a:endParaRPr>
          </a:p>
        </p:txBody>
      </p:sp>
      <p:pic>
        <p:nvPicPr>
          <p:cNvPr id="2050" name="Picture 2" descr="J:\_PHOTOGRAPHS_please put copies of all photos here\2014 Carols by Candlelight\011_9-12-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3710" y="857250"/>
            <a:ext cx="6877291" cy="45848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_PHOTOGRAPHS_please put copies of all photos here\2014 Carols by Candlelight\001_9-12-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383" y="-35276"/>
            <a:ext cx="9894228" cy="6596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1789" y="1364425"/>
            <a:ext cx="5582952" cy="646331"/>
          </a:xfrm>
          <a:prstGeom prst="rect">
            <a:avLst/>
          </a:prstGeom>
          <a:gradFill>
            <a:gsLst>
              <a:gs pos="39000">
                <a:schemeClr val="tx1">
                  <a:alpha val="55000"/>
                </a:schemeClr>
              </a:gs>
              <a:gs pos="0">
                <a:schemeClr val="tx1">
                  <a:alpha val="0"/>
                </a:schemeClr>
              </a:gs>
              <a:gs pos="24000">
                <a:schemeClr val="tx1">
                  <a:alpha val="38000"/>
                </a:schemeClr>
              </a:gs>
            </a:gsLst>
            <a:lin ang="0" scaled="0"/>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Options Evening 2025</a:t>
            </a:r>
            <a:endParaRPr kumimoji="0" lang="en-US" sz="36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02008114"/>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21C6-5611-3EE7-C217-8B3D919146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8BBDB-B351-34FC-33D5-4BAB6122D72F}"/>
              </a:ext>
            </a:extLst>
          </p:cNvPr>
          <p:cNvSpPr>
            <a:spLocks noGrp="1"/>
          </p:cNvSpPr>
          <p:nvPr>
            <p:ph idx="1"/>
          </p:nvPr>
        </p:nvSpPr>
        <p:spPr>
          <a:xfrm>
            <a:off x="263769" y="1386348"/>
            <a:ext cx="8576268" cy="4550344"/>
          </a:xfrm>
        </p:spPr>
        <p:txBody>
          <a:bodyPr>
            <a:normAutofit/>
          </a:bodyPr>
          <a:lstStyle/>
          <a:p>
            <a:pPr algn="l"/>
            <a:r>
              <a:rPr lang="en-GB" b="1" i="0">
                <a:solidFill>
                  <a:srgbClr val="3B3838"/>
                </a:solidFill>
                <a:effectLst/>
                <a:latin typeface="proxima-nova"/>
              </a:rPr>
              <a:t>Applications</a:t>
            </a:r>
            <a:r>
              <a:rPr lang="en-GB" b="1">
                <a:solidFill>
                  <a:srgbClr val="3B3838"/>
                </a:solidFill>
                <a:latin typeface="proxima-nova"/>
              </a:rPr>
              <a:t>: </a:t>
            </a:r>
            <a:r>
              <a:rPr lang="en-GB">
                <a:latin typeface="Calibri" panose="020F0502020204030204" pitchFamily="34" charset="0"/>
                <a:ea typeface="Aptos" panose="020B0004020202020204" pitchFamily="34" charset="0"/>
              </a:rPr>
              <a:t>Open evening on </a:t>
            </a:r>
            <a:r>
              <a:rPr lang="en-GB">
                <a:highlight>
                  <a:srgbClr val="FFFF00"/>
                </a:highlight>
                <a:latin typeface="Calibri" panose="020F0502020204030204" pitchFamily="34" charset="0"/>
                <a:ea typeface="Aptos" panose="020B0004020202020204" pitchFamily="34" charset="0"/>
              </a:rPr>
              <a:t>March 4</a:t>
            </a:r>
            <a:r>
              <a:rPr lang="en-GB" baseline="30000">
                <a:highlight>
                  <a:srgbClr val="FFFF00"/>
                </a:highlight>
                <a:latin typeface="Calibri" panose="020F0502020204030204" pitchFamily="34" charset="0"/>
                <a:ea typeface="Aptos" panose="020B0004020202020204" pitchFamily="34" charset="0"/>
              </a:rPr>
              <a:t>th</a:t>
            </a:r>
            <a:r>
              <a:rPr lang="en-GB">
                <a:highlight>
                  <a:srgbClr val="FFFF00"/>
                </a:highlight>
                <a:latin typeface="Calibri" panose="020F0502020204030204" pitchFamily="34" charset="0"/>
                <a:ea typeface="Aptos" panose="020B0004020202020204" pitchFamily="34" charset="0"/>
              </a:rPr>
              <a:t> at the Rolls-Royce Learning Development Centre, </a:t>
            </a:r>
            <a:r>
              <a:rPr lang="en-GB">
                <a:latin typeface="Calibri" panose="020F0502020204030204" pitchFamily="34" charset="0"/>
                <a:ea typeface="Aptos" panose="020B0004020202020204" pitchFamily="34" charset="0"/>
              </a:rPr>
              <a:t>the application window will open on that evening.</a:t>
            </a:r>
            <a:endParaRPr lang="en-GB">
              <a:solidFill>
                <a:srgbClr val="3B3838"/>
              </a:solidFill>
              <a:latin typeface="proxima-nova"/>
            </a:endParaRPr>
          </a:p>
          <a:p>
            <a:pPr algn="l"/>
            <a:r>
              <a:rPr lang="en-GB" b="1" i="0">
                <a:solidFill>
                  <a:srgbClr val="3B3838"/>
                </a:solidFill>
                <a:effectLst/>
                <a:latin typeface="proxima-nova"/>
              </a:rPr>
              <a:t>Assessment Centres </a:t>
            </a:r>
            <a:r>
              <a:rPr lang="en-GB" i="0">
                <a:solidFill>
                  <a:srgbClr val="3B3838"/>
                </a:solidFill>
                <a:effectLst/>
                <a:latin typeface="proxima-nova"/>
              </a:rPr>
              <a:t>will be running in Mid-May [Dates TBC] for successful applications only.</a:t>
            </a:r>
          </a:p>
          <a:p>
            <a:pPr algn="l"/>
            <a:endParaRPr lang="en-GB" b="0" i="0">
              <a:solidFill>
                <a:srgbClr val="3B3838"/>
              </a:solidFill>
              <a:effectLst/>
              <a:latin typeface="proxima-nova"/>
            </a:endParaRPr>
          </a:p>
          <a:p>
            <a:endParaRPr lang="en-GB"/>
          </a:p>
        </p:txBody>
      </p:sp>
      <p:sp>
        <p:nvSpPr>
          <p:cNvPr id="4" name="Title 1">
            <a:extLst>
              <a:ext uri="{FF2B5EF4-FFF2-40B4-BE49-F238E27FC236}">
                <a16:creationId xmlns:a16="http://schemas.microsoft.com/office/drawing/2014/main" id="{F4835AC4-34D6-0A59-A6A2-A2335F694152}"/>
              </a:ext>
            </a:extLst>
          </p:cNvPr>
          <p:cNvSpPr txBox="1">
            <a:spLocks/>
          </p:cNvSpPr>
          <p:nvPr/>
        </p:nvSpPr>
        <p:spPr>
          <a:xfrm>
            <a:off x="506888" y="0"/>
            <a:ext cx="8523515" cy="994172"/>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100">
                <a:solidFill>
                  <a:srgbClr val="881419"/>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r>
              <a:rPr lang="en-GB" kern="0">
                <a:solidFill>
                  <a:srgbClr val="C00000"/>
                </a:solidFill>
                <a:latin typeface="proxima-nova"/>
              </a:rPr>
              <a:t>Rolls-Royce Young Apprenticeship Programme  </a:t>
            </a:r>
            <a:endParaRPr lang="en-GB" kern="0">
              <a:solidFill>
                <a:srgbClr val="C00000"/>
              </a:solidFill>
            </a:endParaRPr>
          </a:p>
        </p:txBody>
      </p:sp>
    </p:spTree>
    <p:extLst>
      <p:ext uri="{BB962C8B-B14F-4D97-AF65-F5344CB8AC3E}">
        <p14:creationId xmlns:p14="http://schemas.microsoft.com/office/powerpoint/2010/main" val="295565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148064" y="332656"/>
            <a:ext cx="3672408" cy="52322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3600">
                <a:solidFill>
                  <a:srgbClr val="FFFFFF"/>
                </a:solidFill>
                <a:latin typeface="Times New Roman" panose="02020603050405020304" pitchFamily="18" charset="0"/>
              </a:defRPr>
            </a:lvl1pPr>
            <a:lvl2pPr marL="742950" indent="-285750">
              <a:defRPr sz="3600">
                <a:solidFill>
                  <a:srgbClr val="FFFFFF"/>
                </a:solidFill>
                <a:latin typeface="Times New Roman" panose="02020603050405020304" pitchFamily="18" charset="0"/>
              </a:defRPr>
            </a:lvl2pPr>
            <a:lvl3pPr marL="1143000" indent="-228600">
              <a:defRPr sz="3600">
                <a:solidFill>
                  <a:srgbClr val="FFFFFF"/>
                </a:solidFill>
                <a:latin typeface="Times New Roman" panose="02020603050405020304" pitchFamily="18" charset="0"/>
              </a:defRPr>
            </a:lvl3pPr>
            <a:lvl4pPr marL="1600200" indent="-228600">
              <a:defRPr sz="3600">
                <a:solidFill>
                  <a:srgbClr val="FFFFFF"/>
                </a:solidFill>
                <a:latin typeface="Times New Roman" panose="02020603050405020304" pitchFamily="18" charset="0"/>
              </a:defRPr>
            </a:lvl4pPr>
            <a:lvl5pPr marL="2057400" indent="-228600">
              <a:defRPr sz="3600">
                <a:solidFill>
                  <a:srgbClr val="FFFFFF"/>
                </a:solidFill>
                <a:latin typeface="Times New Roman" panose="02020603050405020304" pitchFamily="18" charset="0"/>
              </a:defRPr>
            </a:lvl5pPr>
            <a:lvl6pPr marL="2514600" indent="-228600" algn="ctr" eaLnBrk="0" fontAlgn="base" hangingPunct="0">
              <a:spcBef>
                <a:spcPct val="0"/>
              </a:spcBef>
              <a:spcAft>
                <a:spcPct val="0"/>
              </a:spcAft>
              <a:defRPr sz="3600">
                <a:solidFill>
                  <a:srgbClr val="FFFFFF"/>
                </a:solidFill>
                <a:latin typeface="Times New Roman" panose="02020603050405020304" pitchFamily="18" charset="0"/>
              </a:defRPr>
            </a:lvl6pPr>
            <a:lvl7pPr marL="2971800" indent="-228600" algn="ctr" eaLnBrk="0" fontAlgn="base" hangingPunct="0">
              <a:spcBef>
                <a:spcPct val="0"/>
              </a:spcBef>
              <a:spcAft>
                <a:spcPct val="0"/>
              </a:spcAft>
              <a:defRPr sz="3600">
                <a:solidFill>
                  <a:srgbClr val="FFFFFF"/>
                </a:solidFill>
                <a:latin typeface="Times New Roman" panose="02020603050405020304" pitchFamily="18" charset="0"/>
              </a:defRPr>
            </a:lvl7pPr>
            <a:lvl8pPr marL="3429000" indent="-228600" algn="ctr" eaLnBrk="0" fontAlgn="base" hangingPunct="0">
              <a:spcBef>
                <a:spcPct val="0"/>
              </a:spcBef>
              <a:spcAft>
                <a:spcPct val="0"/>
              </a:spcAft>
              <a:defRPr sz="3600">
                <a:solidFill>
                  <a:srgbClr val="FFFFFF"/>
                </a:solidFill>
                <a:latin typeface="Times New Roman" panose="02020603050405020304" pitchFamily="18" charset="0"/>
              </a:defRPr>
            </a:lvl8pPr>
            <a:lvl9pPr marL="3886200" indent="-228600" algn="ctr" eaLnBrk="0" fontAlgn="base" hangingPunct="0">
              <a:spcBef>
                <a:spcPct val="0"/>
              </a:spcBef>
              <a:spcAft>
                <a:spcPct val="0"/>
              </a:spcAft>
              <a:defRPr sz="3600">
                <a:solidFill>
                  <a:srgbClr val="FFFFFF"/>
                </a:solidFill>
                <a:latin typeface="Times New Roman" panose="02020603050405020304" pitchFamily="18" charset="0"/>
              </a:defRPr>
            </a:lvl9pPr>
          </a:lstStyle>
          <a:p>
            <a:pPr algn="r">
              <a:spcBef>
                <a:spcPct val="50000"/>
              </a:spcBef>
            </a:pPr>
            <a:r>
              <a:rPr lang="en-GB" altLang="en-US" sz="2800">
                <a:solidFill>
                  <a:srgbClr val="8F1D24"/>
                </a:solidFill>
                <a:effectLst>
                  <a:outerShdw blurRad="38100" dist="38100" dir="2700000" algn="tl">
                    <a:srgbClr val="000000">
                      <a:alpha val="43137"/>
                    </a:srgbClr>
                  </a:outerShdw>
                </a:effectLst>
                <a:latin typeface="Century Gothic"/>
              </a:rPr>
              <a:t>Key Dates 2025</a:t>
            </a:r>
            <a:endParaRPr lang="en-GB" altLang="en-US" sz="2800">
              <a:solidFill>
                <a:srgbClr val="8F1D24"/>
              </a:solidFill>
              <a:effectLst>
                <a:outerShdw blurRad="38100" dist="38100" dir="2700000" algn="tl">
                  <a:srgbClr val="000000">
                    <a:alpha val="43137"/>
                  </a:srgbClr>
                </a:outerShdw>
              </a:effectLst>
              <a:latin typeface="Century Gothic" panose="020B0502020202020204" pitchFamily="34" charset="0"/>
            </a:endParaRPr>
          </a:p>
        </p:txBody>
      </p:sp>
      <p:sp>
        <p:nvSpPr>
          <p:cNvPr id="38915" name="Text Box 3"/>
          <p:cNvSpPr txBox="1">
            <a:spLocks noChangeArrowheads="1"/>
          </p:cNvSpPr>
          <p:nvPr/>
        </p:nvSpPr>
        <p:spPr bwMode="auto">
          <a:xfrm>
            <a:off x="168705" y="1474619"/>
            <a:ext cx="8784976" cy="3816429"/>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3600">
                <a:solidFill>
                  <a:srgbClr val="FFFFFF"/>
                </a:solidFill>
                <a:latin typeface="Times New Roman" panose="02020603050405020304" pitchFamily="18" charset="0"/>
              </a:defRPr>
            </a:lvl1pPr>
            <a:lvl2pPr marL="742950" indent="-285750">
              <a:defRPr sz="3600">
                <a:solidFill>
                  <a:srgbClr val="FFFFFF"/>
                </a:solidFill>
                <a:latin typeface="Times New Roman" panose="02020603050405020304" pitchFamily="18" charset="0"/>
              </a:defRPr>
            </a:lvl2pPr>
            <a:lvl3pPr>
              <a:defRPr sz="3600">
                <a:solidFill>
                  <a:srgbClr val="FFFFFF"/>
                </a:solidFill>
                <a:latin typeface="Times New Roman" panose="02020603050405020304" pitchFamily="18" charset="0"/>
              </a:defRPr>
            </a:lvl3pPr>
            <a:lvl4pPr marL="1600200" indent="-228600">
              <a:defRPr sz="3600">
                <a:solidFill>
                  <a:srgbClr val="FFFFFF"/>
                </a:solidFill>
                <a:latin typeface="Times New Roman" panose="02020603050405020304" pitchFamily="18" charset="0"/>
              </a:defRPr>
            </a:lvl4pPr>
            <a:lvl5pPr marL="2057400" indent="-228600">
              <a:defRPr sz="3600">
                <a:solidFill>
                  <a:srgbClr val="FFFFFF"/>
                </a:solidFill>
                <a:latin typeface="Times New Roman" panose="02020603050405020304" pitchFamily="18" charset="0"/>
              </a:defRPr>
            </a:lvl5pPr>
            <a:lvl6pPr marL="2514600" indent="-228600" algn="ctr" eaLnBrk="0" fontAlgn="base" hangingPunct="0">
              <a:spcBef>
                <a:spcPct val="0"/>
              </a:spcBef>
              <a:spcAft>
                <a:spcPct val="0"/>
              </a:spcAft>
              <a:defRPr sz="3600">
                <a:solidFill>
                  <a:srgbClr val="FFFFFF"/>
                </a:solidFill>
                <a:latin typeface="Times New Roman" panose="02020603050405020304" pitchFamily="18" charset="0"/>
              </a:defRPr>
            </a:lvl6pPr>
            <a:lvl7pPr marL="2971800" indent="-228600" algn="ctr" eaLnBrk="0" fontAlgn="base" hangingPunct="0">
              <a:spcBef>
                <a:spcPct val="0"/>
              </a:spcBef>
              <a:spcAft>
                <a:spcPct val="0"/>
              </a:spcAft>
              <a:defRPr sz="3600">
                <a:solidFill>
                  <a:srgbClr val="FFFFFF"/>
                </a:solidFill>
                <a:latin typeface="Times New Roman" panose="02020603050405020304" pitchFamily="18" charset="0"/>
              </a:defRPr>
            </a:lvl7pPr>
            <a:lvl8pPr marL="3429000" indent="-228600" algn="ctr" eaLnBrk="0" fontAlgn="base" hangingPunct="0">
              <a:spcBef>
                <a:spcPct val="0"/>
              </a:spcBef>
              <a:spcAft>
                <a:spcPct val="0"/>
              </a:spcAft>
              <a:defRPr sz="3600">
                <a:solidFill>
                  <a:srgbClr val="FFFFFF"/>
                </a:solidFill>
                <a:latin typeface="Times New Roman" panose="02020603050405020304" pitchFamily="18" charset="0"/>
              </a:defRPr>
            </a:lvl8pPr>
            <a:lvl9pPr marL="3886200" indent="-228600" algn="ctr" eaLnBrk="0" fontAlgn="base" hangingPunct="0">
              <a:spcBef>
                <a:spcPct val="0"/>
              </a:spcBef>
              <a:spcAft>
                <a:spcPct val="0"/>
              </a:spcAft>
              <a:defRPr sz="3600">
                <a:solidFill>
                  <a:srgbClr val="FFFFFF"/>
                </a:solidFill>
                <a:latin typeface="Times New Roman" panose="02020603050405020304" pitchFamily="18" charset="0"/>
              </a:defRPr>
            </a:lvl9pPr>
          </a:lstStyle>
          <a:p>
            <a:pPr algn="l"/>
            <a:r>
              <a:rPr lang="en-GB" altLang="en-US" sz="2200" dirty="0">
                <a:solidFill>
                  <a:schemeClr val="tx1"/>
                </a:solidFill>
                <a:latin typeface="Century Gothic"/>
              </a:rPr>
              <a:t>23</a:t>
            </a:r>
            <a:r>
              <a:rPr lang="en-GB" altLang="en-US" sz="2200" baseline="30000" dirty="0">
                <a:solidFill>
                  <a:schemeClr val="tx1"/>
                </a:solidFill>
                <a:latin typeface="Century Gothic"/>
              </a:rPr>
              <a:t>rd</a:t>
            </a:r>
            <a:r>
              <a:rPr lang="en-GB" altLang="en-US" sz="2200" dirty="0">
                <a:solidFill>
                  <a:schemeClr val="tx1"/>
                </a:solidFill>
                <a:latin typeface="Century Gothic"/>
              </a:rPr>
              <a:t> January	Parents’ Evening 4.30-7.00pm – 9B, 9C, 9L &amp; 9R</a:t>
            </a:r>
            <a:endParaRPr lang="en-US" sz="2200" dirty="0">
              <a:solidFill>
                <a:schemeClr val="tx1"/>
              </a:solidFill>
              <a:latin typeface="Century Gothic"/>
            </a:endParaRPr>
          </a:p>
          <a:p>
            <a:pPr algn="l"/>
            <a:endParaRPr lang="en-GB" altLang="en-US" sz="2200" dirty="0">
              <a:solidFill>
                <a:schemeClr val="tx1"/>
              </a:solidFill>
              <a:latin typeface="Century Gothic" panose="020B0502020202020204" pitchFamily="34" charset="0"/>
            </a:endParaRPr>
          </a:p>
          <a:p>
            <a:pPr algn="l"/>
            <a:r>
              <a:rPr lang="en-GB" altLang="en-US" sz="2200" dirty="0">
                <a:solidFill>
                  <a:schemeClr val="tx1"/>
                </a:solidFill>
                <a:latin typeface="Century Gothic"/>
              </a:rPr>
              <a:t>29</a:t>
            </a:r>
            <a:r>
              <a:rPr lang="en-GB" altLang="en-US" sz="2200" baseline="30000" dirty="0">
                <a:solidFill>
                  <a:schemeClr val="tx1"/>
                </a:solidFill>
                <a:latin typeface="Century Gothic"/>
              </a:rPr>
              <a:t>th</a:t>
            </a:r>
            <a:r>
              <a:rPr lang="en-GB" altLang="en-US" sz="2200" dirty="0">
                <a:solidFill>
                  <a:schemeClr val="tx1"/>
                </a:solidFill>
                <a:latin typeface="Century Gothic"/>
              </a:rPr>
              <a:t> January	Parents’ Evening 4.30-7.00pm – 9E, 9N, 9U &amp; 9S</a:t>
            </a:r>
          </a:p>
          <a:p>
            <a:pPr algn="l"/>
            <a:endParaRPr lang="en-GB" altLang="en-US" sz="2200" dirty="0">
              <a:solidFill>
                <a:schemeClr val="tx1"/>
              </a:solidFill>
              <a:latin typeface="Century Gothic"/>
            </a:endParaRPr>
          </a:p>
          <a:p>
            <a:pPr algn="l"/>
            <a:r>
              <a:rPr lang="en-GB" altLang="en-US" sz="2200" dirty="0">
                <a:solidFill>
                  <a:schemeClr val="tx1"/>
                </a:solidFill>
                <a:latin typeface="Century Gothic"/>
              </a:rPr>
              <a:t>30</a:t>
            </a:r>
            <a:r>
              <a:rPr lang="en-GB" altLang="en-US" sz="2200" baseline="30000" dirty="0">
                <a:solidFill>
                  <a:schemeClr val="tx1"/>
                </a:solidFill>
                <a:latin typeface="Century Gothic"/>
              </a:rPr>
              <a:t>th</a:t>
            </a:r>
            <a:r>
              <a:rPr lang="en-GB" altLang="en-US" sz="2200" dirty="0">
                <a:solidFill>
                  <a:schemeClr val="tx1"/>
                </a:solidFill>
                <a:latin typeface="Century Gothic"/>
              </a:rPr>
              <a:t> January 	Initial 14+ options choices submitted to tutor</a:t>
            </a:r>
          </a:p>
          <a:p>
            <a:pPr algn="l"/>
            <a:endParaRPr lang="en-GB" altLang="en-US" sz="2200" dirty="0">
              <a:solidFill>
                <a:schemeClr val="tx1"/>
              </a:solidFill>
              <a:latin typeface="Century Gothic" panose="020B0502020202020204" pitchFamily="34" charset="0"/>
            </a:endParaRPr>
          </a:p>
          <a:p>
            <a:pPr algn="l"/>
            <a:r>
              <a:rPr lang="en-GB" altLang="en-US" sz="2200" dirty="0">
                <a:solidFill>
                  <a:schemeClr val="tx1"/>
                </a:solidFill>
                <a:latin typeface="Century Gothic"/>
              </a:rPr>
              <a:t>3</a:t>
            </a:r>
            <a:r>
              <a:rPr lang="en-GB" altLang="en-US" sz="2200" baseline="30000" dirty="0">
                <a:solidFill>
                  <a:schemeClr val="tx1"/>
                </a:solidFill>
                <a:latin typeface="Century Gothic"/>
              </a:rPr>
              <a:t>rd</a:t>
            </a:r>
            <a:r>
              <a:rPr lang="en-GB" altLang="en-US" sz="2200" dirty="0">
                <a:solidFill>
                  <a:schemeClr val="tx1"/>
                </a:solidFill>
                <a:latin typeface="Century Gothic"/>
              </a:rPr>
              <a:t> February 	14+ interviews</a:t>
            </a:r>
          </a:p>
          <a:p>
            <a:pPr algn="l"/>
            <a:endParaRPr lang="en-GB" altLang="en-US" sz="2200" dirty="0">
              <a:solidFill>
                <a:schemeClr val="tx1"/>
              </a:solidFill>
              <a:latin typeface="Century Gothic" panose="020B0502020202020204" pitchFamily="34" charset="0"/>
            </a:endParaRPr>
          </a:p>
          <a:p>
            <a:pPr algn="l"/>
            <a:r>
              <a:rPr lang="en-GB" altLang="en-US" sz="2200" dirty="0">
                <a:solidFill>
                  <a:schemeClr val="tx1"/>
                </a:solidFill>
                <a:latin typeface="Century Gothic"/>
              </a:rPr>
              <a:t>7</a:t>
            </a:r>
            <a:r>
              <a:rPr lang="en-GB" altLang="en-US" sz="2200" baseline="30000" dirty="0">
                <a:solidFill>
                  <a:schemeClr val="tx1"/>
                </a:solidFill>
                <a:latin typeface="Century Gothic"/>
              </a:rPr>
              <a:t>th</a:t>
            </a:r>
            <a:r>
              <a:rPr lang="en-GB" altLang="en-US" sz="2200" dirty="0">
                <a:solidFill>
                  <a:schemeClr val="tx1"/>
                </a:solidFill>
                <a:latin typeface="Century Gothic"/>
              </a:rPr>
              <a:t> February	Final Options choices submitted</a:t>
            </a:r>
          </a:p>
          <a:p>
            <a:pPr algn="l"/>
            <a:endParaRPr lang="en-GB" altLang="en-US" sz="2200" dirty="0">
              <a:solidFill>
                <a:schemeClr val="tx1"/>
              </a:solidFill>
              <a:latin typeface="Century Gothic"/>
            </a:endParaRPr>
          </a:p>
          <a:p>
            <a:pPr algn="l"/>
            <a:r>
              <a:rPr lang="en-GB" altLang="en-US" sz="2200" dirty="0">
                <a:solidFill>
                  <a:schemeClr val="tx1"/>
                </a:solidFill>
                <a:latin typeface="Century Gothic"/>
              </a:rPr>
              <a:t>Feb to June	Timetable Constructed</a:t>
            </a:r>
          </a:p>
        </p:txBody>
      </p:sp>
      <p:pic>
        <p:nvPicPr>
          <p:cNvPr id="4" name="Picture 3">
            <a:extLst>
              <a:ext uri="{FF2B5EF4-FFF2-40B4-BE49-F238E27FC236}">
                <a16:creationId xmlns:a16="http://schemas.microsoft.com/office/drawing/2014/main" id="{FC30AD95-DBEC-4534-90C7-07A9C5BAC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Tree>
    <p:extLst>
      <p:ext uri="{BB962C8B-B14F-4D97-AF65-F5344CB8AC3E}">
        <p14:creationId xmlns:p14="http://schemas.microsoft.com/office/powerpoint/2010/main" val="39911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49DF-101A-4A08-8CAA-E5883B0E97C8}"/>
              </a:ext>
            </a:extLst>
          </p:cNvPr>
          <p:cNvSpPr>
            <a:spLocks noGrp="1"/>
          </p:cNvSpPr>
          <p:nvPr>
            <p:ph type="title"/>
          </p:nvPr>
        </p:nvSpPr>
        <p:spPr/>
        <p:txBody>
          <a:bodyPr/>
          <a:lstStyle/>
          <a:p>
            <a:endParaRPr lang="en-GB"/>
          </a:p>
        </p:txBody>
      </p:sp>
      <p:pic>
        <p:nvPicPr>
          <p:cNvPr id="7" name="Content Placeholder 6" descr="A group of people sitting at a table looking at a computer&#10;&#10;Description automatically generated with medium confidence">
            <a:extLst>
              <a:ext uri="{FF2B5EF4-FFF2-40B4-BE49-F238E27FC236}">
                <a16:creationId xmlns:a16="http://schemas.microsoft.com/office/drawing/2014/main" id="{416651D5-BBD0-4B8D-8479-D11AFE221C8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24001" y="0"/>
            <a:ext cx="12192001" cy="6858000"/>
          </a:xfrm>
        </p:spPr>
      </p:pic>
      <p:sp>
        <p:nvSpPr>
          <p:cNvPr id="8" name="Rectangle 7">
            <a:extLst>
              <a:ext uri="{FF2B5EF4-FFF2-40B4-BE49-F238E27FC236}">
                <a16:creationId xmlns:a16="http://schemas.microsoft.com/office/drawing/2014/main" id="{03C3E8CD-D6E2-475E-AEB8-A48B7A0746DD}"/>
              </a:ext>
            </a:extLst>
          </p:cNvPr>
          <p:cNvSpPr/>
          <p:nvPr/>
        </p:nvSpPr>
        <p:spPr bwMode="auto">
          <a:xfrm>
            <a:off x="-1524621" y="3655139"/>
            <a:ext cx="12192001" cy="3244056"/>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GB" sz="1800"/>
          </a:p>
        </p:txBody>
      </p:sp>
      <p:sp>
        <p:nvSpPr>
          <p:cNvPr id="5" name="TextBox 4">
            <a:extLst>
              <a:ext uri="{FF2B5EF4-FFF2-40B4-BE49-F238E27FC236}">
                <a16:creationId xmlns:a16="http://schemas.microsoft.com/office/drawing/2014/main" id="{6E140FDB-9653-441F-BAF5-7E682B2F2428}"/>
              </a:ext>
            </a:extLst>
          </p:cNvPr>
          <p:cNvSpPr txBox="1"/>
          <p:nvPr/>
        </p:nvSpPr>
        <p:spPr>
          <a:xfrm>
            <a:off x="-149953" y="4771415"/>
            <a:ext cx="9442663" cy="1569660"/>
          </a:xfrm>
          <a:prstGeom prst="rect">
            <a:avLst/>
          </a:prstGeom>
          <a:noFill/>
        </p:spPr>
        <p:txBody>
          <a:bodyPr wrap="square">
            <a:spAutoFit/>
          </a:bodyPr>
          <a:lstStyle/>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A broad and balanced curriculum that develops the </a:t>
            </a:r>
          </a:p>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knowledge and skills pupils need to thrive </a:t>
            </a:r>
          </a:p>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now and for a fulfilling future</a:t>
            </a:r>
          </a:p>
        </p:txBody>
      </p:sp>
    </p:spTree>
    <p:extLst>
      <p:ext uri="{BB962C8B-B14F-4D97-AF65-F5344CB8AC3E}">
        <p14:creationId xmlns:p14="http://schemas.microsoft.com/office/powerpoint/2010/main" val="38137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75EC-DED5-4CBB-B7B1-AA9E453F344F}"/>
              </a:ext>
            </a:extLst>
          </p:cNvPr>
          <p:cNvSpPr>
            <a:spLocks noGrp="1"/>
          </p:cNvSpPr>
          <p:nvPr>
            <p:ph type="title"/>
          </p:nvPr>
        </p:nvSpPr>
        <p:spPr/>
        <p:txBody>
          <a:bodyPr/>
          <a:lstStyle/>
          <a:p>
            <a:endParaRPr lang="en-GB"/>
          </a:p>
        </p:txBody>
      </p:sp>
      <p:pic>
        <p:nvPicPr>
          <p:cNvPr id="9" name="Content Placeholder 8" descr="A person on a stage&#10;&#10;Description automatically generated with low confidence">
            <a:extLst>
              <a:ext uri="{FF2B5EF4-FFF2-40B4-BE49-F238E27FC236}">
                <a16:creationId xmlns:a16="http://schemas.microsoft.com/office/drawing/2014/main" id="{C3606B6E-4017-4A5C-9F67-E61CEA83753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396"/>
          <a:stretch/>
        </p:blipFill>
        <p:spPr>
          <a:xfrm>
            <a:off x="-1836712" y="-3997"/>
            <a:ext cx="12541226" cy="6889381"/>
          </a:xfrm>
        </p:spPr>
      </p:pic>
      <p:sp>
        <p:nvSpPr>
          <p:cNvPr id="12" name="Rectangle 11">
            <a:extLst>
              <a:ext uri="{FF2B5EF4-FFF2-40B4-BE49-F238E27FC236}">
                <a16:creationId xmlns:a16="http://schemas.microsoft.com/office/drawing/2014/main" id="{304AC218-33F8-456B-A5C7-E05BEBF857A7}"/>
              </a:ext>
            </a:extLst>
          </p:cNvPr>
          <p:cNvSpPr/>
          <p:nvPr/>
        </p:nvSpPr>
        <p:spPr bwMode="auto">
          <a:xfrm>
            <a:off x="-1692695" y="4133850"/>
            <a:ext cx="12457384" cy="272415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GB" sz="1800"/>
          </a:p>
        </p:txBody>
      </p:sp>
      <p:sp>
        <p:nvSpPr>
          <p:cNvPr id="13" name="TextBox 12">
            <a:extLst>
              <a:ext uri="{FF2B5EF4-FFF2-40B4-BE49-F238E27FC236}">
                <a16:creationId xmlns:a16="http://schemas.microsoft.com/office/drawing/2014/main" id="{7D69422D-6F5E-4D73-BE0E-D4B319EA7871}"/>
              </a:ext>
            </a:extLst>
          </p:cNvPr>
          <p:cNvSpPr txBox="1"/>
          <p:nvPr/>
        </p:nvSpPr>
        <p:spPr>
          <a:xfrm>
            <a:off x="-563612" y="5495925"/>
            <a:ext cx="9995026" cy="1077218"/>
          </a:xfrm>
          <a:prstGeom prst="rect">
            <a:avLst/>
          </a:prstGeom>
          <a:noFill/>
        </p:spPr>
        <p:txBody>
          <a:bodyPr wrap="square">
            <a:spAutoFit/>
          </a:bodyPr>
          <a:lstStyle/>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Develop pupils’ resilience and confidence in themselves and their capacity for growth</a:t>
            </a:r>
          </a:p>
        </p:txBody>
      </p:sp>
    </p:spTree>
    <p:extLst>
      <p:ext uri="{BB962C8B-B14F-4D97-AF65-F5344CB8AC3E}">
        <p14:creationId xmlns:p14="http://schemas.microsoft.com/office/powerpoint/2010/main" val="249682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94DA-BCC5-4F24-94BF-2D76CFDC9DA9}"/>
              </a:ext>
            </a:extLst>
          </p:cNvPr>
          <p:cNvSpPr>
            <a:spLocks noGrp="1"/>
          </p:cNvSpPr>
          <p:nvPr>
            <p:ph type="title"/>
          </p:nvPr>
        </p:nvSpPr>
        <p:spPr/>
        <p:txBody>
          <a:bodyPr/>
          <a:lstStyle/>
          <a:p>
            <a:endParaRPr lang="en-GB"/>
          </a:p>
        </p:txBody>
      </p:sp>
      <p:pic>
        <p:nvPicPr>
          <p:cNvPr id="9" name="Content Placeholder 8" descr="A group of people walking together&#10;&#10;Description automatically generated with medium confidence">
            <a:extLst>
              <a:ext uri="{FF2B5EF4-FFF2-40B4-BE49-F238E27FC236}">
                <a16:creationId xmlns:a16="http://schemas.microsoft.com/office/drawing/2014/main" id="{E9CC439B-FDBF-457C-BEBD-D01093BF7B6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1131" y="0"/>
            <a:ext cx="12280902" cy="6858000"/>
          </a:xfrm>
        </p:spPr>
      </p:pic>
      <p:sp>
        <p:nvSpPr>
          <p:cNvPr id="10" name="Rectangle 9">
            <a:extLst>
              <a:ext uri="{FF2B5EF4-FFF2-40B4-BE49-F238E27FC236}">
                <a16:creationId xmlns:a16="http://schemas.microsoft.com/office/drawing/2014/main" id="{588F1272-D279-415C-808A-AA6EFADF60EE}"/>
              </a:ext>
            </a:extLst>
          </p:cNvPr>
          <p:cNvSpPr/>
          <p:nvPr/>
        </p:nvSpPr>
        <p:spPr bwMode="auto">
          <a:xfrm>
            <a:off x="-66677" y="3861048"/>
            <a:ext cx="12116448" cy="2996952"/>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GB" sz="1800"/>
          </a:p>
        </p:txBody>
      </p:sp>
      <p:sp>
        <p:nvSpPr>
          <p:cNvPr id="11" name="TextBox 10">
            <a:extLst>
              <a:ext uri="{FF2B5EF4-FFF2-40B4-BE49-F238E27FC236}">
                <a16:creationId xmlns:a16="http://schemas.microsoft.com/office/drawing/2014/main" id="{2F291B45-7A21-4736-A995-9B046941AD7E}"/>
              </a:ext>
            </a:extLst>
          </p:cNvPr>
          <p:cNvSpPr txBox="1"/>
          <p:nvPr/>
        </p:nvSpPr>
        <p:spPr>
          <a:xfrm>
            <a:off x="-44390" y="5506144"/>
            <a:ext cx="9348188" cy="1077218"/>
          </a:xfrm>
          <a:prstGeom prst="rect">
            <a:avLst/>
          </a:prstGeom>
          <a:noFill/>
        </p:spPr>
        <p:txBody>
          <a:bodyPr wrap="square">
            <a:spAutoFit/>
          </a:bodyPr>
          <a:lstStyle/>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Ensure pupils feel valued, value others and learn to work together to make a positive contribution</a:t>
            </a:r>
          </a:p>
        </p:txBody>
      </p:sp>
    </p:spTree>
    <p:extLst>
      <p:ext uri="{BB962C8B-B14F-4D97-AF65-F5344CB8AC3E}">
        <p14:creationId xmlns:p14="http://schemas.microsoft.com/office/powerpoint/2010/main" val="11448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8ACD-7AA6-4747-96A6-2B5D6DC666B0}"/>
              </a:ext>
            </a:extLst>
          </p:cNvPr>
          <p:cNvSpPr>
            <a:spLocks noGrp="1"/>
          </p:cNvSpPr>
          <p:nvPr>
            <p:ph type="title"/>
          </p:nvPr>
        </p:nvSpPr>
        <p:spPr/>
        <p:txBody>
          <a:bodyPr/>
          <a:lstStyle/>
          <a:p>
            <a:endParaRPr lang="en-GB"/>
          </a:p>
        </p:txBody>
      </p:sp>
      <p:pic>
        <p:nvPicPr>
          <p:cNvPr id="5" name="Content Placeholder 4" descr="A group of people running on a track&#10;&#10;Description automatically generated with low confidence">
            <a:extLst>
              <a:ext uri="{FF2B5EF4-FFF2-40B4-BE49-F238E27FC236}">
                <a16:creationId xmlns:a16="http://schemas.microsoft.com/office/drawing/2014/main" id="{94853694-78DE-4EDE-A06A-A60E6C45D24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24000" y="-1"/>
            <a:ext cx="12216680" cy="6871883"/>
          </a:xfrm>
        </p:spPr>
      </p:pic>
      <p:sp>
        <p:nvSpPr>
          <p:cNvPr id="6" name="Rectangle 5">
            <a:extLst>
              <a:ext uri="{FF2B5EF4-FFF2-40B4-BE49-F238E27FC236}">
                <a16:creationId xmlns:a16="http://schemas.microsoft.com/office/drawing/2014/main" id="{3B8D27D3-4746-42DE-BA5F-3958B6276BEF}"/>
              </a:ext>
            </a:extLst>
          </p:cNvPr>
          <p:cNvSpPr/>
          <p:nvPr/>
        </p:nvSpPr>
        <p:spPr bwMode="auto">
          <a:xfrm>
            <a:off x="-1523999" y="4212463"/>
            <a:ext cx="11784632" cy="272415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GB" sz="1800"/>
          </a:p>
        </p:txBody>
      </p:sp>
      <p:sp>
        <p:nvSpPr>
          <p:cNvPr id="7" name="TextBox 6">
            <a:extLst>
              <a:ext uri="{FF2B5EF4-FFF2-40B4-BE49-F238E27FC236}">
                <a16:creationId xmlns:a16="http://schemas.microsoft.com/office/drawing/2014/main" id="{7DD29CCF-E6B3-46D6-B1D7-43DBD775966E}"/>
              </a:ext>
            </a:extLst>
          </p:cNvPr>
          <p:cNvSpPr txBox="1"/>
          <p:nvPr/>
        </p:nvSpPr>
        <p:spPr>
          <a:xfrm>
            <a:off x="1157209" y="5574538"/>
            <a:ext cx="6829581" cy="1077218"/>
          </a:xfrm>
          <a:prstGeom prst="rect">
            <a:avLst/>
          </a:prstGeom>
          <a:noFill/>
        </p:spPr>
        <p:txBody>
          <a:bodyPr wrap="square">
            <a:spAutoFit/>
          </a:bodyPr>
          <a:lstStyle/>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Ensure pupils stay safe and healthy in mind and body</a:t>
            </a:r>
          </a:p>
        </p:txBody>
      </p:sp>
    </p:spTree>
    <p:extLst>
      <p:ext uri="{BB962C8B-B14F-4D97-AF65-F5344CB8AC3E}">
        <p14:creationId xmlns:p14="http://schemas.microsoft.com/office/powerpoint/2010/main" val="10419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4419-71F6-4F66-A52E-3619BBF41D4C}"/>
              </a:ext>
            </a:extLst>
          </p:cNvPr>
          <p:cNvSpPr>
            <a:spLocks noGrp="1"/>
          </p:cNvSpPr>
          <p:nvPr>
            <p:ph type="title"/>
          </p:nvPr>
        </p:nvSpPr>
        <p:spPr/>
        <p:txBody>
          <a:bodyPr/>
          <a:lstStyle/>
          <a:p>
            <a:endParaRPr lang="en-GB"/>
          </a:p>
        </p:txBody>
      </p:sp>
      <p:pic>
        <p:nvPicPr>
          <p:cNvPr id="5" name="Content Placeholder 4" descr="A picture containing person, indoor, stage, crowd&#10;&#10;Description automatically generated">
            <a:extLst>
              <a:ext uri="{FF2B5EF4-FFF2-40B4-BE49-F238E27FC236}">
                <a16:creationId xmlns:a16="http://schemas.microsoft.com/office/drawing/2014/main" id="{32793604-CE7D-4666-B0BF-420963439FE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24000" y="0"/>
            <a:ext cx="12192000" cy="6858000"/>
          </a:xfrm>
        </p:spPr>
      </p:pic>
      <p:sp>
        <p:nvSpPr>
          <p:cNvPr id="3" name="Rectangle 2">
            <a:extLst>
              <a:ext uri="{FF2B5EF4-FFF2-40B4-BE49-F238E27FC236}">
                <a16:creationId xmlns:a16="http://schemas.microsoft.com/office/drawing/2014/main" id="{398825FF-C2F1-95BF-E4DD-F72D3EF5C1AE}"/>
              </a:ext>
            </a:extLst>
          </p:cNvPr>
          <p:cNvSpPr/>
          <p:nvPr/>
        </p:nvSpPr>
        <p:spPr bwMode="auto">
          <a:xfrm>
            <a:off x="-1332656" y="4153346"/>
            <a:ext cx="10712897" cy="272415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GB" sz="1800"/>
          </a:p>
        </p:txBody>
      </p:sp>
      <p:sp>
        <p:nvSpPr>
          <p:cNvPr id="6" name="TextBox 5">
            <a:extLst>
              <a:ext uri="{FF2B5EF4-FFF2-40B4-BE49-F238E27FC236}">
                <a16:creationId xmlns:a16="http://schemas.microsoft.com/office/drawing/2014/main" id="{9984B32E-1032-4DBB-92E9-D35C35033A23}"/>
              </a:ext>
            </a:extLst>
          </p:cNvPr>
          <p:cNvSpPr txBox="1"/>
          <p:nvPr/>
        </p:nvSpPr>
        <p:spPr>
          <a:xfrm>
            <a:off x="436483" y="5677167"/>
            <a:ext cx="7174617" cy="1077218"/>
          </a:xfrm>
          <a:prstGeom prst="rect">
            <a:avLst/>
          </a:prstGeom>
          <a:noFill/>
        </p:spPr>
        <p:txBody>
          <a:bodyPr wrap="square">
            <a:spAutoFit/>
          </a:bodyPr>
          <a:lstStyle/>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Develop creativity in an innovative learning environment</a:t>
            </a:r>
          </a:p>
        </p:txBody>
      </p:sp>
    </p:spTree>
    <p:extLst>
      <p:ext uri="{BB962C8B-B14F-4D97-AF65-F5344CB8AC3E}">
        <p14:creationId xmlns:p14="http://schemas.microsoft.com/office/powerpoint/2010/main" val="116760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B305-F268-4358-8527-76101B94C9A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1560C7-32C4-459B-95ED-8850A7C95A34}"/>
              </a:ext>
            </a:extLst>
          </p:cNvPr>
          <p:cNvSpPr>
            <a:spLocks noGrp="1"/>
          </p:cNvSpPr>
          <p:nvPr>
            <p:ph idx="1"/>
          </p:nvPr>
        </p:nvSpPr>
        <p:spPr/>
        <p:txBody>
          <a:bodyPr/>
          <a:lstStyle/>
          <a:p>
            <a:endParaRPr lang="en-GB"/>
          </a:p>
        </p:txBody>
      </p:sp>
      <p:pic>
        <p:nvPicPr>
          <p:cNvPr id="4" name="Picture 3" descr="A group of people in graduation gowns&#10;&#10;Description automatically generated with low confidence">
            <a:extLst>
              <a:ext uri="{FF2B5EF4-FFF2-40B4-BE49-F238E27FC236}">
                <a16:creationId xmlns:a16="http://schemas.microsoft.com/office/drawing/2014/main" id="{8C9C606F-6BA8-4428-9054-227BA7E89D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0" y="0"/>
            <a:ext cx="12192000" cy="6858000"/>
          </a:xfrm>
          <a:prstGeom prst="rect">
            <a:avLst/>
          </a:prstGeom>
        </p:spPr>
      </p:pic>
      <p:sp>
        <p:nvSpPr>
          <p:cNvPr id="5" name="Rectangle 4">
            <a:extLst>
              <a:ext uri="{FF2B5EF4-FFF2-40B4-BE49-F238E27FC236}">
                <a16:creationId xmlns:a16="http://schemas.microsoft.com/office/drawing/2014/main" id="{E18B921C-B14C-452A-AF87-AD8243EC4A9D}"/>
              </a:ext>
            </a:extLst>
          </p:cNvPr>
          <p:cNvSpPr/>
          <p:nvPr/>
        </p:nvSpPr>
        <p:spPr bwMode="auto">
          <a:xfrm>
            <a:off x="-747252" y="4150693"/>
            <a:ext cx="9913328" cy="2724150"/>
          </a:xfrm>
          <a:prstGeom prst="rect">
            <a:avLst/>
          </a:prstGeom>
          <a:gradFill>
            <a:gsLst>
              <a:gs pos="0">
                <a:schemeClr val="tx1">
                  <a:alpha val="0"/>
                </a:schemeClr>
              </a:gs>
              <a:gs pos="93000">
                <a:schemeClr val="tx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en-GB" sz="1800"/>
          </a:p>
        </p:txBody>
      </p:sp>
      <p:sp>
        <p:nvSpPr>
          <p:cNvPr id="6" name="TextBox 5">
            <a:extLst>
              <a:ext uri="{FF2B5EF4-FFF2-40B4-BE49-F238E27FC236}">
                <a16:creationId xmlns:a16="http://schemas.microsoft.com/office/drawing/2014/main" id="{6923D7AC-52A2-4FF0-8272-38A2BBF4FCAC}"/>
              </a:ext>
            </a:extLst>
          </p:cNvPr>
          <p:cNvSpPr txBox="1"/>
          <p:nvPr/>
        </p:nvSpPr>
        <p:spPr>
          <a:xfrm>
            <a:off x="-163625" y="5780782"/>
            <a:ext cx="8871583" cy="1077218"/>
          </a:xfrm>
          <a:prstGeom prst="rect">
            <a:avLst/>
          </a:prstGeom>
          <a:noFill/>
        </p:spPr>
        <p:txBody>
          <a:bodyPr wrap="square">
            <a:spAutoFit/>
          </a:bodyPr>
          <a:lstStyle/>
          <a:p>
            <a:r>
              <a:rPr lang="en-GB" sz="3200" i="1">
                <a:solidFill>
                  <a:schemeClr val="bg1"/>
                </a:solidFill>
                <a:latin typeface="Arial" panose="020B0604020202020204" pitchFamily="34" charset="0"/>
                <a:ea typeface="Roboto Light" panose="02000000000000000000" pitchFamily="2" charset="0"/>
                <a:cs typeface="Arial" panose="020B0604020202020204" pitchFamily="34" charset="0"/>
              </a:rPr>
              <a:t>Appreciate the spiritual, moral, social and cultural richness of the world at large</a:t>
            </a:r>
          </a:p>
        </p:txBody>
      </p:sp>
    </p:spTree>
    <p:extLst>
      <p:ext uri="{BB962C8B-B14F-4D97-AF65-F5344CB8AC3E}">
        <p14:creationId xmlns:p14="http://schemas.microsoft.com/office/powerpoint/2010/main" val="4815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096A-F96D-4CF2-9600-1AD7B3D95976}"/>
              </a:ext>
            </a:extLst>
          </p:cNvPr>
          <p:cNvSpPr>
            <a:spLocks noGrp="1"/>
          </p:cNvSpPr>
          <p:nvPr>
            <p:ph type="title"/>
          </p:nvPr>
        </p:nvSpPr>
        <p:spPr/>
        <p:txBody>
          <a:bodyPr/>
          <a:lstStyle/>
          <a:p>
            <a:r>
              <a:rPr lang="en-GB"/>
              <a:t>Sunday Times Schools Guide</a:t>
            </a:r>
          </a:p>
        </p:txBody>
      </p:sp>
      <p:pic>
        <p:nvPicPr>
          <p:cNvPr id="12" name="Content Placeholder 11">
            <a:extLst>
              <a:ext uri="{FF2B5EF4-FFF2-40B4-BE49-F238E27FC236}">
                <a16:creationId xmlns:a16="http://schemas.microsoft.com/office/drawing/2014/main" id="{20BAAED6-C155-46CE-95DF-0BF38B35849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88382" y="1557338"/>
            <a:ext cx="4525962" cy="4525962"/>
          </a:xfrm>
          <a:prstGeom prst="rect">
            <a:avLst/>
          </a:prstGeom>
        </p:spPr>
      </p:pic>
    </p:spTree>
    <p:extLst>
      <p:ext uri="{BB962C8B-B14F-4D97-AF65-F5344CB8AC3E}">
        <p14:creationId xmlns:p14="http://schemas.microsoft.com/office/powerpoint/2010/main" val="166463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DD15-7FCE-41C3-9614-29C76DFC8A48}"/>
              </a:ext>
            </a:extLst>
          </p:cNvPr>
          <p:cNvSpPr>
            <a:spLocks noGrp="1"/>
          </p:cNvSpPr>
          <p:nvPr>
            <p:ph type="title"/>
          </p:nvPr>
        </p:nvSpPr>
        <p:spPr/>
        <p:txBody>
          <a:bodyPr/>
          <a:lstStyle/>
          <a:p>
            <a:r>
              <a:rPr lang="en-GB"/>
              <a:t>Results - Year 11</a:t>
            </a:r>
          </a:p>
        </p:txBody>
      </p:sp>
      <p:graphicFrame>
        <p:nvGraphicFramePr>
          <p:cNvPr id="10" name="Content Placeholder 9">
            <a:extLst>
              <a:ext uri="{FF2B5EF4-FFF2-40B4-BE49-F238E27FC236}">
                <a16:creationId xmlns:a16="http://schemas.microsoft.com/office/drawing/2014/main" id="{8A135410-0D32-9178-CC09-71E2F925DD26}"/>
              </a:ext>
            </a:extLst>
          </p:cNvPr>
          <p:cNvGraphicFramePr>
            <a:graphicFrameLocks noGrp="1"/>
          </p:cNvGraphicFramePr>
          <p:nvPr>
            <p:ph idx="1"/>
          </p:nvPr>
        </p:nvGraphicFramePr>
        <p:xfrm>
          <a:off x="1156417" y="1706734"/>
          <a:ext cx="7193502" cy="4008364"/>
        </p:xfrm>
        <a:graphic>
          <a:graphicData uri="http://schemas.openxmlformats.org/drawingml/2006/table">
            <a:tbl>
              <a:tblPr firstRow="1" firstCol="1" bandRow="1"/>
              <a:tblGrid>
                <a:gridCol w="2243983">
                  <a:extLst>
                    <a:ext uri="{9D8B030D-6E8A-4147-A177-3AD203B41FA5}">
                      <a16:colId xmlns:a16="http://schemas.microsoft.com/office/drawing/2014/main" val="3444653367"/>
                    </a:ext>
                  </a:extLst>
                </a:gridCol>
                <a:gridCol w="973709">
                  <a:extLst>
                    <a:ext uri="{9D8B030D-6E8A-4147-A177-3AD203B41FA5}">
                      <a16:colId xmlns:a16="http://schemas.microsoft.com/office/drawing/2014/main" val="2868279980"/>
                    </a:ext>
                  </a:extLst>
                </a:gridCol>
                <a:gridCol w="973709">
                  <a:extLst>
                    <a:ext uri="{9D8B030D-6E8A-4147-A177-3AD203B41FA5}">
                      <a16:colId xmlns:a16="http://schemas.microsoft.com/office/drawing/2014/main" val="3414540986"/>
                    </a:ext>
                  </a:extLst>
                </a:gridCol>
                <a:gridCol w="973709">
                  <a:extLst>
                    <a:ext uri="{9D8B030D-6E8A-4147-A177-3AD203B41FA5}">
                      <a16:colId xmlns:a16="http://schemas.microsoft.com/office/drawing/2014/main" val="624154582"/>
                    </a:ext>
                  </a:extLst>
                </a:gridCol>
                <a:gridCol w="1014196">
                  <a:extLst>
                    <a:ext uri="{9D8B030D-6E8A-4147-A177-3AD203B41FA5}">
                      <a16:colId xmlns:a16="http://schemas.microsoft.com/office/drawing/2014/main" val="606088903"/>
                    </a:ext>
                  </a:extLst>
                </a:gridCol>
                <a:gridCol w="1014196">
                  <a:extLst>
                    <a:ext uri="{9D8B030D-6E8A-4147-A177-3AD203B41FA5}">
                      <a16:colId xmlns:a16="http://schemas.microsoft.com/office/drawing/2014/main" val="3802208373"/>
                    </a:ext>
                  </a:extLst>
                </a:gridCol>
              </a:tblGrid>
              <a:tr h="417148">
                <a:tc>
                  <a:txBody>
                    <a:bodyPr/>
                    <a:lstStyle/>
                    <a:p>
                      <a:pPr algn="l">
                        <a:lnSpc>
                          <a:spcPct val="107000"/>
                        </a:lnSpc>
                        <a:spcAft>
                          <a:spcPts val="800"/>
                        </a:spcAft>
                      </a:pPr>
                      <a:endParaRPr lang="en-GB" sz="180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GB" sz="1800" b="1" kern="10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rPr>
                        <a:t>2017</a:t>
                      </a:r>
                      <a:endParaRPr lang="en-GB"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171E"/>
                    </a:solidFill>
                  </a:tcPr>
                </a:tc>
                <a:tc>
                  <a:txBody>
                    <a:bodyPr/>
                    <a:lstStyle/>
                    <a:p>
                      <a:pPr algn="ctr">
                        <a:lnSpc>
                          <a:spcPct val="107000"/>
                        </a:lnSpc>
                        <a:spcAft>
                          <a:spcPts val="800"/>
                        </a:spcAft>
                      </a:pPr>
                      <a:r>
                        <a:rPr lang="en-GB" sz="1800" b="1" kern="10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rPr>
                        <a:t>2018</a:t>
                      </a:r>
                      <a:endParaRPr lang="en-GB"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171E"/>
                    </a:solidFill>
                  </a:tcPr>
                </a:tc>
                <a:tc>
                  <a:txBody>
                    <a:bodyPr/>
                    <a:lstStyle/>
                    <a:p>
                      <a:pPr algn="ctr">
                        <a:lnSpc>
                          <a:spcPct val="107000"/>
                        </a:lnSpc>
                        <a:spcAft>
                          <a:spcPts val="800"/>
                        </a:spcAft>
                      </a:pPr>
                      <a:r>
                        <a:rPr lang="en-GB" sz="1800" b="1" kern="10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rPr>
                        <a:t>2019</a:t>
                      </a:r>
                      <a:endParaRPr lang="en-GB"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171E"/>
                    </a:solidFill>
                  </a:tcPr>
                </a:tc>
                <a:tc>
                  <a:txBody>
                    <a:bodyPr/>
                    <a:lstStyle/>
                    <a:p>
                      <a:pPr algn="ctr">
                        <a:lnSpc>
                          <a:spcPct val="107000"/>
                        </a:lnSpc>
                        <a:spcAft>
                          <a:spcPts val="800"/>
                        </a:spcAft>
                      </a:pPr>
                      <a:r>
                        <a:rPr lang="en-GB" sz="1800" b="1" kern="10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rPr>
                        <a:t>2023</a:t>
                      </a:r>
                      <a:endParaRPr lang="en-GB"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5171E"/>
                    </a:solidFill>
                  </a:tcPr>
                </a:tc>
                <a:tc>
                  <a:txBody>
                    <a:bodyPr/>
                    <a:lstStyle/>
                    <a:p>
                      <a:pPr algn="ctr">
                        <a:lnSpc>
                          <a:spcPct val="107000"/>
                        </a:lnSpc>
                        <a:spcAft>
                          <a:spcPts val="800"/>
                        </a:spcAft>
                      </a:pPr>
                      <a:r>
                        <a:rPr lang="en-US"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r>
                      <a:endParaRPr lang="en-GB" sz="18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5171E"/>
                    </a:solidFill>
                  </a:tcPr>
                </a:tc>
                <a:extLst>
                  <a:ext uri="{0D108BD9-81ED-4DB2-BD59-A6C34878D82A}">
                    <a16:rowId xmlns:a16="http://schemas.microsoft.com/office/drawing/2014/main" val="3223285972"/>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 5A-C (9-4)</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pPr>
                      <a:r>
                        <a:rPr lang="en-GB" sz="1800" b="0" kern="100">
                          <a:solidFill>
                            <a:srgbClr val="000000"/>
                          </a:solidFill>
                          <a:effectLst/>
                          <a:latin typeface="Calibri"/>
                          <a:ea typeface="Calibri" panose="020F0502020204030204" pitchFamily="34" charset="0"/>
                          <a:cs typeface="Times New Roman"/>
                        </a:rPr>
                        <a:t>90</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89</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93</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86</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86</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519334840"/>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 5A-C (9-4)EM</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tabLst>
                          <a:tab pos="2250440" algn="l"/>
                        </a:tabLst>
                      </a:pPr>
                      <a:r>
                        <a:rPr lang="en-GB" sz="1800" b="0" kern="100">
                          <a:solidFill>
                            <a:srgbClr val="000000"/>
                          </a:solidFill>
                          <a:effectLst/>
                          <a:latin typeface="Calibri"/>
                          <a:ea typeface="Calibri" panose="020F0502020204030204" pitchFamily="34" charset="0"/>
                          <a:cs typeface="Times New Roman"/>
                        </a:rPr>
                        <a:t>86</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84</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91</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84</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solidFill>
                            <a:schemeClr val="tx1"/>
                          </a:solidFill>
                          <a:effectLst/>
                          <a:latin typeface="Calibri"/>
                          <a:ea typeface="Calibri" panose="020F0502020204030204" pitchFamily="34" charset="0"/>
                          <a:cs typeface="Times New Roman" panose="02020603050405020304" pitchFamily="18" charset="0"/>
                        </a:rPr>
                        <a:t>82</a:t>
                      </a:r>
                      <a:endParaRPr lang="en-GB" sz="1800" b="1" kern="100">
                        <a:solidFill>
                          <a:schemeClr val="tx1"/>
                        </a:solidFill>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738238721"/>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A*- A  (9-7)</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tabLst>
                          <a:tab pos="2250440" algn="l"/>
                        </a:tabLst>
                      </a:pPr>
                      <a:r>
                        <a:rPr lang="en-GB" sz="1800" b="0" kern="100">
                          <a:solidFill>
                            <a:srgbClr val="000000"/>
                          </a:solidFill>
                          <a:effectLst/>
                          <a:latin typeface="Calibri"/>
                          <a:ea typeface="Calibri" panose="020F0502020204030204" pitchFamily="34" charset="0"/>
                          <a:cs typeface="Times New Roman"/>
                        </a:rPr>
                        <a:t>38</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25</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38</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32</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34</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95253327"/>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 A*-C EM (9-4)</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tabLst>
                          <a:tab pos="2250440" algn="l"/>
                        </a:tabLst>
                      </a:pPr>
                      <a:r>
                        <a:rPr lang="en-GB" sz="1800" b="0" kern="100">
                          <a:solidFill>
                            <a:srgbClr val="000000"/>
                          </a:solidFill>
                          <a:effectLst/>
                          <a:latin typeface="Calibri"/>
                          <a:ea typeface="Calibri" panose="020F0502020204030204" pitchFamily="34" charset="0"/>
                          <a:cs typeface="Times New Roman"/>
                        </a:rPr>
                        <a:t>87</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86</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91</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86</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86</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147086380"/>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 A*-C EM (9-5)</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tabLst>
                          <a:tab pos="2250440" algn="l"/>
                        </a:tabLst>
                      </a:pPr>
                      <a:r>
                        <a:rPr lang="en-GB" sz="1800" b="0" kern="100">
                          <a:solidFill>
                            <a:srgbClr val="000000"/>
                          </a:solidFill>
                          <a:effectLst/>
                          <a:latin typeface="Calibri"/>
                          <a:ea typeface="Calibri" panose="020F0502020204030204" pitchFamily="34" charset="0"/>
                          <a:cs typeface="Times New Roman"/>
                        </a:rPr>
                        <a:t>73</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64</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72</a:t>
                      </a:r>
                      <a:endParaRPr lang="en-GB" sz="1800" b="0" kern="100">
                        <a:effectLst/>
                        <a:latin typeface="Calibri"/>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68</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67</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311795857"/>
                  </a:ext>
                </a:extLst>
              </a:tr>
              <a:tr h="671180">
                <a:tc>
                  <a:txBody>
                    <a:bodyPr/>
                    <a:lstStyle/>
                    <a:p>
                      <a:pPr lvl="0" algn="ctr">
                        <a:lnSpc>
                          <a:spcPct val="107000"/>
                        </a:lnSpc>
                        <a:spcAft>
                          <a:spcPts val="800"/>
                        </a:spcAft>
                        <a:buNone/>
                      </a:pPr>
                      <a:r>
                        <a:rPr lang="en-GB" sz="1800" b="1" kern="100">
                          <a:solidFill>
                            <a:srgbClr val="000000"/>
                          </a:solidFill>
                          <a:effectLst/>
                          <a:latin typeface="Segoe UI Light"/>
                          <a:ea typeface="Calibri" panose="020F0502020204030204" pitchFamily="34" charset="0"/>
                          <a:cs typeface="Times New Roman"/>
                        </a:rPr>
                        <a:t>% </a:t>
                      </a:r>
                      <a:r>
                        <a:rPr lang="en-GB" sz="1800" b="1" kern="100" err="1">
                          <a:solidFill>
                            <a:srgbClr val="000000"/>
                          </a:solidFill>
                          <a:effectLst/>
                          <a:latin typeface="Segoe UI Light"/>
                          <a:ea typeface="Calibri" panose="020F0502020204030204" pitchFamily="34" charset="0"/>
                          <a:cs typeface="Times New Roman"/>
                        </a:rPr>
                        <a:t>Ebacc</a:t>
                      </a:r>
                      <a:r>
                        <a:rPr lang="en-GB" sz="1800" b="1" kern="100">
                          <a:solidFill>
                            <a:srgbClr val="000000"/>
                          </a:solidFill>
                          <a:effectLst/>
                          <a:latin typeface="Segoe UI Light"/>
                          <a:ea typeface="Calibri" panose="020F0502020204030204" pitchFamily="34" charset="0"/>
                          <a:cs typeface="Times New Roman"/>
                        </a:rPr>
                        <a:t>(4+)</a:t>
                      </a:r>
                      <a:endParaRPr lang="en-US" sz="1000"/>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tabLst>
                          <a:tab pos="2250440" algn="l"/>
                        </a:tabLst>
                      </a:pPr>
                      <a:r>
                        <a:rPr lang="en-GB" sz="1800" b="0" kern="100">
                          <a:solidFill>
                            <a:srgbClr val="000000"/>
                          </a:solidFill>
                          <a:effectLst/>
                          <a:latin typeface="Calibri"/>
                          <a:ea typeface="Calibri" panose="020F0502020204030204" pitchFamily="34" charset="0"/>
                          <a:cs typeface="Times New Roman"/>
                        </a:rPr>
                        <a:t>44</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45</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43</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46</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52</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768852515"/>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P8</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pPr>
                      <a:r>
                        <a:rPr lang="en-GB" sz="1800" b="0" kern="100">
                          <a:solidFill>
                            <a:srgbClr val="000000"/>
                          </a:solidFill>
                          <a:effectLst/>
                          <a:latin typeface="Calibri"/>
                          <a:ea typeface="Calibri" panose="020F0502020204030204" pitchFamily="34" charset="0"/>
                          <a:cs typeface="Times New Roman"/>
                        </a:rPr>
                        <a:t>+0.2</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+0.4</a:t>
                      </a:r>
                      <a:endParaRPr lang="en-GB" sz="1800" b="0" kern="100">
                        <a:effectLst/>
                        <a:latin typeface="Calibri"/>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+0.6</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+0.4</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+0.46</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56869111"/>
                  </a:ext>
                </a:extLst>
              </a:tr>
              <a:tr h="417148">
                <a:tc>
                  <a:txBody>
                    <a:bodyPr/>
                    <a:lstStyle/>
                    <a:p>
                      <a:pPr algn="ctr">
                        <a:lnSpc>
                          <a:spcPct val="107000"/>
                        </a:lnSpc>
                        <a:spcAft>
                          <a:spcPts val="800"/>
                        </a:spcAft>
                      </a:pPr>
                      <a:r>
                        <a:rPr lang="en-GB" sz="1800" b="1" kern="100">
                          <a:solidFill>
                            <a:srgbClr val="000000"/>
                          </a:solidFill>
                          <a:effectLst/>
                          <a:latin typeface="Segoe UI Light" panose="020B0502040204020203" pitchFamily="34" charset="0"/>
                          <a:ea typeface="Calibri" panose="020F0502020204030204" pitchFamily="34" charset="0"/>
                          <a:cs typeface="Times New Roman" panose="02020603050405020304" pitchFamily="18" charset="0"/>
                        </a:rPr>
                        <a:t>A8</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FE3"/>
                    </a:solidFill>
                  </a:tcPr>
                </a:tc>
                <a:tc>
                  <a:txBody>
                    <a:bodyPr/>
                    <a:lstStyle/>
                    <a:p>
                      <a:pPr algn="ctr">
                        <a:lnSpc>
                          <a:spcPct val="107000"/>
                        </a:lnSpc>
                        <a:spcAft>
                          <a:spcPts val="800"/>
                        </a:spcAft>
                      </a:pPr>
                      <a:r>
                        <a:rPr lang="en-GB" sz="1800" b="0" kern="100">
                          <a:solidFill>
                            <a:srgbClr val="000000"/>
                          </a:solidFill>
                          <a:effectLst/>
                          <a:latin typeface="Calibri"/>
                          <a:ea typeface="Calibri" panose="020F0502020204030204" pitchFamily="34" charset="0"/>
                          <a:cs typeface="Times New Roman"/>
                        </a:rPr>
                        <a:t>58</a:t>
                      </a:r>
                      <a:endParaRPr lang="en-GB" sz="1800" b="0" kern="100">
                        <a:effectLst/>
                        <a:latin typeface="Calibri"/>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55</a:t>
                      </a:r>
                      <a:endParaRPr lang="en-GB" sz="1800" b="0" kern="100">
                        <a:effectLst/>
                        <a:latin typeface="Segoe UI Light"/>
                        <a:ea typeface="Calibri" panose="020F050202020403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0" kern="100">
                          <a:solidFill>
                            <a:srgbClr val="000000"/>
                          </a:solidFill>
                          <a:effectLst/>
                          <a:latin typeface="Segoe UI Light"/>
                          <a:ea typeface="Calibri" panose="020F0502020204030204" pitchFamily="34" charset="0"/>
                          <a:cs typeface="Times New Roman"/>
                        </a:rPr>
                        <a:t>59</a:t>
                      </a:r>
                      <a:endParaRPr lang="en-GB" sz="1800" b="0" kern="100">
                        <a:effectLst/>
                        <a:latin typeface="Calibri"/>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800" b="1" kern="100">
                          <a:solidFill>
                            <a:srgbClr val="000000"/>
                          </a:solidFill>
                          <a:effectLst/>
                          <a:latin typeface="Segoe UI Light"/>
                          <a:ea typeface="Calibri" panose="020F0502020204030204" pitchFamily="34" charset="0"/>
                          <a:cs typeface="Times New Roman"/>
                        </a:rPr>
                        <a:t>57</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800" b="1" kern="100">
                          <a:effectLst/>
                          <a:latin typeface="Calibri"/>
                          <a:ea typeface="Calibri" panose="020F0502020204030204" pitchFamily="34" charset="0"/>
                          <a:cs typeface="Times New Roman" panose="02020603050405020304" pitchFamily="18" charset="0"/>
                        </a:rPr>
                        <a:t>57.32</a:t>
                      </a:r>
                      <a:endParaRPr lang="en-GB" sz="1800" b="1" kern="100">
                        <a:effectLst/>
                        <a:latin typeface="Calibri"/>
                        <a:ea typeface="Calibri" panose="020F0502020204030204" pitchFamily="34" charset="0"/>
                        <a:cs typeface="Times New Roman" panose="02020603050405020304" pitchFamily="18" charset="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72681186"/>
                  </a:ext>
                </a:extLst>
              </a:tr>
            </a:tbl>
          </a:graphicData>
        </a:graphic>
      </p:graphicFrame>
    </p:spTree>
    <p:extLst>
      <p:ext uri="{BB962C8B-B14F-4D97-AF65-F5344CB8AC3E}">
        <p14:creationId xmlns:p14="http://schemas.microsoft.com/office/powerpoint/2010/main" val="5749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Meet the Pastoral Team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0742" y="4996766"/>
            <a:ext cx="1222436" cy="1323703"/>
          </a:xfrm>
          <a:prstGeom prst="rect">
            <a:avLst/>
          </a:prstGeom>
        </p:spPr>
      </p:pic>
      <p:pic>
        <p:nvPicPr>
          <p:cNvPr id="18" name="Picture 17" descr="Medium shot of a person&#10;&#10;Description automatically generated">
            <a:extLst>
              <a:ext uri="{FF2B5EF4-FFF2-40B4-BE49-F238E27FC236}">
                <a16:creationId xmlns:a16="http://schemas.microsoft.com/office/drawing/2014/main" id="{13733BD6-CDC8-3705-7C4B-4618806F5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2846" y="1369299"/>
            <a:ext cx="2007826" cy="301173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B91E96DB-E72F-4AD4-8D68-379E8585AC37}"/>
              </a:ext>
            </a:extLst>
          </p:cNvPr>
          <p:cNvSpPr txBox="1"/>
          <p:nvPr/>
        </p:nvSpPr>
        <p:spPr>
          <a:xfrm>
            <a:off x="3897297" y="4850717"/>
            <a:ext cx="2800550" cy="807913"/>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2400" b="1">
                <a:solidFill>
                  <a:prstClr val="black"/>
                </a:solidFill>
                <a:latin typeface="Calibri" panose="020F0502020204030204" pitchFamily="34" charset="0"/>
                <a:ea typeface="Arial"/>
                <a:cs typeface="Calibri" panose="020F0502020204030204" pitchFamily="34" charset="0"/>
              </a:rPr>
              <a:t>Mrs Ourabi</a:t>
            </a:r>
          </a:p>
          <a:p>
            <a:pPr defTabSz="685800" eaLnBrk="1" fontAlgn="auto" hangingPunct="1">
              <a:spcBef>
                <a:spcPts val="0"/>
              </a:spcBef>
              <a:spcAft>
                <a:spcPts val="0"/>
              </a:spcAft>
            </a:pPr>
            <a:r>
              <a:rPr lang="en-GB" sz="2400" b="1">
                <a:solidFill>
                  <a:prstClr val="black"/>
                </a:solidFill>
                <a:latin typeface="Calibri" panose="020F0502020204030204" pitchFamily="34" charset="0"/>
                <a:cs typeface="Calibri" panose="020F0502020204030204" pitchFamily="34" charset="0"/>
              </a:rPr>
              <a:t>Senior Deputy Head</a:t>
            </a:r>
            <a:endParaRPr lang="en-GB" sz="2400" b="1">
              <a:solidFill>
                <a:prstClr val="black"/>
              </a:solidFill>
              <a:latin typeface="Century Gothic" panose="020B0502020202020204" pitchFamily="34" charset="0"/>
              <a:cs typeface="Calibri"/>
            </a:endParaRPr>
          </a:p>
        </p:txBody>
      </p:sp>
      <p:pic>
        <p:nvPicPr>
          <p:cNvPr id="7" name="Picture 6">
            <a:extLst>
              <a:ext uri="{FF2B5EF4-FFF2-40B4-BE49-F238E27FC236}">
                <a16:creationId xmlns:a16="http://schemas.microsoft.com/office/drawing/2014/main" id="{D54ADF5E-23BA-4DCB-B3FE-266B96A54C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739739" y="1308918"/>
            <a:ext cx="2255049" cy="3085560"/>
          </a:xfrm>
          <a:prstGeom prst="rect">
            <a:avLst/>
          </a:prstGeom>
        </p:spPr>
      </p:pic>
      <p:sp>
        <p:nvSpPr>
          <p:cNvPr id="8" name="TextBox 7">
            <a:extLst>
              <a:ext uri="{FF2B5EF4-FFF2-40B4-BE49-F238E27FC236}">
                <a16:creationId xmlns:a16="http://schemas.microsoft.com/office/drawing/2014/main" id="{8A62C773-CC3F-4F1F-9DBF-802BAEB23590}"/>
              </a:ext>
            </a:extLst>
          </p:cNvPr>
          <p:cNvSpPr txBox="1"/>
          <p:nvPr/>
        </p:nvSpPr>
        <p:spPr>
          <a:xfrm rot="10800000" flipV="1">
            <a:off x="-1058238" y="4827620"/>
            <a:ext cx="5938462" cy="830997"/>
          </a:xfrm>
          <a:prstGeom prst="rect">
            <a:avLst/>
          </a:prstGeom>
          <a:noFill/>
        </p:spPr>
        <p:txBody>
          <a:bodyPr wrap="square">
            <a:spAutoFit/>
          </a:bodyPr>
          <a:lstStyle/>
          <a:p>
            <a:pPr defTabSz="685800" eaLnBrk="1" fontAlgn="auto" hangingPunct="1">
              <a:spcBef>
                <a:spcPts val="0"/>
              </a:spcBef>
              <a:spcAft>
                <a:spcPts val="0"/>
              </a:spcAft>
            </a:pPr>
            <a:r>
              <a:rPr lang="en-GB" sz="2400" b="1">
                <a:solidFill>
                  <a:prstClr val="black"/>
                </a:solidFill>
                <a:latin typeface="Calibri" panose="020F0502020204030204" pitchFamily="34" charset="0"/>
                <a:ea typeface="Arial"/>
                <a:cs typeface="Calibri" panose="020F0502020204030204" pitchFamily="34" charset="0"/>
              </a:rPr>
              <a:t>Mr McNamara</a:t>
            </a:r>
          </a:p>
          <a:p>
            <a:pPr defTabSz="685800" eaLnBrk="1" fontAlgn="auto" hangingPunct="1">
              <a:spcBef>
                <a:spcPts val="0"/>
              </a:spcBef>
              <a:spcAft>
                <a:spcPts val="0"/>
              </a:spcAft>
            </a:pPr>
            <a:r>
              <a:rPr lang="en-GB" sz="2400" b="1">
                <a:solidFill>
                  <a:prstClr val="black"/>
                </a:solidFill>
                <a:latin typeface="Calibri" panose="020F0502020204030204" pitchFamily="34" charset="0"/>
                <a:cs typeface="Calibri" panose="020F0502020204030204" pitchFamily="34" charset="0"/>
              </a:rPr>
              <a:t>Head Teacher</a:t>
            </a:r>
            <a:endParaRPr lang="en-GB" sz="2000"/>
          </a:p>
        </p:txBody>
      </p:sp>
    </p:spTree>
    <p:extLst>
      <p:ext uri="{BB962C8B-B14F-4D97-AF65-F5344CB8AC3E}">
        <p14:creationId xmlns:p14="http://schemas.microsoft.com/office/powerpoint/2010/main" val="330019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GCSE and Technical Qualifications Grading</a:t>
            </a:r>
            <a:endParaRPr lang="en-US"/>
          </a:p>
        </p:txBody>
      </p:sp>
      <p:sp>
        <p:nvSpPr>
          <p:cNvPr id="3" name="Content Placeholder 2"/>
          <p:cNvSpPr>
            <a:spLocks noGrp="1"/>
          </p:cNvSpPr>
          <p:nvPr>
            <p:ph sz="half" idx="1"/>
          </p:nvPr>
        </p:nvSpPr>
        <p:spPr>
          <a:xfrm>
            <a:off x="148728" y="1792521"/>
            <a:ext cx="4883226" cy="1742443"/>
          </a:xfrm>
        </p:spPr>
        <p:txBody>
          <a:bodyPr>
            <a:noAutofit/>
          </a:bodyPr>
          <a:lstStyle/>
          <a:p>
            <a:r>
              <a:rPr lang="en-GB"/>
              <a:t>GCSE subjects graded 1 to 9.</a:t>
            </a:r>
          </a:p>
          <a:p>
            <a:r>
              <a:rPr lang="en-GB"/>
              <a:t>BTEC Level 1 Pass to Level 2 Distinction * </a:t>
            </a:r>
          </a:p>
          <a:p>
            <a:r>
              <a:rPr lang="en-GB"/>
              <a:t>Coursework in some subjects and all BTECs/Cambridge Nationals.</a:t>
            </a:r>
          </a:p>
        </p:txBody>
      </p:sp>
      <p:pic>
        <p:nvPicPr>
          <p:cNvPr id="7" name="Content Placeholder 6">
            <a:extLst>
              <a:ext uri="{FF2B5EF4-FFF2-40B4-BE49-F238E27FC236}">
                <a16:creationId xmlns:a16="http://schemas.microsoft.com/office/drawing/2014/main" id="{4D2B3882-8033-4DBE-BA3D-2C7CBA893714}"/>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34668" y="1790758"/>
            <a:ext cx="4010379" cy="381946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1564" y="4577480"/>
            <a:ext cx="1222436" cy="1323703"/>
          </a:xfrm>
          <a:prstGeom prst="rect">
            <a:avLst/>
          </a:prstGeom>
        </p:spPr>
      </p:pic>
      <p:pic>
        <p:nvPicPr>
          <p:cNvPr id="5" name="Picture 4">
            <a:extLst>
              <a:ext uri="{FF2B5EF4-FFF2-40B4-BE49-F238E27FC236}">
                <a16:creationId xmlns:a16="http://schemas.microsoft.com/office/drawing/2014/main" id="{E133AE3C-035B-46E8-944D-4085BE7AC1D6}"/>
              </a:ext>
            </a:extLst>
          </p:cNvPr>
          <p:cNvPicPr>
            <a:picLocks noChangeAspect="1"/>
          </p:cNvPicPr>
          <p:nvPr/>
        </p:nvPicPr>
        <p:blipFill>
          <a:blip r:embed="rId4"/>
          <a:stretch>
            <a:fillRect/>
          </a:stretch>
        </p:blipFill>
        <p:spPr>
          <a:xfrm>
            <a:off x="148728" y="3534964"/>
            <a:ext cx="4721566" cy="2075261"/>
          </a:xfrm>
          <a:prstGeom prst="rect">
            <a:avLst/>
          </a:prstGeom>
        </p:spPr>
      </p:pic>
    </p:spTree>
    <p:extLst>
      <p:ext uri="{BB962C8B-B14F-4D97-AF65-F5344CB8AC3E}">
        <p14:creationId xmlns:p14="http://schemas.microsoft.com/office/powerpoint/2010/main" val="29259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t>OPTIONS ROUTE A; Separate Science</a:t>
            </a:r>
          </a:p>
        </p:txBody>
      </p:sp>
      <p:sp>
        <p:nvSpPr>
          <p:cNvPr id="4" name="Text Placeholder 3"/>
          <p:cNvSpPr>
            <a:spLocks noGrp="1"/>
          </p:cNvSpPr>
          <p:nvPr>
            <p:ph type="body" idx="1"/>
          </p:nvPr>
        </p:nvSpPr>
        <p:spPr/>
        <p:txBody>
          <a:bodyPr/>
          <a:lstStyle/>
          <a:p>
            <a:r>
              <a:rPr lang="en-GB"/>
              <a:t>Ecclesbourne 14+ GCSE Options</a:t>
            </a:r>
          </a:p>
        </p:txBody>
      </p:sp>
      <p:pic>
        <p:nvPicPr>
          <p:cNvPr id="5" name="Picture 4">
            <a:extLst>
              <a:ext uri="{FF2B5EF4-FFF2-40B4-BE49-F238E27FC236}">
                <a16:creationId xmlns:a16="http://schemas.microsoft.com/office/drawing/2014/main" id="{7C17D7E6-4F91-4D64-BEE7-477D05CC9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4365764"/>
            <a:ext cx="1222436" cy="1323703"/>
          </a:xfrm>
          <a:prstGeom prst="rect">
            <a:avLst/>
          </a:prstGeom>
        </p:spPr>
      </p:pic>
    </p:spTree>
    <p:extLst>
      <p:ext uri="{BB962C8B-B14F-4D97-AF65-F5344CB8AC3E}">
        <p14:creationId xmlns:p14="http://schemas.microsoft.com/office/powerpoint/2010/main" val="2956917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640" y="95663"/>
            <a:ext cx="7427168" cy="634082"/>
          </a:xfrm>
          <a:noFill/>
        </p:spPr>
        <p:txBody>
          <a:bodyPr/>
          <a:lstStyle/>
          <a:p>
            <a:r>
              <a:rPr lang="en-GB" sz="2400"/>
              <a:t>Route A</a:t>
            </a:r>
            <a:br>
              <a:rPr lang="en-GB" sz="2400"/>
            </a:br>
            <a:r>
              <a:rPr lang="en-GB" sz="2000"/>
              <a:t>Compulsory Core</a:t>
            </a:r>
          </a:p>
        </p:txBody>
      </p:sp>
      <p:grpSp>
        <p:nvGrpSpPr>
          <p:cNvPr id="36" name="Group 35"/>
          <p:cNvGrpSpPr/>
          <p:nvPr/>
        </p:nvGrpSpPr>
        <p:grpSpPr>
          <a:xfrm>
            <a:off x="9252520"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Separate Science</a:t>
              </a:r>
            </a:p>
            <a:p>
              <a:r>
                <a:rPr lang="en-GB" altLang="en-US" sz="900" b="1">
                  <a:latin typeface="Century Gothic" panose="020B0502020202020204" pitchFamily="34" charset="0"/>
                </a:rPr>
                <a:t>(Biology, Chemistry &amp; Physics)</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grpSp>
        <p:nvGrpSpPr>
          <p:cNvPr id="2" name="Group 1"/>
          <p:cNvGrpSpPr/>
          <p:nvPr/>
        </p:nvGrpSpPr>
        <p:grpSpPr>
          <a:xfrm>
            <a:off x="3041332" y="1268760"/>
            <a:ext cx="5872208" cy="5385113"/>
            <a:chOff x="3041332" y="1268760"/>
            <a:chExt cx="5872208" cy="5385113"/>
          </a:xfrm>
        </p:grpSpPr>
        <p:sp>
          <p:nvSpPr>
            <p:cNvPr id="37" name="Rectangle 3"/>
            <p:cNvSpPr txBox="1">
              <a:spLocks noChangeArrowheads="1"/>
            </p:cNvSpPr>
            <p:nvPr/>
          </p:nvSpPr>
          <p:spPr>
            <a:xfrm>
              <a:off x="3041332" y="1268760"/>
              <a:ext cx="2901380" cy="5361459"/>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a:latin typeface="Century Gothic" panose="020B0502020202020204" pitchFamily="34" charset="0"/>
                </a:rPr>
                <a:t>YEAR 10</a:t>
              </a:r>
              <a:endParaRPr lang="en-GB" altLang="en-US" sz="2000" b="1" kern="0">
                <a:latin typeface="Century Gothic" panose="020B0502020202020204" pitchFamily="34" charset="0"/>
              </a:endParaRPr>
            </a:p>
            <a:p>
              <a:r>
                <a:rPr lang="en-GB" altLang="en-US" sz="2400" kern="0">
                  <a:latin typeface="Century Gothic" panose="020B0502020202020204" pitchFamily="34" charset="0"/>
                </a:rPr>
                <a:t>3 hours English</a:t>
              </a:r>
            </a:p>
            <a:p>
              <a:r>
                <a:rPr lang="en-GB" altLang="en-US" sz="2400" kern="0">
                  <a:latin typeface="Century Gothic" panose="020B0502020202020204" pitchFamily="34" charset="0"/>
                </a:rPr>
                <a:t>4 hours Maths</a:t>
              </a:r>
            </a:p>
            <a:p>
              <a:r>
                <a:rPr lang="en-GB" altLang="en-US" sz="2400" kern="0">
                  <a:latin typeface="Century Gothic" panose="020B0502020202020204" pitchFamily="34" charset="0"/>
                </a:rPr>
                <a:t>6 hours Science</a:t>
              </a:r>
            </a:p>
            <a:p>
              <a:r>
                <a:rPr lang="en-GB" altLang="en-US" sz="2400" kern="0">
                  <a:latin typeface="Century Gothic" panose="020B0502020202020204" pitchFamily="34" charset="0"/>
                </a:rPr>
                <a:t>1 hour PDC</a:t>
              </a:r>
            </a:p>
            <a:p>
              <a:r>
                <a:rPr lang="en-GB" altLang="en-US" sz="2400" kern="0">
                  <a:latin typeface="Century Gothic" panose="020B0502020202020204" pitchFamily="34" charset="0"/>
                </a:rPr>
                <a:t>1 hour PE</a:t>
              </a:r>
            </a:p>
            <a:p>
              <a:endParaRPr lang="en-GB" altLang="en-US" sz="2400" kern="0">
                <a:latin typeface="Century Gothic" panose="020B0502020202020204" pitchFamily="34" charset="0"/>
              </a:endParaRPr>
            </a:p>
            <a:p>
              <a:pPr marL="0" indent="0" algn="ctr">
                <a:buNone/>
              </a:pPr>
              <a:endParaRPr lang="en-GB" altLang="en-US" sz="2400" kern="0">
                <a:latin typeface="Century Gothic" panose="020B0502020202020204" pitchFamily="34" charset="0"/>
              </a:endParaRPr>
            </a:p>
            <a:p>
              <a:pPr marL="0" indent="0" algn="ctr">
                <a:buNone/>
              </a:pPr>
              <a:endParaRPr lang="en-GB" altLang="en-US" sz="2400" kern="0">
                <a:latin typeface="Century Gothic" panose="020B0502020202020204" pitchFamily="34" charset="0"/>
              </a:endParaRPr>
            </a:p>
            <a:p>
              <a:pPr marL="0" indent="0" algn="ctr">
                <a:buNone/>
              </a:pPr>
              <a:r>
                <a:rPr lang="en-GB" altLang="en-US" sz="2400" kern="0">
                  <a:latin typeface="Century Gothic" panose="020B0502020202020204" pitchFamily="34" charset="0"/>
                </a:rPr>
                <a:t>TOTAL= 14 hours</a:t>
              </a:r>
            </a:p>
          </p:txBody>
        </p:sp>
        <p:sp>
          <p:nvSpPr>
            <p:cNvPr id="38"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a:latin typeface="Century Gothic" panose="020B0502020202020204" pitchFamily="34" charset="0"/>
                </a:rPr>
                <a:t>YEAR 11</a:t>
              </a:r>
            </a:p>
            <a:p>
              <a:r>
                <a:rPr lang="en-GB" altLang="en-US" sz="2400" kern="0">
                  <a:latin typeface="Century Gothic" panose="020B0502020202020204" pitchFamily="34" charset="0"/>
                </a:rPr>
                <a:t>4 hours English</a:t>
              </a:r>
            </a:p>
            <a:p>
              <a:r>
                <a:rPr lang="en-GB" altLang="en-US" sz="2400" kern="0">
                  <a:latin typeface="Century Gothic" panose="020B0502020202020204" pitchFamily="34" charset="0"/>
                </a:rPr>
                <a:t>4 hours Maths</a:t>
              </a:r>
            </a:p>
            <a:p>
              <a:r>
                <a:rPr lang="en-GB" altLang="en-US" sz="2400" kern="0">
                  <a:latin typeface="Century Gothic" panose="020B0502020202020204" pitchFamily="34" charset="0"/>
                </a:rPr>
                <a:t>6 hours Science</a:t>
              </a:r>
            </a:p>
            <a:p>
              <a:r>
                <a:rPr lang="en-GB" altLang="en-US" sz="2400" kern="0">
                  <a:latin typeface="Century Gothic" panose="020B0502020202020204" pitchFamily="34" charset="0"/>
                </a:rPr>
                <a:t>1 hour PDC</a:t>
              </a:r>
            </a:p>
            <a:p>
              <a:r>
                <a:rPr lang="en-GB" altLang="en-US" sz="2400" kern="0">
                  <a:latin typeface="Century Gothic" panose="020B0502020202020204" pitchFamily="34" charset="0"/>
                </a:rPr>
                <a:t>1 hour PE</a:t>
              </a:r>
            </a:p>
            <a:p>
              <a:r>
                <a:rPr lang="en-GB" altLang="en-US" sz="2400" kern="0">
                  <a:latin typeface="Century Gothic" panose="020B0502020202020204" pitchFamily="34" charset="0"/>
                </a:rPr>
                <a:t>1 hour Study/ Enrichment</a:t>
              </a:r>
            </a:p>
            <a:p>
              <a:endParaRPr lang="en-GB" altLang="en-US" sz="2800" kern="0">
                <a:latin typeface="Century Gothic" panose="020B0502020202020204" pitchFamily="34" charset="0"/>
              </a:endParaRPr>
            </a:p>
            <a:p>
              <a:pPr marL="0" indent="0">
                <a:buNone/>
              </a:pPr>
              <a:r>
                <a:rPr lang="en-GB" altLang="en-US" sz="2400" kern="0">
                  <a:latin typeface="Century Gothic" panose="020B0502020202020204" pitchFamily="34" charset="0"/>
                </a:rPr>
                <a:t>TOTAL= 18 hours</a:t>
              </a:r>
            </a:p>
          </p:txBody>
        </p:sp>
      </p:grpSp>
    </p:spTree>
    <p:extLst>
      <p:ext uri="{BB962C8B-B14F-4D97-AF65-F5344CB8AC3E}">
        <p14:creationId xmlns:p14="http://schemas.microsoft.com/office/powerpoint/2010/main" val="18486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2.22222E-6 L -0.99219 0.00185 " pathEditMode="relative" rAng="0" ptsTypes="AA">
                                      <p:cBhvr>
                                        <p:cTn id="6" dur="2000" fill="hold"/>
                                        <p:tgtEl>
                                          <p:spTgt spid="36"/>
                                        </p:tgtEl>
                                        <p:attrNameLst>
                                          <p:attrName>ppt_x</p:attrName>
                                          <p:attrName>ppt_y</p:attrName>
                                        </p:attrNameLst>
                                      </p:cBhvr>
                                      <p:rCtr x="-49618"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79512"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Separate Science</a:t>
              </a:r>
            </a:p>
            <a:p>
              <a:r>
                <a:rPr lang="en-GB" altLang="en-US" sz="900" b="1">
                  <a:latin typeface="Century Gothic" panose="020B0502020202020204" pitchFamily="34" charset="0"/>
                </a:rPr>
                <a:t>(Biology, Chemistry &amp; Physics)</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sp>
        <p:nvSpPr>
          <p:cNvPr id="37" name="Rectangle 3"/>
          <p:cNvSpPr txBox="1">
            <a:spLocks noChangeArrowheads="1"/>
          </p:cNvSpPr>
          <p:nvPr/>
        </p:nvSpPr>
        <p:spPr>
          <a:xfrm>
            <a:off x="2987824" y="1216322"/>
            <a:ext cx="5851148" cy="5433467"/>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a:latin typeface="Century Gothic" panose="020B0502020202020204" pitchFamily="34" charset="0"/>
              </a:rPr>
              <a:t>Religious Education, Personal Development &amp; Citizenship</a:t>
            </a:r>
            <a:endParaRPr lang="en-GB" altLang="en-US" sz="1400">
              <a:latin typeface="Century Gothic" panose="020B0502020202020204" pitchFamily="34" charset="0"/>
            </a:endParaRPr>
          </a:p>
          <a:p>
            <a:pPr lvl="1"/>
            <a:r>
              <a:rPr lang="en-GB" altLang="en-US" sz="1400">
                <a:latin typeface="Century Gothic" panose="020B0502020202020204" pitchFamily="34" charset="0"/>
              </a:rPr>
              <a:t>Drugs and Health Education </a:t>
            </a:r>
          </a:p>
          <a:p>
            <a:pPr lvl="1"/>
            <a:r>
              <a:rPr lang="en-GB" altLang="en-US" sz="1400">
                <a:latin typeface="Century Gothic" panose="020B0502020202020204" pitchFamily="34" charset="0"/>
              </a:rPr>
              <a:t>Sex and Relationships</a:t>
            </a:r>
          </a:p>
          <a:p>
            <a:pPr lvl="1"/>
            <a:r>
              <a:rPr lang="en-GB" altLang="en-US" sz="1400">
                <a:latin typeface="Century Gothic" panose="020B0502020202020204" pitchFamily="34" charset="0"/>
              </a:rPr>
              <a:t>Careers </a:t>
            </a:r>
          </a:p>
          <a:p>
            <a:pPr lvl="1"/>
            <a:r>
              <a:rPr lang="en-GB" altLang="en-US" sz="1400">
                <a:latin typeface="Century Gothic" panose="020B0502020202020204" pitchFamily="34" charset="0"/>
              </a:rPr>
              <a:t>RS - Ethics </a:t>
            </a:r>
            <a:endParaRPr lang="en-US" sz="1400">
              <a:latin typeface="Century Gothic" panose="020B0502020202020204" pitchFamily="34" charset="0"/>
            </a:endParaRPr>
          </a:p>
          <a:p>
            <a:r>
              <a:rPr lang="en-US" sz="2000">
                <a:latin typeface="Century Gothic" panose="020B0502020202020204" pitchFamily="34" charset="0"/>
              </a:rPr>
              <a:t>Physical Education</a:t>
            </a:r>
          </a:p>
          <a:p>
            <a:r>
              <a:rPr lang="en-GB" sz="2000">
                <a:latin typeface="Century Gothic" panose="020B0502020202020204" pitchFamily="34" charset="0"/>
              </a:rPr>
              <a:t>Enrichment </a:t>
            </a:r>
          </a:p>
          <a:p>
            <a:pPr lvl="1"/>
            <a:r>
              <a:rPr lang="en-GB" sz="1800">
                <a:latin typeface="Century Gothic" panose="020B0502020202020204" pitchFamily="34" charset="0"/>
              </a:rPr>
              <a:t>1 hour in Year 11 is either a Study Period or Duke of Edinburgh award.</a:t>
            </a:r>
          </a:p>
          <a:p>
            <a:endParaRPr lang="en-US" sz="2000">
              <a:latin typeface="Century Gothic" panose="020B0502020202020204" pitchFamily="34" charset="0"/>
            </a:endParaRPr>
          </a:p>
        </p:txBody>
      </p:sp>
      <p:sp>
        <p:nvSpPr>
          <p:cNvPr id="2" name="Title 1"/>
          <p:cNvSpPr>
            <a:spLocks noGrp="1"/>
          </p:cNvSpPr>
          <p:nvPr>
            <p:ph type="title"/>
          </p:nvPr>
        </p:nvSpPr>
        <p:spPr>
          <a:xfrm>
            <a:off x="1078900" y="171633"/>
            <a:ext cx="7607900" cy="634082"/>
          </a:xfrm>
        </p:spPr>
        <p:txBody>
          <a:bodyPr/>
          <a:lstStyle/>
          <a:p>
            <a:r>
              <a:rPr lang="en-GB" sz="2400"/>
              <a:t>Route A</a:t>
            </a:r>
            <a:br>
              <a:rPr lang="en-GB" sz="2400"/>
            </a:br>
            <a:r>
              <a:rPr lang="en-GB" sz="2000"/>
              <a:t>Compulsory Core</a:t>
            </a:r>
          </a:p>
        </p:txBody>
      </p:sp>
      <p:pic>
        <p:nvPicPr>
          <p:cNvPr id="15" name="Picture 14">
            <a:extLst>
              <a:ext uri="{FF2B5EF4-FFF2-40B4-BE49-F238E27FC236}">
                <a16:creationId xmlns:a16="http://schemas.microsoft.com/office/drawing/2014/main" id="{4553335F-C246-4449-886A-4F6684F79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Tree>
    <p:extLst>
      <p:ext uri="{BB962C8B-B14F-4D97-AF65-F5344CB8AC3E}">
        <p14:creationId xmlns:p14="http://schemas.microsoft.com/office/powerpoint/2010/main" val="318403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179512"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5" name="Title 4"/>
          <p:cNvSpPr>
            <a:spLocks noGrp="1"/>
          </p:cNvSpPr>
          <p:nvPr>
            <p:ph type="title"/>
          </p:nvPr>
        </p:nvSpPr>
        <p:spPr>
          <a:xfrm>
            <a:off x="2843808" y="188640"/>
            <a:ext cx="6161856" cy="634082"/>
          </a:xfrm>
        </p:spPr>
        <p:txBody>
          <a:bodyPr/>
          <a:lstStyle/>
          <a:p>
            <a:r>
              <a:rPr lang="en-GB" sz="2000"/>
              <a:t>Route A</a:t>
            </a:r>
            <a:br>
              <a:rPr lang="en-GB" sz="2000"/>
            </a:br>
            <a:r>
              <a:rPr lang="en-GB" sz="2000"/>
              <a:t>Compulsory Core – Choices 1 and 2</a:t>
            </a:r>
            <a:endParaRPr lang="en-GB" sz="1800"/>
          </a:p>
        </p:txBody>
      </p:sp>
      <p:sp>
        <p:nvSpPr>
          <p:cNvPr id="7" name="Can 6"/>
          <p:cNvSpPr/>
          <p:nvPr/>
        </p:nvSpPr>
        <p:spPr bwMode="auto">
          <a:xfrm>
            <a:off x="323528"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323528"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323528"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326640"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Separate Science</a:t>
            </a:r>
          </a:p>
          <a:p>
            <a:r>
              <a:rPr lang="en-GB" altLang="en-US" sz="900" b="1">
                <a:latin typeface="Century Gothic" panose="020B0502020202020204" pitchFamily="34" charset="0"/>
              </a:rPr>
              <a:t>(Biology, Chemistry &amp; Physics)</a:t>
            </a:r>
          </a:p>
        </p:txBody>
      </p:sp>
      <p:sp>
        <p:nvSpPr>
          <p:cNvPr id="16" name="Rounded Rectangle 15"/>
          <p:cNvSpPr/>
          <p:nvPr/>
        </p:nvSpPr>
        <p:spPr bwMode="auto">
          <a:xfrm>
            <a:off x="350132"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3594044"/>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290" y="5258812"/>
            <a:ext cx="565550" cy="565550"/>
          </a:xfrm>
          <a:prstGeom prst="rect">
            <a:avLst/>
          </a:prstGeom>
        </p:spPr>
      </p:pic>
      <p:grpSp>
        <p:nvGrpSpPr>
          <p:cNvPr id="2" name="Group 1"/>
          <p:cNvGrpSpPr/>
          <p:nvPr/>
        </p:nvGrpSpPr>
        <p:grpSpPr>
          <a:xfrm>
            <a:off x="9252520" y="1124744"/>
            <a:ext cx="2453343" cy="5256584"/>
            <a:chOff x="2987824" y="1135258"/>
            <a:chExt cx="2453343" cy="5256584"/>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2</a:t>
              </a:r>
            </a:p>
            <a:p>
              <a:pPr eaLnBrk="1" hangingPunct="1"/>
              <a:r>
                <a:rPr lang="en-GB" sz="1600">
                  <a:solidFill>
                    <a:schemeClr val="bg1"/>
                  </a:solidFill>
                  <a:latin typeface="Century Gothic" panose="020B0502020202020204" pitchFamily="34" charset="0"/>
                </a:rPr>
                <a:t>Humanities and Languages </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20" name="Rounded Rectangle 19"/>
            <p:cNvSpPr/>
            <p:nvPr/>
          </p:nvSpPr>
          <p:spPr bwMode="auto">
            <a:xfrm>
              <a:off x="3064903" y="1634064"/>
              <a:ext cx="2232248"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a:latin typeface="Century Gothic" panose="020B0502020202020204" pitchFamily="34" charset="0"/>
              </a:endParaRPr>
            </a:p>
            <a:p>
              <a:r>
                <a:rPr lang="en-GB" altLang="en-US" sz="1400" b="1">
                  <a:latin typeface="Century Gothic" panose="020B0502020202020204" pitchFamily="34" charset="0"/>
                </a:rPr>
                <a:t>French </a:t>
              </a:r>
              <a:r>
                <a:rPr lang="en-GB" altLang="en-US" sz="1400" i="1">
                  <a:latin typeface="Century Gothic" panose="020B0502020202020204" pitchFamily="34" charset="0"/>
                </a:rPr>
                <a:t>or</a:t>
              </a:r>
              <a:r>
                <a:rPr lang="en-GB" altLang="en-US" sz="1400" b="1">
                  <a:latin typeface="Century Gothic" panose="020B0502020202020204" pitchFamily="34" charset="0"/>
                </a:rPr>
                <a:t> German </a:t>
              </a:r>
              <a:r>
                <a:rPr lang="en-GB" altLang="en-US" sz="1400" i="1">
                  <a:latin typeface="Century Gothic" panose="020B0502020202020204" pitchFamily="34" charset="0"/>
                </a:rPr>
                <a:t>or</a:t>
              </a:r>
              <a:r>
                <a:rPr lang="en-GB" altLang="en-US" sz="1400" b="1">
                  <a:latin typeface="Century Gothic" panose="020B0502020202020204" pitchFamily="34" charset="0"/>
                </a:rPr>
                <a:t> Spanish</a:t>
              </a:r>
            </a:p>
            <a:p>
              <a:endParaRPr lang="en-GB" altLang="en-US" sz="1600" b="1">
                <a:latin typeface="Century Gothic" panose="020B0502020202020204" pitchFamily="34" charset="0"/>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0703" y="2722240"/>
              <a:ext cx="339012" cy="339012"/>
            </a:xfrm>
            <a:prstGeom prst="rect">
              <a:avLst/>
            </a:prstGeom>
          </p:spPr>
        </p:pic>
        <p:sp>
          <p:nvSpPr>
            <p:cNvPr id="29" name="Rounded Rectangle 28"/>
            <p:cNvSpPr/>
            <p:nvPr/>
          </p:nvSpPr>
          <p:spPr bwMode="auto">
            <a:xfrm>
              <a:off x="3092720" y="3143600"/>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a:latin typeface="Century Gothic" panose="020B0502020202020204" pitchFamily="34" charset="0"/>
              </a:endParaRPr>
            </a:p>
            <a:p>
              <a:endParaRPr lang="en-GB" altLang="en-US" sz="1600" b="1">
                <a:latin typeface="Century Gothic" panose="020B0502020202020204" pitchFamily="34" charset="0"/>
              </a:endParaRPr>
            </a:p>
            <a:p>
              <a:r>
                <a:rPr lang="en-GB" altLang="en-US" sz="1400" b="1">
                  <a:latin typeface="Century Gothic" panose="020B0502020202020204" pitchFamily="34" charset="0"/>
                </a:rPr>
                <a:t>History </a:t>
              </a:r>
              <a:r>
                <a:rPr lang="en-GB" altLang="en-US" sz="1400" i="1">
                  <a:latin typeface="Century Gothic" panose="020B0502020202020204" pitchFamily="34" charset="0"/>
                </a:rPr>
                <a:t>or</a:t>
              </a:r>
              <a:r>
                <a:rPr lang="en-GB" altLang="en-US" sz="1400" b="1">
                  <a:latin typeface="Century Gothic" panose="020B0502020202020204" pitchFamily="34" charset="0"/>
                </a:rPr>
                <a:t> Geography </a:t>
              </a:r>
              <a:endParaRPr lang="en-GB" altLang="en-US" sz="1600" b="1">
                <a:latin typeface="Century Gothic" panose="020B0502020202020204" pitchFamily="34" charset="0"/>
              </a:endParaRPr>
            </a:p>
          </p:txBody>
        </p:sp>
      </p:grpSp>
      <p:sp>
        <p:nvSpPr>
          <p:cNvPr id="21"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a:latin typeface="Century Gothic" panose="020B0502020202020204" pitchFamily="34" charset="0"/>
              </a:rPr>
              <a:t>YEAR 10</a:t>
            </a:r>
          </a:p>
          <a:p>
            <a:r>
              <a:rPr lang="en-GB" altLang="en-US" sz="2400" kern="0">
                <a:latin typeface="Century Gothic" panose="020B0502020202020204" pitchFamily="34" charset="0"/>
              </a:rPr>
              <a:t>3 hrs MFL</a:t>
            </a:r>
          </a:p>
          <a:p>
            <a:r>
              <a:rPr lang="en-GB" altLang="en-US" sz="2400" kern="0">
                <a:latin typeface="Century Gothic" panose="020B0502020202020204" pitchFamily="34" charset="0"/>
              </a:rPr>
              <a:t>3 hrs Humanities</a:t>
            </a:r>
          </a:p>
          <a:p>
            <a:pPr marL="0" indent="0">
              <a:buNone/>
            </a:pPr>
            <a:endParaRPr lang="en-GB" altLang="en-US" sz="2000" b="1" u="sng" kern="0">
              <a:latin typeface="Century Gothic" panose="020B0502020202020204" pitchFamily="34" charset="0"/>
            </a:endParaRPr>
          </a:p>
          <a:p>
            <a:pPr marL="0" indent="0">
              <a:buNone/>
            </a:pPr>
            <a:r>
              <a:rPr lang="en-GB" altLang="en-US" sz="2000" b="1" u="sng" kern="0">
                <a:latin typeface="Century Gothic" panose="020B0502020202020204" pitchFamily="34" charset="0"/>
              </a:rPr>
              <a:t>YEAR 11</a:t>
            </a:r>
          </a:p>
          <a:p>
            <a:r>
              <a:rPr lang="en-GB" altLang="en-US" sz="2400" kern="0">
                <a:latin typeface="Century Gothic" panose="020B0502020202020204" pitchFamily="34" charset="0"/>
              </a:rPr>
              <a:t>2 hrs MFL</a:t>
            </a:r>
          </a:p>
          <a:p>
            <a:r>
              <a:rPr lang="en-GB" altLang="en-US" sz="2400" kern="0">
                <a:latin typeface="Century Gothic" panose="020B0502020202020204" pitchFamily="34" charset="0"/>
              </a:rPr>
              <a:t>2 hrs Humanities</a:t>
            </a:r>
          </a:p>
          <a:p>
            <a:pPr marL="0" indent="0">
              <a:buNone/>
            </a:pPr>
            <a:endParaRPr lang="en-GB" altLang="en-US" sz="2400" kern="0">
              <a:latin typeface="Century Gothic" panose="020B0502020202020204" pitchFamily="34" charset="0"/>
            </a:endParaRPr>
          </a:p>
          <a:p>
            <a:endParaRPr lang="en-GB" altLang="en-US" sz="2800" kern="0">
              <a:latin typeface="Century Gothic" panose="020B0502020202020204" pitchFamily="34" charset="0"/>
            </a:endParaRPr>
          </a:p>
        </p:txBody>
      </p:sp>
      <p:pic>
        <p:nvPicPr>
          <p:cNvPr id="24" name="Picture 23">
            <a:extLst>
              <a:ext uri="{FF2B5EF4-FFF2-40B4-BE49-F238E27FC236}">
                <a16:creationId xmlns:a16="http://schemas.microsoft.com/office/drawing/2014/main" id="{A7477786-83FF-432F-AD19-01C01E9331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Tree>
    <p:extLst>
      <p:ext uri="{BB962C8B-B14F-4D97-AF65-F5344CB8AC3E}">
        <p14:creationId xmlns:p14="http://schemas.microsoft.com/office/powerpoint/2010/main" val="37373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48 -0.00532 L -0.67743 -2.22222E-6 " pathEditMode="relative" rAng="0" ptsTypes="AA">
                                      <p:cBhvr>
                                        <p:cTn id="6" dur="2000" fill="hold"/>
                                        <p:tgtEl>
                                          <p:spTgt spid="2"/>
                                        </p:tgtEl>
                                        <p:attrNameLst>
                                          <p:attrName>ppt_x</p:attrName>
                                          <p:attrName>ppt_y</p:attrName>
                                        </p:attrNameLst>
                                      </p:cBhvr>
                                      <p:rCtr x="-33698" y="25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2</a:t>
            </a:r>
          </a:p>
          <a:p>
            <a:pPr lvl="0" eaLnBrk="1" hangingPunct="1"/>
            <a:r>
              <a:rPr lang="en-GB" sz="1600">
                <a:solidFill>
                  <a:prstClr val="white"/>
                </a:solidFill>
                <a:latin typeface="Century Gothic" panose="020B0502020202020204" pitchFamily="34" charset="0"/>
              </a:rPr>
              <a:t>Humanities and Languages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Separate Science</a:t>
            </a:r>
          </a:p>
          <a:p>
            <a:r>
              <a:rPr lang="en-GB" altLang="en-US" sz="900" b="1">
                <a:latin typeface="Century Gothic" panose="020B0502020202020204" pitchFamily="34" charset="0"/>
              </a:rPr>
              <a:t>(Biology, Chemistry &amp; Physics)</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sp>
        <p:nvSpPr>
          <p:cNvPr id="20" name="Rounded Rectangle 19"/>
          <p:cNvSpPr/>
          <p:nvPr/>
        </p:nvSpPr>
        <p:spPr bwMode="auto">
          <a:xfrm>
            <a:off x="3064903" y="1634064"/>
            <a:ext cx="2232248"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a:latin typeface="Century Gothic" panose="020B0502020202020204" pitchFamily="34" charset="0"/>
            </a:endParaRPr>
          </a:p>
          <a:p>
            <a:r>
              <a:rPr lang="en-GB" altLang="en-US" sz="1400" b="1">
                <a:latin typeface="Century Gothic" panose="020B0502020202020204" pitchFamily="34" charset="0"/>
              </a:rPr>
              <a:t>French </a:t>
            </a:r>
            <a:r>
              <a:rPr lang="en-GB" altLang="en-US" sz="1400" i="1">
                <a:latin typeface="Century Gothic" panose="020B0502020202020204" pitchFamily="34" charset="0"/>
              </a:rPr>
              <a:t>or</a:t>
            </a:r>
            <a:r>
              <a:rPr lang="en-GB" altLang="en-US" sz="1400" b="1">
                <a:latin typeface="Century Gothic" panose="020B0502020202020204" pitchFamily="34" charset="0"/>
              </a:rPr>
              <a:t> German </a:t>
            </a:r>
            <a:r>
              <a:rPr lang="en-GB" altLang="en-US" sz="1400" i="1">
                <a:latin typeface="Century Gothic" panose="020B0502020202020204" pitchFamily="34" charset="0"/>
              </a:rPr>
              <a:t>or</a:t>
            </a:r>
            <a:r>
              <a:rPr lang="en-GB" altLang="en-US" sz="1400" b="1">
                <a:latin typeface="Century Gothic" panose="020B0502020202020204" pitchFamily="34" charset="0"/>
              </a:rPr>
              <a:t> Spanish</a:t>
            </a:r>
          </a:p>
          <a:p>
            <a:endParaRPr lang="en-GB" altLang="en-US" sz="1600" b="1">
              <a:latin typeface="Century Gothic" panose="020B0502020202020204" pitchFamily="34" charset="0"/>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0703" y="2722240"/>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4282" y="5258812"/>
            <a:ext cx="565550" cy="56555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5258812"/>
            <a:ext cx="565550" cy="565550"/>
          </a:xfrm>
          <a:prstGeom prst="rect">
            <a:avLst/>
          </a:prstGeom>
        </p:spPr>
      </p:pic>
      <p:sp>
        <p:nvSpPr>
          <p:cNvPr id="29" name="Rounded Rectangle 28"/>
          <p:cNvSpPr/>
          <p:nvPr/>
        </p:nvSpPr>
        <p:spPr bwMode="auto">
          <a:xfrm>
            <a:off x="3092720" y="3143600"/>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a:latin typeface="Century Gothic" panose="020B0502020202020204" pitchFamily="34" charset="0"/>
            </a:endParaRPr>
          </a:p>
          <a:p>
            <a:endParaRPr lang="en-GB" altLang="en-US" sz="1600" b="1">
              <a:latin typeface="Century Gothic" panose="020B0502020202020204" pitchFamily="34" charset="0"/>
            </a:endParaRPr>
          </a:p>
          <a:p>
            <a:r>
              <a:rPr lang="en-GB" altLang="en-US" sz="1400" b="1">
                <a:latin typeface="Century Gothic" panose="020B0502020202020204" pitchFamily="34" charset="0"/>
              </a:rPr>
              <a:t>History </a:t>
            </a:r>
            <a:r>
              <a:rPr lang="en-GB" altLang="en-US" sz="1400" i="1">
                <a:latin typeface="Century Gothic" panose="020B0502020202020204" pitchFamily="34" charset="0"/>
              </a:rPr>
              <a:t>or</a:t>
            </a:r>
            <a:r>
              <a:rPr lang="en-GB" altLang="en-US" sz="1400" b="1">
                <a:latin typeface="Century Gothic" panose="020B0502020202020204" pitchFamily="34" charset="0"/>
              </a:rPr>
              <a:t> Geography </a:t>
            </a:r>
            <a:endParaRPr lang="en-GB" altLang="en-US" sz="1600" b="1">
              <a:latin typeface="Century Gothic" panose="020B0502020202020204" pitchFamily="34" charset="0"/>
            </a:endParaRPr>
          </a:p>
        </p:txBody>
      </p:sp>
      <p:grpSp>
        <p:nvGrpSpPr>
          <p:cNvPr id="2" name="Group 1"/>
          <p:cNvGrpSpPr/>
          <p:nvPr/>
        </p:nvGrpSpPr>
        <p:grpSpPr>
          <a:xfrm>
            <a:off x="5782196" y="1135258"/>
            <a:ext cx="3340248" cy="5256584"/>
            <a:chOff x="5782196" y="1135258"/>
            <a:chExt cx="3340248" cy="5256584"/>
          </a:xfrm>
        </p:grpSpPr>
        <p:sp>
          <p:nvSpPr>
            <p:cNvPr id="24" name="Rounded Rectangle 23"/>
            <p:cNvSpPr/>
            <p:nvPr/>
          </p:nvSpPr>
          <p:spPr bwMode="auto">
            <a:xfrm>
              <a:off x="5852637" y="1135258"/>
              <a:ext cx="3183859"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11" name="Can 10"/>
            <p:cNvSpPr/>
            <p:nvPr/>
          </p:nvSpPr>
          <p:spPr bwMode="auto">
            <a:xfrm>
              <a:off x="6300192" y="4647574"/>
              <a:ext cx="2330828" cy="1656184"/>
            </a:xfrm>
            <a:prstGeom prst="can">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2 Free Choices</a:t>
              </a:r>
            </a:p>
          </p:txBody>
        </p:sp>
        <p:sp>
          <p:nvSpPr>
            <p:cNvPr id="30" name="Rounded Rectangle 29"/>
            <p:cNvSpPr/>
            <p:nvPr/>
          </p:nvSpPr>
          <p:spPr bwMode="auto">
            <a:xfrm>
              <a:off x="5782196" y="1208444"/>
              <a:ext cx="3340248" cy="273630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2" rtlCol="0" anchor="t" anchorCtr="0" compatLnSpc="1">
              <a:prstTxWarp prst="textNoShape">
                <a:avLst/>
              </a:prstTxWarp>
            </a:bodyPr>
            <a:lstStyle/>
            <a:p>
              <a:pPr marL="171450" indent="-171450" algn="l" fontAlgn="auto">
                <a:spcAft>
                  <a:spcPts val="0"/>
                </a:spcAft>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fontAlgn="auto">
                <a:spcAft>
                  <a:spcPts val="0"/>
                </a:spcAft>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Art &amp; Design </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Drama</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Music</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GCSE PE</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French</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German</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Spanish</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Business </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BTEC IT</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Cambridge National Sports Science</a:t>
              </a:r>
            </a:p>
            <a:p>
              <a:pPr marL="171450" indent="-171450" algn="l" fontAlgn="auto">
                <a:spcAft>
                  <a:spcPts val="0"/>
                </a:spcAft>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a:lnSpc>
                  <a:spcPct val="100000"/>
                </a:lnSpc>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a:lnSpc>
                  <a:spcPct val="100000"/>
                </a:lnSpc>
                <a:buFont typeface="Arial" panose="020B0604020202020204" pitchFamily="34" charset="0"/>
                <a:buChar char="•"/>
              </a:pPr>
              <a:r>
                <a:rPr lang="en-GB" altLang="en-US" sz="1100">
                  <a:solidFill>
                    <a:schemeClr val="bg1"/>
                  </a:solidFill>
                  <a:latin typeface="Century Gothic" panose="020B0502020202020204" pitchFamily="34" charset="0"/>
                </a:rPr>
                <a:t>Computing</a:t>
              </a:r>
              <a:endParaRPr lang="en-GB" altLang="en-US" sz="1100" b="1">
                <a:latin typeface="Century Gothic" panose="020B0502020202020204" pitchFamily="34" charset="0"/>
              </a:endParaRPr>
            </a:p>
            <a:p>
              <a:pPr marL="171450" indent="-171450" algn="l">
                <a:buFont typeface="Arial" panose="020B0604020202020204" pitchFamily="34" charset="0"/>
                <a:buChar char="•"/>
              </a:pPr>
              <a:r>
                <a:rPr lang="en-GB" altLang="en-US" sz="1100">
                  <a:latin typeface="Century Gothic" panose="020B0502020202020204" pitchFamily="34" charset="0"/>
                </a:rPr>
                <a:t>Food &amp; Nutrition</a:t>
              </a:r>
            </a:p>
            <a:p>
              <a:pPr marL="171450" indent="-171450" algn="l">
                <a:buFont typeface="Arial" panose="020B0604020202020204" pitchFamily="34" charset="0"/>
                <a:buChar char="•"/>
              </a:pPr>
              <a:r>
                <a:rPr lang="en-GB" altLang="en-US" sz="1100">
                  <a:latin typeface="Century Gothic" panose="020B0502020202020204" pitchFamily="34" charset="0"/>
                </a:rPr>
                <a:t>Resistant Materials </a:t>
              </a:r>
            </a:p>
            <a:p>
              <a:pPr marL="171450" indent="-171450" algn="l">
                <a:buFont typeface="Arial" panose="020B0604020202020204" pitchFamily="34" charset="0"/>
                <a:buChar char="•"/>
              </a:pPr>
              <a:r>
                <a:rPr lang="en-GB" altLang="en-US" sz="1100">
                  <a:latin typeface="Century Gothic" panose="020B0502020202020204" pitchFamily="34" charset="0"/>
                </a:rPr>
                <a:t>Textiles</a:t>
              </a:r>
            </a:p>
            <a:p>
              <a:pPr marL="171450" indent="-171450" algn="l">
                <a:buFont typeface="Arial" panose="020B0604020202020204" pitchFamily="34" charset="0"/>
                <a:buChar char="•"/>
              </a:pPr>
              <a:r>
                <a:rPr lang="en-GB" altLang="en-US" sz="1100">
                  <a:latin typeface="Century Gothic" panose="020B0502020202020204" pitchFamily="34" charset="0"/>
                </a:rPr>
                <a:t>Religious Studies </a:t>
              </a:r>
            </a:p>
            <a:p>
              <a:pPr marL="171450" indent="-171450" algn="l">
                <a:buFont typeface="Arial" panose="020B0604020202020204" pitchFamily="34" charset="0"/>
                <a:buChar char="•"/>
              </a:pPr>
              <a:r>
                <a:rPr lang="en-GB" altLang="en-US" sz="1100">
                  <a:latin typeface="Century Gothic" panose="020B0502020202020204" pitchFamily="34" charset="0"/>
                </a:rPr>
                <a:t>History</a:t>
              </a:r>
            </a:p>
            <a:p>
              <a:pPr marL="171450" indent="-171450" algn="l">
                <a:buFont typeface="Arial" panose="020B0604020202020204" pitchFamily="34" charset="0"/>
                <a:buChar char="•"/>
              </a:pPr>
              <a:r>
                <a:rPr lang="en-GB" altLang="en-US" sz="1100">
                  <a:latin typeface="Century Gothic" panose="020B0502020202020204" pitchFamily="34" charset="0"/>
                </a:rPr>
                <a:t>Geography</a:t>
              </a:r>
            </a:p>
            <a:p>
              <a:pPr marL="171450" indent="-171450" algn="l">
                <a:buFont typeface="Arial" panose="020B0604020202020204" pitchFamily="34" charset="0"/>
                <a:buChar char="•"/>
              </a:pPr>
              <a:r>
                <a:rPr lang="en-GB" altLang="en-US" sz="1100">
                  <a:latin typeface="Century Gothic" panose="020B0502020202020204" pitchFamily="34" charset="0"/>
                </a:rPr>
                <a:t>BTEC Health &amp; Social Care </a:t>
              </a:r>
            </a:p>
            <a:p>
              <a:pPr marL="171450" indent="-171450" algn="l">
                <a:buFont typeface="Arial" panose="020B0604020202020204" pitchFamily="34" charset="0"/>
                <a:buChar char="•"/>
              </a:pPr>
              <a:r>
                <a:rPr lang="en-GB" altLang="en-US" sz="1100">
                  <a:solidFill>
                    <a:schemeClr val="bg1"/>
                  </a:solidFill>
                  <a:latin typeface="Century Gothic" panose="020B0502020202020204" pitchFamily="34" charset="0"/>
                </a:rPr>
                <a:t>Cambridge National</a:t>
              </a:r>
              <a:r>
                <a:rPr lang="en-GB" altLang="en-US" sz="1100">
                  <a:latin typeface="Century Gothic" panose="020B0502020202020204" pitchFamily="34" charset="0"/>
                </a:rPr>
                <a:t> Engineering</a:t>
              </a:r>
              <a:endParaRPr lang="en-GB" altLang="en-US" sz="1000">
                <a:latin typeface="Century Gothic" panose="020B0502020202020204" pitchFamily="34" charset="0"/>
              </a:endParaRPr>
            </a:p>
          </p:txBody>
        </p:sp>
        <p:sp>
          <p:nvSpPr>
            <p:cNvPr id="31" name="TextBox 30"/>
            <p:cNvSpPr txBox="1"/>
            <p:nvPr/>
          </p:nvSpPr>
          <p:spPr>
            <a:xfrm>
              <a:off x="6314614" y="1340768"/>
              <a:ext cx="2316406" cy="523220"/>
            </a:xfrm>
            <a:prstGeom prst="rect">
              <a:avLst/>
            </a:prstGeom>
            <a:noFill/>
          </p:spPr>
          <p:txBody>
            <a:bodyPr wrap="square" rtlCol="0">
              <a:spAutoFit/>
            </a:bodyPr>
            <a:lstStyle/>
            <a:p>
              <a:r>
                <a:rPr lang="en-GB" altLang="en-US" sz="1400" b="1">
                  <a:latin typeface="Century Gothic" panose="020B0502020202020204" pitchFamily="34" charset="0"/>
                </a:rPr>
                <a:t>2 Further Subjects</a:t>
              </a:r>
            </a:p>
            <a:p>
              <a:endParaRPr lang="en-GB" sz="1400">
                <a:latin typeface="Century Gothic" panose="020B0502020202020204" pitchFamily="34" charset="0"/>
              </a:endParaRPr>
            </a:p>
          </p:txBody>
        </p:sp>
      </p:grpSp>
      <p:sp>
        <p:nvSpPr>
          <p:cNvPr id="25" name="Title 4"/>
          <p:cNvSpPr txBox="1">
            <a:spLocks/>
          </p:cNvSpPr>
          <p:nvPr/>
        </p:nvSpPr>
        <p:spPr>
          <a:xfrm>
            <a:off x="2699792" y="188640"/>
            <a:ext cx="6305872" cy="634082"/>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GB" sz="2000" kern="0"/>
              <a:t>Ecclesbourne Options – Route A</a:t>
            </a:r>
            <a:br>
              <a:rPr lang="en-GB" sz="2000" kern="0"/>
            </a:br>
            <a:r>
              <a:rPr lang="en-GB" sz="2000" kern="0"/>
              <a:t>2 Further Choices</a:t>
            </a:r>
            <a:endParaRPr lang="en-GB" sz="1800" kern="0"/>
          </a:p>
        </p:txBody>
      </p:sp>
      <p:sp>
        <p:nvSpPr>
          <p:cNvPr id="26" name="TextBox 25">
            <a:extLst>
              <a:ext uri="{FF2B5EF4-FFF2-40B4-BE49-F238E27FC236}">
                <a16:creationId xmlns:a16="http://schemas.microsoft.com/office/drawing/2014/main" id="{BABA0450-C741-428D-AD3D-357895ACF345}"/>
              </a:ext>
            </a:extLst>
          </p:cNvPr>
          <p:cNvSpPr txBox="1"/>
          <p:nvPr/>
        </p:nvSpPr>
        <p:spPr>
          <a:xfrm>
            <a:off x="5852637" y="4017934"/>
            <a:ext cx="3039843" cy="646331"/>
          </a:xfrm>
          <a:prstGeom prst="rect">
            <a:avLst/>
          </a:prstGeom>
          <a:noFill/>
        </p:spPr>
        <p:txBody>
          <a:bodyPr wrap="square" numCol="2" rtlCol="0">
            <a:spAutoFit/>
          </a:bodyPr>
          <a:lstStyle/>
          <a:p>
            <a:r>
              <a:rPr lang="en-GB" sz="1200" b="1" u="sng">
                <a:solidFill>
                  <a:schemeClr val="tx1"/>
                </a:solidFill>
                <a:latin typeface="Century Gothic" panose="020B0502020202020204" pitchFamily="34" charset="0"/>
              </a:rPr>
              <a:t>Year 10</a:t>
            </a:r>
          </a:p>
          <a:p>
            <a:r>
              <a:rPr lang="en-GB" sz="1200">
                <a:solidFill>
                  <a:schemeClr val="tx1"/>
                </a:solidFill>
                <a:latin typeface="Century Gothic" panose="020B0502020202020204" pitchFamily="34" charset="0"/>
              </a:rPr>
              <a:t>3 hrs Free Option 1</a:t>
            </a:r>
          </a:p>
          <a:p>
            <a:r>
              <a:rPr lang="en-GB" sz="1200">
                <a:solidFill>
                  <a:schemeClr val="tx1"/>
                </a:solidFill>
                <a:latin typeface="Century Gothic" panose="020B0502020202020204" pitchFamily="34" charset="0"/>
              </a:rPr>
              <a:t>3 hrs Free Option 2</a:t>
            </a:r>
          </a:p>
        </p:txBody>
      </p:sp>
      <p:sp>
        <p:nvSpPr>
          <p:cNvPr id="28" name="TextBox 27">
            <a:extLst>
              <a:ext uri="{FF2B5EF4-FFF2-40B4-BE49-F238E27FC236}">
                <a16:creationId xmlns:a16="http://schemas.microsoft.com/office/drawing/2014/main" id="{77024AA3-A664-4128-AB08-628DD1C6AE29}"/>
              </a:ext>
            </a:extLst>
          </p:cNvPr>
          <p:cNvSpPr txBox="1"/>
          <p:nvPr/>
        </p:nvSpPr>
        <p:spPr>
          <a:xfrm>
            <a:off x="7020272" y="4010341"/>
            <a:ext cx="2583904" cy="830997"/>
          </a:xfrm>
          <a:prstGeom prst="rect">
            <a:avLst/>
          </a:prstGeom>
          <a:noFill/>
        </p:spPr>
        <p:txBody>
          <a:bodyPr wrap="square" numCol="1" rtlCol="0">
            <a:spAutoFit/>
          </a:bodyPr>
          <a:lstStyle/>
          <a:p>
            <a:r>
              <a:rPr lang="en-GB" sz="1200" b="1" u="sng">
                <a:solidFill>
                  <a:schemeClr val="tx1"/>
                </a:solidFill>
                <a:latin typeface="Century Gothic" panose="020B0502020202020204" pitchFamily="34" charset="0"/>
              </a:rPr>
              <a:t>Year 11</a:t>
            </a:r>
          </a:p>
          <a:p>
            <a:r>
              <a:rPr lang="en-GB" sz="1200">
                <a:solidFill>
                  <a:schemeClr val="tx1"/>
                </a:solidFill>
                <a:latin typeface="Century Gothic" panose="020B0502020202020204" pitchFamily="34" charset="0"/>
              </a:rPr>
              <a:t>2 hrs Free Option 1</a:t>
            </a:r>
          </a:p>
          <a:p>
            <a:r>
              <a:rPr lang="en-GB" sz="1200">
                <a:solidFill>
                  <a:schemeClr val="tx1"/>
                </a:solidFill>
                <a:latin typeface="Century Gothic" panose="020B0502020202020204" pitchFamily="34" charset="0"/>
              </a:rPr>
              <a:t>2 hrs Free Option 2</a:t>
            </a:r>
          </a:p>
          <a:p>
            <a:endParaRPr lang="en-GB" sz="12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9003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7813 -0.00671 L -5.55556E-7 -1.11111E-6 " pathEditMode="relative" rAng="0" ptsTypes="AA">
                                      <p:cBhvr>
                                        <p:cTn id="6" dur="2000" fill="hold"/>
                                        <p:tgtEl>
                                          <p:spTgt spid="2"/>
                                        </p:tgtEl>
                                        <p:attrNameLst>
                                          <p:attrName>ppt_x</p:attrName>
                                          <p:attrName>ppt_y</p:attrName>
                                        </p:attrNameLst>
                                      </p:cBhvr>
                                      <p:rCtr x="-18906" y="32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Options route b; Combined Science</a:t>
            </a:r>
          </a:p>
        </p:txBody>
      </p:sp>
      <p:sp>
        <p:nvSpPr>
          <p:cNvPr id="4" name="Text Placeholder 3"/>
          <p:cNvSpPr>
            <a:spLocks noGrp="1"/>
          </p:cNvSpPr>
          <p:nvPr>
            <p:ph type="body" idx="1"/>
          </p:nvPr>
        </p:nvSpPr>
        <p:spPr/>
        <p:txBody>
          <a:bodyPr/>
          <a:lstStyle/>
          <a:p>
            <a:r>
              <a:rPr lang="en-GB"/>
              <a:t>Ecclesbourne 14+ GCSE Options</a:t>
            </a:r>
          </a:p>
        </p:txBody>
      </p:sp>
      <p:pic>
        <p:nvPicPr>
          <p:cNvPr id="5" name="Picture 4">
            <a:extLst>
              <a:ext uri="{FF2B5EF4-FFF2-40B4-BE49-F238E27FC236}">
                <a16:creationId xmlns:a16="http://schemas.microsoft.com/office/drawing/2014/main" id="{AB991E29-1602-43D0-8534-CEEAF949EB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4365764"/>
            <a:ext cx="1222436" cy="1323703"/>
          </a:xfrm>
          <a:prstGeom prst="rect">
            <a:avLst/>
          </a:prstGeom>
        </p:spPr>
      </p:pic>
    </p:spTree>
    <p:extLst>
      <p:ext uri="{BB962C8B-B14F-4D97-AF65-F5344CB8AC3E}">
        <p14:creationId xmlns:p14="http://schemas.microsoft.com/office/powerpoint/2010/main" val="366612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95663"/>
            <a:ext cx="7643192" cy="634082"/>
          </a:xfrm>
        </p:spPr>
        <p:txBody>
          <a:bodyPr/>
          <a:lstStyle/>
          <a:p>
            <a:r>
              <a:rPr lang="en-GB" sz="2400"/>
              <a:t>Route B</a:t>
            </a:r>
            <a:br>
              <a:rPr lang="en-GB" sz="2400"/>
            </a:br>
            <a:r>
              <a:rPr lang="en-GB" sz="2000"/>
              <a:t>Compulsory Core</a:t>
            </a:r>
          </a:p>
        </p:txBody>
      </p:sp>
      <p:grpSp>
        <p:nvGrpSpPr>
          <p:cNvPr id="36" name="Group 35"/>
          <p:cNvGrpSpPr/>
          <p:nvPr/>
        </p:nvGrpSpPr>
        <p:grpSpPr>
          <a:xfrm>
            <a:off x="9252520"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Combined Science</a:t>
              </a:r>
              <a:endParaRPr lang="en-GB" altLang="en-US" sz="900" b="1">
                <a:latin typeface="Century Gothic" panose="020B0502020202020204" pitchFamily="34" charset="0"/>
              </a:endParaRP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grpSp>
        <p:nvGrpSpPr>
          <p:cNvPr id="2" name="Group 1"/>
          <p:cNvGrpSpPr/>
          <p:nvPr/>
        </p:nvGrpSpPr>
        <p:grpSpPr>
          <a:xfrm>
            <a:off x="3041332" y="1268760"/>
            <a:ext cx="5872208" cy="5385113"/>
            <a:chOff x="3041332" y="1268760"/>
            <a:chExt cx="5872208" cy="5385113"/>
          </a:xfrm>
        </p:grpSpPr>
        <p:sp>
          <p:nvSpPr>
            <p:cNvPr id="37" name="Rectangle 3"/>
            <p:cNvSpPr txBox="1">
              <a:spLocks noChangeArrowheads="1"/>
            </p:cNvSpPr>
            <p:nvPr/>
          </p:nvSpPr>
          <p:spPr>
            <a:xfrm>
              <a:off x="3041332" y="1268760"/>
              <a:ext cx="2901380" cy="5361459"/>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a:latin typeface="Century Gothic" panose="020B0502020202020204" pitchFamily="34" charset="0"/>
                </a:rPr>
                <a:t>YEAR 10</a:t>
              </a:r>
              <a:endParaRPr lang="en-GB" altLang="en-US" sz="2000" b="1" kern="0">
                <a:latin typeface="Century Gothic" panose="020B0502020202020204" pitchFamily="34" charset="0"/>
              </a:endParaRPr>
            </a:p>
            <a:p>
              <a:r>
                <a:rPr lang="en-GB" altLang="en-US" sz="2400" kern="0">
                  <a:latin typeface="Century Gothic" panose="020B0502020202020204" pitchFamily="34" charset="0"/>
                </a:rPr>
                <a:t>3 hours English</a:t>
              </a:r>
            </a:p>
            <a:p>
              <a:r>
                <a:rPr lang="en-GB" altLang="en-US" sz="2400" kern="0">
                  <a:latin typeface="Century Gothic" panose="020B0502020202020204" pitchFamily="34" charset="0"/>
                </a:rPr>
                <a:t>4 hours Maths</a:t>
              </a:r>
            </a:p>
            <a:p>
              <a:r>
                <a:rPr lang="en-GB" altLang="en-US" sz="2400" kern="0">
                  <a:latin typeface="Century Gothic" panose="020B0502020202020204" pitchFamily="34" charset="0"/>
                </a:rPr>
                <a:t>6 hours Science</a:t>
              </a:r>
            </a:p>
            <a:p>
              <a:r>
                <a:rPr lang="en-GB" altLang="en-US" sz="2400" kern="0">
                  <a:latin typeface="Century Gothic" panose="020B0502020202020204" pitchFamily="34" charset="0"/>
                </a:rPr>
                <a:t>1 hour PDC</a:t>
              </a:r>
            </a:p>
            <a:p>
              <a:r>
                <a:rPr lang="en-GB" altLang="en-US" sz="2400" kern="0">
                  <a:latin typeface="Century Gothic" panose="020B0502020202020204" pitchFamily="34" charset="0"/>
                </a:rPr>
                <a:t>1 hour PE</a:t>
              </a:r>
            </a:p>
            <a:p>
              <a:endParaRPr lang="en-GB" altLang="en-US" sz="2400" kern="0">
                <a:latin typeface="Century Gothic" panose="020B0502020202020204" pitchFamily="34" charset="0"/>
              </a:endParaRPr>
            </a:p>
            <a:p>
              <a:pPr marL="0" indent="0" algn="ctr">
                <a:buNone/>
              </a:pPr>
              <a:endParaRPr lang="en-GB" altLang="en-US" sz="2400" kern="0">
                <a:latin typeface="Century Gothic" panose="020B0502020202020204" pitchFamily="34" charset="0"/>
              </a:endParaRPr>
            </a:p>
            <a:p>
              <a:pPr marL="0" indent="0" algn="ctr">
                <a:buNone/>
              </a:pPr>
              <a:endParaRPr lang="en-GB" altLang="en-US" sz="2400" kern="0">
                <a:latin typeface="Century Gothic" panose="020B0502020202020204" pitchFamily="34" charset="0"/>
              </a:endParaRPr>
            </a:p>
            <a:p>
              <a:pPr marL="0" indent="0" algn="ctr">
                <a:buNone/>
              </a:pPr>
              <a:r>
                <a:rPr lang="en-GB" altLang="en-US" sz="2400" kern="0">
                  <a:latin typeface="Century Gothic" panose="020B0502020202020204" pitchFamily="34" charset="0"/>
                </a:rPr>
                <a:t>TOTAL= 14 hours</a:t>
              </a:r>
            </a:p>
          </p:txBody>
        </p:sp>
        <p:sp>
          <p:nvSpPr>
            <p:cNvPr id="38"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a:latin typeface="Century Gothic" panose="020B0502020202020204" pitchFamily="34" charset="0"/>
                </a:rPr>
                <a:t>YEAR 11</a:t>
              </a:r>
            </a:p>
            <a:p>
              <a:r>
                <a:rPr lang="en-GB" altLang="en-US" sz="2400" kern="0">
                  <a:latin typeface="Century Gothic" panose="020B0502020202020204" pitchFamily="34" charset="0"/>
                </a:rPr>
                <a:t>4 hours English</a:t>
              </a:r>
            </a:p>
            <a:p>
              <a:r>
                <a:rPr lang="en-GB" altLang="en-US" sz="2400" kern="0">
                  <a:latin typeface="Century Gothic" panose="020B0502020202020204" pitchFamily="34" charset="0"/>
                </a:rPr>
                <a:t>4 hours Maths</a:t>
              </a:r>
            </a:p>
            <a:p>
              <a:r>
                <a:rPr lang="en-GB" altLang="en-US" sz="2400" kern="0">
                  <a:latin typeface="Century Gothic" panose="020B0502020202020204" pitchFamily="34" charset="0"/>
                </a:rPr>
                <a:t>6 hours Science</a:t>
              </a:r>
            </a:p>
            <a:p>
              <a:r>
                <a:rPr lang="en-GB" altLang="en-US" sz="2400" kern="0">
                  <a:latin typeface="Century Gothic" panose="020B0502020202020204" pitchFamily="34" charset="0"/>
                </a:rPr>
                <a:t>1 hour PDC</a:t>
              </a:r>
            </a:p>
            <a:p>
              <a:r>
                <a:rPr lang="en-GB" altLang="en-US" sz="2400" kern="0">
                  <a:latin typeface="Century Gothic" panose="020B0502020202020204" pitchFamily="34" charset="0"/>
                </a:rPr>
                <a:t>1 hour PE</a:t>
              </a:r>
            </a:p>
            <a:p>
              <a:r>
                <a:rPr lang="en-GB" altLang="en-US" sz="2400" kern="0">
                  <a:latin typeface="Century Gothic" panose="020B0502020202020204" pitchFamily="34" charset="0"/>
                </a:rPr>
                <a:t>1 hour Study/</a:t>
              </a:r>
            </a:p>
            <a:p>
              <a:pPr marL="0" indent="0">
                <a:buNone/>
              </a:pPr>
              <a:r>
                <a:rPr lang="en-GB" altLang="en-US" sz="2400" kern="0">
                  <a:latin typeface="Century Gothic" panose="020B0502020202020204" pitchFamily="34" charset="0"/>
                </a:rPr>
                <a:t>    Enrichment</a:t>
              </a:r>
            </a:p>
            <a:p>
              <a:endParaRPr lang="en-GB" altLang="en-US" sz="2800" kern="0">
                <a:latin typeface="Century Gothic" panose="020B0502020202020204" pitchFamily="34" charset="0"/>
              </a:endParaRPr>
            </a:p>
            <a:p>
              <a:pPr marL="0" indent="0">
                <a:buNone/>
              </a:pPr>
              <a:r>
                <a:rPr lang="en-GB" altLang="en-US" sz="2400" kern="0">
                  <a:latin typeface="Century Gothic" panose="020B0502020202020204" pitchFamily="34" charset="0"/>
                </a:rPr>
                <a:t>TOTAL= 18 hours</a:t>
              </a:r>
            </a:p>
          </p:txBody>
        </p:sp>
      </p:grpSp>
    </p:spTree>
    <p:extLst>
      <p:ext uri="{BB962C8B-B14F-4D97-AF65-F5344CB8AC3E}">
        <p14:creationId xmlns:p14="http://schemas.microsoft.com/office/powerpoint/2010/main" val="32480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2.22222E-6 L -0.99219 0.00185 " pathEditMode="relative" rAng="0" ptsTypes="AA">
                                      <p:cBhvr>
                                        <p:cTn id="6" dur="2000" fill="hold"/>
                                        <p:tgtEl>
                                          <p:spTgt spid="36"/>
                                        </p:tgtEl>
                                        <p:attrNameLst>
                                          <p:attrName>ppt_x</p:attrName>
                                          <p:attrName>ppt_y</p:attrName>
                                        </p:attrNameLst>
                                      </p:cBhvr>
                                      <p:rCtr x="-49618"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79512"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Combined Science</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sp>
        <p:nvSpPr>
          <p:cNvPr id="37" name="Rectangle 3"/>
          <p:cNvSpPr txBox="1">
            <a:spLocks noChangeArrowheads="1"/>
          </p:cNvSpPr>
          <p:nvPr/>
        </p:nvSpPr>
        <p:spPr>
          <a:xfrm>
            <a:off x="2987824" y="1216322"/>
            <a:ext cx="5851148" cy="5433467"/>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a:latin typeface="Century Gothic" panose="020B0502020202020204" pitchFamily="34" charset="0"/>
              </a:rPr>
              <a:t>Religious Education, Personal Development   &amp; Citizenship</a:t>
            </a:r>
            <a:endParaRPr lang="en-GB" altLang="en-US" sz="1400">
              <a:latin typeface="Century Gothic" panose="020B0502020202020204" pitchFamily="34" charset="0"/>
            </a:endParaRPr>
          </a:p>
          <a:p>
            <a:pPr lvl="1"/>
            <a:r>
              <a:rPr lang="en-GB" altLang="en-US" sz="1400">
                <a:latin typeface="Century Gothic" panose="020B0502020202020204" pitchFamily="34" charset="0"/>
              </a:rPr>
              <a:t>Drugs and Health Education </a:t>
            </a:r>
          </a:p>
          <a:p>
            <a:pPr lvl="1"/>
            <a:r>
              <a:rPr lang="en-GB" altLang="en-US" sz="1400">
                <a:latin typeface="Century Gothic" panose="020B0502020202020204" pitchFamily="34" charset="0"/>
              </a:rPr>
              <a:t>Sex and Relationships</a:t>
            </a:r>
          </a:p>
          <a:p>
            <a:pPr lvl="1"/>
            <a:r>
              <a:rPr lang="en-GB" altLang="en-US" sz="1400">
                <a:latin typeface="Century Gothic" panose="020B0502020202020204" pitchFamily="34" charset="0"/>
              </a:rPr>
              <a:t>Careers </a:t>
            </a:r>
          </a:p>
          <a:p>
            <a:pPr lvl="1"/>
            <a:r>
              <a:rPr lang="en-GB" altLang="en-US" sz="1400">
                <a:latin typeface="Century Gothic" panose="020B0502020202020204" pitchFamily="34" charset="0"/>
              </a:rPr>
              <a:t>RE - Ethics </a:t>
            </a:r>
            <a:endParaRPr lang="en-US" sz="1400">
              <a:latin typeface="Century Gothic" panose="020B0502020202020204" pitchFamily="34" charset="0"/>
            </a:endParaRPr>
          </a:p>
          <a:p>
            <a:r>
              <a:rPr lang="en-US" sz="2000">
                <a:latin typeface="Century Gothic" panose="020B0502020202020204" pitchFamily="34" charset="0"/>
              </a:rPr>
              <a:t>Physical Education</a:t>
            </a:r>
          </a:p>
          <a:p>
            <a:r>
              <a:rPr lang="en-GB" sz="2000">
                <a:latin typeface="Century Gothic" panose="020B0502020202020204" pitchFamily="34" charset="0"/>
              </a:rPr>
              <a:t>Enrichment </a:t>
            </a:r>
          </a:p>
          <a:p>
            <a:pPr lvl="1"/>
            <a:r>
              <a:rPr lang="en-GB" sz="1800">
                <a:latin typeface="Century Gothic" panose="020B0502020202020204" pitchFamily="34" charset="0"/>
              </a:rPr>
              <a:t>1 hour in Year 11 is either a Study Period or Duke of Edinburgh award.</a:t>
            </a:r>
          </a:p>
          <a:p>
            <a:endParaRPr lang="en-US" sz="2000">
              <a:latin typeface="Century Gothic" panose="020B0502020202020204" pitchFamily="34" charset="0"/>
            </a:endParaRPr>
          </a:p>
        </p:txBody>
      </p:sp>
      <p:sp>
        <p:nvSpPr>
          <p:cNvPr id="2" name="Title 1"/>
          <p:cNvSpPr>
            <a:spLocks noGrp="1"/>
          </p:cNvSpPr>
          <p:nvPr>
            <p:ph type="title"/>
          </p:nvPr>
        </p:nvSpPr>
        <p:spPr>
          <a:xfrm>
            <a:off x="1078900" y="171633"/>
            <a:ext cx="7957596" cy="634082"/>
          </a:xfrm>
        </p:spPr>
        <p:txBody>
          <a:bodyPr/>
          <a:lstStyle/>
          <a:p>
            <a:r>
              <a:rPr lang="en-GB" sz="2400"/>
              <a:t>Route B</a:t>
            </a:r>
            <a:br>
              <a:rPr lang="en-GB" sz="2400"/>
            </a:br>
            <a:r>
              <a:rPr lang="en-GB" sz="2000"/>
              <a:t>Compulsory Core</a:t>
            </a:r>
          </a:p>
        </p:txBody>
      </p:sp>
      <p:pic>
        <p:nvPicPr>
          <p:cNvPr id="15" name="Picture 14">
            <a:extLst>
              <a:ext uri="{FF2B5EF4-FFF2-40B4-BE49-F238E27FC236}">
                <a16:creationId xmlns:a16="http://schemas.microsoft.com/office/drawing/2014/main" id="{FD9A5449-627B-4AF4-8224-588EF0364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Tree>
    <p:extLst>
      <p:ext uri="{BB962C8B-B14F-4D97-AF65-F5344CB8AC3E}">
        <p14:creationId xmlns:p14="http://schemas.microsoft.com/office/powerpoint/2010/main" val="3641631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179512"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5" name="Title 4"/>
          <p:cNvSpPr>
            <a:spLocks noGrp="1"/>
          </p:cNvSpPr>
          <p:nvPr>
            <p:ph type="title"/>
          </p:nvPr>
        </p:nvSpPr>
        <p:spPr>
          <a:xfrm>
            <a:off x="2627784" y="188640"/>
            <a:ext cx="6377880" cy="634082"/>
          </a:xfrm>
        </p:spPr>
        <p:txBody>
          <a:bodyPr/>
          <a:lstStyle/>
          <a:p>
            <a:r>
              <a:rPr lang="en-GB" sz="2000"/>
              <a:t>Route B</a:t>
            </a:r>
            <a:br>
              <a:rPr lang="en-GB" sz="2000"/>
            </a:br>
            <a:r>
              <a:rPr lang="en-GB" sz="2000"/>
              <a:t>Compulsory Core – Choices 1 </a:t>
            </a:r>
            <a:endParaRPr lang="en-GB" sz="1800"/>
          </a:p>
        </p:txBody>
      </p:sp>
      <p:sp>
        <p:nvSpPr>
          <p:cNvPr id="7" name="Can 6"/>
          <p:cNvSpPr/>
          <p:nvPr/>
        </p:nvSpPr>
        <p:spPr bwMode="auto">
          <a:xfrm>
            <a:off x="323528"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323528"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323528"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326640"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Combined Science</a:t>
            </a:r>
          </a:p>
        </p:txBody>
      </p:sp>
      <p:sp>
        <p:nvSpPr>
          <p:cNvPr id="16" name="Rounded Rectangle 15"/>
          <p:cNvSpPr/>
          <p:nvPr/>
        </p:nvSpPr>
        <p:spPr bwMode="auto">
          <a:xfrm>
            <a:off x="350132"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3594044"/>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290" y="5258812"/>
            <a:ext cx="565550" cy="565550"/>
          </a:xfrm>
          <a:prstGeom prst="rect">
            <a:avLst/>
          </a:prstGeom>
        </p:spPr>
      </p:pic>
      <p:grpSp>
        <p:nvGrpSpPr>
          <p:cNvPr id="2" name="Group 1"/>
          <p:cNvGrpSpPr/>
          <p:nvPr/>
        </p:nvGrpSpPr>
        <p:grpSpPr>
          <a:xfrm>
            <a:off x="9252520" y="1124744"/>
            <a:ext cx="2453343" cy="5256584"/>
            <a:chOff x="2987824" y="1135258"/>
            <a:chExt cx="2453343" cy="5256584"/>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2</a:t>
              </a:r>
            </a:p>
            <a:p>
              <a:pPr eaLnBrk="1" hangingPunct="1"/>
              <a:r>
                <a:rPr lang="en-GB" sz="1600">
                  <a:solidFill>
                    <a:schemeClr val="bg1"/>
                  </a:solidFill>
                  <a:latin typeface="Century Gothic" panose="020B0502020202020204" pitchFamily="34" charset="0"/>
                </a:rPr>
                <a:t>Humanities </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29" name="Rounded Rectangle 28"/>
            <p:cNvSpPr/>
            <p:nvPr/>
          </p:nvSpPr>
          <p:spPr bwMode="auto">
            <a:xfrm>
              <a:off x="3078811" y="2364686"/>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a:latin typeface="Century Gothic" panose="020B0502020202020204" pitchFamily="34" charset="0"/>
              </a:endParaRPr>
            </a:p>
            <a:p>
              <a:endParaRPr lang="en-GB" altLang="en-US" sz="1600" b="1">
                <a:latin typeface="Century Gothic" panose="020B0502020202020204" pitchFamily="34" charset="0"/>
              </a:endParaRPr>
            </a:p>
            <a:p>
              <a:r>
                <a:rPr lang="en-GB" altLang="en-US" sz="1400" b="1">
                  <a:latin typeface="Century Gothic" panose="020B0502020202020204" pitchFamily="34" charset="0"/>
                </a:rPr>
                <a:t>History </a:t>
              </a:r>
              <a:r>
                <a:rPr lang="en-GB" altLang="en-US" sz="1400" i="1">
                  <a:latin typeface="Century Gothic" panose="020B0502020202020204" pitchFamily="34" charset="0"/>
                </a:rPr>
                <a:t>or</a:t>
              </a:r>
              <a:r>
                <a:rPr lang="en-GB" altLang="en-US" sz="1400" b="1">
                  <a:latin typeface="Century Gothic" panose="020B0502020202020204" pitchFamily="34" charset="0"/>
                </a:rPr>
                <a:t> Geography </a:t>
              </a:r>
              <a:endParaRPr lang="en-GB" altLang="en-US" sz="1600" b="1">
                <a:latin typeface="Century Gothic" panose="020B0502020202020204" pitchFamily="34" charset="0"/>
              </a:endParaRPr>
            </a:p>
          </p:txBody>
        </p:sp>
      </p:grpSp>
      <p:sp>
        <p:nvSpPr>
          <p:cNvPr id="21"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a:latin typeface="Century Gothic" panose="020B0502020202020204" pitchFamily="34" charset="0"/>
              </a:rPr>
              <a:t>YEAR 10</a:t>
            </a:r>
          </a:p>
          <a:p>
            <a:r>
              <a:rPr lang="en-GB" altLang="en-US" sz="2400" kern="0">
                <a:latin typeface="Century Gothic" panose="020B0502020202020204" pitchFamily="34" charset="0"/>
              </a:rPr>
              <a:t>3 hrs Humanities</a:t>
            </a:r>
          </a:p>
          <a:p>
            <a:pPr marL="0" indent="0">
              <a:buNone/>
            </a:pPr>
            <a:endParaRPr lang="en-GB" altLang="en-US" sz="2000" b="1" u="sng" kern="0">
              <a:latin typeface="Century Gothic" panose="020B0502020202020204" pitchFamily="34" charset="0"/>
            </a:endParaRPr>
          </a:p>
          <a:p>
            <a:pPr marL="0" indent="0">
              <a:buNone/>
            </a:pPr>
            <a:r>
              <a:rPr lang="en-GB" altLang="en-US" sz="2000" b="1" u="sng" kern="0">
                <a:latin typeface="Century Gothic" panose="020B0502020202020204" pitchFamily="34" charset="0"/>
              </a:rPr>
              <a:t>YEAR 11</a:t>
            </a:r>
          </a:p>
          <a:p>
            <a:r>
              <a:rPr lang="en-GB" altLang="en-US" sz="2400" kern="0">
                <a:latin typeface="Century Gothic" panose="020B0502020202020204" pitchFamily="34" charset="0"/>
              </a:rPr>
              <a:t>2 hrs Humanities</a:t>
            </a:r>
          </a:p>
          <a:p>
            <a:pPr marL="0" indent="0">
              <a:buNone/>
            </a:pPr>
            <a:endParaRPr lang="en-GB" altLang="en-US" sz="2400" kern="0">
              <a:latin typeface="Century Gothic" panose="020B0502020202020204" pitchFamily="34" charset="0"/>
            </a:endParaRPr>
          </a:p>
          <a:p>
            <a:endParaRPr lang="en-GB" altLang="en-US" sz="2800" kern="0">
              <a:latin typeface="Century Gothic" panose="020B0502020202020204" pitchFamily="34" charset="0"/>
            </a:endParaRPr>
          </a:p>
        </p:txBody>
      </p:sp>
      <p:pic>
        <p:nvPicPr>
          <p:cNvPr id="20" name="Picture 19">
            <a:extLst>
              <a:ext uri="{FF2B5EF4-FFF2-40B4-BE49-F238E27FC236}">
                <a16:creationId xmlns:a16="http://schemas.microsoft.com/office/drawing/2014/main" id="{2ED8068E-8438-4D05-BE12-71AABE234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Tree>
    <p:extLst>
      <p:ext uri="{BB962C8B-B14F-4D97-AF65-F5344CB8AC3E}">
        <p14:creationId xmlns:p14="http://schemas.microsoft.com/office/powerpoint/2010/main" val="22892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48 -0.00532 L -0.67743 -2.22222E-6 " pathEditMode="relative" rAng="0" ptsTypes="AA">
                                      <p:cBhvr>
                                        <p:cTn id="6" dur="2000" fill="hold"/>
                                        <p:tgtEl>
                                          <p:spTgt spid="2"/>
                                        </p:tgtEl>
                                        <p:attrNameLst>
                                          <p:attrName>ppt_x</p:attrName>
                                          <p:attrName>ppt_y</p:attrName>
                                        </p:attrNameLst>
                                      </p:cBhvr>
                                      <p:rCtr x="-33698" y="25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Meet the Pastoral Team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822" y="5082533"/>
            <a:ext cx="1222436" cy="1323703"/>
          </a:xfrm>
          <a:prstGeom prst="rect">
            <a:avLst/>
          </a:prstGeom>
        </p:spPr>
      </p:pic>
      <p:grpSp>
        <p:nvGrpSpPr>
          <p:cNvPr id="9" name="Group 8">
            <a:extLst>
              <a:ext uri="{FF2B5EF4-FFF2-40B4-BE49-F238E27FC236}">
                <a16:creationId xmlns:a16="http://schemas.microsoft.com/office/drawing/2014/main" id="{9233BA55-91DF-8534-D6B2-34E158A473C9}"/>
              </a:ext>
            </a:extLst>
          </p:cNvPr>
          <p:cNvGrpSpPr/>
          <p:nvPr/>
        </p:nvGrpSpPr>
        <p:grpSpPr>
          <a:xfrm>
            <a:off x="4108873" y="1268393"/>
            <a:ext cx="1772824" cy="2598931"/>
            <a:chOff x="929950" y="1587445"/>
            <a:chExt cx="2363766" cy="3465241"/>
          </a:xfrm>
        </p:grpSpPr>
        <p:pic>
          <p:nvPicPr>
            <p:cNvPr id="3" name="Picture 2" descr="A person in a suit and tie&#10;&#10;Description automatically generated with medium confidence">
              <a:extLst>
                <a:ext uri="{FF2B5EF4-FFF2-40B4-BE49-F238E27FC236}">
                  <a16:creationId xmlns:a16="http://schemas.microsoft.com/office/drawing/2014/main" id="{9071A579-89B4-F643-9D03-D1887977A1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081" y="1587445"/>
              <a:ext cx="2068017" cy="275735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18E3133-172D-5F48-D082-974855CBB2CC}"/>
                </a:ext>
              </a:extLst>
            </p:cNvPr>
            <p:cNvSpPr txBox="1"/>
            <p:nvPr/>
          </p:nvSpPr>
          <p:spPr>
            <a:xfrm>
              <a:off x="929950" y="4344800"/>
              <a:ext cx="2363766" cy="707886"/>
            </a:xfrm>
            <a:prstGeom prst="rect">
              <a:avLst/>
            </a:prstGeom>
            <a:noFill/>
          </p:spPr>
          <p:txBody>
            <a:bodyPr wrap="square">
              <a:spAutoFit/>
            </a:bodyPr>
            <a:lstStyle/>
            <a:p>
              <a:pPr defTabSz="685800" eaLnBrk="1" fontAlgn="auto" hangingPunct="1">
                <a:spcBef>
                  <a:spcPts val="0"/>
                </a:spcBef>
                <a:spcAft>
                  <a:spcPts val="0"/>
                </a:spcAft>
              </a:pPr>
              <a:r>
                <a:rPr lang="en-GB" sz="1500" b="1">
                  <a:solidFill>
                    <a:prstClr val="black"/>
                  </a:solidFill>
                  <a:latin typeface="Calibri" panose="020F0502020204030204" pitchFamily="34" charset="0"/>
                  <a:cs typeface="Calibri" panose="020F0502020204030204" pitchFamily="34" charset="0"/>
                </a:rPr>
                <a:t>Mr Duncker-Brown</a:t>
              </a:r>
              <a:br>
                <a:rPr lang="en-GB" sz="1350">
                  <a:solidFill>
                    <a:prstClr val="black"/>
                  </a:solidFill>
                  <a:latin typeface="Calibri" panose="020F0502020204030204" pitchFamily="34" charset="0"/>
                  <a:cs typeface="Calibri" panose="020F0502020204030204" pitchFamily="34" charset="0"/>
                </a:rPr>
              </a:br>
              <a:r>
                <a:rPr lang="en-GB" sz="1350">
                  <a:solidFill>
                    <a:prstClr val="black"/>
                  </a:solidFill>
                  <a:latin typeface="Calibri" panose="020F0502020204030204" pitchFamily="34" charset="0"/>
                  <a:cs typeface="Calibri" panose="020F0502020204030204" pitchFamily="34" charset="0"/>
                </a:rPr>
                <a:t>Head of Upper School</a:t>
              </a:r>
            </a:p>
          </p:txBody>
        </p:sp>
      </p:grpSp>
      <p:grpSp>
        <p:nvGrpSpPr>
          <p:cNvPr id="12" name="Group 11">
            <a:extLst>
              <a:ext uri="{FF2B5EF4-FFF2-40B4-BE49-F238E27FC236}">
                <a16:creationId xmlns:a16="http://schemas.microsoft.com/office/drawing/2014/main" id="{B5D5904E-E58D-B7A5-E6B5-39E0394FA610}"/>
              </a:ext>
            </a:extLst>
          </p:cNvPr>
          <p:cNvGrpSpPr/>
          <p:nvPr/>
        </p:nvGrpSpPr>
        <p:grpSpPr>
          <a:xfrm>
            <a:off x="2555818" y="3867324"/>
            <a:ext cx="1684976" cy="2584693"/>
            <a:chOff x="3371817" y="1349288"/>
            <a:chExt cx="2246635" cy="3446258"/>
          </a:xfrm>
        </p:grpSpPr>
        <p:pic>
          <p:nvPicPr>
            <p:cNvPr id="8" name="Picture 7" descr="A picture containing text, person, person, outdoor&#10;&#10;Description automatically generated">
              <a:extLst>
                <a:ext uri="{FF2B5EF4-FFF2-40B4-BE49-F238E27FC236}">
                  <a16:creationId xmlns:a16="http://schemas.microsoft.com/office/drawing/2014/main" id="{CAFB7686-F061-6C88-A753-E7E95A60AE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7149" y="1349288"/>
              <a:ext cx="2068016" cy="275735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D624931-CD39-04B1-99CA-9A9384F68A64}"/>
                </a:ext>
              </a:extLst>
            </p:cNvPr>
            <p:cNvSpPr txBox="1"/>
            <p:nvPr/>
          </p:nvSpPr>
          <p:spPr>
            <a:xfrm>
              <a:off x="3371817" y="4087659"/>
              <a:ext cx="2246635" cy="707887"/>
            </a:xfrm>
            <a:prstGeom prst="rect">
              <a:avLst/>
            </a:prstGeom>
            <a:noFill/>
          </p:spPr>
          <p:txBody>
            <a:bodyPr wrap="square" lIns="91440" tIns="45720" rIns="91440" bIns="45720" anchor="t">
              <a:spAutoFit/>
            </a:bodyPr>
            <a:lstStyle/>
            <a:p>
              <a:pPr defTabSz="685800" eaLnBrk="1" fontAlgn="auto" hangingPunct="1">
                <a:spcBef>
                  <a:spcPts val="0"/>
                </a:spcBef>
                <a:spcAft>
                  <a:spcPts val="0"/>
                </a:spcAft>
              </a:pPr>
              <a:r>
                <a:rPr lang="en-GB" sz="1500" b="1">
                  <a:solidFill>
                    <a:prstClr val="black"/>
                  </a:solidFill>
                  <a:latin typeface="Calibri"/>
                  <a:ea typeface="Calibri"/>
                  <a:cs typeface="Calibri"/>
                </a:rPr>
                <a:t>Mr Sellers</a:t>
              </a:r>
            </a:p>
            <a:p>
              <a:pPr defTabSz="685800" eaLnBrk="1" fontAlgn="auto" hangingPunct="1">
                <a:spcBef>
                  <a:spcPts val="0"/>
                </a:spcBef>
                <a:spcAft>
                  <a:spcPts val="0"/>
                </a:spcAft>
              </a:pPr>
              <a:r>
                <a:rPr lang="en-GB" sz="1350">
                  <a:solidFill>
                    <a:prstClr val="black"/>
                  </a:solidFill>
                  <a:latin typeface="Calibri"/>
                  <a:ea typeface="Calibri"/>
                  <a:cs typeface="Calibri"/>
                </a:rPr>
                <a:t>Head of Year 10</a:t>
              </a:r>
              <a:endParaRPr lang="en-GB" sz="1350">
                <a:solidFill>
                  <a:prstClr val="black"/>
                </a:solidFill>
                <a:latin typeface="Calibri" panose="020F0502020204030204" pitchFamily="34" charset="0"/>
                <a:ea typeface="Calibri"/>
                <a:cs typeface="Calibri" panose="020F0502020204030204" pitchFamily="34" charset="0"/>
              </a:endParaRPr>
            </a:p>
          </p:txBody>
        </p:sp>
      </p:grpSp>
      <p:grpSp>
        <p:nvGrpSpPr>
          <p:cNvPr id="16" name="Group 15">
            <a:extLst>
              <a:ext uri="{FF2B5EF4-FFF2-40B4-BE49-F238E27FC236}">
                <a16:creationId xmlns:a16="http://schemas.microsoft.com/office/drawing/2014/main" id="{9A58BAEA-89FB-5261-DD12-9F9D7B49359F}"/>
              </a:ext>
            </a:extLst>
          </p:cNvPr>
          <p:cNvGrpSpPr/>
          <p:nvPr/>
        </p:nvGrpSpPr>
        <p:grpSpPr>
          <a:xfrm>
            <a:off x="4262565" y="3870317"/>
            <a:ext cx="1684976" cy="2581700"/>
            <a:chOff x="5844233" y="1324593"/>
            <a:chExt cx="2246635" cy="3442267"/>
          </a:xfrm>
        </p:grpSpPr>
        <p:pic>
          <p:nvPicPr>
            <p:cNvPr id="10" name="Picture 9" descr="A picture containing person, outdoor, posing&#10;&#10;Description automatically generated">
              <a:extLst>
                <a:ext uri="{FF2B5EF4-FFF2-40B4-BE49-F238E27FC236}">
                  <a16:creationId xmlns:a16="http://schemas.microsoft.com/office/drawing/2014/main" id="{15ACC748-BDD3-A360-DB33-8BA3EC1EBB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2584" y="1324593"/>
              <a:ext cx="2068018" cy="2757356"/>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1CA02B2-652B-D7CD-73BC-DAC51B17C9B9}"/>
                </a:ext>
              </a:extLst>
            </p:cNvPr>
            <p:cNvSpPr txBox="1"/>
            <p:nvPr/>
          </p:nvSpPr>
          <p:spPr>
            <a:xfrm>
              <a:off x="5844233" y="4058973"/>
              <a:ext cx="2246635" cy="707887"/>
            </a:xfrm>
            <a:prstGeom prst="rect">
              <a:avLst/>
            </a:prstGeom>
            <a:noFill/>
          </p:spPr>
          <p:txBody>
            <a:bodyPr wrap="square">
              <a:spAutoFit/>
            </a:bodyPr>
            <a:lstStyle/>
            <a:p>
              <a:pPr defTabSz="685800" eaLnBrk="1" fontAlgn="auto" hangingPunct="1">
                <a:spcBef>
                  <a:spcPts val="0"/>
                </a:spcBef>
                <a:spcAft>
                  <a:spcPts val="0"/>
                </a:spcAft>
              </a:pPr>
              <a:r>
                <a:rPr lang="en-GB" sz="1500" b="1">
                  <a:solidFill>
                    <a:prstClr val="black"/>
                  </a:solidFill>
                  <a:latin typeface="Calibri" panose="020F0502020204030204" pitchFamily="34" charset="0"/>
                  <a:cs typeface="Calibri" panose="020F0502020204030204" pitchFamily="34" charset="0"/>
                </a:rPr>
                <a:t>Mrs Dodson</a:t>
              </a:r>
            </a:p>
            <a:p>
              <a:pPr defTabSz="685800" eaLnBrk="1" fontAlgn="auto" hangingPunct="1">
                <a:spcBef>
                  <a:spcPts val="0"/>
                </a:spcBef>
                <a:spcAft>
                  <a:spcPts val="0"/>
                </a:spcAft>
              </a:pPr>
              <a:r>
                <a:rPr lang="en-GB" sz="1350">
                  <a:solidFill>
                    <a:prstClr val="black"/>
                  </a:solidFill>
                  <a:latin typeface="Calibri" panose="020F0502020204030204" pitchFamily="34" charset="0"/>
                  <a:cs typeface="Calibri" panose="020F0502020204030204" pitchFamily="34" charset="0"/>
                </a:rPr>
                <a:t>Head of Year 11</a:t>
              </a:r>
              <a:endParaRPr lang="en-GB" sz="1350">
                <a:solidFill>
                  <a:prstClr val="black"/>
                </a:solidFill>
                <a:latin typeface="Times New Roman"/>
              </a:endParaRPr>
            </a:p>
          </p:txBody>
        </p:sp>
      </p:grpSp>
      <p:pic>
        <p:nvPicPr>
          <p:cNvPr id="23" name="Picture 22" descr="A picture containing person, outdoor, grass, young&#10;&#10;Description automatically generated">
            <a:extLst>
              <a:ext uri="{FF2B5EF4-FFF2-40B4-BE49-F238E27FC236}">
                <a16:creationId xmlns:a16="http://schemas.microsoft.com/office/drawing/2014/main" id="{3CAFEAD4-7D58-476C-98F1-DB95605B99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4599" y="3870317"/>
            <a:ext cx="1567968" cy="2090624"/>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938A26B3-3AA1-4CA0-A808-F60BD636B664}"/>
              </a:ext>
            </a:extLst>
          </p:cNvPr>
          <p:cNvSpPr txBox="1"/>
          <p:nvPr/>
        </p:nvSpPr>
        <p:spPr>
          <a:xfrm>
            <a:off x="6006304" y="5922273"/>
            <a:ext cx="1684975" cy="530915"/>
          </a:xfrm>
          <a:prstGeom prst="rect">
            <a:avLst/>
          </a:prstGeom>
          <a:noFill/>
        </p:spPr>
        <p:txBody>
          <a:bodyPr wrap="square">
            <a:spAutoFit/>
          </a:bodyPr>
          <a:lstStyle/>
          <a:p>
            <a:pPr defTabSz="685800" eaLnBrk="1" fontAlgn="auto" hangingPunct="1">
              <a:spcBef>
                <a:spcPts val="0"/>
              </a:spcBef>
              <a:spcAft>
                <a:spcPts val="0"/>
              </a:spcAft>
            </a:pPr>
            <a:r>
              <a:rPr lang="en-GB" sz="1500" b="1">
                <a:solidFill>
                  <a:prstClr val="black"/>
                </a:solidFill>
                <a:latin typeface="Calibri" panose="020F0502020204030204" pitchFamily="34" charset="0"/>
                <a:cs typeface="Calibri" panose="020F0502020204030204" pitchFamily="34" charset="0"/>
              </a:rPr>
              <a:t>Mrs Stott</a:t>
            </a:r>
          </a:p>
          <a:p>
            <a:pPr defTabSz="685800" eaLnBrk="1" fontAlgn="auto" hangingPunct="1">
              <a:spcBef>
                <a:spcPts val="0"/>
              </a:spcBef>
              <a:spcAft>
                <a:spcPts val="0"/>
              </a:spcAft>
            </a:pPr>
            <a:r>
              <a:rPr lang="en-GB" sz="1350">
                <a:solidFill>
                  <a:prstClr val="black"/>
                </a:solidFill>
                <a:latin typeface="Calibri" panose="020F0502020204030204" pitchFamily="34" charset="0"/>
                <a:cs typeface="Calibri" panose="020F0502020204030204" pitchFamily="34" charset="0"/>
              </a:rPr>
              <a:t>Head of Year 9</a:t>
            </a:r>
          </a:p>
        </p:txBody>
      </p:sp>
    </p:spTree>
    <p:extLst>
      <p:ext uri="{BB962C8B-B14F-4D97-AF65-F5344CB8AC3E}">
        <p14:creationId xmlns:p14="http://schemas.microsoft.com/office/powerpoint/2010/main" val="1086191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bg1"/>
                </a:solidFill>
                <a:latin typeface="Century Gothic" panose="020B0502020202020204" pitchFamily="34" charset="0"/>
              </a:rPr>
              <a:t>Compulsory Curriculum</a:t>
            </a:r>
            <a:endParaRPr kumimoji="0" lang="en-GB" sz="1600" b="0" i="0" u="none" strike="noStrike" cap="none" normalizeH="0" baseline="0">
              <a:ln>
                <a:noFill/>
              </a:ln>
              <a:solidFill>
                <a:schemeClr val="bg1"/>
              </a:solidFill>
              <a:effectLst/>
              <a:latin typeface="Century Gothic" panose="020B050202020202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Core 2</a:t>
            </a:r>
          </a:p>
          <a:p>
            <a:pPr lvl="0" eaLnBrk="1" hangingPunct="1"/>
            <a:r>
              <a:rPr lang="en-GB" sz="1600">
                <a:solidFill>
                  <a:prstClr val="white"/>
                </a:solidFill>
                <a:latin typeface="Century Gothic" panose="020B0502020202020204" pitchFamily="34" charset="0"/>
              </a:rPr>
              <a:t>Humanities</a:t>
            </a:r>
            <a:endParaRPr kumimoji="0" lang="en-GB" sz="2400" b="0" i="0" u="none" strike="noStrike" cap="none" normalizeH="0" baseline="0">
              <a:ln>
                <a:noFill/>
              </a:ln>
              <a:solidFill>
                <a:schemeClr val="bg1"/>
              </a:solidFill>
              <a:effectLst/>
              <a:latin typeface="Century Gothic" panose="020B050202020202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a:latin typeface="Century Gothic" panose="020B0502020202020204" pitchFamily="34" charset="0"/>
              </a:rPr>
              <a:t>Combined Science</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a:latin typeface="Century Gothic" panose="020B0502020202020204" pitchFamily="34" charset="0"/>
            </a:endParaRPr>
          </a:p>
          <a:p>
            <a:r>
              <a:rPr lang="en-GB" altLang="en-US" sz="1400" b="1">
                <a:latin typeface="Century Gothic" panose="020B050202020202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4282" y="5258812"/>
            <a:ext cx="565550" cy="56555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5258812"/>
            <a:ext cx="565550" cy="565550"/>
          </a:xfrm>
          <a:prstGeom prst="rect">
            <a:avLst/>
          </a:prstGeom>
        </p:spPr>
      </p:pic>
      <p:sp>
        <p:nvSpPr>
          <p:cNvPr id="29" name="Rounded Rectangle 28"/>
          <p:cNvSpPr/>
          <p:nvPr/>
        </p:nvSpPr>
        <p:spPr bwMode="auto">
          <a:xfrm>
            <a:off x="3092719" y="2803300"/>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a:latin typeface="Century Gothic" panose="020B0502020202020204" pitchFamily="34" charset="0"/>
            </a:endParaRPr>
          </a:p>
          <a:p>
            <a:endParaRPr lang="en-GB" altLang="en-US" sz="1600" b="1">
              <a:latin typeface="Century Gothic" panose="020B0502020202020204" pitchFamily="34" charset="0"/>
            </a:endParaRPr>
          </a:p>
          <a:p>
            <a:r>
              <a:rPr lang="en-GB" altLang="en-US" sz="1400" b="1">
                <a:latin typeface="Century Gothic" panose="020B0502020202020204" pitchFamily="34" charset="0"/>
              </a:rPr>
              <a:t>History </a:t>
            </a:r>
            <a:r>
              <a:rPr lang="en-GB" altLang="en-US" sz="1400" i="1">
                <a:latin typeface="Century Gothic" panose="020B0502020202020204" pitchFamily="34" charset="0"/>
              </a:rPr>
              <a:t>or</a:t>
            </a:r>
            <a:r>
              <a:rPr lang="en-GB" altLang="en-US" sz="1400" b="1">
                <a:latin typeface="Century Gothic" panose="020B0502020202020204" pitchFamily="34" charset="0"/>
              </a:rPr>
              <a:t> Geography </a:t>
            </a:r>
            <a:endParaRPr lang="en-GB" altLang="en-US" sz="1600" b="1">
              <a:latin typeface="Century Gothic" panose="020B0502020202020204" pitchFamily="34" charset="0"/>
            </a:endParaRPr>
          </a:p>
        </p:txBody>
      </p:sp>
      <p:grpSp>
        <p:nvGrpSpPr>
          <p:cNvPr id="2" name="Group 1"/>
          <p:cNvGrpSpPr/>
          <p:nvPr/>
        </p:nvGrpSpPr>
        <p:grpSpPr>
          <a:xfrm>
            <a:off x="5696553" y="1135258"/>
            <a:ext cx="3275856" cy="5256584"/>
            <a:chOff x="5834889" y="1135258"/>
            <a:chExt cx="3275856" cy="5256584"/>
          </a:xfrm>
        </p:grpSpPr>
        <p:sp>
          <p:nvSpPr>
            <p:cNvPr id="24" name="Rounded Rectangle 23"/>
            <p:cNvSpPr/>
            <p:nvPr/>
          </p:nvSpPr>
          <p:spPr bwMode="auto">
            <a:xfrm>
              <a:off x="5868144" y="1135258"/>
              <a:ext cx="316835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anose="020B0502020202020204" pitchFamily="34" charset="0"/>
              </a:endParaRPr>
            </a:p>
          </p:txBody>
        </p:sp>
        <p:sp>
          <p:nvSpPr>
            <p:cNvPr id="11" name="Can 10"/>
            <p:cNvSpPr/>
            <p:nvPr/>
          </p:nvSpPr>
          <p:spPr bwMode="auto">
            <a:xfrm>
              <a:off x="6300192" y="4647574"/>
              <a:ext cx="2330828" cy="1656184"/>
            </a:xfrm>
            <a:prstGeom prst="can">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Century Gothic" panose="020B0502020202020204" pitchFamily="34" charset="0"/>
                </a:rPr>
                <a:t>3 Free Choices</a:t>
              </a:r>
            </a:p>
          </p:txBody>
        </p:sp>
        <p:sp>
          <p:nvSpPr>
            <p:cNvPr id="30" name="Rounded Rectangle 29"/>
            <p:cNvSpPr/>
            <p:nvPr/>
          </p:nvSpPr>
          <p:spPr bwMode="auto">
            <a:xfrm>
              <a:off x="5834889" y="1169341"/>
              <a:ext cx="3275856" cy="273630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2" rtlCol="0" anchor="t" anchorCtr="0" compatLnSpc="1">
              <a:prstTxWarp prst="textNoShape">
                <a:avLst/>
              </a:prstTxWarp>
            </a:bodyPr>
            <a:lstStyle/>
            <a:p>
              <a:pPr marL="171450" indent="-171450" algn="l" fontAlgn="auto">
                <a:spcAft>
                  <a:spcPts val="0"/>
                </a:spcAft>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fontAlgn="auto">
                <a:spcAft>
                  <a:spcPts val="0"/>
                </a:spcAft>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Art &amp; Design </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Drama</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Music</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GCSE PE</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French</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German</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Spanish</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Business </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BTEC IT</a:t>
              </a:r>
            </a:p>
            <a:p>
              <a:pPr marL="171450" indent="-171450" algn="l" fontAlgn="auto">
                <a:spcAft>
                  <a:spcPts val="0"/>
                </a:spcAft>
                <a:buFont typeface="Arial" panose="020B0604020202020204" pitchFamily="34" charset="0"/>
                <a:buChar char="•"/>
              </a:pPr>
              <a:r>
                <a:rPr lang="en-GB" altLang="en-US" sz="1100">
                  <a:solidFill>
                    <a:schemeClr val="bg1"/>
                  </a:solidFill>
                  <a:latin typeface="Century Gothic" panose="020B0502020202020204" pitchFamily="34" charset="0"/>
                </a:rPr>
                <a:t>Cambridge National Sports Science</a:t>
              </a:r>
            </a:p>
            <a:p>
              <a:pPr marL="171450" indent="-171450" algn="l">
                <a:lnSpc>
                  <a:spcPct val="100000"/>
                </a:lnSpc>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a:lnSpc>
                  <a:spcPct val="100000"/>
                </a:lnSpc>
                <a:buFont typeface="Arial" panose="020B0604020202020204" pitchFamily="34" charset="0"/>
                <a:buChar char="•"/>
              </a:pPr>
              <a:endParaRPr lang="en-GB" altLang="en-US" sz="1100">
                <a:solidFill>
                  <a:schemeClr val="bg1"/>
                </a:solidFill>
                <a:latin typeface="Century Gothic" panose="020B0502020202020204" pitchFamily="34" charset="0"/>
              </a:endParaRPr>
            </a:p>
            <a:p>
              <a:pPr marL="171450" indent="-171450" algn="l">
                <a:lnSpc>
                  <a:spcPct val="100000"/>
                </a:lnSpc>
                <a:buFont typeface="Arial" panose="020B0604020202020204" pitchFamily="34" charset="0"/>
                <a:buChar char="•"/>
              </a:pPr>
              <a:r>
                <a:rPr lang="en-GB" altLang="en-US" sz="1100">
                  <a:solidFill>
                    <a:schemeClr val="bg1"/>
                  </a:solidFill>
                  <a:latin typeface="Century Gothic" panose="020B0502020202020204" pitchFamily="34" charset="0"/>
                </a:rPr>
                <a:t>Computing</a:t>
              </a:r>
              <a:endParaRPr lang="en-GB" altLang="en-US" sz="1100" b="1">
                <a:latin typeface="Century Gothic" panose="020B0502020202020204" pitchFamily="34" charset="0"/>
              </a:endParaRPr>
            </a:p>
            <a:p>
              <a:pPr marL="171450" indent="-171450" algn="l">
                <a:buFont typeface="Arial" panose="020B0604020202020204" pitchFamily="34" charset="0"/>
                <a:buChar char="•"/>
              </a:pPr>
              <a:r>
                <a:rPr lang="en-GB" altLang="en-US" sz="1100">
                  <a:latin typeface="Century Gothic" panose="020B0502020202020204" pitchFamily="34" charset="0"/>
                </a:rPr>
                <a:t>Food &amp; Nutrition</a:t>
              </a:r>
            </a:p>
            <a:p>
              <a:pPr marL="171450" indent="-171450" algn="l">
                <a:buFont typeface="Arial" panose="020B0604020202020204" pitchFamily="34" charset="0"/>
                <a:buChar char="•"/>
              </a:pPr>
              <a:r>
                <a:rPr lang="en-GB" altLang="en-US" sz="1100">
                  <a:latin typeface="Century Gothic" panose="020B0502020202020204" pitchFamily="34" charset="0"/>
                </a:rPr>
                <a:t>Resistant Materials </a:t>
              </a:r>
            </a:p>
            <a:p>
              <a:pPr marL="171450" indent="-171450" algn="l">
                <a:buFont typeface="Arial" panose="020B0604020202020204" pitchFamily="34" charset="0"/>
                <a:buChar char="•"/>
              </a:pPr>
              <a:r>
                <a:rPr lang="en-GB" altLang="en-US" sz="1100">
                  <a:latin typeface="Century Gothic" panose="020B0502020202020204" pitchFamily="34" charset="0"/>
                </a:rPr>
                <a:t>Textiles</a:t>
              </a:r>
            </a:p>
            <a:p>
              <a:pPr marL="171450" indent="-171450" algn="l">
                <a:buFont typeface="Arial" panose="020B0604020202020204" pitchFamily="34" charset="0"/>
                <a:buChar char="•"/>
              </a:pPr>
              <a:r>
                <a:rPr lang="en-GB" altLang="en-US" sz="1100">
                  <a:latin typeface="Century Gothic" panose="020B0502020202020204" pitchFamily="34" charset="0"/>
                </a:rPr>
                <a:t>Religious Studies </a:t>
              </a:r>
            </a:p>
            <a:p>
              <a:pPr marL="171450" indent="-171450" algn="l">
                <a:buFont typeface="Arial" panose="020B0604020202020204" pitchFamily="34" charset="0"/>
                <a:buChar char="•"/>
              </a:pPr>
              <a:r>
                <a:rPr lang="en-GB" altLang="en-US" sz="1100">
                  <a:latin typeface="Century Gothic" panose="020B0502020202020204" pitchFamily="34" charset="0"/>
                </a:rPr>
                <a:t>History</a:t>
              </a:r>
            </a:p>
            <a:p>
              <a:pPr marL="171450" indent="-171450" algn="l">
                <a:buFont typeface="Arial" panose="020B0604020202020204" pitchFamily="34" charset="0"/>
                <a:buChar char="•"/>
              </a:pPr>
              <a:r>
                <a:rPr lang="en-GB" altLang="en-US" sz="1100">
                  <a:latin typeface="Century Gothic" panose="020B0502020202020204" pitchFamily="34" charset="0"/>
                </a:rPr>
                <a:t>Geography</a:t>
              </a:r>
            </a:p>
            <a:p>
              <a:pPr marL="171450" indent="-171450" algn="l">
                <a:buFont typeface="Arial" panose="020B0604020202020204" pitchFamily="34" charset="0"/>
                <a:buChar char="•"/>
              </a:pPr>
              <a:r>
                <a:rPr lang="en-GB" altLang="en-US" sz="1100">
                  <a:latin typeface="Century Gothic" panose="020B0502020202020204" pitchFamily="34" charset="0"/>
                </a:rPr>
                <a:t>BTEC Health &amp; Social Care </a:t>
              </a:r>
            </a:p>
            <a:p>
              <a:pPr marL="171450" indent="-171450" algn="l">
                <a:buFont typeface="Arial" panose="020B0604020202020204" pitchFamily="34" charset="0"/>
                <a:buChar char="•"/>
              </a:pPr>
              <a:r>
                <a:rPr lang="en-GB" altLang="en-US" sz="1100">
                  <a:solidFill>
                    <a:schemeClr val="bg1"/>
                  </a:solidFill>
                  <a:latin typeface="Century Gothic" panose="020B0502020202020204" pitchFamily="34" charset="0"/>
                </a:rPr>
                <a:t>Cambridge National</a:t>
              </a:r>
              <a:r>
                <a:rPr lang="en-GB" altLang="en-US" sz="1100">
                  <a:latin typeface="Century Gothic" panose="020B0502020202020204" pitchFamily="34" charset="0"/>
                </a:rPr>
                <a:t> Engineering</a:t>
              </a:r>
              <a:endParaRPr lang="en-GB" altLang="en-US" sz="1000">
                <a:latin typeface="Century Gothic" panose="020B0502020202020204" pitchFamily="34" charset="0"/>
              </a:endParaRPr>
            </a:p>
          </p:txBody>
        </p:sp>
        <p:sp>
          <p:nvSpPr>
            <p:cNvPr id="31" name="TextBox 30"/>
            <p:cNvSpPr txBox="1"/>
            <p:nvPr/>
          </p:nvSpPr>
          <p:spPr>
            <a:xfrm>
              <a:off x="6314614" y="1340768"/>
              <a:ext cx="2316406" cy="523220"/>
            </a:xfrm>
            <a:prstGeom prst="rect">
              <a:avLst/>
            </a:prstGeom>
            <a:noFill/>
          </p:spPr>
          <p:txBody>
            <a:bodyPr wrap="square" rtlCol="0">
              <a:spAutoFit/>
            </a:bodyPr>
            <a:lstStyle/>
            <a:p>
              <a:r>
                <a:rPr lang="en-GB" altLang="en-US" sz="1400" b="1">
                  <a:latin typeface="Century Gothic" panose="020B0502020202020204" pitchFamily="34" charset="0"/>
                </a:rPr>
                <a:t>3 Further Subjects</a:t>
              </a:r>
            </a:p>
            <a:p>
              <a:endParaRPr lang="en-GB" sz="1400">
                <a:latin typeface="Century Gothic" panose="020B0502020202020204" pitchFamily="34" charset="0"/>
              </a:endParaRPr>
            </a:p>
          </p:txBody>
        </p:sp>
      </p:grpSp>
      <p:sp>
        <p:nvSpPr>
          <p:cNvPr id="25" name="Title 4"/>
          <p:cNvSpPr txBox="1">
            <a:spLocks/>
          </p:cNvSpPr>
          <p:nvPr/>
        </p:nvSpPr>
        <p:spPr>
          <a:xfrm>
            <a:off x="2555776" y="188640"/>
            <a:ext cx="6449888" cy="634082"/>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GB" sz="2000" kern="0"/>
              <a:t>Ecclesbourne Options – Route B</a:t>
            </a:r>
          </a:p>
          <a:p>
            <a:r>
              <a:rPr lang="en-GB" sz="1800" kern="0"/>
              <a:t>3 Further Choices</a:t>
            </a:r>
          </a:p>
        </p:txBody>
      </p:sp>
      <p:sp>
        <p:nvSpPr>
          <p:cNvPr id="22" name="TextBox 21">
            <a:extLst>
              <a:ext uri="{FF2B5EF4-FFF2-40B4-BE49-F238E27FC236}">
                <a16:creationId xmlns:a16="http://schemas.microsoft.com/office/drawing/2014/main" id="{885EF42C-25D6-4953-949A-9C18204692E5}"/>
              </a:ext>
            </a:extLst>
          </p:cNvPr>
          <p:cNvSpPr txBox="1"/>
          <p:nvPr/>
        </p:nvSpPr>
        <p:spPr>
          <a:xfrm>
            <a:off x="5755965" y="4012915"/>
            <a:ext cx="1599683" cy="1015663"/>
          </a:xfrm>
          <a:prstGeom prst="rect">
            <a:avLst/>
          </a:prstGeom>
          <a:solidFill>
            <a:schemeClr val="bg1"/>
          </a:solidFill>
        </p:spPr>
        <p:txBody>
          <a:bodyPr wrap="square" numCol="1" rtlCol="0">
            <a:spAutoFit/>
          </a:bodyPr>
          <a:lstStyle/>
          <a:p>
            <a:r>
              <a:rPr lang="en-GB" sz="1200" b="1" u="sng">
                <a:solidFill>
                  <a:schemeClr val="tx1"/>
                </a:solidFill>
                <a:latin typeface="Century Gothic" panose="020B0502020202020204" pitchFamily="34" charset="0"/>
              </a:rPr>
              <a:t>Year 10</a:t>
            </a:r>
          </a:p>
          <a:p>
            <a:r>
              <a:rPr lang="en-GB" sz="1200">
                <a:solidFill>
                  <a:schemeClr val="tx1"/>
                </a:solidFill>
                <a:latin typeface="Century Gothic" panose="020B0502020202020204" pitchFamily="34" charset="0"/>
              </a:rPr>
              <a:t>3 hrs Humanities*</a:t>
            </a:r>
          </a:p>
          <a:p>
            <a:r>
              <a:rPr lang="en-GB" sz="1200">
                <a:solidFill>
                  <a:schemeClr val="tx1"/>
                </a:solidFill>
                <a:latin typeface="Century Gothic" panose="020B0502020202020204" pitchFamily="34" charset="0"/>
              </a:rPr>
              <a:t>3 hrs Free Option 1</a:t>
            </a:r>
          </a:p>
          <a:p>
            <a:r>
              <a:rPr lang="en-GB" sz="1200">
                <a:solidFill>
                  <a:schemeClr val="tx1"/>
                </a:solidFill>
                <a:latin typeface="Century Gothic" panose="020B0502020202020204" pitchFamily="34" charset="0"/>
              </a:rPr>
              <a:t>3 hrs Free Option 2</a:t>
            </a:r>
          </a:p>
          <a:p>
            <a:r>
              <a:rPr lang="en-GB" sz="1200">
                <a:solidFill>
                  <a:schemeClr val="tx1"/>
                </a:solidFill>
                <a:latin typeface="Century Gothic" panose="020B0502020202020204" pitchFamily="34" charset="0"/>
              </a:rPr>
              <a:t>3 hrs Free Option 3</a:t>
            </a:r>
          </a:p>
        </p:txBody>
      </p:sp>
      <p:sp>
        <p:nvSpPr>
          <p:cNvPr id="26" name="TextBox 25">
            <a:extLst>
              <a:ext uri="{FF2B5EF4-FFF2-40B4-BE49-F238E27FC236}">
                <a16:creationId xmlns:a16="http://schemas.microsoft.com/office/drawing/2014/main" id="{420C907B-73C7-4556-98AA-5ADD5F750668}"/>
              </a:ext>
            </a:extLst>
          </p:cNvPr>
          <p:cNvSpPr txBox="1"/>
          <p:nvPr/>
        </p:nvSpPr>
        <p:spPr>
          <a:xfrm>
            <a:off x="7274189" y="4012915"/>
            <a:ext cx="1599683" cy="1015663"/>
          </a:xfrm>
          <a:prstGeom prst="rect">
            <a:avLst/>
          </a:prstGeom>
          <a:solidFill>
            <a:schemeClr val="bg1"/>
          </a:solidFill>
        </p:spPr>
        <p:txBody>
          <a:bodyPr wrap="square" numCol="1" rtlCol="0">
            <a:spAutoFit/>
          </a:bodyPr>
          <a:lstStyle/>
          <a:p>
            <a:r>
              <a:rPr lang="en-GB" sz="1200" b="1" u="sng">
                <a:solidFill>
                  <a:schemeClr val="tx1"/>
                </a:solidFill>
                <a:latin typeface="Century Gothic" panose="020B0502020202020204" pitchFamily="34" charset="0"/>
              </a:rPr>
              <a:t>Year 11</a:t>
            </a:r>
          </a:p>
          <a:p>
            <a:r>
              <a:rPr lang="en-GB" sz="1200">
                <a:solidFill>
                  <a:schemeClr val="tx1"/>
                </a:solidFill>
                <a:latin typeface="Century Gothic" panose="020B0502020202020204" pitchFamily="34" charset="0"/>
              </a:rPr>
              <a:t>2 hrs Humanities*</a:t>
            </a:r>
          </a:p>
          <a:p>
            <a:r>
              <a:rPr lang="en-GB" sz="1200">
                <a:solidFill>
                  <a:schemeClr val="tx1"/>
                </a:solidFill>
                <a:latin typeface="Century Gothic" panose="020B0502020202020204" pitchFamily="34" charset="0"/>
              </a:rPr>
              <a:t>2 hrs Free Option 1</a:t>
            </a:r>
          </a:p>
          <a:p>
            <a:r>
              <a:rPr lang="en-GB" sz="1200">
                <a:solidFill>
                  <a:schemeClr val="tx1"/>
                </a:solidFill>
                <a:latin typeface="Century Gothic" panose="020B0502020202020204" pitchFamily="34" charset="0"/>
              </a:rPr>
              <a:t>2 hrs Free Option 2</a:t>
            </a:r>
          </a:p>
          <a:p>
            <a:r>
              <a:rPr lang="en-GB" sz="1200">
                <a:solidFill>
                  <a:schemeClr val="tx1"/>
                </a:solidFill>
                <a:latin typeface="Century Gothic" panose="020B0502020202020204" pitchFamily="34" charset="0"/>
              </a:rPr>
              <a:t>2 hrs Free Option 3</a:t>
            </a:r>
          </a:p>
        </p:txBody>
      </p:sp>
    </p:spTree>
    <p:extLst>
      <p:ext uri="{BB962C8B-B14F-4D97-AF65-F5344CB8AC3E}">
        <p14:creationId xmlns:p14="http://schemas.microsoft.com/office/powerpoint/2010/main" val="71763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7813 -0.00671 L -5.55556E-7 -1.11111E-6 " pathEditMode="relative" rAng="0" ptsTypes="AA">
                                      <p:cBhvr>
                                        <p:cTn id="6" dur="2000" fill="hold"/>
                                        <p:tgtEl>
                                          <p:spTgt spid="2"/>
                                        </p:tgtEl>
                                        <p:attrNameLst>
                                          <p:attrName>ppt_x</p:attrName>
                                          <p:attrName>ppt_y</p:attrName>
                                        </p:attrNameLst>
                                      </p:cBhvr>
                                      <p:rCtr x="-18906" y="32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6139" y="1057138"/>
            <a:ext cx="4385862" cy="1188912"/>
          </a:xfrm>
        </p:spPr>
        <p:txBody>
          <a:bodyPr>
            <a:normAutofit/>
          </a:bodyPr>
          <a:lstStyle/>
          <a:p>
            <a:r>
              <a:rPr lang="en-US" altLang="en-US" sz="2400"/>
              <a:t>Why might Learning Support be a good option for Year 10 + 11?</a:t>
            </a:r>
            <a:endParaRPr lang="en-GB" sz="2400"/>
          </a:p>
        </p:txBody>
      </p:sp>
      <p:sp>
        <p:nvSpPr>
          <p:cNvPr id="27651" name="Rectangle 3"/>
          <p:cNvSpPr>
            <a:spLocks noGrp="1" noChangeArrowheads="1"/>
          </p:cNvSpPr>
          <p:nvPr>
            <p:ph sz="half" idx="2"/>
          </p:nvPr>
        </p:nvSpPr>
        <p:spPr>
          <a:xfrm>
            <a:off x="0" y="2246050"/>
            <a:ext cx="4559414" cy="2859292"/>
          </a:xfrm>
        </p:spPr>
        <p:txBody>
          <a:bodyPr>
            <a:normAutofit/>
          </a:bodyPr>
          <a:lstStyle/>
          <a:p>
            <a:pPr lvl="1"/>
            <a:r>
              <a:rPr lang="en-US" altLang="en-US" sz="2400"/>
              <a:t>GCSEs are a big step up in terms of expectations.</a:t>
            </a:r>
          </a:p>
          <a:p>
            <a:pPr lvl="1"/>
            <a:r>
              <a:rPr lang="en-US" altLang="en-US" sz="2400"/>
              <a:t>There is pressure from coursework and final examinations.</a:t>
            </a:r>
          </a:p>
          <a:p>
            <a:pPr lvl="1"/>
            <a:r>
              <a:rPr lang="en-US" altLang="en-US" sz="2400"/>
              <a:t>Too much for some students.</a:t>
            </a:r>
            <a:endParaRPr lang="en-GB" altLang="en-US" sz="2400"/>
          </a:p>
        </p:txBody>
      </p:sp>
      <p:sp>
        <p:nvSpPr>
          <p:cNvPr id="4" name="Text Placeholder 3"/>
          <p:cNvSpPr>
            <a:spLocks noGrp="1"/>
          </p:cNvSpPr>
          <p:nvPr>
            <p:ph type="body" sz="quarter" idx="3"/>
          </p:nvPr>
        </p:nvSpPr>
        <p:spPr>
          <a:xfrm>
            <a:off x="4799409" y="1013178"/>
            <a:ext cx="3887391" cy="559357"/>
          </a:xfrm>
        </p:spPr>
        <p:txBody>
          <a:bodyPr/>
          <a:lstStyle/>
          <a:p>
            <a:r>
              <a:rPr lang="en-US" altLang="en-US" sz="2400"/>
              <a:t>How can we support?</a:t>
            </a:r>
            <a:endParaRPr lang="en-GB" sz="2400"/>
          </a:p>
        </p:txBody>
      </p:sp>
      <p:sp>
        <p:nvSpPr>
          <p:cNvPr id="5" name="Content Placeholder 4"/>
          <p:cNvSpPr>
            <a:spLocks noGrp="1"/>
          </p:cNvSpPr>
          <p:nvPr>
            <p:ph sz="quarter" idx="4"/>
          </p:nvPr>
        </p:nvSpPr>
        <p:spPr>
          <a:xfrm>
            <a:off x="4700949" y="1589303"/>
            <a:ext cx="3887391" cy="2366491"/>
          </a:xfrm>
        </p:spPr>
        <p:txBody>
          <a:bodyPr>
            <a:normAutofit fontScale="92500"/>
          </a:bodyPr>
          <a:lstStyle/>
          <a:p>
            <a:pPr lvl="1"/>
            <a:r>
              <a:rPr lang="en-US" altLang="en-US" sz="2600"/>
              <a:t>Reinforce learning in all subject areas.</a:t>
            </a:r>
          </a:p>
          <a:p>
            <a:pPr lvl="1"/>
            <a:r>
              <a:rPr lang="en-US" altLang="en-US" sz="2600"/>
              <a:t>Support coursework.</a:t>
            </a:r>
          </a:p>
          <a:p>
            <a:pPr lvl="1"/>
            <a:r>
              <a:rPr lang="en-US" altLang="en-US" sz="2600"/>
              <a:t>Help with literacy and numeracy.</a:t>
            </a:r>
            <a:endParaRPr lang="en-GB" altLang="en-US" sz="2600"/>
          </a:p>
          <a:p>
            <a:endParaRPr lang="en-GB" sz="2000"/>
          </a:p>
        </p:txBody>
      </p:sp>
      <p:sp>
        <p:nvSpPr>
          <p:cNvPr id="27650" name="Rectangle 2"/>
          <p:cNvSpPr>
            <a:spLocks noGrp="1" noChangeArrowheads="1"/>
          </p:cNvSpPr>
          <p:nvPr>
            <p:ph type="title"/>
          </p:nvPr>
        </p:nvSpPr>
        <p:spPr/>
        <p:txBody>
          <a:bodyPr>
            <a:noAutofit/>
          </a:bodyPr>
          <a:lstStyle/>
          <a:p>
            <a:r>
              <a:rPr lang="en-GB" altLang="en-US" sz="2400">
                <a:solidFill>
                  <a:srgbClr val="8F1D24"/>
                </a:solidFill>
              </a:rPr>
              <a:t>Learning Support Option</a:t>
            </a:r>
          </a:p>
        </p:txBody>
      </p:sp>
      <p:sp>
        <p:nvSpPr>
          <p:cNvPr id="7" name="TextBox 6"/>
          <p:cNvSpPr txBox="1"/>
          <p:nvPr/>
        </p:nvSpPr>
        <p:spPr>
          <a:xfrm>
            <a:off x="4559414" y="3891376"/>
            <a:ext cx="4218350" cy="1858970"/>
          </a:xfrm>
          <a:prstGeom prst="rect">
            <a:avLst/>
          </a:prstGeom>
          <a:noFill/>
        </p:spPr>
        <p:txBody>
          <a:bodyPr wrap="square" lIns="91440" tIns="45720" rIns="91440" bIns="45720" rtlCol="0" anchor="t">
            <a:spAutoFit/>
          </a:bodyPr>
          <a:lstStyle/>
          <a:p>
            <a:pPr algn="l"/>
            <a:r>
              <a:rPr lang="en-GB" altLang="en-US" sz="2400" b="1">
                <a:solidFill>
                  <a:schemeClr val="tx1"/>
                </a:solidFill>
                <a:latin typeface="Century Gothic" panose="020B0502020202020204" pitchFamily="34" charset="0"/>
              </a:rPr>
              <a:t>Who?</a:t>
            </a:r>
            <a:r>
              <a:rPr lang="en-GB" altLang="en-US" sz="2000" b="1">
                <a:solidFill>
                  <a:schemeClr val="tx1"/>
                </a:solidFill>
                <a:latin typeface="Century Gothic" panose="020B0502020202020204" pitchFamily="34" charset="0"/>
              </a:rPr>
              <a:t> </a:t>
            </a:r>
          </a:p>
          <a:p>
            <a:pPr marL="557213" lvl="1" indent="-214313" algn="l" eaLnBrk="1" hangingPunct="1">
              <a:spcBef>
                <a:spcPct val="20000"/>
              </a:spcBef>
              <a:buChar char="–"/>
            </a:pPr>
            <a:r>
              <a:rPr lang="en-US" altLang="en-US" sz="2400">
                <a:solidFill>
                  <a:schemeClr val="tx1"/>
                </a:solidFill>
                <a:latin typeface="Century Gothic" panose="020B0502020202020204" pitchFamily="34" charset="0"/>
              </a:rPr>
              <a:t>Students identified by the Learning Support Faculty.  </a:t>
            </a:r>
            <a:endParaRPr lang="en-US" altLang="en-US" sz="2400">
              <a:solidFill>
                <a:schemeClr val="tx1"/>
              </a:solidFill>
              <a:latin typeface="Century Gothic"/>
            </a:endParaRPr>
          </a:p>
          <a:p>
            <a:endParaRPr lang="en-GB" sz="1400">
              <a:solidFill>
                <a:schemeClr val="tx1"/>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2800">
                <a:solidFill>
                  <a:srgbClr val="8F1D24"/>
                </a:solidFill>
              </a:rPr>
              <a:t>Options and Balance</a:t>
            </a:r>
            <a:endParaRPr lang="en-GB" sz="2800">
              <a:solidFill>
                <a:srgbClr val="8F1D24"/>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444208" y="1822758"/>
            <a:ext cx="2372180" cy="3412158"/>
          </a:xfrm>
        </p:spPr>
      </p:pic>
      <p:pic>
        <p:nvPicPr>
          <p:cNvPr id="5" name="Picture 4">
            <a:extLst>
              <a:ext uri="{FF2B5EF4-FFF2-40B4-BE49-F238E27FC236}">
                <a16:creationId xmlns:a16="http://schemas.microsoft.com/office/drawing/2014/main" id="{CE4E3AA4-03C7-4C45-B59A-E1D9D6693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
        <p:nvSpPr>
          <p:cNvPr id="6" name="TextBox 5">
            <a:extLst>
              <a:ext uri="{FF2B5EF4-FFF2-40B4-BE49-F238E27FC236}">
                <a16:creationId xmlns:a16="http://schemas.microsoft.com/office/drawing/2014/main" id="{6692397C-6F3D-4692-ABC1-E9D94C56726D}"/>
              </a:ext>
            </a:extLst>
          </p:cNvPr>
          <p:cNvSpPr txBox="1"/>
          <p:nvPr/>
        </p:nvSpPr>
        <p:spPr>
          <a:xfrm>
            <a:off x="1115617" y="5107836"/>
            <a:ext cx="4032447" cy="369332"/>
          </a:xfrm>
          <a:prstGeom prst="rect">
            <a:avLst/>
          </a:prstGeom>
          <a:noFill/>
        </p:spPr>
        <p:txBody>
          <a:bodyPr wrap="square" rtlCol="0">
            <a:spAutoFit/>
          </a:bodyPr>
          <a:lstStyle/>
          <a:p>
            <a:r>
              <a:rPr lang="en-GB" sz="1800">
                <a:latin typeface="Century Gothic" panose="020B0502020202020204" pitchFamily="34" charset="0"/>
                <a:hlinkClick r:id="rId4"/>
              </a:rPr>
              <a:t>Options | Ecclesbourne School</a:t>
            </a:r>
            <a:endParaRPr lang="en-GB" sz="1800">
              <a:latin typeface="Century Gothic" panose="020B0502020202020204" pitchFamily="34" charset="0"/>
            </a:endParaRPr>
          </a:p>
        </p:txBody>
      </p:sp>
      <p:sp>
        <p:nvSpPr>
          <p:cNvPr id="3" name="TextBox 2">
            <a:extLst>
              <a:ext uri="{FF2B5EF4-FFF2-40B4-BE49-F238E27FC236}">
                <a16:creationId xmlns:a16="http://schemas.microsoft.com/office/drawing/2014/main" id="{562C0FAE-D8E8-4765-85D7-DDF2EB56AF0E}"/>
              </a:ext>
            </a:extLst>
          </p:cNvPr>
          <p:cNvSpPr txBox="1"/>
          <p:nvPr/>
        </p:nvSpPr>
        <p:spPr>
          <a:xfrm>
            <a:off x="503549" y="1412776"/>
            <a:ext cx="5256584" cy="2862322"/>
          </a:xfrm>
          <a:prstGeom prst="rect">
            <a:avLst/>
          </a:prstGeom>
          <a:noFill/>
        </p:spPr>
        <p:txBody>
          <a:bodyPr wrap="square" rtlCol="0">
            <a:spAutoFit/>
          </a:bodyPr>
          <a:lstStyle/>
          <a:p>
            <a:r>
              <a:rPr lang="en-GB" altLang="en-US" sz="3600">
                <a:solidFill>
                  <a:srgbClr val="8F1D24"/>
                </a:solidFill>
                <a:latin typeface="Century Gothic" panose="020B0502020202020204" pitchFamily="34" charset="0"/>
              </a:rPr>
              <a:t>Remember to aim for balance and choose subjects that reflect your interests and aptitude</a:t>
            </a: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a:noFill/>
          </a:ln>
        </p:spPr>
        <p:txBody>
          <a:bodyPr/>
          <a:lstStyle/>
          <a:p>
            <a:r>
              <a:rPr lang="en-GB" altLang="en-US" sz="2800">
                <a:solidFill>
                  <a:srgbClr val="8F1D24"/>
                </a:solidFill>
              </a:rPr>
              <a:t>No need to worry</a:t>
            </a:r>
          </a:p>
        </p:txBody>
      </p:sp>
      <p:sp>
        <p:nvSpPr>
          <p:cNvPr id="31747" name="Rectangle 3"/>
          <p:cNvSpPr>
            <a:spLocks noGrp="1" noChangeArrowheads="1"/>
          </p:cNvSpPr>
          <p:nvPr>
            <p:ph sz="half" idx="1"/>
          </p:nvPr>
        </p:nvSpPr>
        <p:spPr>
          <a:xfrm>
            <a:off x="318950" y="1196752"/>
            <a:ext cx="4751113" cy="2232248"/>
          </a:xfrm>
        </p:spPr>
        <p:txBody>
          <a:bodyPr>
            <a:normAutofit/>
          </a:bodyPr>
          <a:lstStyle/>
          <a:p>
            <a:pPr algn="ctr">
              <a:buFontTx/>
              <a:buNone/>
            </a:pPr>
            <a:r>
              <a:rPr lang="en-GB" altLang="en-US" sz="3200">
                <a:latin typeface="Century Gothic" panose="020B0502020202020204" pitchFamily="34" charset="0"/>
              </a:rPr>
              <a:t>There will be lots of help and advice from the Pastoral Team.</a:t>
            </a:r>
          </a:p>
        </p:txBody>
      </p:sp>
      <p:pic>
        <p:nvPicPr>
          <p:cNvPr id="4" name="Content Placeholder 3"/>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154583" y="1324120"/>
            <a:ext cx="3025833" cy="4530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1FAA1DA4-9940-49F1-AB25-27BA50A3D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
        <p:nvSpPr>
          <p:cNvPr id="8" name="TextBox 7">
            <a:extLst>
              <a:ext uri="{FF2B5EF4-FFF2-40B4-BE49-F238E27FC236}">
                <a16:creationId xmlns:a16="http://schemas.microsoft.com/office/drawing/2014/main" id="{4A303161-B8CE-4EA3-8B96-C8C565C30349}"/>
              </a:ext>
            </a:extLst>
          </p:cNvPr>
          <p:cNvSpPr txBox="1"/>
          <p:nvPr/>
        </p:nvSpPr>
        <p:spPr>
          <a:xfrm>
            <a:off x="390251" y="3212976"/>
            <a:ext cx="4608512" cy="3046988"/>
          </a:xfrm>
          <a:prstGeom prst="rect">
            <a:avLst/>
          </a:prstGeom>
          <a:noFill/>
        </p:spPr>
        <p:txBody>
          <a:bodyPr wrap="square">
            <a:spAutoFit/>
          </a:bodyPr>
          <a:lstStyle/>
          <a:p>
            <a:pPr algn="ctr"/>
            <a:r>
              <a:rPr lang="en-GB" altLang="en-US" sz="3200">
                <a:solidFill>
                  <a:schemeClr val="tx1"/>
                </a:solidFill>
                <a:latin typeface="Century Gothic" panose="020B0502020202020204" pitchFamily="34" charset="0"/>
              </a:rPr>
              <a:t>We will offer guidance to ensure options do not close down future career choices or opportunities for further study.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sz="2400"/>
              <a:t>There is plenty of help available</a:t>
            </a:r>
            <a:endParaRPr lang="en-GB" altLang="en-US">
              <a:solidFill>
                <a:srgbClr val="8F1D24"/>
              </a:solidFill>
            </a:endParaRPr>
          </a:p>
        </p:txBody>
      </p:sp>
      <p:sp>
        <p:nvSpPr>
          <p:cNvPr id="33795" name="Rectangle 3"/>
          <p:cNvSpPr>
            <a:spLocks noGrp="1" noChangeArrowheads="1"/>
          </p:cNvSpPr>
          <p:nvPr>
            <p:ph idx="1"/>
          </p:nvPr>
        </p:nvSpPr>
        <p:spPr>
          <a:xfrm>
            <a:off x="467544" y="1052736"/>
            <a:ext cx="4392488" cy="5184576"/>
          </a:xfrm>
        </p:spPr>
        <p:txBody>
          <a:bodyPr/>
          <a:lstStyle/>
          <a:p>
            <a:pPr marL="609600" indent="-609600">
              <a:buFontTx/>
              <a:buNone/>
            </a:pPr>
            <a:r>
              <a:rPr lang="en-GB" altLang="en-US" sz="2800" b="1"/>
              <a:t>Students can talk to:</a:t>
            </a:r>
          </a:p>
          <a:p>
            <a:r>
              <a:rPr lang="en-GB" altLang="en-US" sz="2800"/>
              <a:t>Form Tutor</a:t>
            </a:r>
          </a:p>
          <a:p>
            <a:r>
              <a:rPr lang="en-GB" altLang="en-US" sz="2800"/>
              <a:t>Head of Year</a:t>
            </a:r>
          </a:p>
          <a:p>
            <a:r>
              <a:rPr lang="en-GB" altLang="en-US" sz="2800"/>
              <a:t>Staff in Senior Section</a:t>
            </a:r>
          </a:p>
          <a:p>
            <a:r>
              <a:rPr lang="en-GB" altLang="en-US" sz="2800"/>
              <a:t>Staff in Upper School Office</a:t>
            </a:r>
          </a:p>
          <a:p>
            <a:r>
              <a:rPr lang="en-GB" altLang="en-US" sz="2800"/>
              <a:t>Careers Team</a:t>
            </a:r>
          </a:p>
        </p:txBody>
      </p:sp>
      <p:pic>
        <p:nvPicPr>
          <p:cNvPr id="4" name="Picture 3">
            <a:extLst>
              <a:ext uri="{FF2B5EF4-FFF2-40B4-BE49-F238E27FC236}">
                <a16:creationId xmlns:a16="http://schemas.microsoft.com/office/drawing/2014/main" id="{5F109EE5-ED43-44E6-88CF-8F0938EDB8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
        <p:nvSpPr>
          <p:cNvPr id="5" name="Rectangle 3">
            <a:extLst>
              <a:ext uri="{FF2B5EF4-FFF2-40B4-BE49-F238E27FC236}">
                <a16:creationId xmlns:a16="http://schemas.microsoft.com/office/drawing/2014/main" id="{20CEAD9C-A6A1-4851-9B75-0EB7145ED3DC}"/>
              </a:ext>
            </a:extLst>
          </p:cNvPr>
          <p:cNvSpPr txBox="1">
            <a:spLocks noChangeArrowheads="1"/>
          </p:cNvSpPr>
          <p:nvPr/>
        </p:nvSpPr>
        <p:spPr>
          <a:xfrm>
            <a:off x="4648201" y="1052736"/>
            <a:ext cx="4038600" cy="4104456"/>
          </a:xfrm>
          <a:prstGeom prst="rect">
            <a:avLst/>
          </a:prstGeom>
        </p:spPr>
        <p:txBody>
          <a:bodyPr/>
          <a:lstStyle>
            <a:lvl1pPr marL="257175" indent="-257175" algn="l" rtl="0" eaLnBrk="1" fontAlgn="base" hangingPunct="1">
              <a:spcBef>
                <a:spcPct val="20000"/>
              </a:spcBef>
              <a:spcAft>
                <a:spcPct val="0"/>
              </a:spcAft>
              <a:buChar char="•"/>
              <a:defRPr sz="2400">
                <a:solidFill>
                  <a:schemeClr val="tx1"/>
                </a:solidFill>
                <a:latin typeface="Century Gothic" panose="020B0502020202020204"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Century Gothic" panose="020B0502020202020204" pitchFamily="34" charset="0"/>
              </a:defRPr>
            </a:lvl2pPr>
            <a:lvl3pPr marL="857250" indent="-171450" algn="l" rtl="0" eaLnBrk="1" fontAlgn="base" hangingPunct="1">
              <a:spcBef>
                <a:spcPct val="20000"/>
              </a:spcBef>
              <a:spcAft>
                <a:spcPct val="0"/>
              </a:spcAft>
              <a:buChar char="•"/>
              <a:defRPr sz="1800">
                <a:solidFill>
                  <a:schemeClr val="tx1"/>
                </a:solidFill>
                <a:latin typeface="Century Gothic" panose="020B0502020202020204" pitchFamily="34" charset="0"/>
              </a:defRPr>
            </a:lvl3pPr>
            <a:lvl4pPr marL="1200150" indent="-171450" algn="l" rtl="0" eaLnBrk="1" fontAlgn="base" hangingPunct="1">
              <a:spcBef>
                <a:spcPct val="20000"/>
              </a:spcBef>
              <a:spcAft>
                <a:spcPct val="0"/>
              </a:spcAft>
              <a:buChar char="–"/>
              <a:defRPr sz="1500">
                <a:solidFill>
                  <a:schemeClr val="tx1"/>
                </a:solidFill>
                <a:latin typeface="Century Gothic" panose="020B0502020202020204" pitchFamily="34" charset="0"/>
              </a:defRPr>
            </a:lvl4pPr>
            <a:lvl5pPr marL="1543050" indent="-171450" algn="l" rtl="0" eaLnBrk="1" fontAlgn="base" hangingPunct="1">
              <a:spcBef>
                <a:spcPct val="20000"/>
              </a:spcBef>
              <a:spcAft>
                <a:spcPct val="0"/>
              </a:spcAft>
              <a:buChar char="»"/>
              <a:defRPr sz="15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indent="0">
              <a:buNone/>
            </a:pPr>
            <a:r>
              <a:rPr lang="en-GB" altLang="en-US" sz="2800" b="1"/>
              <a:t>Parents:</a:t>
            </a:r>
          </a:p>
          <a:p>
            <a:r>
              <a:rPr lang="en-GB" altLang="en-US" sz="2800" kern="0"/>
              <a:t>If you need help, or just want to talk through options with us then don’t hesitate to pick up the phone and give us a ring or drop us an email.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0DE0-DFF4-42B9-B77B-FB0AEF185FA5}"/>
              </a:ext>
            </a:extLst>
          </p:cNvPr>
          <p:cNvSpPr>
            <a:spLocks noGrp="1"/>
          </p:cNvSpPr>
          <p:nvPr>
            <p:ph type="ctrTitle"/>
          </p:nvPr>
        </p:nvSpPr>
        <p:spPr>
          <a:xfrm>
            <a:off x="2382944" y="1500188"/>
            <a:ext cx="4371975" cy="641792"/>
          </a:xfrm>
        </p:spPr>
        <p:txBody>
          <a:bodyPr>
            <a:normAutofit/>
          </a:bodyPr>
          <a:lstStyle/>
          <a:p>
            <a:r>
              <a:rPr lang="en-GB" dirty="0"/>
              <a:t>BTEC Tech Award</a:t>
            </a:r>
          </a:p>
        </p:txBody>
      </p:sp>
      <p:sp>
        <p:nvSpPr>
          <p:cNvPr id="3" name="Subtitle 2">
            <a:extLst>
              <a:ext uri="{FF2B5EF4-FFF2-40B4-BE49-F238E27FC236}">
                <a16:creationId xmlns:a16="http://schemas.microsoft.com/office/drawing/2014/main" id="{FDD1D765-E99F-4EF7-BFCB-9472EBA0BE83}"/>
              </a:ext>
            </a:extLst>
          </p:cNvPr>
          <p:cNvSpPr>
            <a:spLocks noGrp="1"/>
          </p:cNvSpPr>
          <p:nvPr>
            <p:ph type="subTitle" idx="1"/>
          </p:nvPr>
        </p:nvSpPr>
        <p:spPr>
          <a:xfrm>
            <a:off x="1143000" y="2078851"/>
            <a:ext cx="6858000" cy="1574303"/>
          </a:xfrm>
          <a:solidFill>
            <a:schemeClr val="bg1"/>
          </a:solidFill>
        </p:spPr>
        <p:txBody>
          <a:bodyPr>
            <a:normAutofit fontScale="70000" lnSpcReduction="20000"/>
          </a:bodyPr>
          <a:lstStyle/>
          <a:p>
            <a:r>
              <a:rPr lang="en-GB" sz="6413" b="1" dirty="0">
                <a:solidFill>
                  <a:srgbClr val="7030A0"/>
                </a:solidFill>
              </a:rPr>
              <a:t>Health and Social Care</a:t>
            </a:r>
          </a:p>
          <a:p>
            <a:r>
              <a:rPr lang="en-GB" sz="3375" dirty="0">
                <a:solidFill>
                  <a:srgbClr val="7030A0"/>
                </a:solidFill>
              </a:rPr>
              <a:t>(Level 2) = 1 GCSE</a:t>
            </a:r>
          </a:p>
        </p:txBody>
      </p:sp>
      <p:pic>
        <p:nvPicPr>
          <p:cNvPr id="4" name="Picture 2" descr="Health and Social Care Careers Evening - Destination Chesterfield |  Destination Chesterfield">
            <a:extLst>
              <a:ext uri="{FF2B5EF4-FFF2-40B4-BE49-F238E27FC236}">
                <a16:creationId xmlns:a16="http://schemas.microsoft.com/office/drawing/2014/main" id="{84709BF1-873D-4D01-B3E6-737A42634D3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95736" y="3449998"/>
            <a:ext cx="4695359" cy="2091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2A1634-BF58-4466-8B0D-DEA0805D9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1434" y="4704476"/>
            <a:ext cx="916827" cy="992777"/>
          </a:xfrm>
          <a:prstGeom prst="rect">
            <a:avLst/>
          </a:prstGeom>
        </p:spPr>
      </p:pic>
    </p:spTree>
    <p:extLst>
      <p:ext uri="{BB962C8B-B14F-4D97-AF65-F5344CB8AC3E}">
        <p14:creationId xmlns:p14="http://schemas.microsoft.com/office/powerpoint/2010/main" val="1356749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CA7D-3BA6-3787-2B94-98A286BB8F97}"/>
              </a:ext>
            </a:extLst>
          </p:cNvPr>
          <p:cNvSpPr>
            <a:spLocks noGrp="1"/>
          </p:cNvSpPr>
          <p:nvPr>
            <p:ph type="title"/>
          </p:nvPr>
        </p:nvSpPr>
        <p:spPr>
          <a:xfrm>
            <a:off x="4340485" y="190826"/>
            <a:ext cx="4614104" cy="571773"/>
          </a:xfrm>
        </p:spPr>
        <p:txBody>
          <a:bodyPr/>
          <a:lstStyle/>
          <a:p>
            <a:pPr algn="ctr"/>
            <a:r>
              <a:rPr lang="en-GB" b="1" dirty="0">
                <a:solidFill>
                  <a:srgbClr val="C00000"/>
                </a:solidFill>
              </a:rPr>
              <a:t>Why Health and Social Care?</a:t>
            </a:r>
          </a:p>
        </p:txBody>
      </p:sp>
      <p:sp>
        <p:nvSpPr>
          <p:cNvPr id="4" name="Cloud 3">
            <a:extLst>
              <a:ext uri="{FF2B5EF4-FFF2-40B4-BE49-F238E27FC236}">
                <a16:creationId xmlns:a16="http://schemas.microsoft.com/office/drawing/2014/main" id="{38DAE8B4-5C52-70E0-1C03-1658EDBB6E2D}"/>
              </a:ext>
            </a:extLst>
          </p:cNvPr>
          <p:cNvSpPr/>
          <p:nvPr/>
        </p:nvSpPr>
        <p:spPr>
          <a:xfrm rot="20828742">
            <a:off x="337006" y="1906733"/>
            <a:ext cx="4254263" cy="2750675"/>
          </a:xfrm>
          <a:prstGeom prst="cloud">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752C864-9565-3ACA-DEDA-2C72567A6EB3}"/>
              </a:ext>
            </a:extLst>
          </p:cNvPr>
          <p:cNvSpPr txBox="1"/>
          <p:nvPr/>
        </p:nvSpPr>
        <p:spPr>
          <a:xfrm rot="20404244">
            <a:off x="666787" y="2406176"/>
            <a:ext cx="3327122" cy="184665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1.3 million people are employed full time by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NHS England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(September 2023, Office for National Statistics)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Cloud 5">
            <a:extLst>
              <a:ext uri="{FF2B5EF4-FFF2-40B4-BE49-F238E27FC236}">
                <a16:creationId xmlns:a16="http://schemas.microsoft.com/office/drawing/2014/main" id="{EFB935D5-6E93-5606-C154-63E4DA67FA07}"/>
              </a:ext>
            </a:extLst>
          </p:cNvPr>
          <p:cNvSpPr/>
          <p:nvPr/>
        </p:nvSpPr>
        <p:spPr>
          <a:xfrm rot="1293723">
            <a:off x="4406018" y="2858422"/>
            <a:ext cx="4174601" cy="2830078"/>
          </a:xfrm>
          <a:prstGeom prst="cloud">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7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Content Placeholder 2">
            <a:extLst>
              <a:ext uri="{FF2B5EF4-FFF2-40B4-BE49-F238E27FC236}">
                <a16:creationId xmlns:a16="http://schemas.microsoft.com/office/drawing/2014/main" id="{5EEE9316-42B0-51F8-CFF2-E0F9E4EB06B5}"/>
              </a:ext>
            </a:extLst>
          </p:cNvPr>
          <p:cNvSpPr>
            <a:spLocks noGrp="1"/>
          </p:cNvSpPr>
          <p:nvPr>
            <p:ph idx="1"/>
          </p:nvPr>
        </p:nvSpPr>
        <p:spPr>
          <a:xfrm rot="1197364">
            <a:off x="4890546" y="3489117"/>
            <a:ext cx="3213758" cy="1448249"/>
          </a:xfrm>
        </p:spPr>
        <p:txBody>
          <a:bodyPr>
            <a:normAutofit fontScale="77500" lnSpcReduction="20000"/>
          </a:bodyPr>
          <a:lstStyle/>
          <a:p>
            <a:pPr marL="0" indent="0" algn="ctr">
              <a:buNone/>
            </a:pPr>
            <a:r>
              <a:rPr lang="en-GB" b="1" dirty="0">
                <a:solidFill>
                  <a:schemeClr val="bg1"/>
                </a:solidFill>
              </a:rPr>
              <a:t>317,000 employed in Health or Social Care related jobs in</a:t>
            </a:r>
          </a:p>
          <a:p>
            <a:pPr marL="0" indent="0" algn="ctr">
              <a:buNone/>
            </a:pPr>
            <a:r>
              <a:rPr lang="en-GB" b="1" dirty="0">
                <a:solidFill>
                  <a:schemeClr val="bg1"/>
                </a:solidFill>
              </a:rPr>
              <a:t> East Midlands </a:t>
            </a:r>
          </a:p>
          <a:p>
            <a:pPr marL="0" indent="0" algn="ctr">
              <a:buNone/>
            </a:pPr>
            <a:r>
              <a:rPr lang="en-GB" sz="1425" b="1" i="1" dirty="0">
                <a:solidFill>
                  <a:schemeClr val="bg1"/>
                </a:solidFill>
              </a:rPr>
              <a:t>(December 2021, Office for National Statistics) </a:t>
            </a:r>
          </a:p>
        </p:txBody>
      </p:sp>
      <p:pic>
        <p:nvPicPr>
          <p:cNvPr id="3074" name="Picture 2" descr="Clinical Roles/Health &amp; Social Care ...">
            <a:extLst>
              <a:ext uri="{FF2B5EF4-FFF2-40B4-BE49-F238E27FC236}">
                <a16:creationId xmlns:a16="http://schemas.microsoft.com/office/drawing/2014/main" id="{E2FCAEC3-2EDB-BFC4-14DC-A427FBF46C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721" y="4911108"/>
            <a:ext cx="3193256" cy="807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aff Training Important in Health ...">
            <a:extLst>
              <a:ext uri="{FF2B5EF4-FFF2-40B4-BE49-F238E27FC236}">
                <a16:creationId xmlns:a16="http://schemas.microsoft.com/office/drawing/2014/main" id="{81C483D9-BD59-1F18-D6B7-C2FE92F000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5130" y="1676863"/>
            <a:ext cx="1964531" cy="130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24F38C-50F2-3DAA-238A-9A3B4793B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6362" y="5363800"/>
            <a:ext cx="916827" cy="992777"/>
          </a:xfrm>
          <a:prstGeom prst="rect">
            <a:avLst/>
          </a:prstGeom>
        </p:spPr>
      </p:pic>
    </p:spTree>
    <p:extLst>
      <p:ext uri="{BB962C8B-B14F-4D97-AF65-F5344CB8AC3E}">
        <p14:creationId xmlns:p14="http://schemas.microsoft.com/office/powerpoint/2010/main" val="13857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93CE1A-F8F2-4BFC-9831-2A10A19D2FAD}"/>
              </a:ext>
            </a:extLst>
          </p:cNvPr>
          <p:cNvSpPr txBox="1">
            <a:spLocks/>
          </p:cNvSpPr>
          <p:nvPr/>
        </p:nvSpPr>
        <p:spPr>
          <a:xfrm>
            <a:off x="5656033" y="224099"/>
            <a:ext cx="3408068" cy="547868"/>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38" b="0" i="0" u="none" strike="noStrike" kern="1200" cap="none" spc="0" normalizeH="0" baseline="0" noProof="0">
                <a:ln>
                  <a:noFill/>
                </a:ln>
                <a:solidFill>
                  <a:srgbClr val="990000"/>
                </a:solidFill>
                <a:effectLst>
                  <a:outerShdw blurRad="38100" dist="38100" dir="2700000" algn="tl">
                    <a:srgbClr val="000000">
                      <a:alpha val="43137"/>
                    </a:srgbClr>
                  </a:outerShdw>
                </a:effectLst>
                <a:uLnTx/>
                <a:uFillTx/>
                <a:latin typeface="Century Gothic" panose="020B0502020202020204" pitchFamily="34" charset="0"/>
                <a:ea typeface="+mj-ea"/>
                <a:cs typeface="+mj-cs"/>
              </a:rPr>
              <a:t>Course overview</a:t>
            </a:r>
          </a:p>
        </p:txBody>
      </p:sp>
      <p:sp>
        <p:nvSpPr>
          <p:cNvPr id="5" name="Content Placeholder 2">
            <a:extLst>
              <a:ext uri="{FF2B5EF4-FFF2-40B4-BE49-F238E27FC236}">
                <a16:creationId xmlns:a16="http://schemas.microsoft.com/office/drawing/2014/main" id="{103AB067-A87F-455E-89FB-30D81ACFB038}"/>
              </a:ext>
            </a:extLst>
          </p:cNvPr>
          <p:cNvSpPr txBox="1">
            <a:spLocks/>
          </p:cNvSpPr>
          <p:nvPr/>
        </p:nvSpPr>
        <p:spPr>
          <a:xfrm>
            <a:off x="4500728" y="3439510"/>
            <a:ext cx="4563373" cy="2101071"/>
          </a:xfrm>
          <a:prstGeom prst="rect">
            <a:avLst/>
          </a:prstGeom>
          <a:solidFill>
            <a:schemeClr val="bg1"/>
          </a:solidFill>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will you be assessed?</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Apply what you have learnt to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scenarios and case studies</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mixture of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written coursework and written exam content</a:t>
            </a:r>
          </a:p>
        </p:txBody>
      </p:sp>
      <p:graphicFrame>
        <p:nvGraphicFramePr>
          <p:cNvPr id="6" name="Diagram 5">
            <a:extLst>
              <a:ext uri="{FF2B5EF4-FFF2-40B4-BE49-F238E27FC236}">
                <a16:creationId xmlns:a16="http://schemas.microsoft.com/office/drawing/2014/main" id="{4B5E7397-F3F1-4BB3-B827-0561A1102571}"/>
              </a:ext>
            </a:extLst>
          </p:cNvPr>
          <p:cNvGraphicFramePr/>
          <p:nvPr/>
        </p:nvGraphicFramePr>
        <p:xfrm>
          <a:off x="-1008440" y="1829534"/>
          <a:ext cx="6400801" cy="389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17E44F1-BE8B-492A-9B36-37D7540ACE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7173" y="5428444"/>
            <a:ext cx="916827" cy="992777"/>
          </a:xfrm>
          <a:prstGeom prst="rect">
            <a:avLst/>
          </a:prstGeom>
        </p:spPr>
      </p:pic>
      <p:pic>
        <p:nvPicPr>
          <p:cNvPr id="2" name="Picture 1">
            <a:extLst>
              <a:ext uri="{FF2B5EF4-FFF2-40B4-BE49-F238E27FC236}">
                <a16:creationId xmlns:a16="http://schemas.microsoft.com/office/drawing/2014/main" id="{F3EF7DE1-EFC8-BEAC-81C6-23F6089085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33948" y="1342235"/>
            <a:ext cx="3293225" cy="1869205"/>
          </a:xfrm>
          <a:prstGeom prst="rect">
            <a:avLst/>
          </a:prstGeom>
        </p:spPr>
      </p:pic>
    </p:spTree>
    <p:extLst>
      <p:ext uri="{BB962C8B-B14F-4D97-AF65-F5344CB8AC3E}">
        <p14:creationId xmlns:p14="http://schemas.microsoft.com/office/powerpoint/2010/main" val="34442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E622-3877-EAC9-6D53-29F6F4DE6BB9}"/>
              </a:ext>
            </a:extLst>
          </p:cNvPr>
          <p:cNvSpPr>
            <a:spLocks noGrp="1"/>
          </p:cNvSpPr>
          <p:nvPr>
            <p:ph type="title"/>
          </p:nvPr>
        </p:nvSpPr>
        <p:spPr/>
        <p:txBody>
          <a:bodyPr/>
          <a:lstStyle/>
          <a:p>
            <a:r>
              <a:rPr lang="en-GB" dirty="0"/>
              <a:t>Are you interested in…?</a:t>
            </a:r>
          </a:p>
        </p:txBody>
      </p:sp>
      <p:sp>
        <p:nvSpPr>
          <p:cNvPr id="3" name="Content Placeholder 2">
            <a:extLst>
              <a:ext uri="{FF2B5EF4-FFF2-40B4-BE49-F238E27FC236}">
                <a16:creationId xmlns:a16="http://schemas.microsoft.com/office/drawing/2014/main" id="{6BB661A0-0A8F-66ED-7E36-5C0882DDB2EB}"/>
              </a:ext>
            </a:extLst>
          </p:cNvPr>
          <p:cNvSpPr>
            <a:spLocks noGrp="1"/>
          </p:cNvSpPr>
          <p:nvPr>
            <p:ph idx="1"/>
          </p:nvPr>
        </p:nvSpPr>
        <p:spPr>
          <a:xfrm>
            <a:off x="628650" y="1100832"/>
            <a:ext cx="7886700" cy="5246702"/>
          </a:xfrm>
          <a:ln w="57150">
            <a:solidFill>
              <a:srgbClr val="FFC000"/>
            </a:solidFill>
          </a:ln>
        </p:spPr>
        <p:style>
          <a:lnRef idx="2">
            <a:schemeClr val="accent2"/>
          </a:lnRef>
          <a:fillRef idx="1">
            <a:schemeClr val="lt1"/>
          </a:fillRef>
          <a:effectRef idx="0">
            <a:schemeClr val="accent2"/>
          </a:effectRef>
          <a:fontRef idx="minor">
            <a:schemeClr val="dk1"/>
          </a:fontRef>
        </p:style>
        <p:txBody>
          <a:bodyPr>
            <a:noAutofit/>
          </a:bodyPr>
          <a:lstStyle/>
          <a:p>
            <a:pPr>
              <a:buFont typeface="Wingdings" panose="05000000000000000000" pitchFamily="2" charset="2"/>
              <a:buChar char="ü"/>
            </a:pPr>
            <a:endParaRPr lang="en-GB" sz="2000" dirty="0"/>
          </a:p>
          <a:p>
            <a:pPr>
              <a:buFont typeface="Wingdings" panose="05000000000000000000" pitchFamily="2" charset="2"/>
              <a:buChar char="ü"/>
            </a:pPr>
            <a:r>
              <a:rPr lang="en-GB" sz="2000" dirty="0">
                <a:solidFill>
                  <a:srgbClr val="7030A0"/>
                </a:solidFill>
              </a:rPr>
              <a:t>Learning more about </a:t>
            </a:r>
            <a:r>
              <a:rPr lang="en-GB" sz="2000" b="1" dirty="0">
                <a:solidFill>
                  <a:srgbClr val="7030A0"/>
                </a:solidFill>
              </a:rPr>
              <a:t>physical and mental health &amp; wellbeing </a:t>
            </a:r>
            <a:r>
              <a:rPr lang="en-GB" sz="2000" dirty="0">
                <a:solidFill>
                  <a:srgbClr val="7030A0"/>
                </a:solidFill>
              </a:rPr>
              <a:t>of individuals with a range of needs</a:t>
            </a:r>
          </a:p>
          <a:p>
            <a:pPr>
              <a:buFont typeface="Wingdings" panose="05000000000000000000" pitchFamily="2" charset="2"/>
              <a:buChar char="ü"/>
            </a:pPr>
            <a:endParaRPr lang="en-GB" sz="2000" dirty="0"/>
          </a:p>
          <a:p>
            <a:pPr>
              <a:buFont typeface="Wingdings" panose="05000000000000000000" pitchFamily="2" charset="2"/>
              <a:buChar char="ü"/>
            </a:pPr>
            <a:r>
              <a:rPr lang="en-GB" sz="2000" dirty="0"/>
              <a:t>Understanding the </a:t>
            </a:r>
            <a:r>
              <a:rPr lang="en-GB" sz="2000" b="1" dirty="0"/>
              <a:t>barriers individuals face</a:t>
            </a:r>
            <a:r>
              <a:rPr lang="en-GB" sz="2000" dirty="0"/>
              <a:t>, such as where they live or not speaking English</a:t>
            </a:r>
          </a:p>
          <a:p>
            <a:pPr>
              <a:buFont typeface="Wingdings" panose="05000000000000000000" pitchFamily="2" charset="2"/>
              <a:buChar char="ü"/>
            </a:pPr>
            <a:endParaRPr lang="en-GB" sz="2000" dirty="0"/>
          </a:p>
          <a:p>
            <a:pPr>
              <a:buFont typeface="Wingdings" panose="05000000000000000000" pitchFamily="2" charset="2"/>
              <a:buChar char="ü"/>
            </a:pPr>
            <a:r>
              <a:rPr lang="en-GB" sz="2000" b="1" dirty="0">
                <a:solidFill>
                  <a:srgbClr val="7030A0"/>
                </a:solidFill>
              </a:rPr>
              <a:t>Learning strategies and ways to support individuals</a:t>
            </a:r>
            <a:r>
              <a:rPr lang="en-GB" sz="2000" dirty="0">
                <a:solidFill>
                  <a:srgbClr val="7030A0"/>
                </a:solidFill>
              </a:rPr>
              <a:t> to overcome or reduce these barriers</a:t>
            </a:r>
          </a:p>
          <a:p>
            <a:pPr marL="0" indent="0">
              <a:buNone/>
            </a:pPr>
            <a:endParaRPr lang="en-GB" sz="2000" dirty="0"/>
          </a:p>
          <a:p>
            <a:pPr>
              <a:buFont typeface="Wingdings" panose="05000000000000000000" pitchFamily="2" charset="2"/>
              <a:buChar char="ü"/>
            </a:pPr>
            <a:r>
              <a:rPr lang="en-GB" sz="2000" dirty="0"/>
              <a:t>Developing </a:t>
            </a:r>
            <a:r>
              <a:rPr lang="en-GB" sz="2000" b="1" dirty="0"/>
              <a:t>communication skills </a:t>
            </a:r>
            <a:r>
              <a:rPr lang="en-GB" sz="2000" dirty="0"/>
              <a:t>e.g. learning some sign language</a:t>
            </a:r>
          </a:p>
          <a:p>
            <a:pPr marL="0" indent="0">
              <a:buNone/>
            </a:pPr>
            <a:endParaRPr lang="en-GB" sz="2000" dirty="0"/>
          </a:p>
          <a:p>
            <a:pPr>
              <a:buFont typeface="Wingdings" panose="05000000000000000000" pitchFamily="2" charset="2"/>
              <a:buChar char="ü"/>
            </a:pPr>
            <a:r>
              <a:rPr lang="en-GB" sz="2000" dirty="0">
                <a:solidFill>
                  <a:srgbClr val="7030A0"/>
                </a:solidFill>
              </a:rPr>
              <a:t>Gaining skills on </a:t>
            </a:r>
            <a:r>
              <a:rPr lang="en-GB" sz="2000" b="1" dirty="0">
                <a:solidFill>
                  <a:srgbClr val="7030A0"/>
                </a:solidFill>
              </a:rPr>
              <a:t>time management </a:t>
            </a:r>
            <a:r>
              <a:rPr lang="en-GB" sz="2000" dirty="0">
                <a:solidFill>
                  <a:srgbClr val="7030A0"/>
                </a:solidFill>
              </a:rPr>
              <a:t>(deadlines!)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4" name="Picture 3">
            <a:extLst>
              <a:ext uri="{FF2B5EF4-FFF2-40B4-BE49-F238E27FC236}">
                <a16:creationId xmlns:a16="http://schemas.microsoft.com/office/drawing/2014/main" id="{DBD4472F-7EAA-77D5-4021-F9BBCAEC82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2571" y="5260779"/>
            <a:ext cx="916827" cy="992777"/>
          </a:xfrm>
          <a:prstGeom prst="rect">
            <a:avLst/>
          </a:prstGeom>
        </p:spPr>
      </p:pic>
    </p:spTree>
    <p:extLst>
      <p:ext uri="{BB962C8B-B14F-4D97-AF65-F5344CB8AC3E}">
        <p14:creationId xmlns:p14="http://schemas.microsoft.com/office/powerpoint/2010/main" val="16183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CC3D-E118-E7AC-6924-77662191CD5B}"/>
              </a:ext>
            </a:extLst>
          </p:cNvPr>
          <p:cNvSpPr>
            <a:spLocks noGrp="1"/>
          </p:cNvSpPr>
          <p:nvPr>
            <p:ph type="title"/>
          </p:nvPr>
        </p:nvSpPr>
        <p:spPr>
          <a:xfrm>
            <a:off x="1216413" y="-19748"/>
            <a:ext cx="7886700" cy="994172"/>
          </a:xfrm>
        </p:spPr>
        <p:txBody>
          <a:bodyPr/>
          <a:lstStyle/>
          <a:p>
            <a:r>
              <a:rPr lang="en-GB" b="1" dirty="0"/>
              <a:t>Examples of how you will be assessed</a:t>
            </a:r>
          </a:p>
        </p:txBody>
      </p:sp>
      <p:sp>
        <p:nvSpPr>
          <p:cNvPr id="3" name="Content Placeholder 2">
            <a:extLst>
              <a:ext uri="{FF2B5EF4-FFF2-40B4-BE49-F238E27FC236}">
                <a16:creationId xmlns:a16="http://schemas.microsoft.com/office/drawing/2014/main" id="{60FD997A-223F-99D2-1BFE-A8C3B39A5BA2}"/>
              </a:ext>
            </a:extLst>
          </p:cNvPr>
          <p:cNvSpPr>
            <a:spLocks noGrp="1"/>
          </p:cNvSpPr>
          <p:nvPr>
            <p:ph idx="1"/>
          </p:nvPr>
        </p:nvSpPr>
        <p:spPr>
          <a:xfrm>
            <a:off x="326342" y="1262440"/>
            <a:ext cx="4405456" cy="1998258"/>
          </a:xfrm>
          <a:ln w="38100"/>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ctr">
              <a:buNone/>
            </a:pPr>
            <a:r>
              <a:rPr lang="en-GB" b="1" dirty="0"/>
              <a:t>Case study 1</a:t>
            </a:r>
          </a:p>
          <a:p>
            <a:pPr marL="0" indent="0" algn="ctr">
              <a:buNone/>
            </a:pPr>
            <a:r>
              <a:rPr lang="en-GB" sz="1800" dirty="0"/>
              <a:t>Reema is 82 years old and is a resident in Cherrybrook Care Home. She is a wheelchair user with some hearing loss. Reema enjoys gardening and painting, although she finds this more difficult since she developed arthritis. </a:t>
            </a:r>
          </a:p>
          <a:p>
            <a:pPr marL="0" indent="0" algn="ctr">
              <a:buNone/>
            </a:pPr>
            <a:endParaRPr lang="en-GB" dirty="0"/>
          </a:p>
        </p:txBody>
      </p:sp>
      <p:sp>
        <p:nvSpPr>
          <p:cNvPr id="4" name="Content Placeholder 2">
            <a:extLst>
              <a:ext uri="{FF2B5EF4-FFF2-40B4-BE49-F238E27FC236}">
                <a16:creationId xmlns:a16="http://schemas.microsoft.com/office/drawing/2014/main" id="{F6501925-2FA5-0953-1D93-39BC9A0BF87F}"/>
              </a:ext>
            </a:extLst>
          </p:cNvPr>
          <p:cNvSpPr txBox="1">
            <a:spLocks/>
          </p:cNvSpPr>
          <p:nvPr/>
        </p:nvSpPr>
        <p:spPr>
          <a:xfrm>
            <a:off x="4954727" y="1284420"/>
            <a:ext cx="4148386" cy="1998258"/>
          </a:xfrm>
          <a:prstGeom prst="rect">
            <a:avLst/>
          </a:prstGeom>
          <a:ln w="38100"/>
        </p:spPr>
        <p:style>
          <a:lnRef idx="2">
            <a:schemeClr val="accent5"/>
          </a:lnRef>
          <a:fillRef idx="1">
            <a:schemeClr val="lt1"/>
          </a:fillRef>
          <a:effectRef idx="0">
            <a:schemeClr val="accent5"/>
          </a:effectRef>
          <a:fontRef idx="minor">
            <a:schemeClr val="dk1"/>
          </a:fontRef>
        </p:style>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Case study 2</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Kian is 4 years old and has recently joined Big Smiles Nursery. Kian is very quiet and shy, his family have only recently moved to the area. He lives with his dad and older sister, 10 years old. Kian’s sister has down’s syndrome.</a:t>
            </a:r>
          </a:p>
        </p:txBody>
      </p:sp>
      <p:sp>
        <p:nvSpPr>
          <p:cNvPr id="5" name="TextBox 4">
            <a:extLst>
              <a:ext uri="{FF2B5EF4-FFF2-40B4-BE49-F238E27FC236}">
                <a16:creationId xmlns:a16="http://schemas.microsoft.com/office/drawing/2014/main" id="{DD79D4EF-4AA2-536C-56FA-40D2B1397B38}"/>
              </a:ext>
            </a:extLst>
          </p:cNvPr>
          <p:cNvSpPr txBox="1"/>
          <p:nvPr/>
        </p:nvSpPr>
        <p:spPr>
          <a:xfrm>
            <a:off x="168694" y="3282678"/>
            <a:ext cx="4654550" cy="32778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are a care worker supporting Reema </a:t>
            </a:r>
          </a:p>
          <a:p>
            <a:pPr marL="257175" marR="0" lvl="0" indent="-257175" algn="l" defTabSz="914400" rtl="0" eaLnBrk="0" fontAlgn="base" latinLnBrk="0" hangingPunct="0">
              <a:lnSpc>
                <a:spcPct val="100000"/>
              </a:lnSpc>
              <a:spcBef>
                <a:spcPct val="0"/>
              </a:spcBef>
              <a:spcAft>
                <a:spcPct val="0"/>
              </a:spcAft>
              <a:buClrTx/>
              <a:buSzTx/>
              <a:buFont typeface="+mj-lt"/>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Identify Reema’s needs </a:t>
            </a:r>
          </a:p>
          <a:p>
            <a:pPr marL="257175" marR="0" lvl="0" indent="-257175" algn="l" defTabSz="914400" rtl="0" eaLnBrk="0" fontAlgn="base" latinLnBrk="0" hangingPunct="0">
              <a:lnSpc>
                <a:spcPct val="100000"/>
              </a:lnSpc>
              <a:spcBef>
                <a:spcPct val="0"/>
              </a:spcBef>
              <a:spcAft>
                <a:spcPct val="0"/>
              </a:spcAft>
              <a:buClrTx/>
              <a:buSzTx/>
              <a:buFont typeface="+mj-lt"/>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Explain ways you could help to support Reema </a:t>
            </a:r>
          </a:p>
          <a:p>
            <a:pPr marL="257175" marR="0" lvl="0" indent="-257175" algn="l" defTabSz="914400" rtl="0" eaLnBrk="0" fontAlgn="base" latinLnBrk="0" hangingPunct="0">
              <a:lnSpc>
                <a:spcPct val="100000"/>
              </a:lnSpc>
              <a:spcBef>
                <a:spcPct val="0"/>
              </a:spcBef>
              <a:spcAft>
                <a:spcPct val="0"/>
              </a:spcAft>
              <a:buClrTx/>
              <a:buSzTx/>
              <a:buFont typeface="+mj-lt"/>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other health or social care professionals could help to support Reema? Explain how.  </a:t>
            </a:r>
          </a:p>
        </p:txBody>
      </p:sp>
      <p:sp>
        <p:nvSpPr>
          <p:cNvPr id="6" name="TextBox 5">
            <a:extLst>
              <a:ext uri="{FF2B5EF4-FFF2-40B4-BE49-F238E27FC236}">
                <a16:creationId xmlns:a16="http://schemas.microsoft.com/office/drawing/2014/main" id="{11FF48A1-E615-184F-C3A5-99C06A062513}"/>
              </a:ext>
            </a:extLst>
          </p:cNvPr>
          <p:cNvSpPr txBox="1"/>
          <p:nvPr/>
        </p:nvSpPr>
        <p:spPr>
          <a:xfrm>
            <a:off x="4954726" y="3273836"/>
            <a:ext cx="4189273" cy="36317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are a nursery worker supporting Kian</a:t>
            </a:r>
            <a:endPar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57175" marR="0" lvl="0" indent="-257175" algn="l" defTabSz="914400" rtl="0" eaLnBrk="0" fontAlgn="base" latinLnBrk="0" hangingPunct="0">
              <a:lnSpc>
                <a:spcPct val="100000"/>
              </a:lnSpc>
              <a:spcBef>
                <a:spcPct val="0"/>
              </a:spcBef>
              <a:spcAft>
                <a:spcPct val="0"/>
              </a:spcAft>
              <a:buClrTx/>
              <a:buSzTx/>
              <a:buFontTx/>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List 3 professionals that could help support Kian and his family </a:t>
            </a:r>
          </a:p>
          <a:p>
            <a:pPr marL="257175" marR="0" lvl="0" indent="-257175" algn="l" defTabSz="914400" rtl="0" eaLnBrk="0" fontAlgn="base" latinLnBrk="0" hangingPunct="0">
              <a:lnSpc>
                <a:spcPct val="100000"/>
              </a:lnSpc>
              <a:spcBef>
                <a:spcPct val="0"/>
              </a:spcBef>
              <a:spcAft>
                <a:spcPct val="0"/>
              </a:spcAft>
              <a:buClrTx/>
              <a:buSzTx/>
              <a:buFontTx/>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Research and explain financial support that Kian’s family might be able to access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42D15B58-F9A8-3039-027D-F79FE56629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813" y="647829"/>
            <a:ext cx="1718262" cy="962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irencester care home to provide specialist green space for dementia  residents">
            <a:extLst>
              <a:ext uri="{FF2B5EF4-FFF2-40B4-BE49-F238E27FC236}">
                <a16:creationId xmlns:a16="http://schemas.microsoft.com/office/drawing/2014/main" id="{0889FA41-78DC-3A36-7F76-C0AEACB4657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36528"/>
            <a:ext cx="1594236" cy="1442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90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BCF5-EED0-416C-9BBB-447C242CFFD6}"/>
              </a:ext>
            </a:extLst>
          </p:cNvPr>
          <p:cNvSpPr>
            <a:spLocks noGrp="1"/>
          </p:cNvSpPr>
          <p:nvPr>
            <p:ph type="title"/>
          </p:nvPr>
        </p:nvSpPr>
        <p:spPr>
          <a:xfrm>
            <a:off x="3293282" y="193777"/>
            <a:ext cx="5482952" cy="634082"/>
          </a:xfrm>
        </p:spPr>
        <p:txBody>
          <a:bodyPr/>
          <a:lstStyle/>
          <a:p>
            <a:r>
              <a:rPr lang="en-GB"/>
              <a:t>Meet the Pastoral Team</a:t>
            </a:r>
          </a:p>
        </p:txBody>
      </p:sp>
      <p:sp>
        <p:nvSpPr>
          <p:cNvPr id="8" name="TextBox 7">
            <a:extLst>
              <a:ext uri="{FF2B5EF4-FFF2-40B4-BE49-F238E27FC236}">
                <a16:creationId xmlns:a16="http://schemas.microsoft.com/office/drawing/2014/main" id="{FC0A1671-D94C-4FAA-A3AF-AFC446065A87}"/>
              </a:ext>
            </a:extLst>
          </p:cNvPr>
          <p:cNvSpPr txBox="1"/>
          <p:nvPr/>
        </p:nvSpPr>
        <p:spPr>
          <a:xfrm>
            <a:off x="3701596" y="3228982"/>
            <a:ext cx="1574245" cy="507831"/>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a:solidFill>
                  <a:prstClr val="black"/>
                </a:solidFill>
                <a:latin typeface="Calibri"/>
                <a:ea typeface="Arial"/>
                <a:cs typeface="Arial"/>
              </a:rPr>
              <a:t>Mrs Parry </a:t>
            </a:r>
            <a:endParaRPr lang="en-GB" sz="1500" b="1">
              <a:solidFill>
                <a:prstClr val="black"/>
              </a:solidFill>
              <a:latin typeface="Calibri"/>
              <a:ea typeface="Arial"/>
              <a:cs typeface="Calibri"/>
            </a:endParaRPr>
          </a:p>
          <a:p>
            <a:pPr defTabSz="685800" eaLnBrk="1" fontAlgn="auto" hangingPunct="1">
              <a:spcBef>
                <a:spcPts val="0"/>
              </a:spcBef>
              <a:spcAft>
                <a:spcPts val="0"/>
              </a:spcAft>
            </a:pPr>
            <a:r>
              <a:rPr lang="en-GB" sz="1350">
                <a:solidFill>
                  <a:prstClr val="black"/>
                </a:solidFill>
                <a:latin typeface="Calibri"/>
                <a:ea typeface="Arial"/>
                <a:cs typeface="Arial"/>
              </a:rPr>
              <a:t>Progress Leader ​</a:t>
            </a:r>
            <a:endParaRPr lang="en-GB" sz="1500" b="1">
              <a:solidFill>
                <a:prstClr val="black"/>
              </a:solidFill>
              <a:latin typeface="Calibri"/>
              <a:cs typeface="Calibri"/>
            </a:endParaRPr>
          </a:p>
        </p:txBody>
      </p:sp>
      <p:sp>
        <p:nvSpPr>
          <p:cNvPr id="9" name="Rectangle 8">
            <a:extLst>
              <a:ext uri="{FF2B5EF4-FFF2-40B4-BE49-F238E27FC236}">
                <a16:creationId xmlns:a16="http://schemas.microsoft.com/office/drawing/2014/main" id="{5ACF2993-31E1-4B34-9632-71AF5F82E245}"/>
              </a:ext>
            </a:extLst>
          </p:cNvPr>
          <p:cNvSpPr/>
          <p:nvPr/>
        </p:nvSpPr>
        <p:spPr bwMode="auto">
          <a:xfrm>
            <a:off x="3290399" y="1153940"/>
            <a:ext cx="1567968" cy="2075833"/>
          </a:xfrm>
          <a:prstGeom prst="rect">
            <a:avLst/>
          </a:prstGeom>
          <a:solidFill>
            <a:schemeClr val="bg1"/>
          </a:solidFill>
          <a:ln w="9525" cap="flat" cmpd="sng" algn="ctr">
            <a:noFill/>
            <a:prstDash val="solid"/>
            <a:round/>
            <a:headEnd type="none" w="med" len="med"/>
            <a:tailEnd type="none" w="med" len="med"/>
          </a:ln>
          <a:effectLst>
            <a:outerShdw blurRad="254000" dist="38100" dir="2700000" sx="103000" sy="103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10" name="Picture 9" descr="A person smiling at camera&#10;&#10;Description automatically generated">
            <a:extLst>
              <a:ext uri="{FF2B5EF4-FFF2-40B4-BE49-F238E27FC236}">
                <a16:creationId xmlns:a16="http://schemas.microsoft.com/office/drawing/2014/main" id="{6861844A-2124-4D23-999D-29339901F26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426" b="100000" l="0" r="100000">
                        <a14:foregroundMark x1="44180" y1="10041" x2="41005" y2="10041"/>
                        <a14:foregroundMark x1="33333" y1="17418" x2="28836" y2="43238"/>
                        <a14:foregroundMark x1="32011" y1="42008" x2="32540" y2="49385"/>
                        <a14:foregroundMark x1="29630" y1="40164" x2="28307" y2="48770"/>
                        <a14:foregroundMark x1="19577" y1="75615" x2="6614" y2="95492"/>
                        <a14:foregroundMark x1="6614" y1="95492" x2="80688" y2="93033"/>
                        <a14:foregroundMark x1="80688" y1="93033" x2="85185" y2="93852"/>
                        <a14:foregroundMark x1="92328" y1="94877" x2="88360" y2="76230"/>
                        <a14:foregroundMark x1="89153" y1="70082" x2="99735" y2="89549"/>
                        <a14:foregroundMark x1="6349" y1="97746" x2="99735" y2="97336"/>
                        <a14:foregroundMark x1="67196" y1="65574" x2="24074" y2="89549"/>
                        <a14:foregroundMark x1="58466" y1="92008" x2="24868" y2="66803"/>
                        <a14:foregroundMark x1="46561" y1="84631" x2="55026" y2="86680"/>
                        <a14:foregroundMark x1="5026" y1="85041" x2="3175" y2="99180"/>
                        <a14:foregroundMark x1="3175" y1="99180" x2="34392" y2="99795"/>
                        <a14:foregroundMark x1="39418" y1="9426" x2="30159" y2="23156"/>
                        <a14:foregroundMark x1="30159" y1="23156" x2="36772" y2="10451"/>
                        <a14:foregroundMark x1="36243" y1="11475" x2="30952" y2="21311"/>
                        <a14:foregroundMark x1="30952" y1="21311" x2="30159" y2="18852"/>
                        <a14:foregroundMark x1="30159" y1="21516" x2="30159" y2="17828"/>
                        <a14:foregroundMark x1="52381" y1="92008" x2="29630" y2="80738"/>
                        <a14:foregroundMark x1="22487" y1="87705" x2="36772" y2="72951"/>
                        <a14:foregroundMark x1="47619" y1="70287" x2="15079" y2="83607"/>
                        <a14:foregroundMark x1="15079" y1="83607" x2="52381" y2="85451"/>
                        <a14:foregroundMark x1="52381" y1="85451" x2="47354" y2="70492"/>
                        <a14:foregroundMark x1="30423" y1="85656" x2="23280" y2="96516"/>
                        <a14:foregroundMark x1="20635" y1="98770" x2="84921" y2="99590"/>
                        <a14:foregroundMark x1="8201" y1="91598" x2="2646" y2="99795"/>
                        <a14:foregroundMark x1="32011" y1="21516" x2="33333" y2="14139"/>
                        <a14:foregroundMark x1="33598" y1="13934" x2="34656" y2="11475"/>
                        <a14:foregroundMark x1="31217" y1="20082" x2="33333" y2="13115"/>
                        <a14:foregroundMark x1="29365" y1="20902" x2="35185" y2="11475"/>
                      </a14:backgroundRemoval>
                    </a14:imgEffect>
                  </a14:imgLayer>
                </a14:imgProps>
              </a:ext>
              <a:ext uri="{28A0092B-C50C-407E-A947-70E740481C1C}">
                <a14:useLocalDpi xmlns:a14="http://schemas.microsoft.com/office/drawing/2010/main"/>
              </a:ext>
            </a:extLst>
          </a:blip>
          <a:srcRect/>
          <a:stretch/>
        </p:blipFill>
        <p:spPr>
          <a:xfrm>
            <a:off x="3290399" y="1145948"/>
            <a:ext cx="1569886" cy="2031098"/>
          </a:xfrm>
          <a:prstGeom prst="rect">
            <a:avLst/>
          </a:prstGeom>
        </p:spPr>
      </p:pic>
      <p:sp>
        <p:nvSpPr>
          <p:cNvPr id="11" name="TextBox 10">
            <a:extLst>
              <a:ext uri="{FF2B5EF4-FFF2-40B4-BE49-F238E27FC236}">
                <a16:creationId xmlns:a16="http://schemas.microsoft.com/office/drawing/2014/main" id="{7AC82EFA-5A0B-4E00-AB1F-5ED97E6524A7}"/>
              </a:ext>
            </a:extLst>
          </p:cNvPr>
          <p:cNvSpPr txBox="1"/>
          <p:nvPr/>
        </p:nvSpPr>
        <p:spPr>
          <a:xfrm>
            <a:off x="7275152" y="3220051"/>
            <a:ext cx="1574245" cy="507831"/>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a:solidFill>
                  <a:prstClr val="black"/>
                </a:solidFill>
                <a:latin typeface="Calibri"/>
                <a:ea typeface="Arial"/>
                <a:cs typeface="Arial"/>
              </a:rPr>
              <a:t>Mrs Laughlin </a:t>
            </a:r>
            <a:endParaRPr lang="en-GB" sz="1500" b="1">
              <a:solidFill>
                <a:prstClr val="black"/>
              </a:solidFill>
              <a:latin typeface="Calibri"/>
              <a:ea typeface="Arial"/>
              <a:cs typeface="Calibri"/>
            </a:endParaRPr>
          </a:p>
          <a:p>
            <a:pPr defTabSz="685800" eaLnBrk="1" fontAlgn="auto" hangingPunct="1">
              <a:spcBef>
                <a:spcPts val="0"/>
              </a:spcBef>
              <a:spcAft>
                <a:spcPts val="0"/>
              </a:spcAft>
            </a:pPr>
            <a:r>
              <a:rPr lang="en-GB" sz="1350">
                <a:solidFill>
                  <a:prstClr val="black"/>
                </a:solidFill>
                <a:latin typeface="Calibri"/>
                <a:ea typeface="Arial"/>
                <a:cs typeface="Arial"/>
              </a:rPr>
              <a:t>Progress Leader ​</a:t>
            </a:r>
            <a:endParaRPr lang="en-GB" sz="1500" b="1">
              <a:solidFill>
                <a:prstClr val="black"/>
              </a:solidFill>
              <a:latin typeface="Calibri"/>
              <a:cs typeface="Calibri"/>
            </a:endParaRPr>
          </a:p>
        </p:txBody>
      </p:sp>
      <p:pic>
        <p:nvPicPr>
          <p:cNvPr id="12" name="Picture 11" descr="A person with long hair smiling&#10;&#10;Description automatically generated">
            <a:extLst>
              <a:ext uri="{FF2B5EF4-FFF2-40B4-BE49-F238E27FC236}">
                <a16:creationId xmlns:a16="http://schemas.microsoft.com/office/drawing/2014/main" id="{CDA39D92-83B8-408C-AAEF-47FD2AF89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08266" y="1138357"/>
            <a:ext cx="1567968" cy="2090625"/>
          </a:xfrm>
          <a:prstGeom prst="rect">
            <a:avLst/>
          </a:prstGeom>
          <a:effectLst>
            <a:outerShdw blurRad="152400" dist="38100" dir="2700000" sx="103000" sy="103000" algn="tl" rotWithShape="0">
              <a:prstClr val="black">
                <a:alpha val="40000"/>
              </a:prstClr>
            </a:outerShdw>
          </a:effectLst>
        </p:spPr>
      </p:pic>
      <p:sp>
        <p:nvSpPr>
          <p:cNvPr id="13" name="TextBox 12">
            <a:extLst>
              <a:ext uri="{FF2B5EF4-FFF2-40B4-BE49-F238E27FC236}">
                <a16:creationId xmlns:a16="http://schemas.microsoft.com/office/drawing/2014/main" id="{1C98B2F4-C643-4951-A793-4530DC230E60}"/>
              </a:ext>
            </a:extLst>
          </p:cNvPr>
          <p:cNvSpPr txBox="1"/>
          <p:nvPr/>
        </p:nvSpPr>
        <p:spPr>
          <a:xfrm>
            <a:off x="1522824" y="5757060"/>
            <a:ext cx="1767575" cy="761747"/>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a:solidFill>
                  <a:prstClr val="black"/>
                </a:solidFill>
                <a:latin typeface="Calibri"/>
                <a:ea typeface="Arial"/>
                <a:cs typeface="Arial"/>
              </a:rPr>
              <a:t>Mrs Monk </a:t>
            </a:r>
          </a:p>
          <a:p>
            <a:pPr defTabSz="685800" eaLnBrk="1" fontAlgn="auto" hangingPunct="1">
              <a:spcBef>
                <a:spcPts val="0"/>
              </a:spcBef>
              <a:spcAft>
                <a:spcPts val="0"/>
              </a:spcAft>
            </a:pPr>
            <a:r>
              <a:rPr lang="en-GB" sz="1500">
                <a:solidFill>
                  <a:prstClr val="black"/>
                </a:solidFill>
                <a:latin typeface="Calibri"/>
                <a:ea typeface="Arial"/>
                <a:cs typeface="Arial"/>
              </a:rPr>
              <a:t>Pastoral Support and Attendance Officer</a:t>
            </a:r>
            <a:r>
              <a:rPr lang="en-GB" sz="1350">
                <a:solidFill>
                  <a:prstClr val="black"/>
                </a:solidFill>
                <a:latin typeface="Calibri"/>
                <a:ea typeface="Arial"/>
                <a:cs typeface="Arial"/>
              </a:rPr>
              <a:t>​</a:t>
            </a:r>
            <a:endParaRPr lang="en-GB" sz="1500" b="1">
              <a:solidFill>
                <a:prstClr val="black"/>
              </a:solidFill>
              <a:latin typeface="Calibri"/>
              <a:cs typeface="Calibri"/>
            </a:endParaRPr>
          </a:p>
        </p:txBody>
      </p:sp>
      <p:sp>
        <p:nvSpPr>
          <p:cNvPr id="14" name="TextBox 13">
            <a:extLst>
              <a:ext uri="{FF2B5EF4-FFF2-40B4-BE49-F238E27FC236}">
                <a16:creationId xmlns:a16="http://schemas.microsoft.com/office/drawing/2014/main" id="{31C838C3-2BD2-42D8-98CE-FE768291D090}"/>
              </a:ext>
            </a:extLst>
          </p:cNvPr>
          <p:cNvSpPr txBox="1"/>
          <p:nvPr/>
        </p:nvSpPr>
        <p:spPr>
          <a:xfrm>
            <a:off x="5373088" y="5757061"/>
            <a:ext cx="1767575" cy="761747"/>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a:solidFill>
                  <a:prstClr val="black"/>
                </a:solidFill>
                <a:latin typeface="Calibri"/>
                <a:ea typeface="Arial"/>
                <a:cs typeface="Arial"/>
              </a:rPr>
              <a:t>Mrs Tanser</a:t>
            </a:r>
          </a:p>
          <a:p>
            <a:pPr defTabSz="685800" eaLnBrk="1" fontAlgn="auto" hangingPunct="1">
              <a:spcBef>
                <a:spcPts val="0"/>
              </a:spcBef>
              <a:spcAft>
                <a:spcPts val="0"/>
              </a:spcAft>
            </a:pPr>
            <a:r>
              <a:rPr lang="en-GB" sz="1500">
                <a:solidFill>
                  <a:prstClr val="black"/>
                </a:solidFill>
                <a:latin typeface="Calibri"/>
                <a:ea typeface="Arial"/>
                <a:cs typeface="Arial"/>
              </a:rPr>
              <a:t>Pastoral Support and School Nurse</a:t>
            </a:r>
            <a:r>
              <a:rPr lang="en-GB" sz="1350">
                <a:solidFill>
                  <a:prstClr val="black"/>
                </a:solidFill>
                <a:latin typeface="Calibri"/>
                <a:ea typeface="Arial"/>
                <a:cs typeface="Arial"/>
              </a:rPr>
              <a:t>​</a:t>
            </a:r>
            <a:endParaRPr lang="en-GB" sz="1500" b="1">
              <a:solidFill>
                <a:prstClr val="black"/>
              </a:solidFill>
              <a:latin typeface="Calibri"/>
              <a:cs typeface="Calibri"/>
            </a:endParaRPr>
          </a:p>
        </p:txBody>
      </p:sp>
      <p:pic>
        <p:nvPicPr>
          <p:cNvPr id="16" name="Picture 15" descr="A person wearing a red sweater&#10;&#10;Description automatically generated">
            <a:extLst>
              <a:ext uri="{FF2B5EF4-FFF2-40B4-BE49-F238E27FC236}">
                <a16:creationId xmlns:a16="http://schemas.microsoft.com/office/drawing/2014/main" id="{A2CEF184-ED59-EB79-D38C-09B3B6871C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76451" y="3605213"/>
            <a:ext cx="1556683" cy="2102490"/>
          </a:xfrm>
          <a:prstGeom prst="rect">
            <a:avLst/>
          </a:prstGeom>
          <a:effectLst>
            <a:outerShdw blurRad="177800" dist="38100" dir="2700000" sx="103000" sy="103000" algn="tl" rotWithShape="0">
              <a:prstClr val="black">
                <a:alpha val="40000"/>
              </a:prstClr>
            </a:outerShdw>
          </a:effectLst>
        </p:spPr>
      </p:pic>
      <p:pic>
        <p:nvPicPr>
          <p:cNvPr id="18" name="Picture 17" descr="A person with a ponytail wearing a turtleneck sweater&#10;&#10;Description automatically generated">
            <a:extLst>
              <a:ext uri="{FF2B5EF4-FFF2-40B4-BE49-F238E27FC236}">
                <a16:creationId xmlns:a16="http://schemas.microsoft.com/office/drawing/2014/main" id="{D25B1D1A-3E61-F04F-6F8F-427F4DD5CF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12447" y="3555854"/>
            <a:ext cx="1677329" cy="2201206"/>
          </a:xfrm>
          <a:prstGeom prst="rect">
            <a:avLst/>
          </a:prstGeom>
          <a:effectLst>
            <a:outerShdw blurRad="177800" dist="38100" dir="2700000" sx="103000" sy="103000" algn="tl" rotWithShape="0">
              <a:prstClr val="black">
                <a:alpha val="40000"/>
              </a:prstClr>
            </a:outerShdw>
          </a:effectLst>
        </p:spPr>
      </p:pic>
      <p:pic>
        <p:nvPicPr>
          <p:cNvPr id="4" name="Picture 3">
            <a:extLst>
              <a:ext uri="{FF2B5EF4-FFF2-40B4-BE49-F238E27FC236}">
                <a16:creationId xmlns:a16="http://schemas.microsoft.com/office/drawing/2014/main" id="{EE212F38-A316-43D4-945A-E66F6BE46663}"/>
              </a:ext>
            </a:extLst>
          </p:cNvPr>
          <p:cNvPicPr>
            <a:picLocks noChangeAspect="1"/>
          </p:cNvPicPr>
          <p:nvPr/>
        </p:nvPicPr>
        <p:blipFill>
          <a:blip r:embed="rId7"/>
          <a:stretch>
            <a:fillRect/>
          </a:stretch>
        </p:blipFill>
        <p:spPr>
          <a:xfrm>
            <a:off x="95953" y="4945648"/>
            <a:ext cx="1225402" cy="1322947"/>
          </a:xfrm>
          <a:prstGeom prst="rect">
            <a:avLst/>
          </a:prstGeom>
        </p:spPr>
      </p:pic>
    </p:spTree>
    <p:extLst>
      <p:ext uri="{BB962C8B-B14F-4D97-AF65-F5344CB8AC3E}">
        <p14:creationId xmlns:p14="http://schemas.microsoft.com/office/powerpoint/2010/main" val="2472244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Growth and Development - Education and Training Pathway">
            <a:extLst>
              <a:ext uri="{FF2B5EF4-FFF2-40B4-BE49-F238E27FC236}">
                <a16:creationId xmlns:a16="http://schemas.microsoft.com/office/drawing/2014/main" id="{24ED20F0-A6C9-4658-9CBC-500E7D95AC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0534" y="4993594"/>
            <a:ext cx="2284742" cy="1435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B92739-A199-46B7-85B4-214D816E2866}"/>
              </a:ext>
            </a:extLst>
          </p:cNvPr>
          <p:cNvSpPr>
            <a:spLocks noGrp="1"/>
          </p:cNvSpPr>
          <p:nvPr>
            <p:ph type="title"/>
          </p:nvPr>
        </p:nvSpPr>
        <p:spPr>
          <a:xfrm>
            <a:off x="3860602" y="90314"/>
            <a:ext cx="5090720" cy="759298"/>
          </a:xfrm>
          <a:solidFill>
            <a:schemeClr val="bg1"/>
          </a:solidFill>
          <a:ln w="38100">
            <a:noFill/>
          </a:ln>
        </p:spPr>
        <p:txBody>
          <a:bodyPr>
            <a:normAutofit/>
          </a:bodyPr>
          <a:lstStyle/>
          <a:p>
            <a:r>
              <a:rPr lang="en-GB" b="1" u="sng" dirty="0"/>
              <a:t>Component 1:</a:t>
            </a:r>
            <a:br>
              <a:rPr lang="en-GB" b="1" u="sng" dirty="0"/>
            </a:br>
            <a:r>
              <a:rPr lang="en-GB" b="1" u="sng" dirty="0"/>
              <a:t> Human Lifespan Development</a:t>
            </a:r>
          </a:p>
        </p:txBody>
      </p:sp>
      <p:sp>
        <p:nvSpPr>
          <p:cNvPr id="3" name="Content Placeholder 2">
            <a:extLst>
              <a:ext uri="{FF2B5EF4-FFF2-40B4-BE49-F238E27FC236}">
                <a16:creationId xmlns:a16="http://schemas.microsoft.com/office/drawing/2014/main" id="{889256E3-2DF1-45DF-894D-8518B4187DA9}"/>
              </a:ext>
            </a:extLst>
          </p:cNvPr>
          <p:cNvSpPr>
            <a:spLocks noGrp="1"/>
          </p:cNvSpPr>
          <p:nvPr>
            <p:ph idx="1"/>
          </p:nvPr>
        </p:nvSpPr>
        <p:spPr>
          <a:xfrm>
            <a:off x="144781" y="1376039"/>
            <a:ext cx="4888858" cy="4758431"/>
          </a:xfrm>
          <a:solidFill>
            <a:schemeClr val="bg1"/>
          </a:solidFill>
        </p:spPr>
        <p:txBody>
          <a:bodyPr>
            <a:normAutofit/>
          </a:bodyPr>
          <a:lstStyle/>
          <a:p>
            <a:pPr marL="385763" indent="-385763">
              <a:buFont typeface="+mj-lt"/>
              <a:buAutoNum type="arabicPeriod"/>
            </a:pPr>
            <a:r>
              <a:rPr lang="en-GB" dirty="0"/>
              <a:t>Physical, intellectual, emotional and social </a:t>
            </a:r>
            <a:r>
              <a:rPr lang="en-GB" b="1" dirty="0"/>
              <a:t>growth</a:t>
            </a:r>
            <a:r>
              <a:rPr lang="en-GB" dirty="0"/>
              <a:t> from birth to late adulthood</a:t>
            </a:r>
          </a:p>
          <a:p>
            <a:pPr marL="385763" indent="-385763">
              <a:buFont typeface="+mj-lt"/>
              <a:buAutoNum type="arabicPeriod"/>
            </a:pPr>
            <a:r>
              <a:rPr lang="en-GB" b="1" dirty="0"/>
              <a:t>Factors</a:t>
            </a:r>
            <a:r>
              <a:rPr lang="en-GB" dirty="0"/>
              <a:t> (e.g. economic, social, physical) </a:t>
            </a:r>
            <a:r>
              <a:rPr lang="en-GB" b="1" dirty="0"/>
              <a:t>which affect human development</a:t>
            </a:r>
          </a:p>
          <a:p>
            <a:pPr marL="385763" indent="-385763">
              <a:buFont typeface="+mj-lt"/>
              <a:buAutoNum type="arabicPeriod"/>
            </a:pPr>
            <a:r>
              <a:rPr lang="en-GB" b="1" dirty="0"/>
              <a:t>Life events </a:t>
            </a:r>
            <a:r>
              <a:rPr lang="en-GB" dirty="0"/>
              <a:t>and changes such as divorce, bereavement</a:t>
            </a:r>
          </a:p>
          <a:p>
            <a:pPr marL="385763" indent="-385763">
              <a:buFont typeface="+mj-lt"/>
              <a:buAutoNum type="arabicPeriod"/>
            </a:pPr>
            <a:r>
              <a:rPr lang="en-GB" b="1" dirty="0"/>
              <a:t>Support for life events </a:t>
            </a:r>
            <a:r>
              <a:rPr lang="en-GB" dirty="0"/>
              <a:t>and changes</a:t>
            </a:r>
          </a:p>
        </p:txBody>
      </p:sp>
      <p:sp>
        <p:nvSpPr>
          <p:cNvPr id="4" name="Title 1">
            <a:extLst>
              <a:ext uri="{FF2B5EF4-FFF2-40B4-BE49-F238E27FC236}">
                <a16:creationId xmlns:a16="http://schemas.microsoft.com/office/drawing/2014/main" id="{5793CE1A-F8F2-4BFC-9831-2A10A19D2FAD}"/>
              </a:ext>
            </a:extLst>
          </p:cNvPr>
          <p:cNvSpPr txBox="1">
            <a:spLocks/>
          </p:cNvSpPr>
          <p:nvPr/>
        </p:nvSpPr>
        <p:spPr>
          <a:xfrm>
            <a:off x="5264708" y="1614137"/>
            <a:ext cx="3240100" cy="2884561"/>
          </a:xfrm>
          <a:prstGeom prst="rect">
            <a:avLst/>
          </a:prstGeom>
          <a:ln w="28575"/>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rPr>
              <a:t>Internally assessed coursework</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rPr>
              <a:t>30% of final grade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rPr>
              <a:t>Completed during Year 10</a:t>
            </a:r>
          </a:p>
        </p:txBody>
      </p:sp>
      <p:pic>
        <p:nvPicPr>
          <p:cNvPr id="6" name="Picture 5">
            <a:extLst>
              <a:ext uri="{FF2B5EF4-FFF2-40B4-BE49-F238E27FC236}">
                <a16:creationId xmlns:a16="http://schemas.microsoft.com/office/drawing/2014/main" id="{4F5DAB6E-175C-4825-9768-600E2CCEB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4495" y="5300112"/>
            <a:ext cx="916827" cy="992777"/>
          </a:xfrm>
          <a:prstGeom prst="rect">
            <a:avLst/>
          </a:prstGeom>
        </p:spPr>
      </p:pic>
    </p:spTree>
    <p:extLst>
      <p:ext uri="{BB962C8B-B14F-4D97-AF65-F5344CB8AC3E}">
        <p14:creationId xmlns:p14="http://schemas.microsoft.com/office/powerpoint/2010/main" val="39065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 you know our Surgery is now part of Primary Care Network (PCN)? |  Wokingham Medical Centre">
            <a:extLst>
              <a:ext uri="{FF2B5EF4-FFF2-40B4-BE49-F238E27FC236}">
                <a16:creationId xmlns:a16="http://schemas.microsoft.com/office/drawing/2014/main" id="{3400A391-6F13-4249-AB5A-2800542BBB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9984" y="1483241"/>
            <a:ext cx="3103238" cy="179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B92739-A199-46B7-85B4-214D816E2866}"/>
              </a:ext>
            </a:extLst>
          </p:cNvPr>
          <p:cNvSpPr>
            <a:spLocks noGrp="1"/>
          </p:cNvSpPr>
          <p:nvPr>
            <p:ph type="title"/>
          </p:nvPr>
        </p:nvSpPr>
        <p:spPr>
          <a:xfrm>
            <a:off x="2814221" y="90146"/>
            <a:ext cx="6258757" cy="779866"/>
          </a:xfrm>
          <a:ln w="38100">
            <a:noFill/>
          </a:ln>
        </p:spPr>
        <p:style>
          <a:lnRef idx="2">
            <a:schemeClr val="accent1"/>
          </a:lnRef>
          <a:fillRef idx="1">
            <a:schemeClr val="lt1"/>
          </a:fillRef>
          <a:effectRef idx="0">
            <a:schemeClr val="accent1"/>
          </a:effectRef>
          <a:fontRef idx="minor">
            <a:schemeClr val="dk1"/>
          </a:fontRef>
        </p:style>
        <p:txBody>
          <a:bodyPr>
            <a:noAutofit/>
          </a:bodyPr>
          <a:lstStyle/>
          <a:p>
            <a:r>
              <a:rPr lang="en-GB" b="1" u="sng" dirty="0"/>
              <a:t>Component 2: </a:t>
            </a:r>
            <a:br>
              <a:rPr lang="en-GB" b="1" u="sng" dirty="0"/>
            </a:br>
            <a:r>
              <a:rPr lang="en-GB" b="1" u="sng" dirty="0"/>
              <a:t>Health and Social Care Services and Values</a:t>
            </a:r>
            <a:endParaRPr lang="en-GB" b="1" u="sng"/>
          </a:p>
        </p:txBody>
      </p:sp>
      <p:sp>
        <p:nvSpPr>
          <p:cNvPr id="3" name="Content Placeholder 2">
            <a:extLst>
              <a:ext uri="{FF2B5EF4-FFF2-40B4-BE49-F238E27FC236}">
                <a16:creationId xmlns:a16="http://schemas.microsoft.com/office/drawing/2014/main" id="{889256E3-2DF1-45DF-894D-8518B4187DA9}"/>
              </a:ext>
            </a:extLst>
          </p:cNvPr>
          <p:cNvSpPr>
            <a:spLocks noGrp="1"/>
          </p:cNvSpPr>
          <p:nvPr>
            <p:ph idx="1"/>
          </p:nvPr>
        </p:nvSpPr>
        <p:spPr>
          <a:xfrm>
            <a:off x="301601" y="1793289"/>
            <a:ext cx="4403563" cy="3597861"/>
          </a:xfrm>
          <a:solidFill>
            <a:schemeClr val="bg1"/>
          </a:solidFill>
        </p:spPr>
        <p:txBody>
          <a:bodyPr>
            <a:normAutofit/>
          </a:bodyPr>
          <a:lstStyle/>
          <a:p>
            <a:pPr>
              <a:buFont typeface="+mj-lt"/>
              <a:buAutoNum type="arabicPeriod"/>
            </a:pPr>
            <a:r>
              <a:rPr lang="en-GB" dirty="0"/>
              <a:t>Different health and social care </a:t>
            </a:r>
            <a:r>
              <a:rPr lang="en-GB" b="1" dirty="0"/>
              <a:t>services</a:t>
            </a:r>
          </a:p>
          <a:p>
            <a:pPr>
              <a:buFont typeface="+mj-lt"/>
              <a:buAutoNum type="arabicPeriod"/>
            </a:pPr>
            <a:r>
              <a:rPr lang="en-GB" b="1" dirty="0"/>
              <a:t>Barriers</a:t>
            </a:r>
            <a:r>
              <a:rPr lang="en-GB" dirty="0"/>
              <a:t> to accessing services (e.g. psychological, physical, economic)</a:t>
            </a:r>
          </a:p>
          <a:p>
            <a:pPr>
              <a:buFont typeface="+mj-lt"/>
              <a:buAutoNum type="arabicPeriod"/>
            </a:pPr>
            <a:r>
              <a:rPr lang="en-GB" b="1" dirty="0"/>
              <a:t>Care Values </a:t>
            </a:r>
            <a:r>
              <a:rPr lang="en-GB" dirty="0"/>
              <a:t>and how to demonstrate them</a:t>
            </a:r>
          </a:p>
        </p:txBody>
      </p:sp>
      <p:sp>
        <p:nvSpPr>
          <p:cNvPr id="4" name="Title 1">
            <a:extLst>
              <a:ext uri="{FF2B5EF4-FFF2-40B4-BE49-F238E27FC236}">
                <a16:creationId xmlns:a16="http://schemas.microsoft.com/office/drawing/2014/main" id="{5793CE1A-F8F2-4BFC-9831-2A10A19D2FAD}"/>
              </a:ext>
            </a:extLst>
          </p:cNvPr>
          <p:cNvSpPr txBox="1">
            <a:spLocks/>
          </p:cNvSpPr>
          <p:nvPr/>
        </p:nvSpPr>
        <p:spPr>
          <a:xfrm>
            <a:off x="5165694" y="3592218"/>
            <a:ext cx="3676705" cy="2382453"/>
          </a:xfrm>
          <a:prstGeom prst="rect">
            <a:avLst/>
          </a:prstGeom>
          <a:ln w="38100"/>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lumMod val="50000"/>
                  </a:prstClr>
                </a:solidFill>
                <a:effectLst/>
                <a:uLnTx/>
                <a:uFillTx/>
                <a:latin typeface="Century Gothic"/>
                <a:ea typeface="+mj-ea"/>
                <a:cs typeface="+mj-cs"/>
              </a:rPr>
              <a:t>Internally assessed coursework</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lumMod val="50000"/>
                  </a:prstClr>
                </a:solidFill>
                <a:effectLst/>
                <a:uLnTx/>
                <a:uFillTx/>
                <a:latin typeface="Century Gothic"/>
                <a:ea typeface="+mj-ea"/>
                <a:cs typeface="+mj-cs"/>
              </a:rPr>
              <a:t>30% of final grade Completed in Year 11</a:t>
            </a:r>
          </a:p>
        </p:txBody>
      </p:sp>
      <p:pic>
        <p:nvPicPr>
          <p:cNvPr id="6" name="Picture 5">
            <a:extLst>
              <a:ext uri="{FF2B5EF4-FFF2-40B4-BE49-F238E27FC236}">
                <a16:creationId xmlns:a16="http://schemas.microsoft.com/office/drawing/2014/main" id="{BCAA0C24-4342-46D2-8899-7ECA484055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173" y="5502368"/>
            <a:ext cx="916827" cy="992777"/>
          </a:xfrm>
          <a:prstGeom prst="rect">
            <a:avLst/>
          </a:prstGeom>
        </p:spPr>
      </p:pic>
    </p:spTree>
    <p:extLst>
      <p:ext uri="{BB962C8B-B14F-4D97-AF65-F5344CB8AC3E}">
        <p14:creationId xmlns:p14="http://schemas.microsoft.com/office/powerpoint/2010/main" val="32871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llbeing and Engagement - Il Blog della Kineton">
            <a:extLst>
              <a:ext uri="{FF2B5EF4-FFF2-40B4-BE49-F238E27FC236}">
                <a16:creationId xmlns:a16="http://schemas.microsoft.com/office/drawing/2014/main" id="{2B1AF9C5-B30B-4525-A394-F7F0802604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28224" y="1325026"/>
            <a:ext cx="2945348" cy="1775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71B92739-A199-46B7-85B4-214D816E2866}"/>
              </a:ext>
            </a:extLst>
          </p:cNvPr>
          <p:cNvSpPr>
            <a:spLocks noGrp="1"/>
          </p:cNvSpPr>
          <p:nvPr>
            <p:ph type="title"/>
          </p:nvPr>
        </p:nvSpPr>
        <p:spPr>
          <a:xfrm>
            <a:off x="5198778" y="82583"/>
            <a:ext cx="3851802" cy="769673"/>
          </a:xfrm>
          <a:ln w="38100">
            <a:noFill/>
          </a:ln>
        </p:spPr>
        <p:txBody>
          <a:bodyPr>
            <a:normAutofit/>
          </a:bodyPr>
          <a:lstStyle/>
          <a:p>
            <a:r>
              <a:rPr lang="en-GB" b="1" u="sng" dirty="0"/>
              <a:t>Component 3:</a:t>
            </a:r>
            <a:br>
              <a:rPr lang="en-GB" b="1" u="sng" dirty="0"/>
            </a:br>
            <a:r>
              <a:rPr lang="en-GB" b="1" u="sng" dirty="0"/>
              <a:t> Health and Well-Being</a:t>
            </a:r>
            <a:endParaRPr lang="en-GB" b="1" u="sng"/>
          </a:p>
        </p:txBody>
      </p:sp>
      <p:sp>
        <p:nvSpPr>
          <p:cNvPr id="3" name="Content Placeholder 2">
            <a:extLst>
              <a:ext uri="{FF2B5EF4-FFF2-40B4-BE49-F238E27FC236}">
                <a16:creationId xmlns:a16="http://schemas.microsoft.com/office/drawing/2014/main" id="{889256E3-2DF1-45DF-894D-8518B4187DA9}"/>
              </a:ext>
            </a:extLst>
          </p:cNvPr>
          <p:cNvSpPr>
            <a:spLocks noGrp="1"/>
          </p:cNvSpPr>
          <p:nvPr>
            <p:ph idx="1"/>
          </p:nvPr>
        </p:nvSpPr>
        <p:spPr>
          <a:xfrm>
            <a:off x="295139" y="2212759"/>
            <a:ext cx="4320208" cy="2898974"/>
          </a:xfrm>
          <a:noFill/>
        </p:spPr>
        <p:txBody>
          <a:bodyPr>
            <a:noAutofit/>
          </a:bodyPr>
          <a:lstStyle/>
          <a:p>
            <a:pPr marL="385763" indent="-385763">
              <a:buFont typeface="+mj-lt"/>
              <a:buAutoNum type="arabicPeriod"/>
            </a:pPr>
            <a:r>
              <a:rPr lang="en-GB" b="1" dirty="0"/>
              <a:t>Lifestyle</a:t>
            </a:r>
            <a:r>
              <a:rPr lang="en-GB" dirty="0"/>
              <a:t> choices and well-being</a:t>
            </a:r>
          </a:p>
          <a:p>
            <a:pPr marL="385763" indent="-385763">
              <a:buFont typeface="+mj-lt"/>
              <a:buAutoNum type="arabicPeriod"/>
            </a:pPr>
            <a:r>
              <a:rPr lang="en-GB" b="1" dirty="0"/>
              <a:t>Health indicators</a:t>
            </a:r>
          </a:p>
          <a:p>
            <a:pPr marL="385763" indent="-385763">
              <a:buFont typeface="+mj-lt"/>
              <a:buAutoNum type="arabicPeriod"/>
            </a:pPr>
            <a:r>
              <a:rPr lang="en-GB" b="1" dirty="0"/>
              <a:t>Measures of health</a:t>
            </a:r>
          </a:p>
          <a:p>
            <a:pPr marL="385763" indent="-385763">
              <a:buFont typeface="+mj-lt"/>
              <a:buAutoNum type="arabicPeriod"/>
            </a:pPr>
            <a:r>
              <a:rPr lang="en-GB" dirty="0"/>
              <a:t>Treatment and care plans</a:t>
            </a:r>
          </a:p>
          <a:p>
            <a:pPr marL="0" indent="0">
              <a:buNone/>
            </a:pPr>
            <a:endParaRPr lang="en-GB" dirty="0"/>
          </a:p>
        </p:txBody>
      </p:sp>
      <p:sp>
        <p:nvSpPr>
          <p:cNvPr id="4" name="Title 1">
            <a:extLst>
              <a:ext uri="{FF2B5EF4-FFF2-40B4-BE49-F238E27FC236}">
                <a16:creationId xmlns:a16="http://schemas.microsoft.com/office/drawing/2014/main" id="{5793CE1A-F8F2-4BFC-9831-2A10A19D2FAD}"/>
              </a:ext>
            </a:extLst>
          </p:cNvPr>
          <p:cNvSpPr txBox="1">
            <a:spLocks/>
          </p:cNvSpPr>
          <p:nvPr/>
        </p:nvSpPr>
        <p:spPr>
          <a:xfrm>
            <a:off x="4917271" y="3573263"/>
            <a:ext cx="3931590" cy="2127956"/>
          </a:xfrm>
          <a:prstGeom prst="rect">
            <a:avLst/>
          </a:prstGeom>
          <a:ln w="28575">
            <a:solidFill>
              <a:srgbClr val="C00000"/>
            </a:solidFill>
          </a:ln>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75" b="1" i="0" u="none" strike="noStrike" kern="1200" cap="none" spc="0" normalizeH="0" baseline="0" noProof="0" dirty="0">
                <a:ln>
                  <a:noFill/>
                </a:ln>
                <a:solidFill>
                  <a:prstClr val="white">
                    <a:lumMod val="50000"/>
                  </a:prstClr>
                </a:solidFill>
                <a:effectLst/>
                <a:uLnTx/>
                <a:uFillTx/>
                <a:latin typeface="Century Gothic"/>
                <a:ea typeface="+mj-ea"/>
                <a:cs typeface="+mj-cs"/>
              </a:rPr>
              <a:t>Externally assessed exam in summer of Year 11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475"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rPr>
              <a:t>40% of final grade</a:t>
            </a:r>
          </a:p>
        </p:txBody>
      </p:sp>
      <p:pic>
        <p:nvPicPr>
          <p:cNvPr id="6" name="Picture 5">
            <a:extLst>
              <a:ext uri="{FF2B5EF4-FFF2-40B4-BE49-F238E27FC236}">
                <a16:creationId xmlns:a16="http://schemas.microsoft.com/office/drawing/2014/main" id="{F3B7F5E3-D15D-48C7-928D-700340457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173" y="5409778"/>
            <a:ext cx="916827" cy="992777"/>
          </a:xfrm>
          <a:prstGeom prst="rect">
            <a:avLst/>
          </a:prstGeom>
        </p:spPr>
      </p:pic>
    </p:spTree>
    <p:extLst>
      <p:ext uri="{BB962C8B-B14F-4D97-AF65-F5344CB8AC3E}">
        <p14:creationId xmlns:p14="http://schemas.microsoft.com/office/powerpoint/2010/main" val="9940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0F-B010-F808-FF37-2DA20F06ED68}"/>
              </a:ext>
            </a:extLst>
          </p:cNvPr>
          <p:cNvSpPr>
            <a:spLocks noGrp="1"/>
          </p:cNvSpPr>
          <p:nvPr>
            <p:ph type="title"/>
          </p:nvPr>
        </p:nvSpPr>
        <p:spPr>
          <a:xfrm>
            <a:off x="3339749" y="22466"/>
            <a:ext cx="5772976" cy="805655"/>
          </a:xfrm>
        </p:spPr>
        <p:txBody>
          <a:bodyPr>
            <a:normAutofit/>
          </a:bodyPr>
          <a:lstStyle/>
          <a:p>
            <a:r>
              <a:rPr lang="en-GB" b="1" u="sng" dirty="0">
                <a:solidFill>
                  <a:srgbClr val="C00000"/>
                </a:solidFill>
              </a:rPr>
              <a:t>Where can Health and Social Care lead?</a:t>
            </a:r>
          </a:p>
        </p:txBody>
      </p:sp>
      <p:sp>
        <p:nvSpPr>
          <p:cNvPr id="3" name="Content Placeholder 2">
            <a:extLst>
              <a:ext uri="{FF2B5EF4-FFF2-40B4-BE49-F238E27FC236}">
                <a16:creationId xmlns:a16="http://schemas.microsoft.com/office/drawing/2014/main" id="{E08B94BF-661F-EB2A-F0F0-A4B01F999E08}"/>
              </a:ext>
            </a:extLst>
          </p:cNvPr>
          <p:cNvSpPr>
            <a:spLocks noGrp="1"/>
          </p:cNvSpPr>
          <p:nvPr>
            <p:ph idx="1"/>
          </p:nvPr>
        </p:nvSpPr>
        <p:spPr>
          <a:xfrm rot="20979705">
            <a:off x="69741" y="2066235"/>
            <a:ext cx="4053742" cy="3528125"/>
          </a:xfrm>
          <a:prstGeom prst="cloud">
            <a:avLst/>
          </a:prstGeom>
          <a:solidFill>
            <a:srgbClr val="FFC000"/>
          </a:solidFill>
          <a:ln w="38100">
            <a:solidFill>
              <a:schemeClr val="tx1"/>
            </a:solidFill>
          </a:ln>
        </p:spPr>
        <p:txBody>
          <a:bodyPr>
            <a:normAutofit fontScale="25000" lnSpcReduction="20000"/>
          </a:bodyPr>
          <a:lstStyle/>
          <a:p>
            <a:pPr marL="0" indent="0" algn="ctr">
              <a:buNone/>
            </a:pPr>
            <a:r>
              <a:rPr lang="en-GB" sz="8400" b="1" u="sng" dirty="0">
                <a:solidFill>
                  <a:schemeClr val="bg1"/>
                </a:solidFill>
              </a:rPr>
              <a:t>Health care</a:t>
            </a:r>
          </a:p>
          <a:p>
            <a:pPr marL="0" indent="0">
              <a:buNone/>
            </a:pPr>
            <a:endParaRPr lang="en-GB" sz="4800" b="1" dirty="0">
              <a:solidFill>
                <a:schemeClr val="bg1"/>
              </a:solidFill>
            </a:endParaRPr>
          </a:p>
          <a:p>
            <a:r>
              <a:rPr lang="en-GB" sz="6000" b="1" dirty="0">
                <a:solidFill>
                  <a:schemeClr val="bg1"/>
                </a:solidFill>
              </a:rPr>
              <a:t>Nurses and midwives</a:t>
            </a:r>
          </a:p>
          <a:p>
            <a:r>
              <a:rPr lang="en-GB" sz="6000" b="1" dirty="0">
                <a:solidFill>
                  <a:schemeClr val="bg1"/>
                </a:solidFill>
              </a:rPr>
              <a:t>Paramedic</a:t>
            </a:r>
          </a:p>
          <a:p>
            <a:r>
              <a:rPr lang="en-GB" sz="6000" b="1" dirty="0">
                <a:solidFill>
                  <a:schemeClr val="bg1"/>
                </a:solidFill>
              </a:rPr>
              <a:t>Occupational therapist</a:t>
            </a:r>
          </a:p>
          <a:p>
            <a:r>
              <a:rPr lang="en-GB" sz="6000" b="1" dirty="0">
                <a:solidFill>
                  <a:schemeClr val="bg1"/>
                </a:solidFill>
              </a:rPr>
              <a:t>Speech and language therapist</a:t>
            </a:r>
          </a:p>
          <a:p>
            <a:r>
              <a:rPr lang="en-GB" sz="6000" b="1" dirty="0">
                <a:solidFill>
                  <a:schemeClr val="bg1"/>
                </a:solidFill>
              </a:rPr>
              <a:t>Physiotherapist</a:t>
            </a:r>
          </a:p>
          <a:p>
            <a:r>
              <a:rPr lang="en-GB" sz="6000" b="1" dirty="0">
                <a:solidFill>
                  <a:schemeClr val="bg1"/>
                </a:solidFill>
              </a:rPr>
              <a:t>Home support workers</a:t>
            </a:r>
          </a:p>
          <a:p>
            <a:r>
              <a:rPr lang="en-GB" sz="6000" b="1" dirty="0">
                <a:solidFill>
                  <a:schemeClr val="bg1"/>
                </a:solidFill>
              </a:rPr>
              <a:t>Administration staff</a:t>
            </a:r>
          </a:p>
          <a:p>
            <a:pPr marL="0" indent="0">
              <a:buNone/>
            </a:pPr>
            <a:endParaRPr lang="en-GB" dirty="0"/>
          </a:p>
        </p:txBody>
      </p:sp>
      <p:sp>
        <p:nvSpPr>
          <p:cNvPr id="4" name="Content Placeholder 2">
            <a:extLst>
              <a:ext uri="{FF2B5EF4-FFF2-40B4-BE49-F238E27FC236}">
                <a16:creationId xmlns:a16="http://schemas.microsoft.com/office/drawing/2014/main" id="{B43505EE-67D4-1FFB-249A-30A72D59F023}"/>
              </a:ext>
            </a:extLst>
          </p:cNvPr>
          <p:cNvSpPr txBox="1">
            <a:spLocks/>
          </p:cNvSpPr>
          <p:nvPr/>
        </p:nvSpPr>
        <p:spPr>
          <a:xfrm rot="715666">
            <a:off x="5826461" y="2288468"/>
            <a:ext cx="3346484" cy="3008102"/>
          </a:xfrm>
          <a:prstGeom prst="cloud">
            <a:avLst/>
          </a:prstGeom>
          <a:solidFill>
            <a:srgbClr val="7030A0"/>
          </a:solidFill>
          <a:ln w="38100">
            <a:solidFill>
              <a:srgbClr val="002060"/>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18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Social care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Social worker</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Family support worker</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Care home manager</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Foster carer</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Nursery worker </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Residential support worker</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054" name="Picture 6" descr="Social Work Careers in Adult Services">
            <a:extLst>
              <a:ext uri="{FF2B5EF4-FFF2-40B4-BE49-F238E27FC236}">
                <a16:creationId xmlns:a16="http://schemas.microsoft.com/office/drawing/2014/main" id="{3A2BE73D-F878-E350-A1B3-D3131D344A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9525" y="4890468"/>
            <a:ext cx="3296636" cy="1607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3EB1F5C-365E-FB62-AE4C-DEBEC209179B}"/>
              </a:ext>
            </a:extLst>
          </p:cNvPr>
          <p:cNvPicPr>
            <a:picLocks noChangeAspect="1"/>
          </p:cNvPicPr>
          <p:nvPr/>
        </p:nvPicPr>
        <p:blipFill>
          <a:blip r:embed="rId3"/>
          <a:stretch>
            <a:fillRect/>
          </a:stretch>
        </p:blipFill>
        <p:spPr>
          <a:xfrm>
            <a:off x="3542992" y="1180663"/>
            <a:ext cx="2387710" cy="158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751331A1-1334-AF4F-5722-C560A7B8E4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5897" y="5433073"/>
            <a:ext cx="916827" cy="992777"/>
          </a:xfrm>
          <a:prstGeom prst="rect">
            <a:avLst/>
          </a:prstGeom>
        </p:spPr>
      </p:pic>
      <p:sp>
        <p:nvSpPr>
          <p:cNvPr id="7" name="TextBox 6">
            <a:extLst>
              <a:ext uri="{FF2B5EF4-FFF2-40B4-BE49-F238E27FC236}">
                <a16:creationId xmlns:a16="http://schemas.microsoft.com/office/drawing/2014/main" id="{BAFEF881-D075-1F62-8B08-4A2F228C485D}"/>
              </a:ext>
            </a:extLst>
          </p:cNvPr>
          <p:cNvSpPr txBox="1"/>
          <p:nvPr/>
        </p:nvSpPr>
        <p:spPr>
          <a:xfrm>
            <a:off x="3109525" y="2845856"/>
            <a:ext cx="3093474" cy="1946862"/>
          </a:xfrm>
          <a:prstGeom prst="leftRightArrowCallout">
            <a:avLst>
              <a:gd name="adj1" fmla="val 23916"/>
              <a:gd name="adj2" fmla="val 23374"/>
              <a:gd name="adj3" fmla="val 25000"/>
              <a:gd name="adj4" fmla="val 63237"/>
            </a:avLst>
          </a:prstGeom>
          <a:solidFill>
            <a:srgbClr val="0070C0"/>
          </a:solidFill>
          <a:ln w="19050">
            <a:solidFill>
              <a:schemeClr val="bg1"/>
            </a:solidFill>
          </a:ln>
        </p:spPr>
        <p:txBody>
          <a:bodyPr wrap="square" rtlCol="0">
            <a:spAutoFit/>
          </a:bodyPr>
          <a:lstStyle/>
          <a:p>
            <a:pPr marL="214313" marR="0" lvl="0" indent="-214313"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Study at Level 3 </a:t>
            </a:r>
            <a:b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Level)</a:t>
            </a:r>
          </a:p>
          <a:p>
            <a:pPr marL="214313" marR="0" lvl="0" indent="-214313" algn="ctr"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Career pathways</a:t>
            </a:r>
          </a:p>
        </p:txBody>
      </p:sp>
    </p:spTree>
    <p:extLst>
      <p:ext uri="{BB962C8B-B14F-4D97-AF65-F5344CB8AC3E}">
        <p14:creationId xmlns:p14="http://schemas.microsoft.com/office/powerpoint/2010/main" val="562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62671"/>
          </a:xfrm>
        </p:spPr>
        <p:txBody>
          <a:bodyPr>
            <a:normAutofit/>
          </a:bodyPr>
          <a:lstStyle/>
          <a:p>
            <a:r>
              <a:rPr lang="en-GB">
                <a:ea typeface="Kozuka Gothic Pro B" panose="020B0800000000000000" pitchFamily="34" charset="-128"/>
              </a:rPr>
              <a:t>GCSE Computer Science </a:t>
            </a:r>
            <a:br>
              <a:rPr lang="en-GB">
                <a:ea typeface="Kozuka Gothic Pro B" panose="020B0800000000000000" pitchFamily="34" charset="-128"/>
              </a:rPr>
            </a:br>
            <a:br>
              <a:rPr lang="en-GB">
                <a:ea typeface="Kozuka Gothic Pro B" panose="020B0800000000000000" pitchFamily="34" charset="-128"/>
              </a:rPr>
            </a:br>
            <a:r>
              <a:rPr lang="en-GB"/>
              <a:t>BTEC Tech Award in Digital Information Technology</a:t>
            </a:r>
            <a:endParaRPr lang="en-GB">
              <a:ea typeface="Kozuka Gothic Pro B" panose="020B0800000000000000" pitchFamily="34" charset="-128"/>
            </a:endParaRPr>
          </a:p>
        </p:txBody>
      </p:sp>
      <p:pic>
        <p:nvPicPr>
          <p:cNvPr id="3" name="Picture 2">
            <a:extLst>
              <a:ext uri="{FF2B5EF4-FFF2-40B4-BE49-F238E27FC236}">
                <a16:creationId xmlns:a16="http://schemas.microsoft.com/office/drawing/2014/main" id="{20465EA5-7EF0-42D4-8805-A8057D4D70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
        <p:nvSpPr>
          <p:cNvPr id="4" name="Title 1">
            <a:extLst>
              <a:ext uri="{FF2B5EF4-FFF2-40B4-BE49-F238E27FC236}">
                <a16:creationId xmlns:a16="http://schemas.microsoft.com/office/drawing/2014/main" id="{F2693200-13BC-4B99-880A-65EF747C53B7}"/>
              </a:ext>
            </a:extLst>
          </p:cNvPr>
          <p:cNvSpPr txBox="1">
            <a:spLocks/>
          </p:cNvSpPr>
          <p:nvPr/>
        </p:nvSpPr>
        <p:spPr>
          <a:xfrm>
            <a:off x="2175641" y="253617"/>
            <a:ext cx="6778040" cy="490066"/>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000">
                <a:solidFill>
                  <a:srgbClr val="990033"/>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990033"/>
                </a:solidFill>
                <a:effectLst>
                  <a:outerShdw blurRad="38100" dist="38100" dir="2700000" algn="tl">
                    <a:srgbClr val="000000">
                      <a:alpha val="43137"/>
                    </a:srgbClr>
                  </a:outerShdw>
                </a:effectLst>
                <a:uLnTx/>
                <a:uFillTx/>
                <a:latin typeface="Century Gothic" panose="020B0502020202020204" pitchFamily="34" charset="0"/>
                <a:ea typeface="+mj-ea"/>
                <a:cs typeface="+mj-cs"/>
              </a:rPr>
              <a:t>Two computer based options choices:</a:t>
            </a:r>
          </a:p>
        </p:txBody>
      </p:sp>
      <p:pic>
        <p:nvPicPr>
          <p:cNvPr id="5" name="Picture 4">
            <a:extLst>
              <a:ext uri="{FF2B5EF4-FFF2-40B4-BE49-F238E27FC236}">
                <a16:creationId xmlns:a16="http://schemas.microsoft.com/office/drawing/2014/main" id="{AE51EAB2-D17C-4391-BA4C-ADF6517FC183}"/>
              </a:ext>
            </a:extLst>
          </p:cNvPr>
          <p:cNvPicPr>
            <a:picLocks noChangeAspect="1"/>
          </p:cNvPicPr>
          <p:nvPr/>
        </p:nvPicPr>
        <p:blipFill>
          <a:blip r:embed="rId3"/>
          <a:stretch>
            <a:fillRect/>
          </a:stretch>
        </p:blipFill>
        <p:spPr>
          <a:xfrm>
            <a:off x="685800" y="4459834"/>
            <a:ext cx="2619375" cy="1743075"/>
          </a:xfrm>
          <a:prstGeom prst="rect">
            <a:avLst/>
          </a:prstGeom>
        </p:spPr>
      </p:pic>
      <p:pic>
        <p:nvPicPr>
          <p:cNvPr id="6" name="Picture 5">
            <a:extLst>
              <a:ext uri="{FF2B5EF4-FFF2-40B4-BE49-F238E27FC236}">
                <a16:creationId xmlns:a16="http://schemas.microsoft.com/office/drawing/2014/main" id="{64212032-62E1-472D-B179-2FCD5E1BA475}"/>
              </a:ext>
            </a:extLst>
          </p:cNvPr>
          <p:cNvPicPr>
            <a:picLocks noChangeAspect="1"/>
          </p:cNvPicPr>
          <p:nvPr/>
        </p:nvPicPr>
        <p:blipFill>
          <a:blip r:embed="rId4"/>
          <a:stretch>
            <a:fillRect/>
          </a:stretch>
        </p:blipFill>
        <p:spPr>
          <a:xfrm>
            <a:off x="4374438" y="4627506"/>
            <a:ext cx="3190875" cy="1428750"/>
          </a:xfrm>
          <a:prstGeom prst="rect">
            <a:avLst/>
          </a:prstGeom>
        </p:spPr>
      </p:pic>
    </p:spTree>
    <p:extLst>
      <p:ext uri="{BB962C8B-B14F-4D97-AF65-F5344CB8AC3E}">
        <p14:creationId xmlns:p14="http://schemas.microsoft.com/office/powerpoint/2010/main" val="2158236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1863-516D-096B-3B41-3EE7D754E201}"/>
              </a:ext>
            </a:extLst>
          </p:cNvPr>
          <p:cNvSpPr>
            <a:spLocks noGrp="1"/>
          </p:cNvSpPr>
          <p:nvPr>
            <p:ph type="title"/>
          </p:nvPr>
        </p:nvSpPr>
        <p:spPr/>
        <p:txBody>
          <a:bodyPr/>
          <a:lstStyle/>
          <a:p>
            <a:r>
              <a:rPr lang="en-GB" dirty="0"/>
              <a:t>GCSE Computer Science</a:t>
            </a:r>
          </a:p>
        </p:txBody>
      </p:sp>
      <p:sp>
        <p:nvSpPr>
          <p:cNvPr id="3" name="Content Placeholder 2">
            <a:extLst>
              <a:ext uri="{FF2B5EF4-FFF2-40B4-BE49-F238E27FC236}">
                <a16:creationId xmlns:a16="http://schemas.microsoft.com/office/drawing/2014/main" id="{EF2DB380-0EB5-0466-FC43-18BCD9F61BE3}"/>
              </a:ext>
            </a:extLst>
          </p:cNvPr>
          <p:cNvSpPr>
            <a:spLocks noGrp="1"/>
          </p:cNvSpPr>
          <p:nvPr>
            <p:ph idx="1"/>
          </p:nvPr>
        </p:nvSpPr>
        <p:spPr>
          <a:xfrm>
            <a:off x="320428" y="1166018"/>
            <a:ext cx="6994772" cy="5224272"/>
          </a:xfrm>
        </p:spPr>
        <p:txBody>
          <a:bodyPr>
            <a:normAutofit lnSpcReduction="10000"/>
          </a:bodyPr>
          <a:lstStyle/>
          <a:p>
            <a:r>
              <a:rPr lang="en-GB" dirty="0"/>
              <a:t>Learn to program using Visual Basic</a:t>
            </a:r>
          </a:p>
          <a:p>
            <a:r>
              <a:rPr lang="en-GB" dirty="0"/>
              <a:t>Brilliant if you enjoy problem solving and the programming elements of the course</a:t>
            </a:r>
          </a:p>
          <a:p>
            <a:r>
              <a:rPr lang="en-GB" dirty="0"/>
              <a:t>Often people who are good at Maths do well at Computer Science</a:t>
            </a:r>
          </a:p>
          <a:p>
            <a:r>
              <a:rPr lang="en-GB" dirty="0"/>
              <a:t>Important if you wish to pursue Computer Science at A Level, wish to study it at University or would like a job which requires programming</a:t>
            </a:r>
          </a:p>
          <a:p>
            <a:pPr marL="0" indent="0">
              <a:buNone/>
            </a:pPr>
            <a:endParaRPr lang="en-GB" dirty="0"/>
          </a:p>
          <a:p>
            <a:r>
              <a:rPr lang="en-GB" dirty="0"/>
              <a:t>Assessment is two exams at the end of Year 11:</a:t>
            </a:r>
          </a:p>
          <a:p>
            <a:pPr marL="757238" lvl="1" indent="-457200">
              <a:buFont typeface="+mj-lt"/>
              <a:buAutoNum type="arabicPeriod"/>
            </a:pPr>
            <a:r>
              <a:rPr lang="en-GB" dirty="0"/>
              <a:t>Paper 1: Programming</a:t>
            </a:r>
          </a:p>
          <a:p>
            <a:pPr marL="757238" lvl="1" indent="-457200">
              <a:buFont typeface="+mj-lt"/>
              <a:buAutoNum type="arabicPeriod"/>
            </a:pPr>
            <a:r>
              <a:rPr lang="en-GB" dirty="0"/>
              <a:t>Paper 2: Computer Science Theory</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B9D611D8-6972-4652-9EE1-DC7AEE34081E}"/>
              </a:ext>
            </a:extLst>
          </p:cNvPr>
          <p:cNvPicPr>
            <a:picLocks noChangeAspect="1"/>
          </p:cNvPicPr>
          <p:nvPr/>
        </p:nvPicPr>
        <p:blipFill>
          <a:blip r:embed="rId2"/>
          <a:stretch>
            <a:fillRect/>
          </a:stretch>
        </p:blipFill>
        <p:spPr>
          <a:xfrm>
            <a:off x="7315200" y="2902346"/>
            <a:ext cx="1751615" cy="1751615"/>
          </a:xfrm>
          <a:prstGeom prst="rect">
            <a:avLst/>
          </a:prstGeom>
        </p:spPr>
      </p:pic>
    </p:spTree>
    <p:extLst>
      <p:ext uri="{BB962C8B-B14F-4D97-AF65-F5344CB8AC3E}">
        <p14:creationId xmlns:p14="http://schemas.microsoft.com/office/powerpoint/2010/main" val="1659281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1863-516D-096B-3B41-3EE7D754E201}"/>
              </a:ext>
            </a:extLst>
          </p:cNvPr>
          <p:cNvSpPr>
            <a:spLocks noGrp="1"/>
          </p:cNvSpPr>
          <p:nvPr>
            <p:ph type="title"/>
          </p:nvPr>
        </p:nvSpPr>
        <p:spPr>
          <a:xfrm>
            <a:off x="1664562" y="285177"/>
            <a:ext cx="7479438" cy="490066"/>
          </a:xfrm>
        </p:spPr>
        <p:txBody>
          <a:bodyPr/>
          <a:lstStyle/>
          <a:p>
            <a:r>
              <a:rPr lang="en-GB" dirty="0"/>
              <a:t>BTEC Tech Award in Digital Information Technology</a:t>
            </a:r>
          </a:p>
        </p:txBody>
      </p:sp>
      <p:sp>
        <p:nvSpPr>
          <p:cNvPr id="3" name="Content Placeholder 2">
            <a:extLst>
              <a:ext uri="{FF2B5EF4-FFF2-40B4-BE49-F238E27FC236}">
                <a16:creationId xmlns:a16="http://schemas.microsoft.com/office/drawing/2014/main" id="{EF2DB380-0EB5-0466-FC43-18BCD9F61BE3}"/>
              </a:ext>
            </a:extLst>
          </p:cNvPr>
          <p:cNvSpPr>
            <a:spLocks noGrp="1"/>
          </p:cNvSpPr>
          <p:nvPr>
            <p:ph idx="1"/>
          </p:nvPr>
        </p:nvSpPr>
        <p:spPr>
          <a:xfrm>
            <a:off x="124172" y="1304546"/>
            <a:ext cx="7206958" cy="5085744"/>
          </a:xfrm>
        </p:spPr>
        <p:txBody>
          <a:bodyPr>
            <a:normAutofit lnSpcReduction="10000"/>
          </a:bodyPr>
          <a:lstStyle/>
          <a:p>
            <a:r>
              <a:rPr lang="en-GB" dirty="0"/>
              <a:t>Learn how to make: </a:t>
            </a:r>
          </a:p>
          <a:p>
            <a:pPr lvl="1"/>
            <a:r>
              <a:rPr lang="en-GB" dirty="0"/>
              <a:t>Professional user interfaces in PowerPoint </a:t>
            </a:r>
          </a:p>
          <a:p>
            <a:pPr lvl="1"/>
            <a:r>
              <a:rPr lang="en-GB" dirty="0"/>
              <a:t>Complex data models using Microsoft Excel</a:t>
            </a:r>
          </a:p>
          <a:p>
            <a:r>
              <a:rPr lang="en-GB" dirty="0"/>
              <a:t>Brilliant if you enjoy doing coursework rather than just focussing on an exam.</a:t>
            </a:r>
          </a:p>
          <a:p>
            <a:r>
              <a:rPr lang="en-GB" dirty="0"/>
              <a:t>Important if you wish to develop your ICT skills further but do not wish to learn how to program.</a:t>
            </a:r>
          </a:p>
          <a:p>
            <a:pPr marL="0" indent="0">
              <a:buNone/>
            </a:pPr>
            <a:r>
              <a:rPr lang="en-GB" dirty="0"/>
              <a:t>Assessment:</a:t>
            </a:r>
          </a:p>
          <a:p>
            <a:r>
              <a:rPr lang="en-GB" dirty="0"/>
              <a:t>2 Pieces of course work done in class are worth 60% of the final grade</a:t>
            </a:r>
          </a:p>
          <a:p>
            <a:r>
              <a:rPr lang="en-GB" dirty="0"/>
              <a:t>1 theory exam in Year 11 worth 40% of the final grade</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CFEFD346-B13F-4C13-A2CE-6E1D2CA77206}"/>
              </a:ext>
            </a:extLst>
          </p:cNvPr>
          <p:cNvPicPr>
            <a:picLocks noChangeAspect="1"/>
          </p:cNvPicPr>
          <p:nvPr/>
        </p:nvPicPr>
        <p:blipFill>
          <a:blip r:embed="rId2"/>
          <a:stretch>
            <a:fillRect/>
          </a:stretch>
        </p:blipFill>
        <p:spPr>
          <a:xfrm>
            <a:off x="7221314" y="1802887"/>
            <a:ext cx="1638908" cy="1492452"/>
          </a:xfrm>
          <a:prstGeom prst="rect">
            <a:avLst/>
          </a:prstGeom>
        </p:spPr>
      </p:pic>
      <p:pic>
        <p:nvPicPr>
          <p:cNvPr id="5" name="Picture 4">
            <a:extLst>
              <a:ext uri="{FF2B5EF4-FFF2-40B4-BE49-F238E27FC236}">
                <a16:creationId xmlns:a16="http://schemas.microsoft.com/office/drawing/2014/main" id="{33D32DE0-613E-4727-91A4-44B87598D020}"/>
              </a:ext>
            </a:extLst>
          </p:cNvPr>
          <p:cNvPicPr>
            <a:picLocks noChangeAspect="1"/>
          </p:cNvPicPr>
          <p:nvPr/>
        </p:nvPicPr>
        <p:blipFill>
          <a:blip r:embed="rId3"/>
          <a:stretch>
            <a:fillRect/>
          </a:stretch>
        </p:blipFill>
        <p:spPr>
          <a:xfrm>
            <a:off x="7194876" y="4438061"/>
            <a:ext cx="1665346" cy="1571625"/>
          </a:xfrm>
          <a:prstGeom prst="rect">
            <a:avLst/>
          </a:prstGeom>
        </p:spPr>
      </p:pic>
    </p:spTree>
    <p:extLst>
      <p:ext uri="{BB962C8B-B14F-4D97-AF65-F5344CB8AC3E}">
        <p14:creationId xmlns:p14="http://schemas.microsoft.com/office/powerpoint/2010/main" val="2506288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FB6F-CA75-72B5-A4A4-28BD083F589E}"/>
              </a:ext>
            </a:extLst>
          </p:cNvPr>
          <p:cNvSpPr>
            <a:spLocks noGrp="1"/>
          </p:cNvSpPr>
          <p:nvPr>
            <p:ph type="title"/>
          </p:nvPr>
        </p:nvSpPr>
        <p:spPr/>
        <p:txBody>
          <a:bodyPr/>
          <a:lstStyle/>
          <a:p>
            <a:r>
              <a:rPr lang="en-GB" dirty="0"/>
              <a:t>Frequently Asked Questions</a:t>
            </a:r>
          </a:p>
        </p:txBody>
      </p:sp>
      <p:sp>
        <p:nvSpPr>
          <p:cNvPr id="3" name="Content Placeholder 2">
            <a:extLst>
              <a:ext uri="{FF2B5EF4-FFF2-40B4-BE49-F238E27FC236}">
                <a16:creationId xmlns:a16="http://schemas.microsoft.com/office/drawing/2014/main" id="{40A59E22-E9F4-9CE1-3EE2-DB0F5105CE32}"/>
              </a:ext>
            </a:extLst>
          </p:cNvPr>
          <p:cNvSpPr>
            <a:spLocks noGrp="1"/>
          </p:cNvSpPr>
          <p:nvPr>
            <p:ph idx="1"/>
          </p:nvPr>
        </p:nvSpPr>
        <p:spPr>
          <a:xfrm>
            <a:off x="457201" y="1273014"/>
            <a:ext cx="8229600" cy="5064724"/>
          </a:xfrm>
        </p:spPr>
        <p:txBody>
          <a:bodyPr/>
          <a:lstStyle/>
          <a:p>
            <a:r>
              <a:rPr lang="en-GB" dirty="0"/>
              <a:t>Can students I take both subjects?  </a:t>
            </a:r>
          </a:p>
          <a:p>
            <a:pPr lvl="1"/>
            <a:r>
              <a:rPr lang="en-GB" dirty="0"/>
              <a:t>Yes, you can if timetabling allows</a:t>
            </a:r>
          </a:p>
          <a:p>
            <a:r>
              <a:rPr lang="en-GB" dirty="0"/>
              <a:t>Is there any overlap between the two subjects?  </a:t>
            </a:r>
          </a:p>
          <a:p>
            <a:pPr lvl="1"/>
            <a:r>
              <a:rPr lang="en-GB" dirty="0"/>
              <a:t>No, they are completely different</a:t>
            </a:r>
          </a:p>
          <a:p>
            <a:r>
              <a:rPr lang="en-GB" dirty="0"/>
              <a:t>Who teaches Computer Science?  </a:t>
            </a:r>
          </a:p>
          <a:p>
            <a:pPr lvl="1"/>
            <a:r>
              <a:rPr lang="en-GB" dirty="0"/>
              <a:t>Mr Hewitt, Mr Shaw and Mr Harrison</a:t>
            </a:r>
          </a:p>
          <a:p>
            <a:r>
              <a:rPr lang="en-GB" dirty="0"/>
              <a:t>Who teacher Digital IT?  </a:t>
            </a:r>
          </a:p>
          <a:p>
            <a:pPr lvl="1"/>
            <a:r>
              <a:rPr lang="en-GB" dirty="0"/>
              <a:t>Mr Hewitt, Mr Shaw and Mr Basey</a:t>
            </a:r>
          </a:p>
          <a:p>
            <a:r>
              <a:rPr lang="en-GB" dirty="0"/>
              <a:t>What is a BTEC?  </a:t>
            </a:r>
          </a:p>
          <a:p>
            <a:pPr lvl="1"/>
            <a:r>
              <a:rPr lang="en-GB" dirty="0"/>
              <a:t>A BTEC is a practical subject which includes coursework and is graded Pass, Merit and Distinction, a GCSE is a traditional exam-based subject graded 1-9</a:t>
            </a:r>
          </a:p>
          <a:p>
            <a:endParaRPr lang="en-GB" dirty="0"/>
          </a:p>
        </p:txBody>
      </p:sp>
      <p:pic>
        <p:nvPicPr>
          <p:cNvPr id="4" name="Picture 3">
            <a:extLst>
              <a:ext uri="{FF2B5EF4-FFF2-40B4-BE49-F238E27FC236}">
                <a16:creationId xmlns:a16="http://schemas.microsoft.com/office/drawing/2014/main" id="{7A26FA78-E37B-4998-A0B2-BC586CC9A6FD}"/>
              </a:ext>
            </a:extLst>
          </p:cNvPr>
          <p:cNvPicPr>
            <a:picLocks noChangeAspect="1"/>
          </p:cNvPicPr>
          <p:nvPr/>
        </p:nvPicPr>
        <p:blipFill>
          <a:blip r:embed="rId2"/>
          <a:stretch>
            <a:fillRect/>
          </a:stretch>
        </p:blipFill>
        <p:spPr>
          <a:xfrm>
            <a:off x="6119648" y="3418490"/>
            <a:ext cx="2971800" cy="1533525"/>
          </a:xfrm>
          <a:prstGeom prst="rect">
            <a:avLst/>
          </a:prstGeom>
        </p:spPr>
      </p:pic>
    </p:spTree>
    <p:extLst>
      <p:ext uri="{BB962C8B-B14F-4D97-AF65-F5344CB8AC3E}">
        <p14:creationId xmlns:p14="http://schemas.microsoft.com/office/powerpoint/2010/main" val="4156835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F7014-24B2-5A03-2C2C-462FCB891A78}"/>
              </a:ext>
            </a:extLst>
          </p:cNvPr>
          <p:cNvSpPr>
            <a:spLocks noGrp="1"/>
          </p:cNvSpPr>
          <p:nvPr>
            <p:ph type="title"/>
          </p:nvPr>
        </p:nvSpPr>
        <p:spPr>
          <a:xfrm>
            <a:off x="880110" y="-251107"/>
            <a:ext cx="8263890" cy="1075811"/>
          </a:xfrm>
        </p:spPr>
        <p:txBody>
          <a:bodyPr anchor="b">
            <a:normAutofit/>
          </a:bodyPr>
          <a:lstStyle/>
          <a:p>
            <a:r>
              <a:rPr lang="en-GB" sz="3600" dirty="0"/>
              <a:t>Why study GCSE Business? </a:t>
            </a:r>
          </a:p>
        </p:txBody>
      </p:sp>
      <p:sp>
        <p:nvSpPr>
          <p:cNvPr id="5" name="Content Placeholder 4">
            <a:extLst>
              <a:ext uri="{FF2B5EF4-FFF2-40B4-BE49-F238E27FC236}">
                <a16:creationId xmlns:a16="http://schemas.microsoft.com/office/drawing/2014/main" id="{6749547A-D8E7-5965-4D52-42A0C5855CEC}"/>
              </a:ext>
            </a:extLst>
          </p:cNvPr>
          <p:cNvSpPr>
            <a:spLocks noGrp="1"/>
          </p:cNvSpPr>
          <p:nvPr>
            <p:ph idx="1"/>
          </p:nvPr>
        </p:nvSpPr>
        <p:spPr>
          <a:xfrm>
            <a:off x="221552" y="1322773"/>
            <a:ext cx="8850111" cy="4935984"/>
          </a:xfrm>
        </p:spPr>
        <p:txBody>
          <a:bodyPr vert="horz" lIns="68580" tIns="34290" rIns="68580" bIns="34290" rtlCol="0" anchor="t">
            <a:noAutofit/>
          </a:bodyPr>
          <a:lstStyle/>
          <a:p>
            <a:pPr marL="0" indent="0">
              <a:buNone/>
            </a:pPr>
            <a:r>
              <a:rPr lang="en-GB" sz="2000" dirty="0"/>
              <a:t>Inevitably when you leave school you will either become an employee for a business/organisation or own your own business!</a:t>
            </a:r>
          </a:p>
          <a:p>
            <a:pPr marL="0" indent="0">
              <a:buNone/>
            </a:pPr>
            <a:endParaRPr lang="en-GB" sz="2000" dirty="0"/>
          </a:p>
          <a:p>
            <a:pPr marL="0" indent="0">
              <a:buNone/>
            </a:pPr>
            <a:r>
              <a:rPr lang="en-US" sz="2000" dirty="0"/>
              <a:t>GCSE Business will give you the </a:t>
            </a:r>
            <a:r>
              <a:rPr lang="en-US" sz="2000" b="1" dirty="0"/>
              <a:t>transferable skills</a:t>
            </a:r>
            <a:r>
              <a:rPr lang="en-US" sz="2000" dirty="0"/>
              <a:t> such as:</a:t>
            </a:r>
          </a:p>
          <a:p>
            <a:pPr lvl="1">
              <a:buFont typeface="Courier New" panose="020B0604020202020204" pitchFamily="34" charset="0"/>
              <a:buChar char="o"/>
            </a:pPr>
            <a:r>
              <a:rPr lang="en-US" sz="1800" dirty="0"/>
              <a:t>communication, </a:t>
            </a:r>
          </a:p>
          <a:p>
            <a:pPr lvl="1">
              <a:buFont typeface="Courier New" panose="020B0604020202020204" pitchFamily="34" charset="0"/>
              <a:buChar char="o"/>
            </a:pPr>
            <a:r>
              <a:rPr lang="en-US" sz="1800" dirty="0"/>
              <a:t>decision making, </a:t>
            </a:r>
            <a:endParaRPr lang="en-GB" sz="1800" dirty="0"/>
          </a:p>
          <a:p>
            <a:pPr lvl="1">
              <a:buFont typeface="Courier New" panose="020B0604020202020204" pitchFamily="34" charset="0"/>
              <a:buChar char="o"/>
            </a:pPr>
            <a:r>
              <a:rPr lang="en-US" sz="1800" dirty="0"/>
              <a:t>numeracy, </a:t>
            </a:r>
            <a:endParaRPr lang="en-GB" sz="1800" dirty="0"/>
          </a:p>
          <a:p>
            <a:pPr lvl="1">
              <a:buFont typeface="Courier New" panose="020B0604020202020204" pitchFamily="34" charset="0"/>
              <a:buChar char="o"/>
            </a:pPr>
            <a:r>
              <a:rPr lang="en-US" sz="1800" dirty="0"/>
              <a:t>presentation and </a:t>
            </a:r>
            <a:endParaRPr lang="en-GB" sz="1800" dirty="0"/>
          </a:p>
          <a:p>
            <a:pPr lvl="1">
              <a:buFont typeface="Courier New" panose="020B0604020202020204" pitchFamily="34" charset="0"/>
              <a:buChar char="o"/>
            </a:pPr>
            <a:r>
              <a:rPr lang="en-US" sz="1800" dirty="0"/>
              <a:t>generally understanding how an </a:t>
            </a:r>
            <a:r>
              <a:rPr lang="en-US" sz="1800" dirty="0" err="1"/>
              <a:t>organisation</a:t>
            </a:r>
            <a:r>
              <a:rPr lang="en-US" sz="1800" dirty="0"/>
              <a:t> operates</a:t>
            </a:r>
            <a:r>
              <a:rPr lang="en-GB" sz="1800" dirty="0"/>
              <a:t>! </a:t>
            </a:r>
          </a:p>
          <a:p>
            <a:pPr marL="0" indent="0">
              <a:buNone/>
            </a:pPr>
            <a:endParaRPr lang="en-GB" sz="2000" dirty="0"/>
          </a:p>
          <a:p>
            <a:pPr marL="0" indent="0">
              <a:buNone/>
            </a:pPr>
            <a:r>
              <a:rPr lang="en-GB" sz="2000" dirty="0"/>
              <a:t>The world is constantly changing and the </a:t>
            </a:r>
            <a:r>
              <a:rPr lang="en-GB" sz="2000" b="1" dirty="0"/>
              <a:t>jobs</a:t>
            </a:r>
            <a:r>
              <a:rPr lang="en-GB" sz="2000" dirty="0"/>
              <a:t> that you will have as adults might </a:t>
            </a:r>
            <a:r>
              <a:rPr lang="en-GB" sz="2000" b="1" dirty="0"/>
              <a:t>not yet exist</a:t>
            </a:r>
          </a:p>
          <a:p>
            <a:pPr marL="0" indent="0">
              <a:buNone/>
            </a:pPr>
            <a:endParaRPr lang="en-GB" sz="2000" dirty="0"/>
          </a:p>
          <a:p>
            <a:pPr marL="0" indent="0">
              <a:buNone/>
            </a:pPr>
            <a:r>
              <a:rPr lang="en-GB" sz="2000" b="1" dirty="0"/>
              <a:t>GCSE Business will give you the opportunity to develop the skills you need to thrive!</a:t>
            </a:r>
          </a:p>
          <a:p>
            <a:pPr marL="0" indent="0">
              <a:buNone/>
            </a:pPr>
            <a:endParaRPr lang="en-GB" sz="1400" dirty="0"/>
          </a:p>
          <a:p>
            <a:pPr marL="0" indent="0">
              <a:buNone/>
            </a:pPr>
            <a:endParaRPr lang="en-GB" sz="1400" dirty="0"/>
          </a:p>
        </p:txBody>
      </p:sp>
      <p:pic>
        <p:nvPicPr>
          <p:cNvPr id="1026" name="Picture 2" descr="12 Business Skills You Need to Have">
            <a:extLst>
              <a:ext uri="{FF2B5EF4-FFF2-40B4-BE49-F238E27FC236}">
                <a16:creationId xmlns:a16="http://schemas.microsoft.com/office/drawing/2014/main" id="{62CB9FAF-9EFD-8C53-5FF5-34F9C85BA4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7094809" y="2834673"/>
            <a:ext cx="1827639" cy="191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9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up of a card&#10;&#10;Description automatically generated">
            <a:extLst>
              <a:ext uri="{FF2B5EF4-FFF2-40B4-BE49-F238E27FC236}">
                <a16:creationId xmlns:a16="http://schemas.microsoft.com/office/drawing/2014/main" id="{B5332463-7B44-6BE7-48F6-677E692905F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70324" y="1008792"/>
            <a:ext cx="3281750" cy="2967531"/>
          </a:xfrm>
        </p:spPr>
      </p:pic>
      <p:sp>
        <p:nvSpPr>
          <p:cNvPr id="6" name="TextBox 5">
            <a:extLst>
              <a:ext uri="{FF2B5EF4-FFF2-40B4-BE49-F238E27FC236}">
                <a16:creationId xmlns:a16="http://schemas.microsoft.com/office/drawing/2014/main" id="{AAD56CF0-80AF-1A9C-23B8-680C73094400}"/>
              </a:ext>
            </a:extLst>
          </p:cNvPr>
          <p:cNvSpPr txBox="1"/>
          <p:nvPr/>
        </p:nvSpPr>
        <p:spPr>
          <a:xfrm>
            <a:off x="3452273" y="1009088"/>
            <a:ext cx="5503281" cy="2977738"/>
          </a:xfrm>
          <a:prstGeom prst="rect">
            <a:avLst/>
          </a:prstGeom>
          <a:solidFill>
            <a:schemeClr val="accent1">
              <a:lumMod val="20000"/>
              <a:lumOff val="80000"/>
            </a:schemeClr>
          </a:solidFill>
          <a:ln>
            <a:solidFill>
              <a:srgbClr val="4472C4"/>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will I be assessed: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Two exams at the end of the course – no coursework</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Paper 1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Business in the real world, influences on business, operations and human resources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Paper 2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Business in the real world, influences on business, marketing and finance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7" name="Picture 6" descr="A white rectangular object with black text&#10;&#10;Description automatically generated">
            <a:extLst>
              <a:ext uri="{FF2B5EF4-FFF2-40B4-BE49-F238E27FC236}">
                <a16:creationId xmlns:a16="http://schemas.microsoft.com/office/drawing/2014/main" id="{E751C619-34E2-BE77-64A2-FEDFE1173D0A}"/>
              </a:ext>
            </a:extLst>
          </p:cNvPr>
          <p:cNvPicPr>
            <a:picLocks noChangeAspect="1"/>
          </p:cNvPicPr>
          <p:nvPr/>
        </p:nvPicPr>
        <p:blipFill>
          <a:blip r:embed="rId3"/>
          <a:stretch>
            <a:fillRect/>
          </a:stretch>
        </p:blipFill>
        <p:spPr>
          <a:xfrm>
            <a:off x="3348655" y="3752370"/>
            <a:ext cx="5712401" cy="2092005"/>
          </a:xfrm>
          <a:prstGeom prst="rect">
            <a:avLst/>
          </a:prstGeom>
        </p:spPr>
      </p:pic>
      <p:sp>
        <p:nvSpPr>
          <p:cNvPr id="5" name="Title 3">
            <a:extLst>
              <a:ext uri="{FF2B5EF4-FFF2-40B4-BE49-F238E27FC236}">
                <a16:creationId xmlns:a16="http://schemas.microsoft.com/office/drawing/2014/main" id="{9C2B345C-EEE6-46EA-9B4D-2008D6E731BF}"/>
              </a:ext>
            </a:extLst>
          </p:cNvPr>
          <p:cNvSpPr>
            <a:spLocks noGrp="1"/>
          </p:cNvSpPr>
          <p:nvPr>
            <p:ph type="title"/>
          </p:nvPr>
        </p:nvSpPr>
        <p:spPr>
          <a:xfrm>
            <a:off x="880110" y="-251107"/>
            <a:ext cx="8263890" cy="1075811"/>
          </a:xfrm>
        </p:spPr>
        <p:txBody>
          <a:bodyPr anchor="b">
            <a:normAutofit/>
          </a:bodyPr>
          <a:lstStyle/>
          <a:p>
            <a:r>
              <a:rPr lang="en-GB" sz="3600" dirty="0"/>
              <a:t>GCSE Business </a:t>
            </a:r>
          </a:p>
        </p:txBody>
      </p:sp>
    </p:spTree>
    <p:extLst>
      <p:ext uri="{BB962C8B-B14F-4D97-AF65-F5344CB8AC3E}">
        <p14:creationId xmlns:p14="http://schemas.microsoft.com/office/powerpoint/2010/main" val="61677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Year 9 Senior School to date</a:t>
            </a:r>
          </a:p>
        </p:txBody>
      </p:sp>
      <p:sp>
        <p:nvSpPr>
          <p:cNvPr id="11" name="Content Placeholder 10">
            <a:extLst>
              <a:ext uri="{FF2B5EF4-FFF2-40B4-BE49-F238E27FC236}">
                <a16:creationId xmlns:a16="http://schemas.microsoft.com/office/drawing/2014/main" id="{3BAB9C64-F157-0A6F-F99E-9704AB3962C7}"/>
              </a:ext>
            </a:extLst>
          </p:cNvPr>
          <p:cNvSpPr>
            <a:spLocks noGrp="1"/>
          </p:cNvSpPr>
          <p:nvPr>
            <p:ph idx="1"/>
          </p:nvPr>
        </p:nvSpPr>
        <p:spPr>
          <a:xfrm>
            <a:off x="0" y="1888402"/>
            <a:ext cx="5988407" cy="4004441"/>
          </a:xfrm>
        </p:spPr>
        <p:txBody>
          <a:bodyPr/>
          <a:lstStyle/>
          <a:p>
            <a:r>
              <a:rPr lang="en-GB" sz="2100"/>
              <a:t>Summer Reward challenge</a:t>
            </a:r>
          </a:p>
          <a:p>
            <a:r>
              <a:rPr lang="en-GB" sz="2100"/>
              <a:t>GCHQ Languages competition</a:t>
            </a:r>
          </a:p>
          <a:p>
            <a:r>
              <a:rPr lang="en-GB" sz="2100"/>
              <a:t>Team building trip to Lea Green</a:t>
            </a:r>
          </a:p>
          <a:p>
            <a:r>
              <a:rPr lang="en-GB" sz="2100"/>
              <a:t>Serving at Community Tea Party</a:t>
            </a:r>
          </a:p>
          <a:p>
            <a:r>
              <a:rPr lang="en-GB" sz="2100"/>
              <a:t>Girls football team games</a:t>
            </a:r>
          </a:p>
          <a:p>
            <a:r>
              <a:rPr lang="en-GB" sz="2100"/>
              <a:t>Padley centre donations</a:t>
            </a:r>
          </a:p>
          <a:p>
            <a:r>
              <a:rPr lang="en-GB" sz="2100"/>
              <a:t>Army visit and teambuilding </a:t>
            </a:r>
          </a:p>
          <a:p>
            <a:pPr marL="0" indent="0">
              <a:buNone/>
            </a:pPr>
            <a:endParaRPr lang="en-GB" sz="2100"/>
          </a:p>
        </p:txBody>
      </p:sp>
      <p:sp>
        <p:nvSpPr>
          <p:cNvPr id="12" name="TextBox 11">
            <a:extLst>
              <a:ext uri="{FF2B5EF4-FFF2-40B4-BE49-F238E27FC236}">
                <a16:creationId xmlns:a16="http://schemas.microsoft.com/office/drawing/2014/main" id="{03693E4D-DE3C-970B-A879-9F8AD9FF9FCC}"/>
              </a:ext>
            </a:extLst>
          </p:cNvPr>
          <p:cNvSpPr txBox="1"/>
          <p:nvPr/>
        </p:nvSpPr>
        <p:spPr>
          <a:xfrm>
            <a:off x="5234152" y="1888402"/>
            <a:ext cx="4453760" cy="3624069"/>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Weekly quiz with reward</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Photography competition</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Hindu temple trip</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Football &amp; Hockey team</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Indoor golf reward</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Musical performances</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House plays</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V&amp;A challenge</a:t>
            </a:r>
          </a:p>
          <a:p>
            <a:pPr marL="214313" indent="-214313" algn="l" defTabSz="685800" eaLnBrk="1" fontAlgn="auto" hangingPunct="1">
              <a:spcBef>
                <a:spcPts val="0"/>
              </a:spcBef>
              <a:spcAft>
                <a:spcPts val="0"/>
              </a:spcAft>
              <a:buFont typeface="Arial" panose="020B0604020202020204" pitchFamily="34" charset="0"/>
              <a:buChar char="•"/>
              <a:defRPr/>
            </a:pPr>
            <a:r>
              <a:rPr lang="en-GB" sz="2100">
                <a:solidFill>
                  <a:prstClr val="black"/>
                </a:solidFill>
                <a:latin typeface="Century Gothic" panose="020B0502020202020204" pitchFamily="34" charset="0"/>
              </a:rPr>
              <a:t>Enterprise day</a:t>
            </a:r>
          </a:p>
          <a:p>
            <a:pPr marL="214313" indent="-214313" algn="l" defTabSz="685800" eaLnBrk="1" fontAlgn="auto" hangingPunct="1">
              <a:spcBef>
                <a:spcPts val="0"/>
              </a:spcBef>
              <a:spcAft>
                <a:spcPts val="0"/>
              </a:spcAft>
              <a:buFont typeface="Arial" panose="020B0604020202020204" pitchFamily="34" charset="0"/>
              <a:buChar char="•"/>
              <a:defRPr/>
            </a:pPr>
            <a:endParaRPr lang="en-GB" sz="1350">
              <a:solidFill>
                <a:prstClr val="black"/>
              </a:solidFill>
              <a:latin typeface="Century Gothic" panose="020B0502020202020204" pitchFamily="34" charset="0"/>
            </a:endParaRPr>
          </a:p>
          <a:p>
            <a:pPr marL="214313" indent="-214313" algn="l" defTabSz="685800" eaLnBrk="1" fontAlgn="auto" hangingPunct="1">
              <a:spcBef>
                <a:spcPts val="0"/>
              </a:spcBef>
              <a:spcAft>
                <a:spcPts val="0"/>
              </a:spcAft>
              <a:buFont typeface="Arial" panose="020B0604020202020204" pitchFamily="34" charset="0"/>
              <a:buChar char="•"/>
              <a:defRPr/>
            </a:pPr>
            <a:endParaRPr lang="en-GB" sz="1350">
              <a:solidFill>
                <a:prstClr val="black"/>
              </a:solidFill>
              <a:latin typeface="Century Gothic" panose="020B0502020202020204" pitchFamily="34" charset="0"/>
            </a:endParaRPr>
          </a:p>
          <a:p>
            <a:pPr marL="214313" indent="-214313" algn="l" defTabSz="685800" eaLnBrk="1" fontAlgn="auto" hangingPunct="1">
              <a:spcBef>
                <a:spcPts val="0"/>
              </a:spcBef>
              <a:spcAft>
                <a:spcPts val="0"/>
              </a:spcAft>
              <a:buFont typeface="Arial" panose="020B0604020202020204" pitchFamily="34" charset="0"/>
              <a:buChar char="•"/>
              <a:defRPr/>
            </a:pPr>
            <a:endParaRPr lang="en-GB" sz="135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86525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FD34-7F55-4CC9-9B93-31ACCFE3B48B}"/>
              </a:ext>
            </a:extLst>
          </p:cNvPr>
          <p:cNvSpPr>
            <a:spLocks noGrp="1"/>
          </p:cNvSpPr>
          <p:nvPr>
            <p:ph type="title"/>
          </p:nvPr>
        </p:nvSpPr>
        <p:spPr>
          <a:xfrm>
            <a:off x="3468172" y="198129"/>
            <a:ext cx="5554960" cy="490066"/>
          </a:xfrm>
        </p:spPr>
        <p:txBody>
          <a:bodyPr/>
          <a:lstStyle/>
          <a:p>
            <a:pPr>
              <a:defRPr/>
            </a:pPr>
            <a:r>
              <a:rPr lang="en-GB" sz="2400" b="1" dirty="0">
                <a:solidFill>
                  <a:srgbClr val="990033"/>
                </a:solidFill>
                <a:ea typeface="Times New Roman" panose="02020603050405020304" pitchFamily="18" charset="0"/>
                <a:cs typeface="Times New Roman" panose="02020603050405020304" pitchFamily="18" charset="0"/>
              </a:rPr>
              <a:t>GCSE Physical Education </a:t>
            </a:r>
            <a:r>
              <a:rPr lang="en-GB" sz="2400" dirty="0">
                <a:solidFill>
                  <a:srgbClr val="990033"/>
                </a:solidFill>
                <a:ea typeface="Times New Roman" panose="02020603050405020304" pitchFamily="18" charset="0"/>
                <a:cs typeface="Times New Roman" panose="02020603050405020304" pitchFamily="18" charset="0"/>
              </a:rPr>
              <a:t>(Edexcel)</a:t>
            </a:r>
            <a:endParaRPr lang="en-GB" sz="9600" dirty="0">
              <a:solidFill>
                <a:srgbClr val="990033"/>
              </a:solidFill>
            </a:endParaRPr>
          </a:p>
        </p:txBody>
      </p:sp>
      <p:sp>
        <p:nvSpPr>
          <p:cNvPr id="3" name="Content Placeholder 2">
            <a:extLst>
              <a:ext uri="{FF2B5EF4-FFF2-40B4-BE49-F238E27FC236}">
                <a16:creationId xmlns:a16="http://schemas.microsoft.com/office/drawing/2014/main" id="{66F3CF1C-2572-4713-938A-3A5C7C8D7F9B}"/>
              </a:ext>
            </a:extLst>
          </p:cNvPr>
          <p:cNvSpPr>
            <a:spLocks noGrp="1"/>
          </p:cNvSpPr>
          <p:nvPr>
            <p:ph idx="1"/>
          </p:nvPr>
        </p:nvSpPr>
        <p:spPr>
          <a:xfrm>
            <a:off x="241026" y="1358283"/>
            <a:ext cx="6732013" cy="5010986"/>
          </a:xfrm>
        </p:spPr>
        <p:txBody>
          <a:bodyPr/>
          <a:lstStyle/>
          <a:p>
            <a:pPr marL="0" indent="0">
              <a:lnSpc>
                <a:spcPct val="107000"/>
              </a:lnSpc>
              <a:spcBef>
                <a:spcPts val="200"/>
              </a:spcBef>
              <a:buFont typeface="Wingdings" panose="05000000000000000000" pitchFamily="2" charset="2"/>
              <a:buNone/>
              <a:defRPr/>
            </a:pPr>
            <a:r>
              <a:rPr lang="en-GB" b="1" dirty="0">
                <a:solidFill>
                  <a:srgbClr val="0000FF"/>
                </a:solidFill>
                <a:effectLst/>
                <a:ea typeface="Times New Roman" panose="02020603050405020304" pitchFamily="18" charset="0"/>
                <a:cs typeface="Times New Roman" panose="02020603050405020304" pitchFamily="18" charset="0"/>
              </a:rPr>
              <a:t>Course Overview and Assessment</a:t>
            </a:r>
            <a:endParaRPr lang="en-GB" dirty="0">
              <a:effectLst/>
              <a:ea typeface="Times New Roman" panose="02020603050405020304" pitchFamily="18" charset="0"/>
              <a:cs typeface="Times New Roman" panose="02020603050405020304" pitchFamily="18" charset="0"/>
            </a:endParaRPr>
          </a:p>
          <a:p>
            <a:pPr marL="0" indent="0">
              <a:lnSpc>
                <a:spcPct val="107000"/>
              </a:lnSpc>
              <a:spcAft>
                <a:spcPts val="800"/>
              </a:spcAft>
              <a:buFont typeface="Wingdings" panose="05000000000000000000" pitchFamily="2" charset="2"/>
              <a:buNone/>
              <a:defRPr/>
            </a:pPr>
            <a:r>
              <a:rPr lang="en-GB" dirty="0">
                <a:effectLst/>
                <a:ea typeface="Times New Roman" panose="02020603050405020304" pitchFamily="18" charset="0"/>
                <a:cs typeface="Times New Roman" panose="02020603050405020304" pitchFamily="18" charset="0"/>
              </a:rPr>
              <a:t>There are 3 components to GCSE Physical Education: </a:t>
            </a:r>
          </a:p>
          <a:p>
            <a:pPr marL="0" indent="0">
              <a:lnSpc>
                <a:spcPct val="107000"/>
              </a:lnSpc>
              <a:spcAft>
                <a:spcPts val="800"/>
              </a:spcAft>
              <a:buFont typeface="Wingdings" panose="05000000000000000000" pitchFamily="2" charset="2"/>
              <a:buNone/>
              <a:defRPr/>
            </a:pPr>
            <a:r>
              <a:rPr lang="en-GB" b="1" i="1" dirty="0">
                <a:effectLst/>
                <a:ea typeface="Times New Roman" panose="02020603050405020304" pitchFamily="18" charset="0"/>
                <a:cs typeface="Times New Roman" panose="02020603050405020304" pitchFamily="18" charset="0"/>
              </a:rPr>
              <a:t>Component 1 - The Human Body and Movement in Physical Activity and Sport </a:t>
            </a:r>
            <a:endParaRPr lang="en-GB" dirty="0">
              <a:effectLst/>
              <a:ea typeface="Times New Roman" panose="02020603050405020304" pitchFamily="18" charset="0"/>
              <a:cs typeface="Times New Roman" panose="02020603050405020304" pitchFamily="18" charset="0"/>
            </a:endParaRP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Movement analysis </a:t>
            </a: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Physical training </a:t>
            </a: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Applied anatomy and physiology</a:t>
            </a:r>
          </a:p>
          <a:p>
            <a:pPr marL="0" indent="0">
              <a:lnSpc>
                <a:spcPct val="107000"/>
              </a:lnSpc>
              <a:spcAft>
                <a:spcPts val="800"/>
              </a:spcAft>
              <a:buNone/>
              <a:defRPr/>
            </a:pPr>
            <a:r>
              <a:rPr lang="en-GB" dirty="0">
                <a:solidFill>
                  <a:srgbClr val="0000FF"/>
                </a:solidFill>
                <a:ea typeface="Times New Roman" panose="02020603050405020304" pitchFamily="18" charset="0"/>
                <a:cs typeface="Times New Roman" panose="02020603050405020304" pitchFamily="18" charset="0"/>
              </a:rPr>
              <a:t>Assessment: </a:t>
            </a:r>
            <a:r>
              <a:rPr lang="en-GB" dirty="0">
                <a:solidFill>
                  <a:srgbClr val="0000FF"/>
                </a:solidFill>
                <a:effectLst/>
                <a:ea typeface="Times New Roman" panose="02020603050405020304" pitchFamily="18" charset="0"/>
                <a:cs typeface="Times New Roman" panose="02020603050405020304" pitchFamily="18" charset="0"/>
              </a:rPr>
              <a:t>Written exam 1 - 1 hour 15 mins (30%) </a:t>
            </a:r>
          </a:p>
          <a:p>
            <a:pPr>
              <a:defRPr/>
            </a:pPr>
            <a:endParaRPr lang="en-GB"/>
          </a:p>
        </p:txBody>
      </p:sp>
      <p:pic>
        <p:nvPicPr>
          <p:cNvPr id="11268" name="Picture 3">
            <a:extLst>
              <a:ext uri="{FF2B5EF4-FFF2-40B4-BE49-F238E27FC236}">
                <a16:creationId xmlns:a16="http://schemas.microsoft.com/office/drawing/2014/main" id="{E9ACFA8D-15DC-4A18-A28E-F3752C3DC9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1921" y="1358283"/>
            <a:ext cx="131603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66">
            <a:extLst>
              <a:ext uri="{FF2B5EF4-FFF2-40B4-BE49-F238E27FC236}">
                <a16:creationId xmlns:a16="http://schemas.microsoft.com/office/drawing/2014/main" id="{7ECB83B3-6B43-4120-B2CC-59EAB0126A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761" y="4009533"/>
            <a:ext cx="20812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4221-B87D-4256-8EAC-0F7DA17CBE03}"/>
              </a:ext>
            </a:extLst>
          </p:cNvPr>
          <p:cNvSpPr>
            <a:spLocks noGrp="1"/>
          </p:cNvSpPr>
          <p:nvPr>
            <p:ph type="title"/>
          </p:nvPr>
        </p:nvSpPr>
        <p:spPr/>
        <p:txBody>
          <a:bodyPr/>
          <a:lstStyle/>
          <a:p>
            <a:r>
              <a:rPr lang="en-GB" sz="2400" dirty="0"/>
              <a:t>Component 2+3</a:t>
            </a:r>
          </a:p>
        </p:txBody>
      </p:sp>
      <p:sp>
        <p:nvSpPr>
          <p:cNvPr id="3" name="Content Placeholder 2">
            <a:extLst>
              <a:ext uri="{FF2B5EF4-FFF2-40B4-BE49-F238E27FC236}">
                <a16:creationId xmlns:a16="http://schemas.microsoft.com/office/drawing/2014/main" id="{CFA7FFB7-3C57-4623-AC36-5B88B9213822}"/>
              </a:ext>
            </a:extLst>
          </p:cNvPr>
          <p:cNvSpPr>
            <a:spLocks noGrp="1"/>
          </p:cNvSpPr>
          <p:nvPr>
            <p:ph idx="1"/>
          </p:nvPr>
        </p:nvSpPr>
        <p:spPr>
          <a:xfrm>
            <a:off x="338386" y="1166018"/>
            <a:ext cx="8592549" cy="5276823"/>
          </a:xfrm>
        </p:spPr>
        <p:txBody>
          <a:bodyPr/>
          <a:lstStyle/>
          <a:p>
            <a:pPr marL="0" indent="0">
              <a:lnSpc>
                <a:spcPct val="107000"/>
              </a:lnSpc>
              <a:spcAft>
                <a:spcPts val="800"/>
              </a:spcAft>
              <a:buFont typeface="Wingdings" panose="05000000000000000000" pitchFamily="2" charset="2"/>
              <a:buNone/>
              <a:defRPr/>
            </a:pPr>
            <a:r>
              <a:rPr lang="en-GB" b="1" i="1" dirty="0">
                <a:effectLst/>
                <a:ea typeface="Times New Roman" panose="02020603050405020304" pitchFamily="18" charset="0"/>
                <a:cs typeface="Times New Roman" panose="02020603050405020304" pitchFamily="18" charset="0"/>
              </a:rPr>
              <a:t>Component 2 - Socio-Cultural Influences and Well-being in Physical Activity and Sport </a:t>
            </a:r>
            <a:endParaRPr lang="en-GB" dirty="0">
              <a:effectLst/>
              <a:ea typeface="Times New Roman" panose="02020603050405020304" pitchFamily="18" charset="0"/>
              <a:cs typeface="Times New Roman" panose="02020603050405020304" pitchFamily="18" charset="0"/>
            </a:endParaRP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Health, fitness and well-being </a:t>
            </a: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Sports psychology </a:t>
            </a: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Socio-cultural influences </a:t>
            </a:r>
          </a:p>
          <a:p>
            <a:pPr>
              <a:lnSpc>
                <a:spcPct val="107000"/>
              </a:lnSpc>
              <a:spcAft>
                <a:spcPts val="800"/>
              </a:spcAft>
              <a:defRPr/>
            </a:pPr>
            <a:r>
              <a:rPr lang="en-GB" dirty="0">
                <a:solidFill>
                  <a:srgbClr val="0000FF"/>
                </a:solidFill>
                <a:effectLst/>
                <a:ea typeface="Times New Roman" panose="02020603050405020304" pitchFamily="18" charset="0"/>
                <a:cs typeface="Times New Roman" panose="02020603050405020304" pitchFamily="18" charset="0"/>
              </a:rPr>
              <a:t>Written exam 2- 1 hour 15 mins (30%) </a:t>
            </a:r>
            <a:endParaRPr lang="en-GB" b="1" i="1" dirty="0">
              <a:effectLst/>
              <a:ea typeface="Times New Roman" panose="02020603050405020304" pitchFamily="18" charset="0"/>
              <a:cs typeface="Times New Roman" panose="02020603050405020304" pitchFamily="18" charset="0"/>
            </a:endParaRPr>
          </a:p>
          <a:p>
            <a:pPr marL="0" indent="0">
              <a:lnSpc>
                <a:spcPct val="107000"/>
              </a:lnSpc>
              <a:spcAft>
                <a:spcPts val="800"/>
              </a:spcAft>
              <a:buFont typeface="Wingdings" panose="05000000000000000000" pitchFamily="2" charset="2"/>
              <a:buNone/>
              <a:defRPr/>
            </a:pPr>
            <a:r>
              <a:rPr lang="en-GB" b="1" i="1" dirty="0">
                <a:effectLst/>
                <a:ea typeface="Times New Roman" panose="02020603050405020304" pitchFamily="18" charset="0"/>
                <a:cs typeface="Times New Roman" panose="02020603050405020304" pitchFamily="18" charset="0"/>
              </a:rPr>
              <a:t>Component 3 - Non-Exam Assessment </a:t>
            </a:r>
            <a:endParaRPr lang="en-GB" dirty="0">
              <a:effectLst/>
              <a:ea typeface="Times New Roman" panose="02020603050405020304" pitchFamily="18" charset="0"/>
              <a:cs typeface="Times New Roman" panose="02020603050405020304" pitchFamily="18" charset="0"/>
            </a:endParaRP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Practical assessment in individual and team activities </a:t>
            </a:r>
            <a:r>
              <a:rPr lang="en-GB" dirty="0">
                <a:solidFill>
                  <a:srgbClr val="0000FF"/>
                </a:solidFill>
                <a:effectLst/>
                <a:ea typeface="Times New Roman" panose="02020603050405020304" pitchFamily="18" charset="0"/>
                <a:cs typeface="Times New Roman" panose="02020603050405020304" pitchFamily="18" charset="0"/>
              </a:rPr>
              <a:t>30%</a:t>
            </a:r>
          </a:p>
          <a:p>
            <a:pPr>
              <a:lnSpc>
                <a:spcPct val="107000"/>
              </a:lnSpc>
              <a:spcAft>
                <a:spcPts val="800"/>
              </a:spcAft>
              <a:defRPr/>
            </a:pPr>
            <a:r>
              <a:rPr lang="en-GB" dirty="0">
                <a:effectLst/>
                <a:ea typeface="Times New Roman" panose="02020603050405020304" pitchFamily="18" charset="0"/>
                <a:cs typeface="Times New Roman" panose="02020603050405020304" pitchFamily="18" charset="0"/>
              </a:rPr>
              <a:t>Written Coursework </a:t>
            </a:r>
            <a:r>
              <a:rPr lang="en-GB" dirty="0">
                <a:solidFill>
                  <a:srgbClr val="0000FF"/>
                </a:solidFill>
                <a:effectLst/>
                <a:ea typeface="Times New Roman" panose="02020603050405020304" pitchFamily="18" charset="0"/>
                <a:cs typeface="Times New Roman" panose="02020603050405020304" pitchFamily="18" charset="0"/>
              </a:rPr>
              <a:t>10%</a:t>
            </a:r>
          </a:p>
          <a:p>
            <a:pPr marL="0" indent="0">
              <a:buFont typeface="Wingdings" panose="05000000000000000000" pitchFamily="2" charset="2"/>
              <a:buNone/>
              <a:defRPr/>
            </a:pPr>
            <a:endParaRPr lang="en-GB" sz="2400"/>
          </a:p>
        </p:txBody>
      </p:sp>
      <p:pic>
        <p:nvPicPr>
          <p:cNvPr id="4" name="Picture 3">
            <a:extLst>
              <a:ext uri="{FF2B5EF4-FFF2-40B4-BE49-F238E27FC236}">
                <a16:creationId xmlns:a16="http://schemas.microsoft.com/office/drawing/2014/main" id="{18D2032E-B14C-4645-9E75-8B1F3841EB40}"/>
              </a:ext>
            </a:extLst>
          </p:cNvPr>
          <p:cNvPicPr>
            <a:picLocks noChangeAspect="1"/>
          </p:cNvPicPr>
          <p:nvPr/>
        </p:nvPicPr>
        <p:blipFill>
          <a:blip r:embed="rId2"/>
          <a:stretch>
            <a:fillRect/>
          </a:stretch>
        </p:blipFill>
        <p:spPr>
          <a:xfrm>
            <a:off x="5824652" y="1737339"/>
            <a:ext cx="3106283" cy="206709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3D0B-4E8D-4386-A09D-8B8B9DCE130D}"/>
              </a:ext>
            </a:extLst>
          </p:cNvPr>
          <p:cNvSpPr>
            <a:spLocks noGrp="1"/>
          </p:cNvSpPr>
          <p:nvPr>
            <p:ph type="title"/>
          </p:nvPr>
        </p:nvSpPr>
        <p:spPr>
          <a:xfrm>
            <a:off x="3440824" y="274638"/>
            <a:ext cx="5554960" cy="490066"/>
          </a:xfrm>
        </p:spPr>
        <p:txBody>
          <a:bodyPr/>
          <a:lstStyle/>
          <a:p>
            <a:r>
              <a:rPr lang="en-GB" sz="2400" b="1" dirty="0">
                <a:solidFill>
                  <a:srgbClr val="990033"/>
                </a:solidFill>
                <a:ea typeface="Times New Roman" panose="02020603050405020304" pitchFamily="18" charset="0"/>
                <a:cs typeface="Times New Roman" panose="02020603050405020304" pitchFamily="18" charset="0"/>
              </a:rPr>
              <a:t>Practical Assessment</a:t>
            </a:r>
            <a:endParaRPr lang="en-GB" sz="2400" dirty="0">
              <a:solidFill>
                <a:srgbClr val="990033"/>
              </a:solidFill>
            </a:endParaRPr>
          </a:p>
        </p:txBody>
      </p:sp>
      <p:sp>
        <p:nvSpPr>
          <p:cNvPr id="3" name="Content Placeholder 2">
            <a:extLst>
              <a:ext uri="{FF2B5EF4-FFF2-40B4-BE49-F238E27FC236}">
                <a16:creationId xmlns:a16="http://schemas.microsoft.com/office/drawing/2014/main" id="{C145B44D-8790-4AB4-876C-7711186BEA3D}"/>
              </a:ext>
            </a:extLst>
          </p:cNvPr>
          <p:cNvSpPr>
            <a:spLocks noGrp="1"/>
          </p:cNvSpPr>
          <p:nvPr>
            <p:ph idx="1"/>
          </p:nvPr>
        </p:nvSpPr>
        <p:spPr>
          <a:xfrm>
            <a:off x="225835" y="1160423"/>
            <a:ext cx="6858137" cy="5271908"/>
          </a:xfrm>
        </p:spPr>
        <p:txBody>
          <a:bodyPr/>
          <a:lstStyle/>
          <a:p>
            <a:pPr>
              <a:lnSpc>
                <a:spcPct val="107000"/>
              </a:lnSpc>
              <a:spcAft>
                <a:spcPts val="800"/>
              </a:spcAft>
              <a:defRPr/>
            </a:pPr>
            <a:r>
              <a:rPr lang="en-GB" sz="1800" dirty="0">
                <a:effectLst/>
                <a:ea typeface="Times New Roman" panose="02020603050405020304" pitchFamily="18" charset="0"/>
                <a:cs typeface="Times New Roman" panose="02020603050405020304" pitchFamily="18" charset="0"/>
              </a:rPr>
              <a:t>Students have to be assessed in 3 activities from the list below. </a:t>
            </a:r>
          </a:p>
          <a:p>
            <a:pPr>
              <a:lnSpc>
                <a:spcPct val="107000"/>
              </a:lnSpc>
              <a:spcAft>
                <a:spcPts val="800"/>
              </a:spcAft>
              <a:defRPr/>
            </a:pPr>
            <a:r>
              <a:rPr lang="en-GB" sz="1800" dirty="0">
                <a:effectLst/>
                <a:ea typeface="Times New Roman" panose="02020603050405020304" pitchFamily="18" charset="0"/>
                <a:cs typeface="Times New Roman" panose="02020603050405020304" pitchFamily="18" charset="0"/>
              </a:rPr>
              <a:t>One activity must be from the individual list and one from the team list. The third activity can be from either list. </a:t>
            </a:r>
          </a:p>
          <a:p>
            <a:pPr>
              <a:lnSpc>
                <a:spcPct val="107000"/>
              </a:lnSpc>
              <a:spcAft>
                <a:spcPts val="800"/>
              </a:spcAft>
              <a:defRPr/>
            </a:pPr>
            <a:r>
              <a:rPr lang="en-GB" sz="1800" dirty="0">
                <a:effectLst/>
                <a:ea typeface="Times New Roman" panose="02020603050405020304" pitchFamily="18" charset="0"/>
                <a:cs typeface="Times New Roman" panose="02020603050405020304" pitchFamily="18" charset="0"/>
              </a:rPr>
              <a:t>The written coursework is on one sporting activity from the specification.</a:t>
            </a:r>
          </a:p>
          <a:p>
            <a:pPr>
              <a:lnSpc>
                <a:spcPct val="107000"/>
              </a:lnSpc>
              <a:spcAft>
                <a:spcPts val="800"/>
              </a:spcAft>
              <a:defRPr/>
            </a:pPr>
            <a:r>
              <a:rPr lang="en-GB" sz="1800" b="1" dirty="0">
                <a:effectLst/>
                <a:ea typeface="Times New Roman" panose="02020603050405020304" pitchFamily="18" charset="0"/>
                <a:cs typeface="Times New Roman" panose="02020603050405020304" pitchFamily="18" charset="0"/>
              </a:rPr>
              <a:t>Team Activities</a:t>
            </a:r>
            <a:endParaRPr lang="en-GB" sz="1800" dirty="0">
              <a:effectLst/>
              <a:ea typeface="Times New Roman" panose="02020603050405020304" pitchFamily="18" charset="0"/>
              <a:cs typeface="Times New Roman" panose="02020603050405020304" pitchFamily="18" charset="0"/>
            </a:endParaRPr>
          </a:p>
          <a:p>
            <a:pPr marL="0" indent="0">
              <a:lnSpc>
                <a:spcPct val="107000"/>
              </a:lnSpc>
              <a:spcAft>
                <a:spcPts val="800"/>
              </a:spcAft>
              <a:buFont typeface="Wingdings" panose="05000000000000000000" pitchFamily="2" charset="2"/>
              <a:buNone/>
              <a:defRPr/>
            </a:pPr>
            <a:r>
              <a:rPr lang="en-GB" sz="1800" dirty="0">
                <a:effectLst/>
                <a:ea typeface="Times New Roman" panose="02020603050405020304" pitchFamily="18" charset="0"/>
                <a:cs typeface="Times New Roman" panose="02020603050405020304" pitchFamily="18" charset="0"/>
              </a:rPr>
              <a:t>Football, Badminton (Doubles), Tennis (Doubles), Cricket, Hockey, Netball, Rugby (League or Union), Squash (Doubles), Table Tennis (Doubles), Dance (Group Dance).</a:t>
            </a:r>
          </a:p>
          <a:p>
            <a:pPr>
              <a:lnSpc>
                <a:spcPct val="107000"/>
              </a:lnSpc>
              <a:spcAft>
                <a:spcPts val="800"/>
              </a:spcAft>
              <a:defRPr/>
            </a:pPr>
            <a:r>
              <a:rPr lang="en-GB" sz="1800" b="1" dirty="0">
                <a:effectLst/>
                <a:ea typeface="Times New Roman" panose="02020603050405020304" pitchFamily="18" charset="0"/>
                <a:cs typeface="Times New Roman" panose="02020603050405020304" pitchFamily="18" charset="0"/>
              </a:rPr>
              <a:t>Individual Activities</a:t>
            </a:r>
            <a:endParaRPr lang="en-GB" sz="1800" dirty="0">
              <a:effectLst/>
              <a:ea typeface="Times New Roman" panose="02020603050405020304" pitchFamily="18" charset="0"/>
              <a:cs typeface="Times New Roman" panose="02020603050405020304" pitchFamily="18" charset="0"/>
            </a:endParaRPr>
          </a:p>
          <a:p>
            <a:pPr marL="0" indent="0">
              <a:lnSpc>
                <a:spcPct val="107000"/>
              </a:lnSpc>
              <a:spcAft>
                <a:spcPts val="800"/>
              </a:spcAft>
              <a:buFont typeface="Wingdings" panose="05000000000000000000" pitchFamily="2" charset="2"/>
              <a:buNone/>
              <a:defRPr/>
            </a:pPr>
            <a:r>
              <a:rPr lang="en-GB" sz="1800" dirty="0">
                <a:effectLst/>
                <a:ea typeface="Times New Roman" panose="02020603050405020304" pitchFamily="18" charset="0"/>
                <a:cs typeface="Times New Roman" panose="02020603050405020304" pitchFamily="18" charset="0"/>
              </a:rPr>
              <a:t>Athletics, Skiing or Snowboarding, Gymnastics, Trampolining, Dance (Solo performance), Swimming, Tennis (Singles), Badminton (Singles), Table Tennis (Singles), Squash (Singles).</a:t>
            </a:r>
          </a:p>
          <a:p>
            <a:pPr>
              <a:defRPr/>
            </a:pPr>
            <a:endParaRPr lang="en-GB"/>
          </a:p>
        </p:txBody>
      </p:sp>
      <p:pic>
        <p:nvPicPr>
          <p:cNvPr id="13315" name="Picture 3">
            <a:extLst>
              <a:ext uri="{FF2B5EF4-FFF2-40B4-BE49-F238E27FC236}">
                <a16:creationId xmlns:a16="http://schemas.microsoft.com/office/drawing/2014/main" id="{68DE7FA4-D9B3-46A5-A54A-35F16B0359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3972" y="5455691"/>
            <a:ext cx="1986285" cy="97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Football (soccer) | History, Game ...">
            <a:extLst>
              <a:ext uri="{FF2B5EF4-FFF2-40B4-BE49-F238E27FC236}">
                <a16:creationId xmlns:a16="http://schemas.microsoft.com/office/drawing/2014/main" id="{69952871-ABB1-4D84-BD1E-3F4BE2DDF4B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91616CB9-7C95-487D-BB76-7922681CDFEC}"/>
              </a:ext>
            </a:extLst>
          </p:cNvPr>
          <p:cNvPicPr>
            <a:picLocks noChangeAspect="1"/>
          </p:cNvPicPr>
          <p:nvPr/>
        </p:nvPicPr>
        <p:blipFill>
          <a:blip r:embed="rId3"/>
          <a:stretch>
            <a:fillRect/>
          </a:stretch>
        </p:blipFill>
        <p:spPr>
          <a:xfrm>
            <a:off x="7158444" y="1160423"/>
            <a:ext cx="1837340" cy="1370938"/>
          </a:xfrm>
          <a:prstGeom prst="rect">
            <a:avLst/>
          </a:prstGeom>
        </p:spPr>
      </p:pic>
      <p:pic>
        <p:nvPicPr>
          <p:cNvPr id="6" name="Picture 5">
            <a:extLst>
              <a:ext uri="{FF2B5EF4-FFF2-40B4-BE49-F238E27FC236}">
                <a16:creationId xmlns:a16="http://schemas.microsoft.com/office/drawing/2014/main" id="{C004C181-2B13-4E16-80E5-26BEDFF70D07}"/>
              </a:ext>
            </a:extLst>
          </p:cNvPr>
          <p:cNvPicPr>
            <a:picLocks noChangeAspect="1"/>
          </p:cNvPicPr>
          <p:nvPr/>
        </p:nvPicPr>
        <p:blipFill>
          <a:blip r:embed="rId4"/>
          <a:stretch>
            <a:fillRect/>
          </a:stretch>
        </p:blipFill>
        <p:spPr>
          <a:xfrm>
            <a:off x="7083972" y="4193479"/>
            <a:ext cx="1987113" cy="1112783"/>
          </a:xfrm>
          <a:prstGeom prst="rect">
            <a:avLst/>
          </a:prstGeom>
        </p:spPr>
      </p:pic>
      <p:pic>
        <p:nvPicPr>
          <p:cNvPr id="7" name="Picture 6">
            <a:extLst>
              <a:ext uri="{FF2B5EF4-FFF2-40B4-BE49-F238E27FC236}">
                <a16:creationId xmlns:a16="http://schemas.microsoft.com/office/drawing/2014/main" id="{46CEA3C2-E394-4099-B629-31CF9E7D16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566" y="2623667"/>
            <a:ext cx="1495097" cy="149509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65B64-44BD-4E93-91A8-27A3E5557DE4}"/>
              </a:ext>
            </a:extLst>
          </p:cNvPr>
          <p:cNvSpPr/>
          <p:nvPr/>
        </p:nvSpPr>
        <p:spPr>
          <a:xfrm>
            <a:off x="1408995" y="1118859"/>
            <a:ext cx="6326009" cy="3477875"/>
          </a:xfrm>
          <a:prstGeom prst="rect">
            <a:avLst/>
          </a:prstGeom>
          <a:solidFill>
            <a:schemeClr val="bg1">
              <a:lumMod val="85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1430">
                  <a:solidFill>
                    <a:srgbClr val="990033"/>
                  </a:solidFill>
                </a:ln>
                <a:solidFill>
                  <a:srgbClr val="990000"/>
                </a:solidFill>
                <a:effectLst>
                  <a:outerShdw blurRad="76200" dist="50800" dir="5400000" algn="tl" rotWithShape="0">
                    <a:srgbClr val="000000">
                      <a:alpha val="65000"/>
                    </a:srgbClr>
                  </a:outerShdw>
                </a:effectLst>
                <a:uLnTx/>
                <a:uFillTx/>
                <a:latin typeface="Century Gothic" panose="020B0502020202020204" pitchFamily="34" charset="0"/>
                <a:ea typeface="+mn-ea"/>
                <a:cs typeface="+mn-cs"/>
              </a:rPr>
              <a:t>OCR Cambridge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1430">
                  <a:solidFill>
                    <a:srgbClr val="990033"/>
                  </a:solidFill>
                </a:ln>
                <a:solidFill>
                  <a:srgbClr val="990000"/>
                </a:solidFill>
                <a:effectLst>
                  <a:outerShdw blurRad="76200" dist="50800" dir="5400000" algn="tl" rotWithShape="0">
                    <a:srgbClr val="000000">
                      <a:alpha val="65000"/>
                    </a:srgbClr>
                  </a:outerShdw>
                </a:effectLst>
                <a:uLnTx/>
                <a:uFillTx/>
                <a:latin typeface="Century Gothic" panose="020B0502020202020204" pitchFamily="34" charset="0"/>
                <a:ea typeface="+mn-ea"/>
                <a:cs typeface="+mn-cs"/>
              </a:rPr>
              <a:t>National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1430">
                  <a:solidFill>
                    <a:srgbClr val="990033"/>
                  </a:solidFill>
                </a:ln>
                <a:solidFill>
                  <a:srgbClr val="990000"/>
                </a:solidFill>
                <a:effectLst>
                  <a:outerShdw blurRad="76200" dist="50800" dir="5400000" algn="tl" rotWithShape="0">
                    <a:srgbClr val="000000">
                      <a:alpha val="65000"/>
                    </a:srgbClr>
                  </a:outerShdw>
                </a:effectLst>
                <a:uLnTx/>
                <a:uFillTx/>
                <a:latin typeface="Century Gothic" panose="020B0502020202020204" pitchFamily="34" charset="0"/>
                <a:ea typeface="+mn-ea"/>
                <a:cs typeface="+mn-cs"/>
              </a:rPr>
              <a:t>Certificate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1430">
                  <a:solidFill>
                    <a:srgbClr val="990033"/>
                  </a:solidFill>
                </a:ln>
                <a:solidFill>
                  <a:srgbClr val="990000"/>
                </a:solidFill>
                <a:effectLst>
                  <a:outerShdw blurRad="76200" dist="50800" dir="5400000" algn="tl" rotWithShape="0">
                    <a:srgbClr val="000000">
                      <a:alpha val="65000"/>
                    </a:srgbClr>
                  </a:outerShdw>
                </a:effectLst>
                <a:uLnTx/>
                <a:uFillTx/>
                <a:latin typeface="Century Gothic" panose="020B0502020202020204" pitchFamily="34" charset="0"/>
                <a:ea typeface="+mn-ea"/>
                <a:cs typeface="+mn-cs"/>
              </a:rPr>
              <a:t>in Sport Science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1430">
                  <a:solidFill>
                    <a:srgbClr val="990033"/>
                  </a:solidFill>
                </a:ln>
                <a:solidFill>
                  <a:srgbClr val="990000"/>
                </a:solidFill>
                <a:effectLst>
                  <a:outerShdw blurRad="76200" dist="50800" dir="5400000" algn="tl" rotWithShape="0">
                    <a:srgbClr val="000000">
                      <a:alpha val="65000"/>
                    </a:srgbClr>
                  </a:outerShdw>
                </a:effectLst>
                <a:uLnTx/>
                <a:uFillTx/>
                <a:latin typeface="Century Gothic" panose="020B0502020202020204" pitchFamily="34" charset="0"/>
                <a:ea typeface="+mn-ea"/>
                <a:cs typeface="+mn-cs"/>
              </a:rPr>
              <a:t>Level 2</a:t>
            </a:r>
          </a:p>
        </p:txBody>
      </p:sp>
      <p:pic>
        <p:nvPicPr>
          <p:cNvPr id="3075" name="Picture 1">
            <a:extLst>
              <a:ext uri="{FF2B5EF4-FFF2-40B4-BE49-F238E27FC236}">
                <a16:creationId xmlns:a16="http://schemas.microsoft.com/office/drawing/2014/main" id="{3F18C6ED-E370-4079-85FE-A9A6AB73A13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39102" y="4780538"/>
            <a:ext cx="52673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5ED584E-75E1-443C-A6DF-FABA1FAE5589}"/>
              </a:ext>
            </a:extLst>
          </p:cNvPr>
          <p:cNvSpPr>
            <a:spLocks noGrp="1" noChangeArrowheads="1"/>
          </p:cNvSpPr>
          <p:nvPr>
            <p:ph type="title"/>
          </p:nvPr>
        </p:nvSpPr>
        <p:spPr>
          <a:xfrm>
            <a:off x="468313" y="-171450"/>
            <a:ext cx="8229600" cy="1258888"/>
          </a:xfrm>
        </p:spPr>
        <p:txBody>
          <a:bodyPr/>
          <a:lstStyle/>
          <a:p>
            <a:pPr eaLnBrk="1" hangingPunct="1">
              <a:defRPr/>
            </a:pPr>
            <a:r>
              <a:rPr lang="en-GB" sz="4000" dirty="0"/>
              <a:t>Course outline </a:t>
            </a:r>
          </a:p>
        </p:txBody>
      </p:sp>
      <p:sp>
        <p:nvSpPr>
          <p:cNvPr id="6147" name="Rectangle 3">
            <a:extLst>
              <a:ext uri="{FF2B5EF4-FFF2-40B4-BE49-F238E27FC236}">
                <a16:creationId xmlns:a16="http://schemas.microsoft.com/office/drawing/2014/main" id="{39464575-C09B-437D-9F68-D0AFBDF495BC}"/>
              </a:ext>
            </a:extLst>
          </p:cNvPr>
          <p:cNvSpPr>
            <a:spLocks noGrp="1" noChangeArrowheads="1"/>
          </p:cNvSpPr>
          <p:nvPr>
            <p:ph type="body" idx="1"/>
          </p:nvPr>
        </p:nvSpPr>
        <p:spPr>
          <a:xfrm>
            <a:off x="146159" y="1381399"/>
            <a:ext cx="8229600" cy="4530725"/>
          </a:xfrm>
        </p:spPr>
        <p:txBody>
          <a:bodyPr/>
          <a:lstStyle/>
          <a:p>
            <a:pPr eaLnBrk="1" hangingPunct="1">
              <a:buFont typeface="Wingdings" panose="05000000000000000000" pitchFamily="2" charset="2"/>
              <a:buNone/>
              <a:defRPr/>
            </a:pPr>
            <a:r>
              <a:rPr lang="en-GB" b="1" dirty="0"/>
              <a:t>Three units to be completed over the 2 years:</a:t>
            </a:r>
          </a:p>
          <a:p>
            <a:pPr eaLnBrk="1" hangingPunct="1">
              <a:buFont typeface="Wingdings" panose="05000000000000000000" pitchFamily="2" charset="2"/>
              <a:buNone/>
              <a:defRPr/>
            </a:pPr>
            <a:endParaRPr lang="en-GB" b="1" dirty="0"/>
          </a:p>
          <a:p>
            <a:pPr>
              <a:defRPr/>
            </a:pPr>
            <a:r>
              <a:rPr lang="en-GB" b="1" u="sng" dirty="0">
                <a:solidFill>
                  <a:schemeClr val="tx2">
                    <a:lumMod val="75000"/>
                  </a:schemeClr>
                </a:solidFill>
                <a:effectLst/>
              </a:rPr>
              <a:t>Unit R180</a:t>
            </a:r>
            <a:r>
              <a:rPr lang="en-GB" b="1" dirty="0">
                <a:solidFill>
                  <a:schemeClr val="tx2">
                    <a:lumMod val="75000"/>
                  </a:schemeClr>
                </a:solidFill>
                <a:effectLst/>
              </a:rPr>
              <a:t>                                     </a:t>
            </a:r>
            <a:br>
              <a:rPr lang="en-GB" b="1" dirty="0">
                <a:solidFill>
                  <a:schemeClr val="tx2">
                    <a:lumMod val="75000"/>
                  </a:schemeClr>
                </a:solidFill>
                <a:effectLst/>
              </a:rPr>
            </a:br>
            <a:r>
              <a:rPr lang="en-GB" b="1" dirty="0">
                <a:solidFill>
                  <a:schemeClr val="tx2">
                    <a:lumMod val="75000"/>
                  </a:schemeClr>
                </a:solidFill>
                <a:effectLst/>
              </a:rPr>
              <a:t>Reducing the risk of sports injuries  40%                                </a:t>
            </a:r>
            <a:endParaRPr lang="en-GB" dirty="0">
              <a:solidFill>
                <a:schemeClr val="tx2">
                  <a:lumMod val="75000"/>
                </a:schemeClr>
              </a:solidFill>
              <a:effectLst/>
            </a:endParaRPr>
          </a:p>
          <a:p>
            <a:pPr>
              <a:defRPr/>
            </a:pPr>
            <a:r>
              <a:rPr lang="en-GB" b="1" u="sng" dirty="0">
                <a:solidFill>
                  <a:srgbClr val="0000FF"/>
                </a:solidFill>
                <a:effectLst/>
              </a:rPr>
              <a:t>Unit R181                                </a:t>
            </a:r>
            <a:r>
              <a:rPr lang="en-GB" b="1" dirty="0">
                <a:solidFill>
                  <a:srgbClr val="0000FF"/>
                </a:solidFill>
                <a:effectLst/>
              </a:rPr>
              <a:t> </a:t>
            </a:r>
            <a:br>
              <a:rPr lang="en-GB" b="1" dirty="0">
                <a:solidFill>
                  <a:srgbClr val="0000FF"/>
                </a:solidFill>
                <a:effectLst/>
              </a:rPr>
            </a:br>
            <a:r>
              <a:rPr lang="en-GB" b="1" dirty="0">
                <a:solidFill>
                  <a:srgbClr val="0000FF"/>
                </a:solidFill>
                <a:effectLst/>
              </a:rPr>
              <a:t>Applying the principles of training  40%                </a:t>
            </a:r>
            <a:endParaRPr lang="en-GB" dirty="0">
              <a:solidFill>
                <a:srgbClr val="0000FF"/>
              </a:solidFill>
              <a:effectLst/>
            </a:endParaRPr>
          </a:p>
          <a:p>
            <a:pPr>
              <a:defRPr/>
            </a:pPr>
            <a:r>
              <a:rPr lang="en-GB" b="1" u="sng" dirty="0">
                <a:effectLst/>
              </a:rPr>
              <a:t>Unit R185</a:t>
            </a:r>
            <a:r>
              <a:rPr lang="en-GB" b="1" dirty="0">
                <a:effectLst/>
              </a:rPr>
              <a:t>                                                                      </a:t>
            </a:r>
            <a:endParaRPr lang="en-GB" dirty="0">
              <a:effectLst/>
            </a:endParaRPr>
          </a:p>
          <a:p>
            <a:pPr marL="0" indent="0">
              <a:buNone/>
              <a:defRPr/>
            </a:pPr>
            <a:r>
              <a:rPr lang="en-GB" b="1"/>
              <a:t>   </a:t>
            </a:r>
            <a:r>
              <a:rPr lang="en-GB" b="1" dirty="0">
                <a:effectLst/>
              </a:rPr>
              <a:t>Sports Nutrition 20% </a:t>
            </a:r>
            <a:endParaRPr lang="en-GB" dirty="0">
              <a:effectLst/>
            </a:endParaRPr>
          </a:p>
        </p:txBody>
      </p:sp>
      <p:pic>
        <p:nvPicPr>
          <p:cNvPr id="2" name="Picture 1">
            <a:extLst>
              <a:ext uri="{FF2B5EF4-FFF2-40B4-BE49-F238E27FC236}">
                <a16:creationId xmlns:a16="http://schemas.microsoft.com/office/drawing/2014/main" id="{FCF9EB85-94EF-4E7D-9200-B0CE30AC76F3}"/>
              </a:ext>
            </a:extLst>
          </p:cNvPr>
          <p:cNvPicPr>
            <a:picLocks noChangeAspect="1"/>
          </p:cNvPicPr>
          <p:nvPr/>
        </p:nvPicPr>
        <p:blipFill>
          <a:blip r:embed="rId3"/>
          <a:stretch>
            <a:fillRect/>
          </a:stretch>
        </p:blipFill>
        <p:spPr>
          <a:xfrm>
            <a:off x="6662571" y="2244280"/>
            <a:ext cx="2419350" cy="1885950"/>
          </a:xfrm>
          <a:prstGeom prst="rect">
            <a:avLst/>
          </a:prstGeom>
        </p:spPr>
      </p:pic>
      <p:pic>
        <p:nvPicPr>
          <p:cNvPr id="3" name="Picture 2">
            <a:extLst>
              <a:ext uri="{FF2B5EF4-FFF2-40B4-BE49-F238E27FC236}">
                <a16:creationId xmlns:a16="http://schemas.microsoft.com/office/drawing/2014/main" id="{C159CD59-3B9B-4290-A3B6-9B1AF18E1C48}"/>
              </a:ext>
            </a:extLst>
          </p:cNvPr>
          <p:cNvPicPr>
            <a:picLocks noChangeAspect="1"/>
          </p:cNvPicPr>
          <p:nvPr/>
        </p:nvPicPr>
        <p:blipFill>
          <a:blip r:embed="rId4"/>
          <a:stretch>
            <a:fillRect/>
          </a:stretch>
        </p:blipFill>
        <p:spPr>
          <a:xfrm>
            <a:off x="5808979" y="4194613"/>
            <a:ext cx="3303491" cy="2143125"/>
          </a:xfrm>
          <a:prstGeom prst="rect">
            <a:avLst/>
          </a:prstGeom>
        </p:spPr>
      </p:pic>
      <p:pic>
        <p:nvPicPr>
          <p:cNvPr id="4" name="Picture 3">
            <a:extLst>
              <a:ext uri="{FF2B5EF4-FFF2-40B4-BE49-F238E27FC236}">
                <a16:creationId xmlns:a16="http://schemas.microsoft.com/office/drawing/2014/main" id="{5605D5D6-32E0-4AB6-9938-3FF6DFEBBE70}"/>
              </a:ext>
            </a:extLst>
          </p:cNvPr>
          <p:cNvPicPr>
            <a:picLocks noChangeAspect="1"/>
          </p:cNvPicPr>
          <p:nvPr/>
        </p:nvPicPr>
        <p:blipFill>
          <a:blip r:embed="rId5"/>
          <a:stretch>
            <a:fillRect/>
          </a:stretch>
        </p:blipFill>
        <p:spPr>
          <a:xfrm>
            <a:off x="3584514" y="4194613"/>
            <a:ext cx="2143125" cy="2143125"/>
          </a:xfrm>
          <a:prstGeom prst="rect">
            <a:avLst/>
          </a:prstGeom>
        </p:spPr>
      </p:pic>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descr="Qr code&#10;&#10;Description automatically generated">
            <a:extLst>
              <a:ext uri="{FF2B5EF4-FFF2-40B4-BE49-F238E27FC236}">
                <a16:creationId xmlns:a16="http://schemas.microsoft.com/office/drawing/2014/main" id="{AB1CEEAA-9F9A-4342-9434-5FF192E86C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1442" y="26502"/>
            <a:ext cx="7307455" cy="683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5B348F-AE08-4015-A2B6-C41CCDB02B4D}"/>
              </a:ext>
            </a:extLst>
          </p:cNvPr>
          <p:cNvSpPr txBox="1"/>
          <p:nvPr/>
        </p:nvSpPr>
        <p:spPr>
          <a:xfrm>
            <a:off x="431800" y="1152956"/>
            <a:ext cx="8280400" cy="5066195"/>
          </a:xfrm>
          <a:prstGeom prst="rect">
            <a:avLst/>
          </a:prstGeom>
          <a:noFill/>
        </p:spPr>
        <p:txBody>
          <a:bodyPr>
            <a:sp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This unit is assessed by an exam. </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By completing this unit, you will prepare to take part in physical activity in a way which minimises the risk of injuries occurring. It will also prepare you to know how to react to common injuries, and how to recognise the symptoms of some common medical conditions.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Topics that you study will include: </a:t>
            </a:r>
          </a:p>
          <a:p>
            <a:pPr marL="342900" marR="0" lvl="0" indent="-342900" algn="l" defTabSz="914400" rtl="0" eaLnBrk="0" fontAlgn="base" latinLnBrk="0" hangingPunct="0">
              <a:lnSpc>
                <a:spcPct val="107000"/>
              </a:lnSpc>
              <a:spcBef>
                <a:spcPct val="0"/>
              </a:spcBef>
              <a:spcAft>
                <a:spcPts val="8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Different factors which influence the risk and severity of injury</a:t>
            </a:r>
          </a:p>
          <a:p>
            <a:pPr marL="342900" marR="0" lvl="0" indent="-342900" algn="l" defTabSz="914400" rtl="0" eaLnBrk="0" fontAlgn="base" latinLnBrk="0" hangingPunct="0">
              <a:lnSpc>
                <a:spcPct val="107000"/>
              </a:lnSpc>
              <a:spcBef>
                <a:spcPct val="0"/>
              </a:spcBef>
              <a:spcAft>
                <a:spcPts val="8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Warm up and cool down routines</a:t>
            </a:r>
          </a:p>
          <a:p>
            <a:pPr marL="342900" marR="0" lvl="0" indent="-342900" algn="l" defTabSz="914400" rtl="0" eaLnBrk="0" fontAlgn="base" latinLnBrk="0" hangingPunct="0">
              <a:lnSpc>
                <a:spcPct val="107000"/>
              </a:lnSpc>
              <a:spcBef>
                <a:spcPct val="0"/>
              </a:spcBef>
              <a:spcAft>
                <a:spcPts val="8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Different types and causes of sports injuries</a:t>
            </a:r>
          </a:p>
          <a:p>
            <a:pPr marL="342900" marR="0" lvl="0" indent="-342900" algn="l" defTabSz="914400" rtl="0" eaLnBrk="0" fontAlgn="base" latinLnBrk="0" hangingPunct="0">
              <a:lnSpc>
                <a:spcPct val="107000"/>
              </a:lnSpc>
              <a:spcBef>
                <a:spcPct val="0"/>
              </a:spcBef>
              <a:spcAft>
                <a:spcPts val="8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Reducing risk, treatment and rehabilitation of sports injuries and medical conditions</a:t>
            </a:r>
          </a:p>
          <a:p>
            <a:pPr marL="342900" marR="0" lvl="0" indent="-342900" algn="l" defTabSz="914400" rtl="0" eaLnBrk="0" fontAlgn="base" latinLnBrk="0" hangingPunct="0">
              <a:lnSpc>
                <a:spcPct val="107000"/>
              </a:lnSpc>
              <a:spcBef>
                <a:spcPct val="0"/>
              </a:spcBef>
              <a:spcAft>
                <a:spcPts val="8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Causes, symptoms and treatment of medical conditions</a:t>
            </a:r>
          </a:p>
        </p:txBody>
      </p:sp>
      <p:sp>
        <p:nvSpPr>
          <p:cNvPr id="2" name="Title 1">
            <a:extLst>
              <a:ext uri="{FF2B5EF4-FFF2-40B4-BE49-F238E27FC236}">
                <a16:creationId xmlns:a16="http://schemas.microsoft.com/office/drawing/2014/main" id="{308EE268-1C94-44C1-B69E-7C6754CEB5FD}"/>
              </a:ext>
            </a:extLst>
          </p:cNvPr>
          <p:cNvSpPr>
            <a:spLocks noGrp="1"/>
          </p:cNvSpPr>
          <p:nvPr>
            <p:ph type="title"/>
          </p:nvPr>
        </p:nvSpPr>
        <p:spPr>
          <a:xfrm>
            <a:off x="2054771" y="157011"/>
            <a:ext cx="7089229" cy="490066"/>
          </a:xfrm>
        </p:spPr>
        <p:txBody>
          <a:bodyPr/>
          <a:lstStyle/>
          <a:p>
            <a:r>
              <a:rPr lang="en-GB" sz="2400" dirty="0">
                <a:solidFill>
                  <a:srgbClr val="990033"/>
                </a:solidFill>
                <a:ea typeface="Times New Roman" panose="02020603050405020304" pitchFamily="18" charset="0"/>
                <a:cs typeface="Times New Roman" panose="02020603050405020304" pitchFamily="18" charset="0"/>
              </a:rPr>
              <a:t>UNIT 1: Reducing the risk of sports injuries and dealing with common medical conditions </a:t>
            </a:r>
            <a:endParaRPr lang="en-GB" sz="2400" dirty="0">
              <a:solidFill>
                <a:srgbClr val="990033"/>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43D2B7-6C77-4544-94C1-0AE779DA732A}"/>
              </a:ext>
            </a:extLst>
          </p:cNvPr>
          <p:cNvSpPr txBox="1"/>
          <p:nvPr/>
        </p:nvSpPr>
        <p:spPr>
          <a:xfrm>
            <a:off x="279461" y="1016955"/>
            <a:ext cx="8669229" cy="5503814"/>
          </a:xfrm>
          <a:prstGeom prst="rect">
            <a:avLst/>
          </a:prstGeom>
          <a:noFill/>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This unit is assessed by a set assignment and practical application:</a:t>
            </a:r>
            <a:endPar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By completing this unit, you will conduct a range of fitness tests, understand what they test, and their advantages and disadvantages. You will also learn how to design, plan and evaluate a fitness training programme. You will then interpret the data collected from these fitness tests and learn how best to feed this back.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Topics include: </a:t>
            </a: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Components of fitness applied in sport </a:t>
            </a: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Principles of training in sport</a:t>
            </a: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Organising and planning a fitness training programme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Evaluate own performance in planning and delivery of a fitness training programme</a:t>
            </a:r>
            <a:endPar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FF364359-B819-4DE8-81F9-AB5B6D80CD5A}"/>
              </a:ext>
            </a:extLst>
          </p:cNvPr>
          <p:cNvSpPr>
            <a:spLocks noGrp="1"/>
          </p:cNvSpPr>
          <p:nvPr>
            <p:ph type="title"/>
          </p:nvPr>
        </p:nvSpPr>
        <p:spPr>
          <a:xfrm>
            <a:off x="2101200" y="274638"/>
            <a:ext cx="6847490" cy="634082"/>
          </a:xfrm>
        </p:spPr>
        <p:txBody>
          <a:bodyPr/>
          <a:lstStyle/>
          <a:p>
            <a:r>
              <a:rPr lang="en-GB" sz="2400" dirty="0">
                <a:ea typeface="Times New Roman" panose="02020603050405020304" pitchFamily="18" charset="0"/>
                <a:cs typeface="Times New Roman" panose="02020603050405020304" pitchFamily="18" charset="0"/>
              </a:rPr>
              <a:t>UNIT 2: Applying the principles of training, fitness and how it affects skill performance </a:t>
            </a:r>
            <a:br>
              <a:rPr lang="en-GB" sz="2400" dirty="0">
                <a:solidFill>
                  <a:schemeClr val="tx1"/>
                </a:solidFill>
                <a:ea typeface="Times New Roman" panose="02020603050405020304" pitchFamily="18" charset="0"/>
                <a:cs typeface="Times New Roman" panose="02020603050405020304" pitchFamily="18" charset="0"/>
              </a:rPr>
            </a:br>
            <a:endParaRPr lang="en-GB"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003D7BCF-DD6A-48BD-8ADD-1271DE598142}"/>
              </a:ext>
            </a:extLst>
          </p:cNvPr>
          <p:cNvSpPr txBox="1">
            <a:spLocks noChangeArrowheads="1"/>
          </p:cNvSpPr>
          <p:nvPr/>
        </p:nvSpPr>
        <p:spPr bwMode="auto">
          <a:xfrm>
            <a:off x="243584" y="1065090"/>
            <a:ext cx="8758525" cy="529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This is assessed by a set assignment.</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By completing this unit, you will gain understanding of healthy, balanced nutrition. You will consider the necessity of certain nutrients and their role in enabling effective performance in different sporting activities. The knowledge you gain will be used to produce an appropriate, effective nutrition plan for a performer.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Topics include:</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•Nutrients needed for a healthy, balanced nutrition plan.</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•Applying differing dietary requirements to varying types of sporting activity</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•Developing a balanced nutrition plan for a selected sporting activity</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•How nutritional behaviours can be managed to improve performance.</a:t>
            </a:r>
          </a:p>
        </p:txBody>
      </p:sp>
      <p:sp>
        <p:nvSpPr>
          <p:cNvPr id="2" name="Title 1">
            <a:extLst>
              <a:ext uri="{FF2B5EF4-FFF2-40B4-BE49-F238E27FC236}">
                <a16:creationId xmlns:a16="http://schemas.microsoft.com/office/drawing/2014/main" id="{BD1B79A5-3F3F-4965-AB25-96728B81C41F}"/>
              </a:ext>
            </a:extLst>
          </p:cNvPr>
          <p:cNvSpPr>
            <a:spLocks noGrp="1"/>
          </p:cNvSpPr>
          <p:nvPr>
            <p:ph type="title"/>
          </p:nvPr>
        </p:nvSpPr>
        <p:spPr>
          <a:xfrm>
            <a:off x="2711669" y="201066"/>
            <a:ext cx="6290441" cy="634082"/>
          </a:xfrm>
        </p:spPr>
        <p:txBody>
          <a:bodyPr/>
          <a:lstStyle/>
          <a:p>
            <a:r>
              <a:rPr lang="en-GB" altLang="en-US" sz="2400" dirty="0">
                <a:cs typeface="Calibri" panose="020F0502020204030204" pitchFamily="34" charset="0"/>
              </a:rPr>
              <a:t>R183: Nutrition and sports performance</a:t>
            </a:r>
            <a:endParaRPr lang="en-GB"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0D3F4-D552-4542-BBDE-E507C5FE7BCC}"/>
              </a:ext>
            </a:extLst>
          </p:cNvPr>
          <p:cNvSpPr>
            <a:spLocks noGrp="1"/>
          </p:cNvSpPr>
          <p:nvPr>
            <p:ph idx="1"/>
          </p:nvPr>
        </p:nvSpPr>
        <p:spPr/>
        <p:txBody>
          <a:bodyPr/>
          <a:lstStyle/>
          <a:p>
            <a:pPr>
              <a:defRPr/>
            </a:pPr>
            <a:r>
              <a:rPr lang="en-GB"/>
              <a:t>GCSE PE &amp; Sports Science both have the </a:t>
            </a:r>
            <a:r>
              <a:rPr lang="en-GB" b="1">
                <a:effectLst>
                  <a:outerShdw blurRad="38100" dist="38100" dir="2700000" algn="tl">
                    <a:srgbClr val="000000">
                      <a:alpha val="43137"/>
                    </a:srgbClr>
                  </a:outerShdw>
                </a:effectLst>
              </a:rPr>
              <a:t>same amount </a:t>
            </a:r>
            <a:r>
              <a:rPr lang="en-GB"/>
              <a:t>of practical time. </a:t>
            </a:r>
          </a:p>
          <a:p>
            <a:pPr>
              <a:defRPr/>
            </a:pPr>
            <a:r>
              <a:rPr lang="en-GB" b="1"/>
              <a:t>Both </a:t>
            </a:r>
            <a:r>
              <a:rPr lang="en-GB"/>
              <a:t>courses are worth a full GCSE. </a:t>
            </a:r>
          </a:p>
          <a:p>
            <a:pPr>
              <a:defRPr/>
            </a:pPr>
            <a:r>
              <a:rPr lang="en-GB" b="1"/>
              <a:t>Both</a:t>
            </a:r>
            <a:r>
              <a:rPr lang="en-GB"/>
              <a:t> will give you a pathway through into the 6</a:t>
            </a:r>
            <a:r>
              <a:rPr lang="en-GB" baseline="30000"/>
              <a:t>th</a:t>
            </a:r>
            <a:r>
              <a:rPr lang="en-GB"/>
              <a:t> form to study sport, </a:t>
            </a:r>
            <a:r>
              <a:rPr lang="en-GB" b="1" u="sng"/>
              <a:t>no dead ends.</a:t>
            </a:r>
            <a:r>
              <a:rPr lang="en-GB"/>
              <a:t> </a:t>
            </a:r>
          </a:p>
        </p:txBody>
      </p:sp>
      <p:sp>
        <p:nvSpPr>
          <p:cNvPr id="4" name="Title 1">
            <a:extLst>
              <a:ext uri="{FF2B5EF4-FFF2-40B4-BE49-F238E27FC236}">
                <a16:creationId xmlns:a16="http://schemas.microsoft.com/office/drawing/2014/main" id="{C3EE185E-8C77-4D51-822E-ED8A377263CC}"/>
              </a:ext>
            </a:extLst>
          </p:cNvPr>
          <p:cNvSpPr>
            <a:spLocks noGrp="1"/>
          </p:cNvSpPr>
          <p:nvPr>
            <p:ph type="title"/>
          </p:nvPr>
        </p:nvSpPr>
        <p:spPr/>
        <p:txBody>
          <a:bodyPr/>
          <a:lstStyle/>
          <a:p>
            <a:pPr>
              <a:defRPr/>
            </a:pPr>
            <a:r>
              <a:rPr lang="en-GB"/>
              <a:t>Comparisons with two sports courses: </a:t>
            </a:r>
          </a:p>
        </p:txBody>
      </p:sp>
      <p:pic>
        <p:nvPicPr>
          <p:cNvPr id="5" name="Picture 4">
            <a:extLst>
              <a:ext uri="{FF2B5EF4-FFF2-40B4-BE49-F238E27FC236}">
                <a16:creationId xmlns:a16="http://schemas.microsoft.com/office/drawing/2014/main" id="{52B607EB-C0E7-4446-838C-37203C54E98E}"/>
              </a:ext>
            </a:extLst>
          </p:cNvPr>
          <p:cNvPicPr>
            <a:picLocks noChangeAspect="1"/>
          </p:cNvPicPr>
          <p:nvPr/>
        </p:nvPicPr>
        <p:blipFill>
          <a:blip r:embed="rId2"/>
          <a:stretch>
            <a:fillRect/>
          </a:stretch>
        </p:blipFill>
        <p:spPr>
          <a:xfrm>
            <a:off x="552340" y="3863403"/>
            <a:ext cx="8155618" cy="2366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CD41E-5441-425B-9141-0DEC578793CC}"/>
              </a:ext>
            </a:extLst>
          </p:cNvPr>
          <p:cNvSpPr>
            <a:spLocks noGrp="1"/>
          </p:cNvSpPr>
          <p:nvPr>
            <p:ph type="ctrTitle"/>
          </p:nvPr>
        </p:nvSpPr>
        <p:spPr>
          <a:xfrm>
            <a:off x="2554543" y="212087"/>
            <a:ext cx="7772400" cy="531017"/>
          </a:xfrm>
        </p:spPr>
        <p:txBody>
          <a:bodyPr/>
          <a:lstStyle/>
          <a:p>
            <a:r>
              <a:rPr lang="en-GB"/>
              <a:t>PDC programme to date</a:t>
            </a:r>
          </a:p>
        </p:txBody>
      </p:sp>
      <p:sp>
        <p:nvSpPr>
          <p:cNvPr id="5" name="Subtitle 4">
            <a:extLst>
              <a:ext uri="{FF2B5EF4-FFF2-40B4-BE49-F238E27FC236}">
                <a16:creationId xmlns:a16="http://schemas.microsoft.com/office/drawing/2014/main" id="{EF7E5BE7-9E15-4181-BCF9-1CCA45FF5A39}"/>
              </a:ext>
            </a:extLst>
          </p:cNvPr>
          <p:cNvSpPr>
            <a:spLocks noGrp="1"/>
          </p:cNvSpPr>
          <p:nvPr>
            <p:ph type="subTitle" idx="1"/>
          </p:nvPr>
        </p:nvSpPr>
        <p:spPr>
          <a:xfrm>
            <a:off x="1485900" y="1757362"/>
            <a:ext cx="6400800" cy="3378994"/>
          </a:xfrm>
        </p:spPr>
        <p:txBody>
          <a:bodyPr/>
          <a:lstStyle/>
          <a:p>
            <a:r>
              <a:rPr lang="en-GB" sz="2700"/>
              <a:t>Behaviour </a:t>
            </a:r>
          </a:p>
          <a:p>
            <a:r>
              <a:rPr lang="en-GB" sz="2700"/>
              <a:t>Banter &amp; Bullying</a:t>
            </a:r>
          </a:p>
          <a:p>
            <a:r>
              <a:rPr lang="en-GB" sz="2700"/>
              <a:t>From failure comes success</a:t>
            </a:r>
          </a:p>
          <a:p>
            <a:r>
              <a:rPr lang="en-GB" sz="2700"/>
              <a:t>Assertiveness</a:t>
            </a:r>
          </a:p>
          <a:p>
            <a:r>
              <a:rPr lang="en-GB" sz="2700"/>
              <a:t>Social media and Online stress</a:t>
            </a:r>
          </a:p>
          <a:p>
            <a:r>
              <a:rPr lang="en-GB" sz="2700"/>
              <a:t>Saving and managing your money</a:t>
            </a:r>
          </a:p>
          <a:p>
            <a:r>
              <a:rPr lang="en-GB" sz="2700"/>
              <a:t>What are my skills ?</a:t>
            </a:r>
          </a:p>
          <a:p>
            <a:endParaRPr lang="en-GB"/>
          </a:p>
          <a:p>
            <a:endParaRPr lang="en-GB"/>
          </a:p>
        </p:txBody>
      </p:sp>
    </p:spTree>
    <p:extLst>
      <p:ext uri="{BB962C8B-B14F-4D97-AF65-F5344CB8AC3E}">
        <p14:creationId xmlns:p14="http://schemas.microsoft.com/office/powerpoint/2010/main" val="1786880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8E32-4583-49D3-8D2F-BD413AA9C9FE}"/>
              </a:ext>
            </a:extLst>
          </p:cNvPr>
          <p:cNvSpPr>
            <a:spLocks noGrp="1"/>
          </p:cNvSpPr>
          <p:nvPr>
            <p:ph type="ctrTitle"/>
          </p:nvPr>
        </p:nvSpPr>
        <p:spPr>
          <a:xfrm>
            <a:off x="3348038" y="318455"/>
            <a:ext cx="5472112" cy="393700"/>
          </a:xfrm>
        </p:spPr>
        <p:txBody>
          <a:bodyPr>
            <a:normAutofit fontScale="90000"/>
          </a:bodyPr>
          <a:lstStyle/>
          <a:p>
            <a:pPr algn="r">
              <a:defRPr/>
            </a:pPr>
            <a:r>
              <a:rPr lang="en-GB"/>
              <a:t>Comparison </a:t>
            </a:r>
          </a:p>
        </p:txBody>
      </p:sp>
      <p:sp>
        <p:nvSpPr>
          <p:cNvPr id="3" name="Subtitle 2">
            <a:extLst>
              <a:ext uri="{FF2B5EF4-FFF2-40B4-BE49-F238E27FC236}">
                <a16:creationId xmlns:a16="http://schemas.microsoft.com/office/drawing/2014/main" id="{63C02FC1-00C7-44E8-BE0B-315666179BB2}"/>
              </a:ext>
            </a:extLst>
          </p:cNvPr>
          <p:cNvSpPr>
            <a:spLocks noGrp="1"/>
          </p:cNvSpPr>
          <p:nvPr>
            <p:ph type="subTitle" idx="1"/>
          </p:nvPr>
        </p:nvSpPr>
        <p:spPr>
          <a:xfrm>
            <a:off x="182397" y="1196975"/>
            <a:ext cx="4179397" cy="5203825"/>
          </a:xfrm>
          <a:ln>
            <a:solidFill>
              <a:schemeClr val="accent2">
                <a:lumMod val="75000"/>
              </a:schemeClr>
            </a:solidFill>
          </a:ln>
        </p:spPr>
        <p:txBody>
          <a:bodyPr>
            <a:normAutofit/>
          </a:bodyPr>
          <a:lstStyle/>
          <a:p>
            <a:pPr algn="l">
              <a:defRPr/>
            </a:pPr>
            <a:r>
              <a:rPr lang="en-GB" sz="1950" b="1" i="1" u="sng">
                <a:solidFill>
                  <a:srgbClr val="FF0000"/>
                </a:solidFill>
              </a:rPr>
              <a:t>GCSE PE</a:t>
            </a:r>
            <a:endParaRPr lang="en-GB" sz="1950" b="1" i="1" u="sng" dirty="0">
              <a:solidFill>
                <a:srgbClr val="FF0000"/>
              </a:solidFill>
            </a:endParaRPr>
          </a:p>
          <a:p>
            <a:pPr marL="257175" indent="-257175" algn="l">
              <a:buFont typeface="Wingdings" pitchFamily="2" charset="2"/>
              <a:buChar char="ü"/>
              <a:defRPr/>
            </a:pPr>
            <a:r>
              <a:rPr lang="en-GB" sz="1950"/>
              <a:t>Equivalent to one full GCSE</a:t>
            </a:r>
            <a:endParaRPr lang="en-GB" sz="1950" dirty="0"/>
          </a:p>
          <a:p>
            <a:pPr marL="257175" indent="-257175" algn="l">
              <a:buFont typeface="Wingdings" pitchFamily="2" charset="2"/>
              <a:buChar char="ü"/>
              <a:defRPr/>
            </a:pPr>
            <a:r>
              <a:rPr lang="en-GB" sz="1950"/>
              <a:t>1 x GCSE PE practical lesson per week </a:t>
            </a:r>
            <a:endParaRPr lang="en-GB" sz="1950" dirty="0"/>
          </a:p>
          <a:p>
            <a:pPr marL="257175" indent="-257175" algn="l">
              <a:buFont typeface="Wingdings" pitchFamily="2" charset="2"/>
              <a:buChar char="ü"/>
              <a:defRPr/>
            </a:pPr>
            <a:r>
              <a:rPr lang="en-GB" sz="1950"/>
              <a:t>2 x GCSE PE theory lessons per week</a:t>
            </a:r>
            <a:endParaRPr lang="en-GB" sz="1950" dirty="0"/>
          </a:p>
          <a:p>
            <a:pPr marL="257175" indent="-257175" algn="l">
              <a:buFont typeface="Wingdings" pitchFamily="2" charset="2"/>
              <a:buChar char="ü"/>
              <a:defRPr/>
            </a:pPr>
            <a:r>
              <a:rPr lang="en-GB" sz="1950"/>
              <a:t>(You also get one core PE lesson per week that everyone in Year 10 completes). </a:t>
            </a:r>
            <a:endParaRPr lang="en-GB" sz="1950" dirty="0"/>
          </a:p>
          <a:p>
            <a:pPr marL="257175" indent="-257175" algn="l">
              <a:buFont typeface="Wingdings" pitchFamily="2" charset="2"/>
              <a:buChar char="ü"/>
              <a:defRPr/>
            </a:pPr>
            <a:endParaRPr lang="en-GB" sz="1950" dirty="0"/>
          </a:p>
          <a:p>
            <a:pPr algn="l">
              <a:defRPr/>
            </a:pPr>
            <a:r>
              <a:rPr lang="en-GB" sz="1950" b="1" i="1" u="sng">
                <a:solidFill>
                  <a:srgbClr val="FF0000"/>
                </a:solidFill>
              </a:rPr>
              <a:t>Assessment:</a:t>
            </a:r>
            <a:endParaRPr lang="en-GB" sz="1950" b="1" i="1" u="sng" dirty="0">
              <a:solidFill>
                <a:srgbClr val="FF0000"/>
              </a:solidFill>
            </a:endParaRPr>
          </a:p>
          <a:p>
            <a:pPr marL="342900" indent="-342900" algn="l">
              <a:buFont typeface="Arial" panose="020B0604020202020204" pitchFamily="34" charset="0"/>
              <a:buChar char="•"/>
              <a:defRPr/>
            </a:pPr>
            <a:r>
              <a:rPr lang="en-GB" sz="1950"/>
              <a:t>60% Theory (two exams in </a:t>
            </a:r>
            <a:r>
              <a:rPr lang="en-GB" sz="1950" dirty="0"/>
              <a:t>Year</a:t>
            </a:r>
            <a:r>
              <a:rPr lang="en-GB" sz="1950"/>
              <a:t> 11).</a:t>
            </a:r>
            <a:endParaRPr lang="en-GB" sz="1950" dirty="0"/>
          </a:p>
          <a:p>
            <a:pPr marL="342900" indent="-342900" algn="l">
              <a:buFont typeface="Arial" panose="020B0604020202020204" pitchFamily="34" charset="0"/>
              <a:buChar char="•"/>
              <a:defRPr/>
            </a:pPr>
            <a:r>
              <a:rPr lang="en-GB" sz="1950"/>
              <a:t>10% coursework </a:t>
            </a:r>
            <a:endParaRPr lang="en-GB" sz="1950" dirty="0"/>
          </a:p>
          <a:p>
            <a:pPr marL="342900" indent="-342900" algn="l">
              <a:buFont typeface="Arial" panose="020B0604020202020204" pitchFamily="34" charset="0"/>
              <a:buChar char="•"/>
              <a:defRPr/>
            </a:pPr>
            <a:r>
              <a:rPr lang="en-GB" sz="1950"/>
              <a:t>30% Practical (three sports)</a:t>
            </a:r>
            <a:endParaRPr lang="en-GB" sz="1950" dirty="0"/>
          </a:p>
          <a:p>
            <a:pPr algn="l">
              <a:defRPr/>
            </a:pPr>
            <a:endParaRPr lang="en-GB" dirty="0"/>
          </a:p>
        </p:txBody>
      </p:sp>
      <p:sp>
        <p:nvSpPr>
          <p:cNvPr id="4" name="Subtitle 2">
            <a:extLst>
              <a:ext uri="{FF2B5EF4-FFF2-40B4-BE49-F238E27FC236}">
                <a16:creationId xmlns:a16="http://schemas.microsoft.com/office/drawing/2014/main" id="{5EB7CAA0-D2F4-443F-80CE-4AE4AF4DDB3B}"/>
              </a:ext>
            </a:extLst>
          </p:cNvPr>
          <p:cNvSpPr txBox="1">
            <a:spLocks/>
          </p:cNvSpPr>
          <p:nvPr/>
        </p:nvSpPr>
        <p:spPr>
          <a:xfrm>
            <a:off x="4572000" y="1196974"/>
            <a:ext cx="4389603" cy="5203825"/>
          </a:xfrm>
          <a:prstGeom prst="rect">
            <a:avLst/>
          </a:prstGeom>
          <a:ln>
            <a:solidFill>
              <a:schemeClr val="accent5"/>
            </a:solidFill>
          </a:ln>
        </p:spPr>
        <p:txBody>
          <a:bodyPr lIns="68580" tIns="34290" rIns="68580" bIns="3429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1900" b="1" i="1" u="sng" strike="noStrike" kern="1200" cap="none" spc="0" normalizeH="0" baseline="0" noProof="0" dirty="0">
                <a:ln>
                  <a:noFill/>
                </a:ln>
                <a:solidFill>
                  <a:srgbClr val="0000FF"/>
                </a:solidFill>
                <a:effectLst/>
                <a:uLnTx/>
                <a:uFillTx/>
                <a:latin typeface="Century Gothic" panose="020B0502020202020204" pitchFamily="34" charset="0"/>
                <a:ea typeface="+mn-ea"/>
                <a:cs typeface="+mn-cs"/>
              </a:rPr>
              <a:t>Sports Science</a:t>
            </a:r>
            <a:endParaRPr kumimoji="0" lang="en-GB" sz="1900" b="1" i="1" u="sng" strike="noStrike" kern="1200" cap="none" spc="0" normalizeH="0" baseline="0" noProof="0" dirty="0">
              <a:ln>
                <a:noFill/>
              </a:ln>
              <a:solidFill>
                <a:srgbClr val="5B9BD5"/>
              </a:solidFill>
              <a:effectLst/>
              <a:uLnTx/>
              <a:uFillTx/>
              <a:latin typeface="Century Gothic" panose="020B0502020202020204" pitchFamily="34" charset="0"/>
              <a:ea typeface="+mn-ea"/>
              <a:cs typeface="+mn-cs"/>
            </a:endParaRPr>
          </a:p>
          <a:p>
            <a:pPr marL="257175" marR="0" lvl="0" indent="-257175"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Equivalent to one full GCSE</a:t>
            </a:r>
          </a:p>
          <a:p>
            <a:pPr marL="257175" marR="0" lvl="0" indent="-257175"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x Sports Science practical lesson per week </a:t>
            </a:r>
          </a:p>
          <a:p>
            <a:pPr marL="257175" marR="0" lvl="0" indent="-257175"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x Sports Science theory lessons per week</a:t>
            </a:r>
          </a:p>
          <a:p>
            <a:pPr marL="257175" marR="0" lvl="0" indent="-257175"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also get one core PE lesson per week that everyone in Year 10 completes). </a:t>
            </a:r>
          </a:p>
          <a:p>
            <a:pPr marL="257175" marR="0" lvl="0" indent="-257175"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sz="1900" b="1" i="1" u="sng" strike="noStrike" kern="1200" cap="none" spc="0" normalizeH="0" baseline="0" noProof="0" dirty="0">
                <a:ln>
                  <a:noFill/>
                </a:ln>
                <a:solidFill>
                  <a:srgbClr val="0000FF"/>
                </a:solidFill>
                <a:effectLst/>
                <a:uLnTx/>
                <a:uFillTx/>
                <a:latin typeface="Century Gothic" panose="020B0502020202020204" pitchFamily="34" charset="0"/>
                <a:ea typeface="+mn-ea"/>
                <a:cs typeface="+mn-cs"/>
              </a:rPr>
              <a:t>Assessment</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40% Theory (one exam in Year 11). </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60% Coursework (two units completed including assessment in two sports)</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BE5F-EF67-03B1-C368-B18B03082C90}"/>
              </a:ext>
            </a:extLst>
          </p:cNvPr>
          <p:cNvSpPr>
            <a:spLocks noGrp="1"/>
          </p:cNvSpPr>
          <p:nvPr>
            <p:ph type="ctrTitle"/>
          </p:nvPr>
        </p:nvSpPr>
        <p:spPr>
          <a:xfrm>
            <a:off x="3975610" y="1693069"/>
            <a:ext cx="4446014" cy="2561256"/>
          </a:xfrm>
          <a:solidFill>
            <a:schemeClr val="bg1"/>
          </a:solidFill>
        </p:spPr>
        <p:txBody>
          <a:bodyPr>
            <a:normAutofit fontScale="90000"/>
          </a:bodyPr>
          <a:lstStyle/>
          <a:p>
            <a:pPr algn="l"/>
            <a:r>
              <a:rPr lang="en-GB" sz="6075" dirty="0"/>
              <a:t>GCSE </a:t>
            </a:r>
            <a:br>
              <a:rPr lang="en-GB" sz="6075" dirty="0"/>
            </a:br>
            <a:r>
              <a:rPr lang="en-GB" sz="6075" dirty="0"/>
              <a:t>Design and Technology</a:t>
            </a:r>
          </a:p>
        </p:txBody>
      </p:sp>
      <p:sp>
        <p:nvSpPr>
          <p:cNvPr id="3" name="Subtitle 2">
            <a:extLst>
              <a:ext uri="{FF2B5EF4-FFF2-40B4-BE49-F238E27FC236}">
                <a16:creationId xmlns:a16="http://schemas.microsoft.com/office/drawing/2014/main" id="{37A76660-85A2-FA35-185C-9A3857E9CB1F}"/>
              </a:ext>
            </a:extLst>
          </p:cNvPr>
          <p:cNvSpPr>
            <a:spLocks noGrp="1"/>
          </p:cNvSpPr>
          <p:nvPr>
            <p:ph type="subTitle" idx="1"/>
          </p:nvPr>
        </p:nvSpPr>
        <p:spPr>
          <a:xfrm>
            <a:off x="3975610" y="4371975"/>
            <a:ext cx="4446014" cy="792957"/>
          </a:xfrm>
        </p:spPr>
        <p:txBody>
          <a:bodyPr lIns="91440" tIns="45720" rIns="91440" bIns="45720" anchor="t">
            <a:noAutofit/>
          </a:bodyPr>
          <a:lstStyle/>
          <a:p>
            <a:pPr algn="l">
              <a:lnSpc>
                <a:spcPct val="91000"/>
              </a:lnSpc>
            </a:pPr>
            <a:r>
              <a:rPr lang="en-GB" sz="5500" dirty="0">
                <a:solidFill>
                  <a:srgbClr val="990033"/>
                </a:solidFill>
                <a:latin typeface="Century Gothic"/>
              </a:rPr>
              <a:t>Resistant Materials</a:t>
            </a:r>
          </a:p>
        </p:txBody>
      </p:sp>
      <p:pic>
        <p:nvPicPr>
          <p:cNvPr id="24" name="Picture 23" descr="Light reflection in a lens">
            <a:extLst>
              <a:ext uri="{FF2B5EF4-FFF2-40B4-BE49-F238E27FC236}">
                <a16:creationId xmlns:a16="http://schemas.microsoft.com/office/drawing/2014/main" id="{8160CDD8-A040-CB9B-1E70-D1164A3AD6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 y="1409700"/>
            <a:ext cx="3492996" cy="4038599"/>
          </a:xfrm>
          <a:prstGeom prst="rect">
            <a:avLst/>
          </a:prstGeom>
        </p:spPr>
      </p:pic>
    </p:spTree>
    <p:extLst>
      <p:ext uri="{BB962C8B-B14F-4D97-AF65-F5344CB8AC3E}">
        <p14:creationId xmlns:p14="http://schemas.microsoft.com/office/powerpoint/2010/main" val="36606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17C-41CB-3BC8-7879-C8836338D800}"/>
              </a:ext>
            </a:extLst>
          </p:cNvPr>
          <p:cNvSpPr>
            <a:spLocks noGrp="1"/>
          </p:cNvSpPr>
          <p:nvPr>
            <p:ph type="title"/>
          </p:nvPr>
        </p:nvSpPr>
        <p:spPr>
          <a:xfrm>
            <a:off x="2143125" y="274638"/>
            <a:ext cx="6543676" cy="490066"/>
          </a:xfrm>
        </p:spPr>
        <p:txBody>
          <a:bodyPr>
            <a:noAutofit/>
          </a:bodyPr>
          <a:lstStyle/>
          <a:p>
            <a:r>
              <a:rPr lang="en-GB" sz="2400"/>
              <a:t>What do all these items have in common?</a:t>
            </a:r>
          </a:p>
        </p:txBody>
      </p:sp>
      <p:pic>
        <p:nvPicPr>
          <p:cNvPr id="1026" name="Picture 2" descr="iPhone 15 Plus, Pink finish, back, advanced camera system, iPhone 15 Plus, front, all-screen design, Dynamic Island.">
            <a:extLst>
              <a:ext uri="{FF2B5EF4-FFF2-40B4-BE49-F238E27FC236}">
                <a16:creationId xmlns:a16="http://schemas.microsoft.com/office/drawing/2014/main" id="{0EB7B4CD-23B8-6293-5516-F625A6A9E70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019008" y="1750582"/>
            <a:ext cx="1335881" cy="1700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ON 2016 Research House - The University of Nottingham">
            <a:extLst>
              <a:ext uri="{FF2B5EF4-FFF2-40B4-BE49-F238E27FC236}">
                <a16:creationId xmlns:a16="http://schemas.microsoft.com/office/drawing/2014/main" id="{19E0BF1B-BCED-76BE-86BE-26E7EEF1CF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9891" y="3638550"/>
            <a:ext cx="1580571" cy="1133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tom Food Packaging | Personalised Food Packaging">
            <a:extLst>
              <a:ext uri="{FF2B5EF4-FFF2-40B4-BE49-F238E27FC236}">
                <a16:creationId xmlns:a16="http://schemas.microsoft.com/office/drawing/2014/main" id="{4F7D4392-0090-AE19-5FE3-59E3575870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7472" y="3118648"/>
            <a:ext cx="2175272" cy="14475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ld Coffee Table - Limited Abode">
            <a:extLst>
              <a:ext uri="{FF2B5EF4-FFF2-40B4-BE49-F238E27FC236}">
                <a16:creationId xmlns:a16="http://schemas.microsoft.com/office/drawing/2014/main" id="{5E25F0F8-AA12-A90D-1934-236D7541E7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6008" y="3564963"/>
            <a:ext cx="1249221" cy="1249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second hand jewellery shops online 2023 | Evening Standard">
            <a:extLst>
              <a:ext uri="{FF2B5EF4-FFF2-40B4-BE49-F238E27FC236}">
                <a16:creationId xmlns:a16="http://schemas.microsoft.com/office/drawing/2014/main" id="{EAE6D32B-A7D7-70A0-7DAC-2032FBD508D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16320" y="3607359"/>
            <a:ext cx="2214563" cy="11644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best supercars and exotic cars on sale | carwow">
            <a:extLst>
              <a:ext uri="{FF2B5EF4-FFF2-40B4-BE49-F238E27FC236}">
                <a16:creationId xmlns:a16="http://schemas.microsoft.com/office/drawing/2014/main" id="{07D76F58-5783-788D-B623-360B2BEB35C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80308" y="2276939"/>
            <a:ext cx="21431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4 Best Board Games of All Time">
            <a:extLst>
              <a:ext uri="{FF2B5EF4-FFF2-40B4-BE49-F238E27FC236}">
                <a16:creationId xmlns:a16="http://schemas.microsoft.com/office/drawing/2014/main" id="{EA3289E2-8414-4A6F-A8B0-E26EDE57290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87763" y="1662777"/>
            <a:ext cx="2424982" cy="13644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ernd Hiller &amp; Sohn Master Cello Stradivari 4/4">
            <a:extLst>
              <a:ext uri="{FF2B5EF4-FFF2-40B4-BE49-F238E27FC236}">
                <a16:creationId xmlns:a16="http://schemas.microsoft.com/office/drawing/2014/main" id="{C8C20DD5-20A7-940E-6034-B880D46ECED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2600689"/>
            <a:ext cx="847399" cy="23376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hy Promotional Material Can Help Market Your Company">
            <a:extLst>
              <a:ext uri="{FF2B5EF4-FFF2-40B4-BE49-F238E27FC236}">
                <a16:creationId xmlns:a16="http://schemas.microsoft.com/office/drawing/2014/main" id="{36AE5936-090C-500C-9865-55385E72DED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7766" y="1924051"/>
            <a:ext cx="2201233" cy="153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82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517F-564F-B80D-67D2-9C043A268F9D}"/>
              </a:ext>
            </a:extLst>
          </p:cNvPr>
          <p:cNvSpPr>
            <a:spLocks noGrp="1"/>
          </p:cNvSpPr>
          <p:nvPr>
            <p:ph type="title"/>
          </p:nvPr>
        </p:nvSpPr>
        <p:spPr>
          <a:xfrm>
            <a:off x="3015811" y="219935"/>
            <a:ext cx="5880539" cy="490066"/>
          </a:xfrm>
        </p:spPr>
        <p:txBody>
          <a:bodyPr/>
          <a:lstStyle/>
          <a:p>
            <a:r>
              <a:rPr lang="en-GB" dirty="0"/>
              <a:t>Design and Technology; Resistant Materials</a:t>
            </a:r>
          </a:p>
        </p:txBody>
      </p:sp>
      <p:sp>
        <p:nvSpPr>
          <p:cNvPr id="3" name="Content Placeholder 2">
            <a:extLst>
              <a:ext uri="{FF2B5EF4-FFF2-40B4-BE49-F238E27FC236}">
                <a16:creationId xmlns:a16="http://schemas.microsoft.com/office/drawing/2014/main" id="{9134D1A2-2EA0-0DFF-73D9-E1A2D4F27C37}"/>
              </a:ext>
            </a:extLst>
          </p:cNvPr>
          <p:cNvSpPr>
            <a:spLocks noGrp="1"/>
          </p:cNvSpPr>
          <p:nvPr>
            <p:ph idx="1"/>
          </p:nvPr>
        </p:nvSpPr>
        <p:spPr>
          <a:xfrm>
            <a:off x="389836" y="6638065"/>
            <a:ext cx="7701534" cy="321183"/>
          </a:xfrm>
        </p:spPr>
        <p:txBody>
          <a:bodyPr>
            <a:normAutofit fontScale="70000" lnSpcReduction="20000"/>
          </a:bodyPr>
          <a:lstStyle/>
          <a:p>
            <a:r>
              <a:rPr lang="en-GB" dirty="0">
                <a:hlinkClick r:id="rId2"/>
              </a:rPr>
              <a:t>What is D&amp;T – and why do we need it? (youtube.com)</a:t>
            </a:r>
            <a:endParaRPr lang="en-GB" dirty="0"/>
          </a:p>
        </p:txBody>
      </p:sp>
      <p:sp>
        <p:nvSpPr>
          <p:cNvPr id="5" name="TextBox 4">
            <a:extLst>
              <a:ext uri="{FF2B5EF4-FFF2-40B4-BE49-F238E27FC236}">
                <a16:creationId xmlns:a16="http://schemas.microsoft.com/office/drawing/2014/main" id="{D4DDBBA3-0510-CFE4-96B0-C8E592E9BEFA}"/>
              </a:ext>
            </a:extLst>
          </p:cNvPr>
          <p:cNvSpPr txBox="1"/>
          <p:nvPr/>
        </p:nvSpPr>
        <p:spPr>
          <a:xfrm>
            <a:off x="211074" y="1042543"/>
            <a:ext cx="8685276" cy="5262979"/>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Offers an opportunity to apply maths, science and problem solving skills to a range of mini projects and practical work in both Year 10 and 11.</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50/50 Split of coursework (NEA) and exam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Exam is sat in the summer of Year 11.</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NEA starts in the summer term of Year 10 and runs till Easter of Year 11.</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NEA, you get to choose what you design and make from one of three contexts, e.g., Storing and securing items for 2023-24.</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Cover three main areas in the exam:</a:t>
            </a:r>
          </a:p>
          <a:p>
            <a:pPr marL="6858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Core principles- All materials knowledge</a:t>
            </a:r>
          </a:p>
          <a:p>
            <a:pPr marL="6858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Specialist principles</a:t>
            </a:r>
          </a:p>
          <a:p>
            <a:pPr marL="6858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Design and make principles.</a:t>
            </a:r>
            <a:endParaRPr kumimoji="0" lang="en-GB" sz="2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647099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F894DB-3CC5-1F1F-C5C7-F36BF34CB41C}"/>
              </a:ext>
            </a:extLst>
          </p:cNvPr>
          <p:cNvSpPr>
            <a:spLocks noGrp="1"/>
          </p:cNvSpPr>
          <p:nvPr>
            <p:ph sz="quarter" idx="4"/>
          </p:nvPr>
        </p:nvSpPr>
        <p:spPr>
          <a:xfrm>
            <a:off x="237092" y="1270219"/>
            <a:ext cx="4429501" cy="4626084"/>
          </a:xfrm>
        </p:spPr>
        <p:txBody>
          <a:bodyPr>
            <a:normAutofit/>
          </a:bodyPr>
          <a:lstStyle/>
          <a:p>
            <a:r>
              <a:rPr lang="en-GB" sz="2400" dirty="0"/>
              <a:t>Material focus: Timbers, plastics and metals.</a:t>
            </a:r>
          </a:p>
          <a:p>
            <a:r>
              <a:rPr lang="en-GB" sz="2400" dirty="0"/>
              <a:t>CAD: </a:t>
            </a:r>
            <a:r>
              <a:rPr lang="en-GB" sz="2400" dirty="0" err="1"/>
              <a:t>TinkerCAD</a:t>
            </a:r>
            <a:r>
              <a:rPr lang="en-GB" sz="2400" dirty="0"/>
              <a:t>, Fusion 360 and 2D Design</a:t>
            </a:r>
          </a:p>
          <a:p>
            <a:r>
              <a:rPr lang="en-GB" sz="2400" dirty="0"/>
              <a:t>Design/projects: Furniture, storage devices, decorative items, Interior design, engineering, Architecture, Product design.</a:t>
            </a:r>
          </a:p>
        </p:txBody>
      </p:sp>
      <p:sp>
        <p:nvSpPr>
          <p:cNvPr id="2" name="Title 1">
            <a:extLst>
              <a:ext uri="{FF2B5EF4-FFF2-40B4-BE49-F238E27FC236}">
                <a16:creationId xmlns:a16="http://schemas.microsoft.com/office/drawing/2014/main" id="{E693B051-B47E-C132-6BC7-655D32838ED8}"/>
              </a:ext>
            </a:extLst>
          </p:cNvPr>
          <p:cNvSpPr>
            <a:spLocks noGrp="1"/>
          </p:cNvSpPr>
          <p:nvPr>
            <p:ph type="title"/>
          </p:nvPr>
        </p:nvSpPr>
        <p:spPr>
          <a:xfrm>
            <a:off x="3203848" y="274638"/>
            <a:ext cx="5482952" cy="415924"/>
          </a:xfrm>
        </p:spPr>
        <p:txBody>
          <a:bodyPr/>
          <a:lstStyle/>
          <a:p>
            <a:r>
              <a:rPr lang="en-GB" sz="2000" dirty="0"/>
              <a:t>Resistant Materials; </a:t>
            </a:r>
            <a:r>
              <a:rPr lang="en-GB" dirty="0">
                <a:latin typeface="Century Gothic"/>
              </a:rPr>
              <a:t>What is involved?</a:t>
            </a:r>
            <a:endParaRPr lang="en-GB" dirty="0"/>
          </a:p>
        </p:txBody>
      </p:sp>
      <p:pic>
        <p:nvPicPr>
          <p:cNvPr id="10" name="Picture 16" descr="Bernd Hiller &amp; Sohn Master Cello Stradivari 4/4">
            <a:extLst>
              <a:ext uri="{FF2B5EF4-FFF2-40B4-BE49-F238E27FC236}">
                <a16:creationId xmlns:a16="http://schemas.microsoft.com/office/drawing/2014/main" id="{55FE8070-9D84-4664-8D01-84D0EE046A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2070" y="3846973"/>
            <a:ext cx="2262053" cy="2399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est second hand jewellery shops online 2023 | Evening Standard">
            <a:extLst>
              <a:ext uri="{FF2B5EF4-FFF2-40B4-BE49-F238E27FC236}">
                <a16:creationId xmlns:a16="http://schemas.microsoft.com/office/drawing/2014/main" id="{EB8206AC-CD9A-41DE-B415-E897E8987E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6593" y="3125610"/>
            <a:ext cx="2825073" cy="1609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old Coffee Table - Limited Abode">
            <a:extLst>
              <a:ext uri="{FF2B5EF4-FFF2-40B4-BE49-F238E27FC236}">
                <a16:creationId xmlns:a16="http://schemas.microsoft.com/office/drawing/2014/main" id="{E7147BB2-A988-4DEF-8C4D-8B964DC9281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050" y="1908086"/>
            <a:ext cx="2825073" cy="190185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55B29B18-C630-4DAC-9550-67F19748F04F}"/>
              </a:ext>
            </a:extLst>
          </p:cNvPr>
          <p:cNvSpPr>
            <a:spLocks noGrp="1"/>
          </p:cNvSpPr>
          <p:nvPr>
            <p:ph sz="half" idx="2"/>
          </p:nvPr>
        </p:nvSpPr>
        <p:spPr>
          <a:xfrm>
            <a:off x="4358246" y="1342247"/>
            <a:ext cx="4038600" cy="565839"/>
          </a:xfrm>
        </p:spPr>
        <p:txBody>
          <a:bodyPr/>
          <a:lstStyle/>
          <a:p>
            <a:r>
              <a:rPr lang="en-GB" sz="2400" dirty="0"/>
              <a:t>Resistant Material Projects:</a:t>
            </a:r>
          </a:p>
        </p:txBody>
      </p:sp>
    </p:spTree>
    <p:extLst>
      <p:ext uri="{BB962C8B-B14F-4D97-AF65-F5344CB8AC3E}">
        <p14:creationId xmlns:p14="http://schemas.microsoft.com/office/powerpoint/2010/main" val="1036330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7C8C4-AA87-6042-191D-E359ECDDD7C5}"/>
              </a:ext>
            </a:extLst>
          </p:cNvPr>
          <p:cNvPicPr>
            <a:picLocks noChangeAspect="1"/>
          </p:cNvPicPr>
          <p:nvPr/>
        </p:nvPicPr>
        <p:blipFill>
          <a:blip r:embed="rId2" cstate="screen">
            <a:extLst>
              <a:ext uri="{28A0092B-C50C-407E-A947-70E740481C1C}">
                <a14:useLocalDpi xmlns:a14="http://schemas.microsoft.com/office/drawing/2010/main"/>
              </a:ext>
            </a:extLst>
          </a:blip>
          <a:srcRect b="-2"/>
          <a:stretch/>
        </p:blipFill>
        <p:spPr>
          <a:xfrm>
            <a:off x="16" y="1067659"/>
            <a:ext cx="4571984" cy="3857615"/>
          </a:xfrm>
          <a:prstGeom prst="rect">
            <a:avLst/>
          </a:prstGeom>
        </p:spPr>
      </p:pic>
      <p:pic>
        <p:nvPicPr>
          <p:cNvPr id="5" name="Picture 4">
            <a:extLst>
              <a:ext uri="{FF2B5EF4-FFF2-40B4-BE49-F238E27FC236}">
                <a16:creationId xmlns:a16="http://schemas.microsoft.com/office/drawing/2014/main" id="{C7EAFE3E-2178-ECC5-8B76-C9F2699CF220}"/>
              </a:ext>
            </a:extLst>
          </p:cNvPr>
          <p:cNvPicPr>
            <a:picLocks noChangeAspect="1"/>
          </p:cNvPicPr>
          <p:nvPr/>
        </p:nvPicPr>
        <p:blipFill>
          <a:blip r:embed="rId3" cstate="screen">
            <a:extLst>
              <a:ext uri="{28A0092B-C50C-407E-A947-70E740481C1C}">
                <a14:useLocalDpi xmlns:a14="http://schemas.microsoft.com/office/drawing/2010/main"/>
              </a:ext>
            </a:extLst>
          </a:blip>
          <a:srcRect r="-1"/>
          <a:stretch/>
        </p:blipFill>
        <p:spPr>
          <a:xfrm>
            <a:off x="4572001" y="1067659"/>
            <a:ext cx="4571999" cy="3857615"/>
          </a:xfrm>
          <a:prstGeom prst="rect">
            <a:avLst/>
          </a:prstGeom>
        </p:spPr>
      </p:pic>
      <p:sp>
        <p:nvSpPr>
          <p:cNvPr id="2" name="Title 1">
            <a:extLst>
              <a:ext uri="{FF2B5EF4-FFF2-40B4-BE49-F238E27FC236}">
                <a16:creationId xmlns:a16="http://schemas.microsoft.com/office/drawing/2014/main" id="{67A51B6E-4FC3-D9EF-6F1D-CAEAF53C7937}"/>
              </a:ext>
            </a:extLst>
          </p:cNvPr>
          <p:cNvSpPr>
            <a:spLocks noGrp="1"/>
          </p:cNvSpPr>
          <p:nvPr>
            <p:ph type="ctrTitle"/>
          </p:nvPr>
        </p:nvSpPr>
        <p:spPr>
          <a:xfrm>
            <a:off x="3805476" y="202592"/>
            <a:ext cx="5261625" cy="878624"/>
          </a:xfrm>
        </p:spPr>
        <p:txBody>
          <a:bodyPr anchor="ctr">
            <a:normAutofit fontScale="90000"/>
          </a:bodyPr>
          <a:lstStyle/>
          <a:p>
            <a:pPr algn="l"/>
            <a:r>
              <a:rPr lang="en-GB" sz="2775" dirty="0"/>
              <a:t>Cambridge National Level 2 in </a:t>
            </a:r>
            <a:r>
              <a:rPr lang="en-GB" sz="2800" dirty="0"/>
              <a:t>Engineering Manufacture</a:t>
            </a:r>
            <a:br>
              <a:rPr lang="en-GB" sz="2775" dirty="0"/>
            </a:br>
            <a:endParaRPr lang="en-GB" sz="2775" dirty="0"/>
          </a:p>
        </p:txBody>
      </p:sp>
    </p:spTree>
    <p:extLst>
      <p:ext uri="{BB962C8B-B14F-4D97-AF65-F5344CB8AC3E}">
        <p14:creationId xmlns:p14="http://schemas.microsoft.com/office/powerpoint/2010/main" val="2639152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CEFE5C-99B2-32B9-3002-1C51247E0ECC}"/>
              </a:ext>
            </a:extLst>
          </p:cNvPr>
          <p:cNvPicPr>
            <a:picLocks noChangeAspect="1"/>
          </p:cNvPicPr>
          <p:nvPr/>
        </p:nvPicPr>
        <p:blipFill>
          <a:blip r:embed="rId2">
            <a:duotone>
              <a:schemeClr val="accent4">
                <a:shade val="45000"/>
                <a:satMod val="135000"/>
              </a:schemeClr>
              <a:prstClr val="white"/>
            </a:duotone>
            <a:alphaModFix amt="35000"/>
          </a:blip>
          <a:stretch>
            <a:fillRect/>
          </a:stretch>
        </p:blipFill>
        <p:spPr>
          <a:xfrm>
            <a:off x="1" y="857250"/>
            <a:ext cx="5210588" cy="5196135"/>
          </a:xfrm>
          <a:prstGeom prst="rect">
            <a:avLst/>
          </a:prstGeom>
        </p:spPr>
      </p:pic>
      <p:sp>
        <p:nvSpPr>
          <p:cNvPr id="2" name="Title 1">
            <a:extLst>
              <a:ext uri="{FF2B5EF4-FFF2-40B4-BE49-F238E27FC236}">
                <a16:creationId xmlns:a16="http://schemas.microsoft.com/office/drawing/2014/main" id="{ADA72627-5488-9D38-78A5-9FBCA2A7A133}"/>
              </a:ext>
            </a:extLst>
          </p:cNvPr>
          <p:cNvSpPr>
            <a:spLocks noGrp="1"/>
          </p:cNvSpPr>
          <p:nvPr>
            <p:ph type="title"/>
          </p:nvPr>
        </p:nvSpPr>
        <p:spPr/>
        <p:txBody>
          <a:bodyPr/>
          <a:lstStyle/>
          <a:p>
            <a:r>
              <a:rPr lang="en-GB" dirty="0"/>
              <a:t>Overview</a:t>
            </a:r>
          </a:p>
        </p:txBody>
      </p:sp>
      <p:sp>
        <p:nvSpPr>
          <p:cNvPr id="4" name="Text Placeholder 3">
            <a:extLst>
              <a:ext uri="{FF2B5EF4-FFF2-40B4-BE49-F238E27FC236}">
                <a16:creationId xmlns:a16="http://schemas.microsoft.com/office/drawing/2014/main" id="{259036DE-A782-16CC-176C-8F51593AAF81}"/>
              </a:ext>
            </a:extLst>
          </p:cNvPr>
          <p:cNvSpPr>
            <a:spLocks noGrp="1"/>
          </p:cNvSpPr>
          <p:nvPr>
            <p:ph type="body" idx="1"/>
          </p:nvPr>
        </p:nvSpPr>
        <p:spPr>
          <a:xfrm>
            <a:off x="183385" y="1061164"/>
            <a:ext cx="4461641" cy="639762"/>
          </a:xfrm>
        </p:spPr>
        <p:txBody>
          <a:bodyPr/>
          <a:lstStyle/>
          <a:p>
            <a:r>
              <a:rPr lang="en-GB" sz="2400" dirty="0"/>
              <a:t>Who is the course aimed at?</a:t>
            </a:r>
          </a:p>
        </p:txBody>
      </p:sp>
      <p:sp>
        <p:nvSpPr>
          <p:cNvPr id="5" name="Content Placeholder 4">
            <a:extLst>
              <a:ext uri="{FF2B5EF4-FFF2-40B4-BE49-F238E27FC236}">
                <a16:creationId xmlns:a16="http://schemas.microsoft.com/office/drawing/2014/main" id="{F1A6CB12-42D5-5119-C3CC-5A4BDDDF5C8F}"/>
              </a:ext>
            </a:extLst>
          </p:cNvPr>
          <p:cNvSpPr>
            <a:spLocks noGrp="1"/>
          </p:cNvSpPr>
          <p:nvPr>
            <p:ph sz="half" idx="2"/>
          </p:nvPr>
        </p:nvSpPr>
        <p:spPr>
          <a:xfrm>
            <a:off x="129025" y="1731690"/>
            <a:ext cx="4590119" cy="4616557"/>
          </a:xfrm>
        </p:spPr>
        <p:txBody>
          <a:bodyPr>
            <a:normAutofit lnSpcReduction="10000"/>
          </a:bodyPr>
          <a:lstStyle/>
          <a:p>
            <a:r>
              <a:rPr lang="en-GB" sz="2400" dirty="0"/>
              <a:t>The </a:t>
            </a:r>
            <a:r>
              <a:rPr lang="en-GB" sz="2400" b="1" dirty="0"/>
              <a:t>OCR Cambridge National Level 2 in Engineering</a:t>
            </a:r>
            <a:r>
              <a:rPr lang="en-GB" sz="2400" dirty="0"/>
              <a:t> qualification is designed for students who are interested in pursuing a career in engineering or further studies in the field. </a:t>
            </a:r>
          </a:p>
          <a:p>
            <a:r>
              <a:rPr lang="en-GB" sz="2400" dirty="0"/>
              <a:t>It provides a practical and theoretical understanding of various engineering concepts, offering a solid foundation in the core principles of the industry.</a:t>
            </a:r>
          </a:p>
        </p:txBody>
      </p:sp>
      <p:sp>
        <p:nvSpPr>
          <p:cNvPr id="6" name="Text Placeholder 5">
            <a:extLst>
              <a:ext uri="{FF2B5EF4-FFF2-40B4-BE49-F238E27FC236}">
                <a16:creationId xmlns:a16="http://schemas.microsoft.com/office/drawing/2014/main" id="{68FF0663-28E5-BC02-EB77-A26A36F82640}"/>
              </a:ext>
            </a:extLst>
          </p:cNvPr>
          <p:cNvSpPr>
            <a:spLocks noGrp="1"/>
          </p:cNvSpPr>
          <p:nvPr>
            <p:ph type="body" sz="quarter" idx="3"/>
          </p:nvPr>
        </p:nvSpPr>
        <p:spPr>
          <a:xfrm>
            <a:off x="4927807" y="1613406"/>
            <a:ext cx="4041775" cy="798020"/>
          </a:xfrm>
        </p:spPr>
        <p:txBody>
          <a:bodyPr/>
          <a:lstStyle/>
          <a:p>
            <a:r>
              <a:rPr lang="en-GB" sz="2400" dirty="0"/>
              <a:t>The course is divided into units, covering topics such as:</a:t>
            </a:r>
          </a:p>
        </p:txBody>
      </p:sp>
      <p:sp>
        <p:nvSpPr>
          <p:cNvPr id="7" name="Content Placeholder 6">
            <a:extLst>
              <a:ext uri="{FF2B5EF4-FFF2-40B4-BE49-F238E27FC236}">
                <a16:creationId xmlns:a16="http://schemas.microsoft.com/office/drawing/2014/main" id="{58382358-625A-955E-DD50-6E19FD35B6CD}"/>
              </a:ext>
            </a:extLst>
          </p:cNvPr>
          <p:cNvSpPr>
            <a:spLocks noGrp="1"/>
          </p:cNvSpPr>
          <p:nvPr>
            <p:ph sz="quarter" idx="4"/>
          </p:nvPr>
        </p:nvSpPr>
        <p:spPr>
          <a:xfrm>
            <a:off x="4848168" y="2516843"/>
            <a:ext cx="4369949" cy="3683973"/>
          </a:xfrm>
        </p:spPr>
        <p:txBody>
          <a:bodyPr>
            <a:normAutofit fontScale="92500" lnSpcReduction="10000"/>
          </a:bodyPr>
          <a:lstStyle/>
          <a:p>
            <a:pPr>
              <a:buFont typeface="+mj-lt"/>
              <a:buAutoNum type="arabicPeriod"/>
            </a:pPr>
            <a:r>
              <a:rPr lang="en-GB" sz="2700" dirty="0"/>
              <a:t>Engineering Design</a:t>
            </a:r>
          </a:p>
          <a:p>
            <a:pPr>
              <a:buFont typeface="+mj-lt"/>
              <a:buAutoNum type="arabicPeriod"/>
            </a:pPr>
            <a:r>
              <a:rPr lang="en-GB" sz="2700" dirty="0"/>
              <a:t>Manufacturing Processes</a:t>
            </a:r>
          </a:p>
          <a:p>
            <a:pPr>
              <a:buFont typeface="+mj-lt"/>
              <a:buAutoNum type="arabicPeriod"/>
            </a:pPr>
            <a:r>
              <a:rPr lang="en-GB" sz="2700" dirty="0"/>
              <a:t>Materials and their Properties</a:t>
            </a:r>
          </a:p>
          <a:p>
            <a:pPr>
              <a:buFont typeface="+mj-lt"/>
              <a:buAutoNum type="arabicPeriod"/>
            </a:pPr>
            <a:r>
              <a:rPr lang="en-GB" sz="2700" dirty="0"/>
              <a:t>Engineering Maintenance</a:t>
            </a:r>
          </a:p>
          <a:p>
            <a:pPr>
              <a:buFont typeface="+mj-lt"/>
              <a:buAutoNum type="arabicPeriod"/>
            </a:pPr>
            <a:r>
              <a:rPr lang="en-GB" sz="2700" dirty="0"/>
              <a:t>The application of modern engineering technology</a:t>
            </a:r>
          </a:p>
        </p:txBody>
      </p:sp>
    </p:spTree>
    <p:extLst>
      <p:ext uri="{BB962C8B-B14F-4D97-AF65-F5344CB8AC3E}">
        <p14:creationId xmlns:p14="http://schemas.microsoft.com/office/powerpoint/2010/main" val="1515649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E4A6BD-F6CF-CCA0-E58D-5AEA1EB013DD}"/>
              </a:ext>
            </a:extLst>
          </p:cNvPr>
          <p:cNvPicPr>
            <a:picLocks noChangeAspect="1"/>
          </p:cNvPicPr>
          <p:nvPr/>
        </p:nvPicPr>
        <p:blipFill>
          <a:blip r:embed="rId2">
            <a:duotone>
              <a:schemeClr val="accent4">
                <a:shade val="45000"/>
                <a:satMod val="135000"/>
              </a:schemeClr>
              <a:prstClr val="white"/>
            </a:duotone>
            <a:alphaModFix amt="35000"/>
          </a:blip>
          <a:stretch>
            <a:fillRect/>
          </a:stretch>
        </p:blipFill>
        <p:spPr>
          <a:xfrm>
            <a:off x="1" y="857250"/>
            <a:ext cx="5210588" cy="5196135"/>
          </a:xfrm>
          <a:prstGeom prst="rect">
            <a:avLst/>
          </a:prstGeom>
        </p:spPr>
      </p:pic>
      <p:sp>
        <p:nvSpPr>
          <p:cNvPr id="2" name="Title 1">
            <a:extLst>
              <a:ext uri="{FF2B5EF4-FFF2-40B4-BE49-F238E27FC236}">
                <a16:creationId xmlns:a16="http://schemas.microsoft.com/office/drawing/2014/main" id="{13FEAE2E-B3E6-65C0-E830-C6BA0DCF0749}"/>
              </a:ext>
            </a:extLst>
          </p:cNvPr>
          <p:cNvSpPr>
            <a:spLocks noGrp="1"/>
          </p:cNvSpPr>
          <p:nvPr>
            <p:ph type="title"/>
          </p:nvPr>
        </p:nvSpPr>
        <p:spPr/>
        <p:txBody>
          <a:bodyPr/>
          <a:lstStyle/>
          <a:p>
            <a:r>
              <a:rPr lang="en-GB" dirty="0"/>
              <a:t>Assessment and Learning</a:t>
            </a:r>
          </a:p>
        </p:txBody>
      </p:sp>
      <p:sp>
        <p:nvSpPr>
          <p:cNvPr id="3" name="Text Placeholder 2">
            <a:extLst>
              <a:ext uri="{FF2B5EF4-FFF2-40B4-BE49-F238E27FC236}">
                <a16:creationId xmlns:a16="http://schemas.microsoft.com/office/drawing/2014/main" id="{918A44F9-65B0-618C-5538-5A0725B9451B}"/>
              </a:ext>
            </a:extLst>
          </p:cNvPr>
          <p:cNvSpPr>
            <a:spLocks noGrp="1"/>
          </p:cNvSpPr>
          <p:nvPr>
            <p:ph type="body" idx="1"/>
          </p:nvPr>
        </p:nvSpPr>
        <p:spPr>
          <a:xfrm>
            <a:off x="302420" y="1062147"/>
            <a:ext cx="4040188" cy="639762"/>
          </a:xfrm>
        </p:spPr>
        <p:txBody>
          <a:bodyPr/>
          <a:lstStyle/>
          <a:p>
            <a:r>
              <a:rPr lang="en-GB" sz="2400" dirty="0"/>
              <a:t>Assessment</a:t>
            </a:r>
          </a:p>
        </p:txBody>
      </p:sp>
      <p:sp>
        <p:nvSpPr>
          <p:cNvPr id="4" name="Content Placeholder 3">
            <a:extLst>
              <a:ext uri="{FF2B5EF4-FFF2-40B4-BE49-F238E27FC236}">
                <a16:creationId xmlns:a16="http://schemas.microsoft.com/office/drawing/2014/main" id="{87CAC614-D95B-D0CC-91B0-FE6E8BA15A90}"/>
              </a:ext>
            </a:extLst>
          </p:cNvPr>
          <p:cNvSpPr>
            <a:spLocks noGrp="1"/>
          </p:cNvSpPr>
          <p:nvPr>
            <p:ph sz="half" idx="2"/>
          </p:nvPr>
        </p:nvSpPr>
        <p:spPr>
          <a:xfrm>
            <a:off x="302420" y="1743184"/>
            <a:ext cx="4269580" cy="4515098"/>
          </a:xfrm>
        </p:spPr>
        <p:txBody>
          <a:bodyPr>
            <a:normAutofit lnSpcReduction="10000"/>
          </a:bodyPr>
          <a:lstStyle/>
          <a:p>
            <a:pPr>
              <a:buFont typeface="Arial" panose="020B0604020202020204" pitchFamily="34" charset="0"/>
              <a:buChar char="•"/>
            </a:pPr>
            <a:r>
              <a:rPr lang="en-GB" sz="2400" b="1" dirty="0"/>
              <a:t>Core units</a:t>
            </a:r>
            <a:r>
              <a:rPr lang="en-GB" sz="2400" dirty="0"/>
              <a:t> are assessed through </a:t>
            </a:r>
            <a:r>
              <a:rPr lang="en-GB" sz="2400" b="1" dirty="0"/>
              <a:t>controlled assessments</a:t>
            </a:r>
            <a:r>
              <a:rPr lang="en-GB" sz="2400" dirty="0"/>
              <a:t> (practical tasks). </a:t>
            </a:r>
          </a:p>
          <a:p>
            <a:pPr lvl="1"/>
            <a:r>
              <a:rPr lang="en-GB" sz="1800" dirty="0"/>
              <a:t>2 NEA based tasks, when combined make up 60% of the students grade.</a:t>
            </a:r>
          </a:p>
          <a:p>
            <a:pPr>
              <a:buFont typeface="Arial" panose="020B0604020202020204" pitchFamily="34" charset="0"/>
              <a:buChar char="•"/>
            </a:pPr>
            <a:r>
              <a:rPr lang="en-GB" sz="2400" b="1" dirty="0"/>
              <a:t>External exams</a:t>
            </a:r>
            <a:r>
              <a:rPr lang="en-GB" sz="2400" dirty="0"/>
              <a:t> used to test theoretical knowledge on topic areas of the syllabus. </a:t>
            </a:r>
          </a:p>
          <a:p>
            <a:pPr lvl="1"/>
            <a:r>
              <a:rPr lang="en-GB" sz="1800" dirty="0"/>
              <a:t>This makes up the remaining 40% of a students final grade.</a:t>
            </a:r>
          </a:p>
        </p:txBody>
      </p:sp>
      <p:sp>
        <p:nvSpPr>
          <p:cNvPr id="5" name="Text Placeholder 4">
            <a:extLst>
              <a:ext uri="{FF2B5EF4-FFF2-40B4-BE49-F238E27FC236}">
                <a16:creationId xmlns:a16="http://schemas.microsoft.com/office/drawing/2014/main" id="{740EDBF5-3355-EBD9-64E7-2840D8E3D877}"/>
              </a:ext>
            </a:extLst>
          </p:cNvPr>
          <p:cNvSpPr>
            <a:spLocks noGrp="1"/>
          </p:cNvSpPr>
          <p:nvPr>
            <p:ph type="body" sz="quarter" idx="3"/>
          </p:nvPr>
        </p:nvSpPr>
        <p:spPr>
          <a:xfrm>
            <a:off x="4799805" y="1243807"/>
            <a:ext cx="4041775" cy="639762"/>
          </a:xfrm>
        </p:spPr>
        <p:txBody>
          <a:bodyPr/>
          <a:lstStyle/>
          <a:p>
            <a:r>
              <a:rPr lang="en-GB" sz="2400" b="1" dirty="0"/>
              <a:t>Practical and theoretical learning</a:t>
            </a:r>
            <a:endParaRPr lang="en-GB" sz="2400" dirty="0"/>
          </a:p>
        </p:txBody>
      </p:sp>
      <p:sp>
        <p:nvSpPr>
          <p:cNvPr id="6" name="Content Placeholder 5">
            <a:extLst>
              <a:ext uri="{FF2B5EF4-FFF2-40B4-BE49-F238E27FC236}">
                <a16:creationId xmlns:a16="http://schemas.microsoft.com/office/drawing/2014/main" id="{FAE4146A-2A62-395C-59B5-B5C9B81191E1}"/>
              </a:ext>
            </a:extLst>
          </p:cNvPr>
          <p:cNvSpPr>
            <a:spLocks noGrp="1"/>
          </p:cNvSpPr>
          <p:nvPr>
            <p:ph sz="quarter" idx="4"/>
          </p:nvPr>
        </p:nvSpPr>
        <p:spPr>
          <a:xfrm>
            <a:off x="4799804" y="1992833"/>
            <a:ext cx="4041775" cy="3951288"/>
          </a:xfrm>
        </p:spPr>
        <p:txBody>
          <a:bodyPr>
            <a:normAutofit/>
          </a:bodyPr>
          <a:lstStyle/>
          <a:p>
            <a:r>
              <a:rPr lang="en-GB" sz="2000" dirty="0"/>
              <a:t>Students will develop hands-on skills through practical tasks while also gaining the ability to apply theory to real-world engineering problems.</a:t>
            </a:r>
          </a:p>
          <a:p>
            <a:r>
              <a:rPr lang="en-GB" sz="2000" dirty="0"/>
              <a:t>NEA tasks focus on application of practical knowledge and design skills being applied to a given either set of instructions or technical drawing.</a:t>
            </a:r>
          </a:p>
          <a:p>
            <a:endParaRPr lang="en-GB" sz="2000" dirty="0"/>
          </a:p>
        </p:txBody>
      </p:sp>
    </p:spTree>
    <p:extLst>
      <p:ext uri="{BB962C8B-B14F-4D97-AF65-F5344CB8AC3E}">
        <p14:creationId xmlns:p14="http://schemas.microsoft.com/office/powerpoint/2010/main" val="1411221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CB5EB4-FE7A-3B6C-76E4-221242956B87}"/>
              </a:ext>
            </a:extLst>
          </p:cNvPr>
          <p:cNvPicPr>
            <a:picLocks noChangeAspect="1"/>
          </p:cNvPicPr>
          <p:nvPr/>
        </p:nvPicPr>
        <p:blipFill>
          <a:blip r:embed="rId2">
            <a:duotone>
              <a:schemeClr val="accent4">
                <a:shade val="45000"/>
                <a:satMod val="135000"/>
              </a:schemeClr>
              <a:prstClr val="white"/>
            </a:duotone>
            <a:alphaModFix amt="35000"/>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 y="857250"/>
            <a:ext cx="4882598" cy="4869054"/>
          </a:xfrm>
          <a:prstGeom prst="rect">
            <a:avLst/>
          </a:prstGeom>
        </p:spPr>
      </p:pic>
      <p:sp>
        <p:nvSpPr>
          <p:cNvPr id="2" name="Title 1">
            <a:extLst>
              <a:ext uri="{FF2B5EF4-FFF2-40B4-BE49-F238E27FC236}">
                <a16:creationId xmlns:a16="http://schemas.microsoft.com/office/drawing/2014/main" id="{93056581-844C-F870-07AF-6331E9F32515}"/>
              </a:ext>
            </a:extLst>
          </p:cNvPr>
          <p:cNvSpPr>
            <a:spLocks noGrp="1"/>
          </p:cNvSpPr>
          <p:nvPr>
            <p:ph type="title"/>
          </p:nvPr>
        </p:nvSpPr>
        <p:spPr/>
        <p:txBody>
          <a:bodyPr/>
          <a:lstStyle/>
          <a:p>
            <a:r>
              <a:rPr lang="en-GB" sz="2400" dirty="0"/>
              <a:t>Progression</a:t>
            </a:r>
          </a:p>
        </p:txBody>
      </p:sp>
      <p:sp>
        <p:nvSpPr>
          <p:cNvPr id="3" name="Text Placeholder 2">
            <a:extLst>
              <a:ext uri="{FF2B5EF4-FFF2-40B4-BE49-F238E27FC236}">
                <a16:creationId xmlns:a16="http://schemas.microsoft.com/office/drawing/2014/main" id="{325A882E-82E2-0D8F-5481-FA5AC36968A3}"/>
              </a:ext>
            </a:extLst>
          </p:cNvPr>
          <p:cNvSpPr>
            <a:spLocks noGrp="1"/>
          </p:cNvSpPr>
          <p:nvPr>
            <p:ph type="body" idx="1"/>
          </p:nvPr>
        </p:nvSpPr>
        <p:spPr>
          <a:xfrm>
            <a:off x="302420" y="1167388"/>
            <a:ext cx="4040188" cy="639762"/>
          </a:xfrm>
        </p:spPr>
        <p:txBody>
          <a:bodyPr/>
          <a:lstStyle/>
          <a:p>
            <a:r>
              <a:rPr lang="en-GB" sz="2400" b="1" dirty="0"/>
              <a:t>Progression</a:t>
            </a:r>
            <a:r>
              <a:rPr lang="en-GB" sz="2400" dirty="0"/>
              <a:t>:</a:t>
            </a:r>
          </a:p>
        </p:txBody>
      </p:sp>
      <p:sp>
        <p:nvSpPr>
          <p:cNvPr id="4" name="Content Placeholder 3">
            <a:extLst>
              <a:ext uri="{FF2B5EF4-FFF2-40B4-BE49-F238E27FC236}">
                <a16:creationId xmlns:a16="http://schemas.microsoft.com/office/drawing/2014/main" id="{B207EB16-0B18-6EED-60F7-C24CEAADD2D8}"/>
              </a:ext>
            </a:extLst>
          </p:cNvPr>
          <p:cNvSpPr>
            <a:spLocks noGrp="1"/>
          </p:cNvSpPr>
          <p:nvPr>
            <p:ph sz="half" idx="2"/>
          </p:nvPr>
        </p:nvSpPr>
        <p:spPr>
          <a:xfrm>
            <a:off x="225971" y="1854994"/>
            <a:ext cx="4273003" cy="4453922"/>
          </a:xfrm>
        </p:spPr>
        <p:txBody>
          <a:bodyPr>
            <a:normAutofit/>
          </a:bodyPr>
          <a:lstStyle/>
          <a:p>
            <a:pPr marL="0" indent="0">
              <a:buNone/>
            </a:pPr>
            <a:r>
              <a:rPr lang="en-GB" sz="2400" dirty="0"/>
              <a:t>This qualification is suitable for those wanting to enter the workforce in various engineering roles, such as manufacturing, design, and technical support, or continue further education, such as apprenticeships or A-Level study in related fields, e.g. A-level product design or Apprenticeships.</a:t>
            </a:r>
          </a:p>
        </p:txBody>
      </p:sp>
      <p:sp>
        <p:nvSpPr>
          <p:cNvPr id="6" name="Content Placeholder 5">
            <a:extLst>
              <a:ext uri="{FF2B5EF4-FFF2-40B4-BE49-F238E27FC236}">
                <a16:creationId xmlns:a16="http://schemas.microsoft.com/office/drawing/2014/main" id="{D8939732-A716-27FE-439D-FE1D0B136256}"/>
              </a:ext>
            </a:extLst>
          </p:cNvPr>
          <p:cNvSpPr>
            <a:spLocks noGrp="1"/>
          </p:cNvSpPr>
          <p:nvPr>
            <p:ph sz="quarter" idx="4"/>
          </p:nvPr>
        </p:nvSpPr>
        <p:spPr>
          <a:xfrm>
            <a:off x="4882599" y="1949587"/>
            <a:ext cx="4041775" cy="3951288"/>
          </a:xfrm>
        </p:spPr>
        <p:txBody>
          <a:bodyPr>
            <a:normAutofit/>
          </a:bodyPr>
          <a:lstStyle/>
          <a:p>
            <a:r>
              <a:rPr lang="en-GB" sz="2400" dirty="0"/>
              <a:t> Equivalent to a GCSE, meaning it is ideal for students in secondary education (ages 14-16) who want to explore engineering in depth before choosing their next steps.</a:t>
            </a:r>
          </a:p>
        </p:txBody>
      </p:sp>
    </p:spTree>
    <p:extLst>
      <p:ext uri="{BB962C8B-B14F-4D97-AF65-F5344CB8AC3E}">
        <p14:creationId xmlns:p14="http://schemas.microsoft.com/office/powerpoint/2010/main" val="3107116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CBF0-6388-4645-862C-6D2A8A2AF837}"/>
              </a:ext>
            </a:extLst>
          </p:cNvPr>
          <p:cNvSpPr>
            <a:spLocks noGrp="1"/>
          </p:cNvSpPr>
          <p:nvPr>
            <p:ph type="ctrTitle"/>
          </p:nvPr>
        </p:nvSpPr>
        <p:spPr>
          <a:xfrm>
            <a:off x="2548394" y="-314924"/>
            <a:ext cx="6858000" cy="1790700"/>
          </a:xfrm>
        </p:spPr>
        <p:txBody>
          <a:bodyPr/>
          <a:lstStyle/>
          <a:p>
            <a:r>
              <a:rPr lang="en-GB" sz="2800" dirty="0"/>
              <a:t>GCSE Food Preparation &amp; Nutrition</a:t>
            </a:r>
          </a:p>
        </p:txBody>
      </p:sp>
      <p:sp>
        <p:nvSpPr>
          <p:cNvPr id="3" name="Subtitle 2">
            <a:extLst>
              <a:ext uri="{FF2B5EF4-FFF2-40B4-BE49-F238E27FC236}">
                <a16:creationId xmlns:a16="http://schemas.microsoft.com/office/drawing/2014/main" id="{8FF2F4E3-1017-4969-8437-074FA956C0A9}"/>
              </a:ext>
            </a:extLst>
          </p:cNvPr>
          <p:cNvSpPr>
            <a:spLocks noGrp="1"/>
          </p:cNvSpPr>
          <p:nvPr>
            <p:ph type="subTitle" idx="1"/>
          </p:nvPr>
        </p:nvSpPr>
        <p:spPr>
          <a:xfrm>
            <a:off x="270990" y="1410550"/>
            <a:ext cx="5184576" cy="4612963"/>
          </a:xfrm>
        </p:spPr>
        <p:txBody>
          <a:bodyPr lIns="91440" tIns="45720" rIns="91440" bIns="45720" anchor="t">
            <a:noAutofit/>
          </a:bodyPr>
          <a:lstStyle/>
          <a:p>
            <a:pPr algn="l"/>
            <a:r>
              <a:rPr lang="en-GB" sz="3300">
                <a:latin typeface="Century Gothic"/>
              </a:rPr>
              <a:t>GCSE Food Preparation and Nutrition aims to equip students with the knowledge, understanding and skills required to cook and apply the principles of food science, nutrition and healthy eating.</a:t>
            </a:r>
          </a:p>
        </p:txBody>
      </p:sp>
      <p:pic>
        <p:nvPicPr>
          <p:cNvPr id="8" name="Picture 7">
            <a:extLst>
              <a:ext uri="{FF2B5EF4-FFF2-40B4-BE49-F238E27FC236}">
                <a16:creationId xmlns:a16="http://schemas.microsoft.com/office/drawing/2014/main" id="{42F510F2-B7A8-4472-92A9-867BADDB0728}"/>
              </a:ext>
            </a:extLst>
          </p:cNvPr>
          <p:cNvPicPr>
            <a:picLocks noChangeAspect="1"/>
          </p:cNvPicPr>
          <p:nvPr/>
        </p:nvPicPr>
        <p:blipFill>
          <a:blip r:embed="rId2"/>
          <a:stretch>
            <a:fillRect/>
          </a:stretch>
        </p:blipFill>
        <p:spPr>
          <a:xfrm>
            <a:off x="5508104" y="1506315"/>
            <a:ext cx="3471815" cy="1944216"/>
          </a:xfrm>
          <a:prstGeom prst="rect">
            <a:avLst/>
          </a:prstGeom>
        </p:spPr>
      </p:pic>
      <p:pic>
        <p:nvPicPr>
          <p:cNvPr id="9" name="Picture 8">
            <a:extLst>
              <a:ext uri="{FF2B5EF4-FFF2-40B4-BE49-F238E27FC236}">
                <a16:creationId xmlns:a16="http://schemas.microsoft.com/office/drawing/2014/main" id="{66B42B66-E291-4828-BD2F-55519530BAC4}"/>
              </a:ext>
            </a:extLst>
          </p:cNvPr>
          <p:cNvPicPr>
            <a:picLocks noChangeAspect="1"/>
          </p:cNvPicPr>
          <p:nvPr/>
        </p:nvPicPr>
        <p:blipFill>
          <a:blip r:embed="rId3"/>
          <a:stretch>
            <a:fillRect/>
          </a:stretch>
        </p:blipFill>
        <p:spPr>
          <a:xfrm>
            <a:off x="5508104" y="3717032"/>
            <a:ext cx="3438044" cy="1634653"/>
          </a:xfrm>
          <a:prstGeom prst="rect">
            <a:avLst/>
          </a:prstGeom>
        </p:spPr>
      </p:pic>
      <p:pic>
        <p:nvPicPr>
          <p:cNvPr id="10" name="Picture 9">
            <a:extLst>
              <a:ext uri="{FF2B5EF4-FFF2-40B4-BE49-F238E27FC236}">
                <a16:creationId xmlns:a16="http://schemas.microsoft.com/office/drawing/2014/main" id="{3B5A0852-38EE-4661-B6CD-30AB2EF81B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Tree>
    <p:extLst>
      <p:ext uri="{BB962C8B-B14F-4D97-AF65-F5344CB8AC3E}">
        <p14:creationId xmlns:p14="http://schemas.microsoft.com/office/powerpoint/2010/main" val="333048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Year 9 Senior School upcoming</a:t>
            </a:r>
          </a:p>
        </p:txBody>
      </p:sp>
      <p:sp>
        <p:nvSpPr>
          <p:cNvPr id="4" name="Content Placeholder 3">
            <a:extLst>
              <a:ext uri="{FF2B5EF4-FFF2-40B4-BE49-F238E27FC236}">
                <a16:creationId xmlns:a16="http://schemas.microsoft.com/office/drawing/2014/main" id="{7A68BB0B-C49A-BA38-9735-59D05D36B526}"/>
              </a:ext>
            </a:extLst>
          </p:cNvPr>
          <p:cNvSpPr>
            <a:spLocks noGrp="1"/>
          </p:cNvSpPr>
          <p:nvPr>
            <p:ph idx="1"/>
          </p:nvPr>
        </p:nvSpPr>
        <p:spPr>
          <a:xfrm>
            <a:off x="360910" y="1632205"/>
            <a:ext cx="8229600" cy="3593591"/>
          </a:xfrm>
        </p:spPr>
        <p:txBody>
          <a:bodyPr/>
          <a:lstStyle/>
          <a:p>
            <a:r>
              <a:rPr lang="en-GB" dirty="0"/>
              <a:t>Visit to Beth Shalom</a:t>
            </a:r>
          </a:p>
          <a:p>
            <a:r>
              <a:rPr lang="en-GB" dirty="0"/>
              <a:t>Chelsea’s story </a:t>
            </a:r>
          </a:p>
          <a:p>
            <a:r>
              <a:rPr lang="en-GB" dirty="0"/>
              <a:t>Outward Bound trip Wales</a:t>
            </a:r>
          </a:p>
          <a:p>
            <a:r>
              <a:rPr lang="en-GB" dirty="0"/>
              <a:t>Shakespeare festival</a:t>
            </a:r>
          </a:p>
          <a:p>
            <a:r>
              <a:rPr lang="en-GB" dirty="0"/>
              <a:t>Stars in your eyes</a:t>
            </a:r>
          </a:p>
          <a:p>
            <a:r>
              <a:rPr lang="en-GB" dirty="0"/>
              <a:t>Residential trip to PGL </a:t>
            </a:r>
          </a:p>
          <a:p>
            <a:r>
              <a:rPr lang="en-GB" dirty="0"/>
              <a:t>Residential trip to Denmark</a:t>
            </a:r>
          </a:p>
          <a:p>
            <a:r>
              <a:rPr lang="en-GB" dirty="0"/>
              <a:t>End of Year exams (</a:t>
            </a:r>
            <a:r>
              <a:rPr lang="en-GB" dirty="0">
                <a:cs typeface="Calibri" panose="020F0502020204030204" pitchFamily="34" charset="0"/>
              </a:rPr>
              <a:t>23</a:t>
            </a:r>
            <a:r>
              <a:rPr lang="en-GB" baseline="30000" dirty="0">
                <a:cs typeface="Calibri" panose="020F0502020204030204" pitchFamily="34" charset="0"/>
              </a:rPr>
              <a:t>rd</a:t>
            </a:r>
            <a:r>
              <a:rPr lang="en-GB" dirty="0">
                <a:cs typeface="Calibri" panose="020F0502020204030204" pitchFamily="34" charset="0"/>
              </a:rPr>
              <a:t>-27</a:t>
            </a:r>
            <a:r>
              <a:rPr lang="en-GB" baseline="30000" dirty="0">
                <a:cs typeface="Calibri" panose="020F0502020204030204" pitchFamily="34" charset="0"/>
              </a:rPr>
              <a:t>th</a:t>
            </a:r>
            <a:r>
              <a:rPr lang="en-GB" dirty="0">
                <a:cs typeface="Calibri" panose="020F0502020204030204" pitchFamily="34" charset="0"/>
              </a:rPr>
              <a:t> </a:t>
            </a:r>
            <a:r>
              <a:rPr lang="en-GB" dirty="0"/>
              <a:t>June)</a:t>
            </a:r>
          </a:p>
          <a:p>
            <a:endParaRPr lang="en-GB" dirty="0"/>
          </a:p>
          <a:p>
            <a:endParaRPr lang="en-GB" dirty="0"/>
          </a:p>
          <a:p>
            <a:endParaRPr lang="en-GB" dirty="0"/>
          </a:p>
        </p:txBody>
      </p:sp>
    </p:spTree>
    <p:extLst>
      <p:ext uri="{BB962C8B-B14F-4D97-AF65-F5344CB8AC3E}">
        <p14:creationId xmlns:p14="http://schemas.microsoft.com/office/powerpoint/2010/main" val="1437594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37BC0-0EE2-42AF-B59D-0A34631C0FE4}"/>
              </a:ext>
            </a:extLst>
          </p:cNvPr>
          <p:cNvSpPr>
            <a:spLocks noGrp="1"/>
          </p:cNvSpPr>
          <p:nvPr>
            <p:ph idx="1"/>
          </p:nvPr>
        </p:nvSpPr>
        <p:spPr>
          <a:xfrm>
            <a:off x="104803" y="1104015"/>
            <a:ext cx="6410852" cy="5029758"/>
          </a:xfrm>
        </p:spPr>
        <p:txBody>
          <a:bodyPr>
            <a:noAutofit/>
          </a:bodyPr>
          <a:lstStyle/>
          <a:p>
            <a:r>
              <a:rPr lang="en-GB" dirty="0"/>
              <a:t>The main emphasis is the development of strong practical cookery skills and techniques and a good understanding of nutrition. </a:t>
            </a:r>
          </a:p>
          <a:p>
            <a:r>
              <a:rPr lang="en-GB" dirty="0"/>
              <a:t>You will discover the essentials of food science, nutrition and how to cook. You will understand the huge global challenges that we face to supply the world with nutritious and safe food. </a:t>
            </a:r>
          </a:p>
          <a:p>
            <a:r>
              <a:rPr lang="en-GB" dirty="0"/>
              <a:t>It is another step towards creating a healthier society and improving the nation’s cooking skills as well as setting some students on the path to careers in the food and hospitality industry.</a:t>
            </a:r>
          </a:p>
        </p:txBody>
      </p:sp>
      <p:sp>
        <p:nvSpPr>
          <p:cNvPr id="4" name="Title 1">
            <a:extLst>
              <a:ext uri="{FF2B5EF4-FFF2-40B4-BE49-F238E27FC236}">
                <a16:creationId xmlns:a16="http://schemas.microsoft.com/office/drawing/2014/main" id="{E79D3F82-9C63-447A-8C80-87BFF36251EB}"/>
              </a:ext>
            </a:extLst>
          </p:cNvPr>
          <p:cNvSpPr txBox="1">
            <a:spLocks/>
          </p:cNvSpPr>
          <p:nvPr/>
        </p:nvSpPr>
        <p:spPr>
          <a:xfrm>
            <a:off x="2051720" y="-410157"/>
            <a:ext cx="6858000" cy="1790700"/>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100">
                <a:solidFill>
                  <a:srgbClr val="881419"/>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0" cap="none" spc="0" normalizeH="0" baseline="0" noProof="0" dirty="0">
                <a:ln>
                  <a:noFill/>
                </a:ln>
                <a:solidFill>
                  <a:srgbClr val="881419"/>
                </a:solidFill>
                <a:effectLst>
                  <a:outerShdw blurRad="38100" dist="38100" dir="2700000" algn="tl">
                    <a:srgbClr val="000000">
                      <a:alpha val="43137"/>
                    </a:srgbClr>
                  </a:outerShdw>
                </a:effectLst>
                <a:uLnTx/>
                <a:uFillTx/>
                <a:latin typeface="Century Gothic" panose="020B0502020202020204" pitchFamily="34" charset="0"/>
                <a:ea typeface="+mj-ea"/>
                <a:cs typeface="+mj-cs"/>
              </a:rPr>
              <a:t>GCSE Food Preparation &amp; Nutrition: Content</a:t>
            </a:r>
          </a:p>
        </p:txBody>
      </p:sp>
      <p:pic>
        <p:nvPicPr>
          <p:cNvPr id="2" name="Picture 1">
            <a:extLst>
              <a:ext uri="{FF2B5EF4-FFF2-40B4-BE49-F238E27FC236}">
                <a16:creationId xmlns:a16="http://schemas.microsoft.com/office/drawing/2014/main" id="{9090A7A9-806F-441D-9B65-05B77642DA3E}"/>
              </a:ext>
            </a:extLst>
          </p:cNvPr>
          <p:cNvPicPr>
            <a:picLocks noChangeAspect="1"/>
          </p:cNvPicPr>
          <p:nvPr/>
        </p:nvPicPr>
        <p:blipFill>
          <a:blip r:embed="rId2"/>
          <a:stretch>
            <a:fillRect/>
          </a:stretch>
        </p:blipFill>
        <p:spPr>
          <a:xfrm>
            <a:off x="6874942" y="1342320"/>
            <a:ext cx="1911248" cy="1919780"/>
          </a:xfrm>
          <a:prstGeom prst="rect">
            <a:avLst/>
          </a:prstGeom>
        </p:spPr>
      </p:pic>
      <p:pic>
        <p:nvPicPr>
          <p:cNvPr id="5" name="Picture 4">
            <a:extLst>
              <a:ext uri="{FF2B5EF4-FFF2-40B4-BE49-F238E27FC236}">
                <a16:creationId xmlns:a16="http://schemas.microsoft.com/office/drawing/2014/main" id="{4B0EC17D-B51E-4377-8F9D-9A02196D1317}"/>
              </a:ext>
            </a:extLst>
          </p:cNvPr>
          <p:cNvPicPr>
            <a:picLocks noChangeAspect="1"/>
          </p:cNvPicPr>
          <p:nvPr/>
        </p:nvPicPr>
        <p:blipFill>
          <a:blip r:embed="rId3"/>
          <a:stretch>
            <a:fillRect/>
          </a:stretch>
        </p:blipFill>
        <p:spPr>
          <a:xfrm>
            <a:off x="6641715" y="4813592"/>
            <a:ext cx="2435383" cy="1620637"/>
          </a:xfrm>
          <a:prstGeom prst="rect">
            <a:avLst/>
          </a:prstGeom>
        </p:spPr>
      </p:pic>
      <p:pic>
        <p:nvPicPr>
          <p:cNvPr id="6" name="Picture 5">
            <a:extLst>
              <a:ext uri="{FF2B5EF4-FFF2-40B4-BE49-F238E27FC236}">
                <a16:creationId xmlns:a16="http://schemas.microsoft.com/office/drawing/2014/main" id="{281EF3FF-6ADB-4D11-ACC1-01C83260FA55}"/>
              </a:ext>
            </a:extLst>
          </p:cNvPr>
          <p:cNvPicPr>
            <a:picLocks noChangeAspect="1"/>
          </p:cNvPicPr>
          <p:nvPr/>
        </p:nvPicPr>
        <p:blipFill>
          <a:blip r:embed="rId4"/>
          <a:stretch>
            <a:fillRect/>
          </a:stretch>
        </p:blipFill>
        <p:spPr>
          <a:xfrm>
            <a:off x="6639185" y="3429000"/>
            <a:ext cx="2435383" cy="1217692"/>
          </a:xfrm>
          <a:prstGeom prst="rect">
            <a:avLst/>
          </a:prstGeom>
        </p:spPr>
      </p:pic>
    </p:spTree>
    <p:extLst>
      <p:ext uri="{BB962C8B-B14F-4D97-AF65-F5344CB8AC3E}">
        <p14:creationId xmlns:p14="http://schemas.microsoft.com/office/powerpoint/2010/main" val="1653678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0A057-DAA1-4281-AC37-61286402976E}"/>
              </a:ext>
            </a:extLst>
          </p:cNvPr>
          <p:cNvSpPr>
            <a:spLocks noGrp="1"/>
          </p:cNvSpPr>
          <p:nvPr>
            <p:ph idx="1"/>
          </p:nvPr>
        </p:nvSpPr>
        <p:spPr>
          <a:xfrm>
            <a:off x="178905" y="976519"/>
            <a:ext cx="8336446" cy="4909931"/>
          </a:xfrm>
        </p:spPr>
        <p:txBody>
          <a:bodyPr>
            <a:normAutofit fontScale="25000" lnSpcReduction="20000"/>
          </a:bodyPr>
          <a:lstStyle/>
          <a:p>
            <a:pPr marL="0" indent="0">
              <a:buNone/>
            </a:pPr>
            <a:r>
              <a:rPr lang="en-GB" sz="9600"/>
              <a:t> </a:t>
            </a:r>
          </a:p>
          <a:p>
            <a:pPr marL="0" indent="0">
              <a:buNone/>
            </a:pPr>
            <a:r>
              <a:rPr lang="en-GB" sz="9600" b="1"/>
              <a:t>Food Preparation and Nutrition written exam </a:t>
            </a:r>
            <a:endParaRPr lang="en-GB" sz="9600"/>
          </a:p>
          <a:p>
            <a:r>
              <a:rPr lang="en-GB" sz="9600"/>
              <a:t>1 hour 30 minutes 			</a:t>
            </a:r>
            <a:r>
              <a:rPr lang="en-GB" sz="9600" b="1"/>
              <a:t>50% </a:t>
            </a:r>
            <a:r>
              <a:rPr lang="en-GB" sz="9600"/>
              <a:t>of total GCSE 	</a:t>
            </a:r>
          </a:p>
          <a:p>
            <a:pPr marL="0" indent="0">
              <a:buNone/>
            </a:pPr>
            <a:r>
              <a:rPr lang="en-GB" sz="9300" b="1"/>
              <a:t>Food Investigation Task (Scientific investigation)</a:t>
            </a:r>
          </a:p>
          <a:p>
            <a:r>
              <a:rPr lang="en-GB" sz="9600"/>
              <a:t>45 marks </a:t>
            </a:r>
          </a:p>
          <a:p>
            <a:r>
              <a:rPr lang="en-GB" sz="9600"/>
              <a:t>Non-examined assessment (NEA) 	</a:t>
            </a:r>
            <a:r>
              <a:rPr lang="en-GB" sz="9600" b="1"/>
              <a:t>15% </a:t>
            </a:r>
            <a:r>
              <a:rPr lang="en-GB" sz="9600"/>
              <a:t>of total GCSE 	</a:t>
            </a:r>
          </a:p>
          <a:p>
            <a:endParaRPr lang="en-GB" sz="9600"/>
          </a:p>
          <a:p>
            <a:pPr marL="0" indent="0">
              <a:buNone/>
            </a:pPr>
            <a:r>
              <a:rPr lang="en-GB" sz="9600" b="1"/>
              <a:t>Food Preparation Task  (Prepare 3 dishes in 3 hours)</a:t>
            </a:r>
            <a:endParaRPr lang="en-GB" sz="9600"/>
          </a:p>
          <a:p>
            <a:r>
              <a:rPr lang="en-GB" sz="9600"/>
              <a:t>105 marks </a:t>
            </a:r>
          </a:p>
          <a:p>
            <a:r>
              <a:rPr lang="en-GB" sz="9600"/>
              <a:t>Non-examined assessment (NEA) 	</a:t>
            </a:r>
            <a:r>
              <a:rPr lang="en-GB" sz="9600" b="1"/>
              <a:t>35% </a:t>
            </a:r>
            <a:r>
              <a:rPr lang="en-GB" sz="9600"/>
              <a:t>of total GCSE</a:t>
            </a:r>
            <a:endParaRPr lang="en-GB"/>
          </a:p>
        </p:txBody>
      </p:sp>
      <p:sp>
        <p:nvSpPr>
          <p:cNvPr id="4" name="Title 1">
            <a:extLst>
              <a:ext uri="{FF2B5EF4-FFF2-40B4-BE49-F238E27FC236}">
                <a16:creationId xmlns:a16="http://schemas.microsoft.com/office/drawing/2014/main" id="{3D8FD42E-FE34-4687-A2F7-7E174F5D2342}"/>
              </a:ext>
            </a:extLst>
          </p:cNvPr>
          <p:cNvSpPr txBox="1">
            <a:spLocks/>
          </p:cNvSpPr>
          <p:nvPr/>
        </p:nvSpPr>
        <p:spPr>
          <a:xfrm>
            <a:off x="1566041" y="-410157"/>
            <a:ext cx="7343679" cy="1790700"/>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100">
                <a:solidFill>
                  <a:srgbClr val="881419"/>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0" cap="none" spc="0" normalizeH="0" baseline="0" noProof="0" dirty="0">
                <a:ln>
                  <a:noFill/>
                </a:ln>
                <a:solidFill>
                  <a:srgbClr val="881419"/>
                </a:solidFill>
                <a:effectLst>
                  <a:outerShdw blurRad="38100" dist="38100" dir="2700000" algn="tl">
                    <a:srgbClr val="000000">
                      <a:alpha val="43137"/>
                    </a:srgbClr>
                  </a:outerShdw>
                </a:effectLst>
                <a:uLnTx/>
                <a:uFillTx/>
                <a:latin typeface="Century Gothic" panose="020B0502020202020204" pitchFamily="34" charset="0"/>
                <a:ea typeface="+mj-ea"/>
                <a:cs typeface="+mj-cs"/>
              </a:rPr>
              <a:t>GCSE Food Preparation &amp; Nutrition: Assessment</a:t>
            </a:r>
          </a:p>
        </p:txBody>
      </p:sp>
      <p:pic>
        <p:nvPicPr>
          <p:cNvPr id="5" name="Picture 4">
            <a:extLst>
              <a:ext uri="{FF2B5EF4-FFF2-40B4-BE49-F238E27FC236}">
                <a16:creationId xmlns:a16="http://schemas.microsoft.com/office/drawing/2014/main" id="{E24F8A89-6C41-4A44-B698-1E7D53EFDE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013176"/>
            <a:ext cx="1222436" cy="1323703"/>
          </a:xfrm>
          <a:prstGeom prst="rect">
            <a:avLst/>
          </a:prstGeom>
        </p:spPr>
      </p:pic>
    </p:spTree>
    <p:extLst>
      <p:ext uri="{BB962C8B-B14F-4D97-AF65-F5344CB8AC3E}">
        <p14:creationId xmlns:p14="http://schemas.microsoft.com/office/powerpoint/2010/main" val="3995274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98F4F7-D22B-4E0F-83B6-91DCE23771B4}"/>
              </a:ext>
            </a:extLst>
          </p:cNvPr>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077A080A-94C0-4F8F-AF2F-F633DB677EF4}"/>
              </a:ext>
            </a:extLst>
          </p:cNvPr>
          <p:cNvPicPr>
            <a:picLocks noChangeAspect="1"/>
          </p:cNvPicPr>
          <p:nvPr/>
        </p:nvPicPr>
        <p:blipFill>
          <a:blip r:embed="rId2"/>
          <a:stretch>
            <a:fillRect/>
          </a:stretch>
        </p:blipFill>
        <p:spPr>
          <a:xfrm>
            <a:off x="1559729" y="54321"/>
            <a:ext cx="6024541" cy="6749358"/>
          </a:xfrm>
          <a:prstGeom prst="rect">
            <a:avLst/>
          </a:prstGeom>
        </p:spPr>
      </p:pic>
    </p:spTree>
    <p:extLst>
      <p:ext uri="{BB962C8B-B14F-4D97-AF65-F5344CB8AC3E}">
        <p14:creationId xmlns:p14="http://schemas.microsoft.com/office/powerpoint/2010/main" val="49097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521B-8B90-CCC6-0240-739EF32C25E6}"/>
              </a:ext>
            </a:extLst>
          </p:cNvPr>
          <p:cNvSpPr>
            <a:spLocks noGrp="1"/>
          </p:cNvSpPr>
          <p:nvPr>
            <p:ph type="title"/>
          </p:nvPr>
        </p:nvSpPr>
        <p:spPr>
          <a:xfrm>
            <a:off x="506888" y="0"/>
            <a:ext cx="8523515" cy="994172"/>
          </a:xfrm>
        </p:spPr>
        <p:txBody>
          <a:bodyPr/>
          <a:lstStyle/>
          <a:p>
            <a:r>
              <a:rPr lang="en-GB" i="0">
                <a:solidFill>
                  <a:srgbClr val="C00000"/>
                </a:solidFill>
                <a:latin typeface="proxima-nova"/>
              </a:rPr>
              <a:t>Rolls-Royce Young Apprenticeship Programme  </a:t>
            </a:r>
            <a:endParaRPr lang="en-GB">
              <a:solidFill>
                <a:srgbClr val="C00000"/>
              </a:solidFill>
            </a:endParaRPr>
          </a:p>
        </p:txBody>
      </p:sp>
      <p:sp>
        <p:nvSpPr>
          <p:cNvPr id="3" name="Content Placeholder 2">
            <a:extLst>
              <a:ext uri="{FF2B5EF4-FFF2-40B4-BE49-F238E27FC236}">
                <a16:creationId xmlns:a16="http://schemas.microsoft.com/office/drawing/2014/main" id="{697C40C9-B695-C606-C2CD-9EFB933D1FD7}"/>
              </a:ext>
            </a:extLst>
          </p:cNvPr>
          <p:cNvSpPr>
            <a:spLocks noGrp="1"/>
          </p:cNvSpPr>
          <p:nvPr>
            <p:ph idx="1"/>
          </p:nvPr>
        </p:nvSpPr>
        <p:spPr>
          <a:xfrm>
            <a:off x="233625" y="1238866"/>
            <a:ext cx="8689312" cy="5004618"/>
          </a:xfrm>
        </p:spPr>
        <p:txBody>
          <a:bodyPr>
            <a:normAutofit lnSpcReduction="10000"/>
          </a:bodyPr>
          <a:lstStyle/>
          <a:p>
            <a:pPr marL="0" indent="0" algn="l">
              <a:buNone/>
            </a:pPr>
            <a:r>
              <a:rPr lang="en-GB" b="1" i="0">
                <a:solidFill>
                  <a:srgbClr val="3B3838"/>
                </a:solidFill>
                <a:effectLst/>
                <a:latin typeface="proxima-nova"/>
              </a:rPr>
              <a:t>Programme Length:</a:t>
            </a:r>
            <a:r>
              <a:rPr lang="en-GB" b="0" i="0">
                <a:solidFill>
                  <a:srgbClr val="3B3838"/>
                </a:solidFill>
                <a:effectLst/>
                <a:latin typeface="proxima-nova"/>
              </a:rPr>
              <a:t> 2 Years - 1 Day a Week</a:t>
            </a:r>
          </a:p>
          <a:p>
            <a:pPr algn="l"/>
            <a:r>
              <a:rPr lang="en-GB" b="0" i="0">
                <a:solidFill>
                  <a:srgbClr val="3B3838"/>
                </a:solidFill>
                <a:effectLst/>
                <a:latin typeface="proxima-nova"/>
              </a:rPr>
              <a:t>Join us on our Young Apprenticeship Programme to broaden your qualification portfolio, develop new skills, and strengthen applied skills in Math’s, English, Science, Engineering, and IT.</a:t>
            </a:r>
          </a:p>
          <a:p>
            <a:pPr marL="0" indent="0" algn="l">
              <a:buNone/>
            </a:pPr>
            <a:r>
              <a:rPr lang="en-GB" b="1" i="0">
                <a:solidFill>
                  <a:srgbClr val="3B3838"/>
                </a:solidFill>
                <a:effectLst/>
                <a:latin typeface="proxima-nova"/>
              </a:rPr>
              <a:t>What is the programme?</a:t>
            </a:r>
            <a:endParaRPr lang="en-GB" b="0" i="0">
              <a:solidFill>
                <a:srgbClr val="3B3838"/>
              </a:solidFill>
              <a:effectLst/>
              <a:latin typeface="proxima-nova"/>
            </a:endParaRPr>
          </a:p>
          <a:p>
            <a:pPr algn="l"/>
            <a:r>
              <a:rPr lang="en-GB" b="0" i="0">
                <a:solidFill>
                  <a:srgbClr val="3B3838"/>
                </a:solidFill>
                <a:effectLst/>
                <a:latin typeface="proxima-nova"/>
              </a:rPr>
              <a:t>The programme is delivered in partnership between Rolls-Royce and Derby College. Your practical and theoretical training will take place at the Rolls-Royce Learning and Development Centre at our dedicated Apprentice Academy.</a:t>
            </a:r>
            <a:br>
              <a:rPr lang="en-GB" b="0" i="0">
                <a:solidFill>
                  <a:srgbClr val="3B3838"/>
                </a:solidFill>
                <a:effectLst/>
                <a:latin typeface="proxima-nova"/>
              </a:rPr>
            </a:br>
            <a:r>
              <a:rPr lang="en-GB" b="0" i="0">
                <a:solidFill>
                  <a:srgbClr val="3B3838"/>
                </a:solidFill>
                <a:effectLst/>
                <a:latin typeface="proxima-nova"/>
              </a:rPr>
              <a:t>All training is delivered by Derby College. It takes place one day per week during term time on a Thursday. You will remain in school for the rest of the week and follow your usual timetable. You’ll also attend a week’s work experience placement at a Rolls-Royce site in Derby during the programme.</a:t>
            </a:r>
          </a:p>
          <a:p>
            <a:endParaRPr lang="en-GB"/>
          </a:p>
        </p:txBody>
      </p:sp>
    </p:spTree>
    <p:extLst>
      <p:ext uri="{BB962C8B-B14F-4D97-AF65-F5344CB8AC3E}">
        <p14:creationId xmlns:p14="http://schemas.microsoft.com/office/powerpoint/2010/main" val="21408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C40C9-B695-C606-C2CD-9EFB933D1FD7}"/>
              </a:ext>
            </a:extLst>
          </p:cNvPr>
          <p:cNvSpPr>
            <a:spLocks noGrp="1"/>
          </p:cNvSpPr>
          <p:nvPr>
            <p:ph idx="1"/>
          </p:nvPr>
        </p:nvSpPr>
        <p:spPr>
          <a:xfrm>
            <a:off x="263769" y="1268809"/>
            <a:ext cx="8576268" cy="5092661"/>
          </a:xfrm>
        </p:spPr>
        <p:txBody>
          <a:bodyPr>
            <a:normAutofit fontScale="92500"/>
          </a:bodyPr>
          <a:lstStyle/>
          <a:p>
            <a:pPr marL="0" indent="0" algn="l">
              <a:buNone/>
            </a:pPr>
            <a:r>
              <a:rPr lang="en-GB" b="1" i="0">
                <a:solidFill>
                  <a:srgbClr val="3B3838"/>
                </a:solidFill>
                <a:effectLst/>
                <a:latin typeface="proxima-nova"/>
              </a:rPr>
              <a:t>What entry requirements are there?</a:t>
            </a:r>
            <a:endParaRPr lang="en-GB" b="0" i="0">
              <a:solidFill>
                <a:srgbClr val="3B3838"/>
              </a:solidFill>
              <a:effectLst/>
              <a:latin typeface="proxima-nova"/>
            </a:endParaRPr>
          </a:p>
          <a:p>
            <a:pPr algn="l">
              <a:buFont typeface="Arial" panose="020B0604020202020204" pitchFamily="34" charset="0"/>
              <a:buChar char="•"/>
            </a:pPr>
            <a:r>
              <a:rPr lang="en-GB" i="0" u="sng">
                <a:solidFill>
                  <a:srgbClr val="3B3838"/>
                </a:solidFill>
                <a:effectLst/>
                <a:latin typeface="proxima-nova"/>
              </a:rPr>
              <a:t>You must be in Year 9 at the time of application and achieving a 95% or above attendance rate at school.</a:t>
            </a:r>
            <a:r>
              <a:rPr lang="en-GB" b="0" i="0">
                <a:solidFill>
                  <a:srgbClr val="3B3838"/>
                </a:solidFill>
                <a:effectLst/>
                <a:latin typeface="proxima-nova"/>
              </a:rPr>
              <a:t> You’ll also need to be studying Maths and English and Science (excluding Biology).</a:t>
            </a:r>
          </a:p>
          <a:p>
            <a:pPr marL="0" indent="0" algn="l">
              <a:buNone/>
            </a:pPr>
            <a:r>
              <a:rPr lang="en-GB" b="1" i="0">
                <a:solidFill>
                  <a:srgbClr val="3B3838"/>
                </a:solidFill>
                <a:effectLst/>
                <a:latin typeface="proxima-nova"/>
              </a:rPr>
              <a:t>Alongside that, you’ll need:</a:t>
            </a:r>
          </a:p>
          <a:p>
            <a:pPr algn="l">
              <a:buFont typeface="Arial" panose="020B0604020202020204" pitchFamily="34" charset="0"/>
              <a:buChar char="•"/>
            </a:pPr>
            <a:r>
              <a:rPr lang="en-GB" b="0" i="0">
                <a:solidFill>
                  <a:srgbClr val="3B3838"/>
                </a:solidFill>
                <a:effectLst/>
                <a:latin typeface="proxima-nova"/>
              </a:rPr>
              <a:t>An interest in the practical side of engineering and enjoy making things</a:t>
            </a:r>
          </a:p>
          <a:p>
            <a:pPr algn="l">
              <a:buFont typeface="Arial" panose="020B0604020202020204" pitchFamily="34" charset="0"/>
              <a:buChar char="•"/>
            </a:pPr>
            <a:r>
              <a:rPr lang="en-GB" b="0" i="0">
                <a:solidFill>
                  <a:srgbClr val="3B3838"/>
                </a:solidFill>
                <a:effectLst/>
                <a:latin typeface="proxima-nova"/>
              </a:rPr>
              <a:t>To be open-minded, curious, and adaptable, a love of learning and applying new skills.</a:t>
            </a:r>
          </a:p>
          <a:p>
            <a:pPr algn="l">
              <a:buFont typeface="Arial" panose="020B0604020202020204" pitchFamily="34" charset="0"/>
              <a:buChar char="•"/>
            </a:pPr>
            <a:r>
              <a:rPr lang="en-GB" b="0" i="0">
                <a:solidFill>
                  <a:srgbClr val="3B3838"/>
                </a:solidFill>
                <a:effectLst/>
                <a:latin typeface="proxima-nova"/>
              </a:rPr>
              <a:t>You will also need to live within a reasonable travelling distance of the Rolls-Royce Apprentice Academy.</a:t>
            </a:r>
          </a:p>
          <a:p>
            <a:pPr marL="0" indent="0">
              <a:buNone/>
            </a:pPr>
            <a:r>
              <a:rPr lang="en-GB" b="1" i="0">
                <a:solidFill>
                  <a:srgbClr val="3B3838"/>
                </a:solidFill>
                <a:effectLst/>
                <a:latin typeface="proxima-nova"/>
              </a:rPr>
              <a:t>What qualifications do I receive?</a:t>
            </a:r>
            <a:endParaRPr lang="en-GB" b="0" i="0">
              <a:solidFill>
                <a:srgbClr val="3B3838"/>
              </a:solidFill>
              <a:effectLst/>
              <a:latin typeface="proxima-nova"/>
            </a:endParaRPr>
          </a:p>
          <a:p>
            <a:r>
              <a:rPr lang="en-GB" b="0" i="0">
                <a:solidFill>
                  <a:srgbClr val="3B3838"/>
                </a:solidFill>
                <a:effectLst/>
                <a:latin typeface="proxima-nova"/>
              </a:rPr>
              <a:t>If you successfully complete the course, you’ll receive Performing Engineering Operations L2 units and Level 2 Tech Award in Engineering.</a:t>
            </a:r>
          </a:p>
          <a:p>
            <a:pPr marL="0" indent="0">
              <a:buNone/>
            </a:pPr>
            <a:endParaRPr lang="en-GB" b="0" i="0">
              <a:solidFill>
                <a:srgbClr val="3B3838"/>
              </a:solidFill>
              <a:effectLst/>
              <a:latin typeface="proxima-nova"/>
            </a:endParaRPr>
          </a:p>
          <a:p>
            <a:endParaRPr lang="en-GB"/>
          </a:p>
        </p:txBody>
      </p:sp>
      <p:sp>
        <p:nvSpPr>
          <p:cNvPr id="4" name="Title 1">
            <a:extLst>
              <a:ext uri="{FF2B5EF4-FFF2-40B4-BE49-F238E27FC236}">
                <a16:creationId xmlns:a16="http://schemas.microsoft.com/office/drawing/2014/main" id="{4CA51453-55FE-00D8-03A6-EB32F522F2B4}"/>
              </a:ext>
            </a:extLst>
          </p:cNvPr>
          <p:cNvSpPr txBox="1">
            <a:spLocks/>
          </p:cNvSpPr>
          <p:nvPr/>
        </p:nvSpPr>
        <p:spPr>
          <a:xfrm>
            <a:off x="506888" y="0"/>
            <a:ext cx="8523515" cy="994172"/>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100">
                <a:solidFill>
                  <a:srgbClr val="881419"/>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r>
              <a:rPr lang="en-GB" kern="0">
                <a:solidFill>
                  <a:srgbClr val="C00000"/>
                </a:solidFill>
                <a:latin typeface="proxima-nova"/>
              </a:rPr>
              <a:t>Rolls-Royce Young Apprenticeship Programme  </a:t>
            </a:r>
            <a:endParaRPr lang="en-GB" kern="0">
              <a:solidFill>
                <a:srgbClr val="C00000"/>
              </a:solidFill>
            </a:endParaRPr>
          </a:p>
        </p:txBody>
      </p:sp>
    </p:spTree>
    <p:extLst>
      <p:ext uri="{BB962C8B-B14F-4D97-AF65-F5344CB8AC3E}">
        <p14:creationId xmlns:p14="http://schemas.microsoft.com/office/powerpoint/2010/main" val="1277003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1_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5368C25FB354DA9C67CC785DE3551" ma:contentTypeVersion="16" ma:contentTypeDescription="Create a new document." ma:contentTypeScope="" ma:versionID="e3dcc196f2c8109ad25cc7bc04547034">
  <xsd:schema xmlns:xsd="http://www.w3.org/2001/XMLSchema" xmlns:xs="http://www.w3.org/2001/XMLSchema" xmlns:p="http://schemas.microsoft.com/office/2006/metadata/properties" xmlns:ns3="ee7128a3-f48b-49c8-b002-dfe0d1559ca9" xmlns:ns4="645713fe-a77c-48b9-b267-72202188a7f1" targetNamespace="http://schemas.microsoft.com/office/2006/metadata/properties" ma:root="true" ma:fieldsID="635ab5e4b888c571a34b72daa815fda6" ns3:_="" ns4:_="">
    <xsd:import namespace="ee7128a3-f48b-49c8-b002-dfe0d1559ca9"/>
    <xsd:import namespace="645713fe-a77c-48b9-b267-72202188a7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128a3-f48b-49c8-b002-dfe0d1559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5713fe-a77c-48b9-b267-72202188a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7128a3-f48b-49c8-b002-dfe0d1559ca9" xsi:nil="true"/>
  </documentManagement>
</p:properties>
</file>

<file path=customXml/itemProps1.xml><?xml version="1.0" encoding="utf-8"?>
<ds:datastoreItem xmlns:ds="http://schemas.openxmlformats.org/officeDocument/2006/customXml" ds:itemID="{A2023CA1-1ECD-43FC-96D8-E17D4653F4B4}">
  <ds:schemaRefs>
    <ds:schemaRef ds:uri="645713fe-a77c-48b9-b267-72202188a7f1"/>
    <ds:schemaRef ds:uri="ee7128a3-f48b-49c8-b002-dfe0d1559c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AFEB4C-B554-4F01-BD65-9C25D95DCE83}">
  <ds:schemaRefs>
    <ds:schemaRef ds:uri="http://schemas.microsoft.com/sharepoint/v3/contenttype/forms"/>
  </ds:schemaRefs>
</ds:datastoreItem>
</file>

<file path=customXml/itemProps3.xml><?xml version="1.0" encoding="utf-8"?>
<ds:datastoreItem xmlns:ds="http://schemas.openxmlformats.org/officeDocument/2006/customXml" ds:itemID="{FDDED638-4281-4010-806C-1A75C1598855}">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www.w3.org/XML/1998/namespace"/>
    <ds:schemaRef ds:uri="645713fe-a77c-48b9-b267-72202188a7f1"/>
    <ds:schemaRef ds:uri="http://schemas.microsoft.com/office/infopath/2007/PartnerControls"/>
    <ds:schemaRef ds:uri="http://schemas.openxmlformats.org/package/2006/metadata/core-properties"/>
    <ds:schemaRef ds:uri="ee7128a3-f48b-49c8-b002-dfe0d1559ca9"/>
  </ds:schemaRefs>
</ds:datastoreItem>
</file>

<file path=docProps/app.xml><?xml version="1.0" encoding="utf-8"?>
<Properties xmlns="http://schemas.openxmlformats.org/officeDocument/2006/extended-properties" xmlns:vt="http://schemas.openxmlformats.org/officeDocument/2006/docPropsVTypes">
  <Template/>
  <TotalTime>37</TotalTime>
  <Words>4131</Words>
  <Application>Microsoft Office PowerPoint</Application>
  <PresentationFormat>On-screen Show (4:3)</PresentationFormat>
  <Paragraphs>713</Paragraphs>
  <Slides>72</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72</vt:i4>
      </vt:variant>
    </vt:vector>
  </HeadingPairs>
  <TitlesOfParts>
    <vt:vector size="84" baseType="lpstr">
      <vt:lpstr>Kozuka Gothic Pro B</vt:lpstr>
      <vt:lpstr>Arial</vt:lpstr>
      <vt:lpstr>Calibri</vt:lpstr>
      <vt:lpstr>Century Gothic</vt:lpstr>
      <vt:lpstr>Courier New</vt:lpstr>
      <vt:lpstr>proxima-nova</vt:lpstr>
      <vt:lpstr>Segoe UI Light</vt:lpstr>
      <vt:lpstr>Symbol</vt:lpstr>
      <vt:lpstr>Times New Roman</vt:lpstr>
      <vt:lpstr>Wingdings</vt:lpstr>
      <vt:lpstr>EccTheme</vt:lpstr>
      <vt:lpstr>1_EccTheme</vt:lpstr>
      <vt:lpstr>Free Options</vt:lpstr>
      <vt:lpstr>Meet the Pastoral Team</vt:lpstr>
      <vt:lpstr>Meet the Pastoral Team</vt:lpstr>
      <vt:lpstr>Meet the Pastoral Team</vt:lpstr>
      <vt:lpstr>Year 9 Senior School to date</vt:lpstr>
      <vt:lpstr>PDC programme to date</vt:lpstr>
      <vt:lpstr>Year 9 Senior School upcoming</vt:lpstr>
      <vt:lpstr>Rolls-Royce Young Apprenticeship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Sunday Times Schools Guide</vt:lpstr>
      <vt:lpstr>Results - Year 11</vt:lpstr>
      <vt:lpstr>GCSE and Technical Qualifications Grading</vt:lpstr>
      <vt:lpstr>OPTIONS ROUTE A; Separate Science</vt:lpstr>
      <vt:lpstr>Route A Compulsory Core</vt:lpstr>
      <vt:lpstr>Route A Compulsory Core</vt:lpstr>
      <vt:lpstr>Route A Compulsory Core – Choices 1 and 2</vt:lpstr>
      <vt:lpstr>PowerPoint Presentation</vt:lpstr>
      <vt:lpstr>Options route b; Combined Science</vt:lpstr>
      <vt:lpstr>Route B Compulsory Core</vt:lpstr>
      <vt:lpstr>Route B Compulsory Core</vt:lpstr>
      <vt:lpstr>Route B Compulsory Core – Choices 1 </vt:lpstr>
      <vt:lpstr>PowerPoint Presentation</vt:lpstr>
      <vt:lpstr>Learning Support Option</vt:lpstr>
      <vt:lpstr>Options and Balance</vt:lpstr>
      <vt:lpstr>No need to worry</vt:lpstr>
      <vt:lpstr>There is plenty of help available</vt:lpstr>
      <vt:lpstr>BTEC Tech Award</vt:lpstr>
      <vt:lpstr>Why Health and Social Care?</vt:lpstr>
      <vt:lpstr>PowerPoint Presentation</vt:lpstr>
      <vt:lpstr>Are you interested in…?</vt:lpstr>
      <vt:lpstr>Examples of how you will be assessed</vt:lpstr>
      <vt:lpstr>Component 1:  Human Lifespan Development</vt:lpstr>
      <vt:lpstr>Component 2:  Health and Social Care Services and Values</vt:lpstr>
      <vt:lpstr>Component 3:  Health and Well-Being</vt:lpstr>
      <vt:lpstr>Where can Health and Social Care lead?</vt:lpstr>
      <vt:lpstr>GCSE Computer Science   BTEC Tech Award in Digital Information Technology</vt:lpstr>
      <vt:lpstr>GCSE Computer Science</vt:lpstr>
      <vt:lpstr>BTEC Tech Award in Digital Information Technology</vt:lpstr>
      <vt:lpstr>Frequently Asked Questions</vt:lpstr>
      <vt:lpstr>Why study GCSE Business? </vt:lpstr>
      <vt:lpstr>GCSE Business </vt:lpstr>
      <vt:lpstr>GCSE Physical Education (Edexcel)</vt:lpstr>
      <vt:lpstr>Component 2+3</vt:lpstr>
      <vt:lpstr>Practical Assessment</vt:lpstr>
      <vt:lpstr>PowerPoint Presentation</vt:lpstr>
      <vt:lpstr>Course outline </vt:lpstr>
      <vt:lpstr>PowerPoint Presentation</vt:lpstr>
      <vt:lpstr>UNIT 1: Reducing the risk of sports injuries and dealing with common medical conditions </vt:lpstr>
      <vt:lpstr>UNIT 2: Applying the principles of training, fitness and how it affects skill performance  </vt:lpstr>
      <vt:lpstr>R183: Nutrition and sports performance</vt:lpstr>
      <vt:lpstr>Comparisons with two sports courses: </vt:lpstr>
      <vt:lpstr>Comparison </vt:lpstr>
      <vt:lpstr>GCSE  Design and Technology</vt:lpstr>
      <vt:lpstr>What do all these items have in common?</vt:lpstr>
      <vt:lpstr>Design and Technology; Resistant Materials</vt:lpstr>
      <vt:lpstr>Resistant Materials; What is involved?</vt:lpstr>
      <vt:lpstr>Cambridge National Level 2 in Engineering Manufacture </vt:lpstr>
      <vt:lpstr>Overview</vt:lpstr>
      <vt:lpstr>Assessment and Learning</vt:lpstr>
      <vt:lpstr>Progression</vt:lpstr>
      <vt:lpstr>GCSE Food Preparation &amp; Nutrition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Karl</dc:creator>
  <cp:lastModifiedBy>Paul Cobham (PCC) - ICT Services</cp:lastModifiedBy>
  <cp:revision>5</cp:revision>
  <cp:lastPrinted>2025-01-15T15:33:13Z</cp:lastPrinted>
  <dcterms:created xsi:type="dcterms:W3CDTF">2001-12-30T20:06:50Z</dcterms:created>
  <dcterms:modified xsi:type="dcterms:W3CDTF">2025-01-15T15:36:10Z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0x010100E495368C25FB354DA9C67CC785DE3551</vt:lpwstr>
  </property>
  <property fmtid="{D5CDD505-2E9C-101B-9397-08002B2CF9AE}" pid="3" name="Order">
    <vt:r8>6156400</vt:r8>
  </property>
  <property fmtid="{D5CDD505-2E9C-101B-9397-08002B2CF9AE}" pid="4" name="MediaServiceImageTags">
    <vt:lpwstr/>
  </property>
</Properties>
</file>