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0" r:id="rId6"/>
    <p:sldId id="268" r:id="rId7"/>
    <p:sldId id="264" r:id="rId8"/>
    <p:sldId id="269" r:id="rId9"/>
    <p:sldId id="265" r:id="rId10"/>
    <p:sldId id="263" r:id="rId11"/>
    <p:sldId id="257" r:id="rId12"/>
    <p:sldId id="270" r:id="rId13"/>
    <p:sldId id="271" r:id="rId14"/>
    <p:sldId id="272" r:id="rId15"/>
    <p:sldId id="262" r:id="rId16"/>
    <p:sldId id="261" r:id="rId17"/>
    <p:sldId id="267" r:id="rId18"/>
    <p:sldId id="266" r:id="rId19"/>
    <p:sldId id="317" r:id="rId20"/>
    <p:sldId id="331" r:id="rId21"/>
    <p:sldId id="332" r:id="rId22"/>
    <p:sldId id="281" r:id="rId23"/>
    <p:sldId id="282" r:id="rId24"/>
    <p:sldId id="283" r:id="rId25"/>
    <p:sldId id="318" r:id="rId26"/>
    <p:sldId id="311" r:id="rId27"/>
    <p:sldId id="312" r:id="rId28"/>
    <p:sldId id="313" r:id="rId29"/>
    <p:sldId id="314" r:id="rId30"/>
    <p:sldId id="315" r:id="rId31"/>
    <p:sldId id="316" r:id="rId32"/>
    <p:sldId id="319" r:id="rId33"/>
    <p:sldId id="274" r:id="rId34"/>
    <p:sldId id="328" r:id="rId35"/>
    <p:sldId id="327" r:id="rId36"/>
    <p:sldId id="320" r:id="rId37"/>
    <p:sldId id="275" r:id="rId38"/>
    <p:sldId id="321" r:id="rId39"/>
    <p:sldId id="310" r:id="rId40"/>
    <p:sldId id="322" r:id="rId41"/>
    <p:sldId id="276" r:id="rId42"/>
    <p:sldId id="323" r:id="rId43"/>
    <p:sldId id="335" r:id="rId44"/>
    <p:sldId id="336" r:id="rId45"/>
    <p:sldId id="333" r:id="rId46"/>
    <p:sldId id="330" r:id="rId47"/>
    <p:sldId id="280" r:id="rId48"/>
    <p:sldId id="325" r:id="rId49"/>
    <p:sldId id="309" r:id="rId50"/>
    <p:sldId id="324" r:id="rId51"/>
    <p:sldId id="279" r:id="rId52"/>
    <p:sldId id="326" r:id="rId53"/>
    <p:sldId id="277" r:id="rId54"/>
    <p:sldId id="278" r:id="rId55"/>
    <p:sldId id="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3" autoAdjust="0"/>
    <p:restoredTop sz="94660"/>
  </p:normalViewPr>
  <p:slideViewPr>
    <p:cSldViewPr snapToGrid="0">
      <p:cViewPr varScale="1">
        <p:scale>
          <a:sx n="76" d="100"/>
          <a:sy n="76" d="100"/>
        </p:scale>
        <p:origin x="4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5F6FF9C-6E5B-4EBC-8F35-B3518AD16B8D}"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C5CC0771-18BB-4B99-A4CC-99F25B5D3BE4}">
      <dgm:prSet/>
      <dgm:spPr/>
      <dgm:t>
        <a:bodyPr/>
        <a:lstStyle/>
        <a:p>
          <a:r>
            <a:rPr lang="en-GB" dirty="0"/>
            <a:t>Collect a puzzle sheet from your ICT teacher. </a:t>
          </a:r>
          <a:endParaRPr lang="en-US" dirty="0"/>
        </a:p>
      </dgm:t>
    </dgm:pt>
    <dgm:pt modelId="{2D59CF4F-C7AE-4252-AD4B-1F0B1CEC7D06}" type="parTrans" cxnId="{7423F10D-09C2-4E18-92E4-611FFF20B941}">
      <dgm:prSet/>
      <dgm:spPr/>
      <dgm:t>
        <a:bodyPr/>
        <a:lstStyle/>
        <a:p>
          <a:endParaRPr lang="en-US"/>
        </a:p>
      </dgm:t>
    </dgm:pt>
    <dgm:pt modelId="{1DA3EA42-E663-46C9-AA02-8405F02895F8}" type="sibTrans" cxnId="{7423F10D-09C2-4E18-92E4-611FFF20B941}">
      <dgm:prSet/>
      <dgm:spPr/>
      <dgm:t>
        <a:bodyPr/>
        <a:lstStyle/>
        <a:p>
          <a:endParaRPr lang="en-US"/>
        </a:p>
      </dgm:t>
    </dgm:pt>
    <dgm:pt modelId="{AE516529-391D-4CC3-AE86-BF76AFF18FC8}">
      <dgm:prSet/>
      <dgm:spPr/>
      <dgm:t>
        <a:bodyPr/>
        <a:lstStyle/>
        <a:p>
          <a:r>
            <a:rPr lang="en-GB" dirty="0"/>
            <a:t>Hand it in to </a:t>
          </a:r>
          <a:r>
            <a:rPr lang="en-GB" b="1" u="sng" dirty="0"/>
            <a:t>Mr Harrison (Lower School Office)</a:t>
          </a:r>
          <a:r>
            <a:rPr lang="en-GB" dirty="0"/>
            <a:t> by </a:t>
          </a:r>
          <a:r>
            <a:rPr lang="en-GB" b="1" u="sng" dirty="0"/>
            <a:t>13 May 2022</a:t>
          </a:r>
          <a:r>
            <a:rPr lang="en-GB" dirty="0"/>
            <a:t> </a:t>
          </a:r>
          <a:endParaRPr lang="en-US" dirty="0"/>
        </a:p>
      </dgm:t>
    </dgm:pt>
    <dgm:pt modelId="{FDD60783-E73F-4C57-A15A-602CF2CF3991}" type="parTrans" cxnId="{BD8EFDB5-2C5D-4E4D-A90C-59564D054BCD}">
      <dgm:prSet/>
      <dgm:spPr/>
      <dgm:t>
        <a:bodyPr/>
        <a:lstStyle/>
        <a:p>
          <a:endParaRPr lang="en-US"/>
        </a:p>
      </dgm:t>
    </dgm:pt>
    <dgm:pt modelId="{91A723FA-6F59-4BD1-A959-CCA1782B13E5}" type="sibTrans" cxnId="{BD8EFDB5-2C5D-4E4D-A90C-59564D054BCD}">
      <dgm:prSet/>
      <dgm:spPr/>
      <dgm:t>
        <a:bodyPr/>
        <a:lstStyle/>
        <a:p>
          <a:endParaRPr lang="en-US"/>
        </a:p>
      </dgm:t>
    </dgm:pt>
    <dgm:pt modelId="{22DD548A-ADCD-4BFE-9028-8E8ADE17BFAC}" type="pres">
      <dgm:prSet presAssocID="{25F6FF9C-6E5B-4EBC-8F35-B3518AD16B8D}" presName="root" presStyleCnt="0">
        <dgm:presLayoutVars>
          <dgm:dir/>
          <dgm:resizeHandles val="exact"/>
        </dgm:presLayoutVars>
      </dgm:prSet>
      <dgm:spPr/>
    </dgm:pt>
    <dgm:pt modelId="{B29E12CE-0989-4297-9573-00449B1D261A}" type="pres">
      <dgm:prSet presAssocID="{C5CC0771-18BB-4B99-A4CC-99F25B5D3BE4}" presName="compNode" presStyleCnt="0"/>
      <dgm:spPr/>
    </dgm:pt>
    <dgm:pt modelId="{460075C5-183E-458C-BEB0-8CF06274DBDF}" type="pres">
      <dgm:prSet presAssocID="{C5CC0771-18BB-4B99-A4CC-99F25B5D3BE4}" presName="bgRect" presStyleLbl="bgShp" presStyleIdx="0" presStyleCnt="2"/>
      <dgm:spPr/>
    </dgm:pt>
    <dgm:pt modelId="{670262CC-FAA5-4FF5-8FA6-3D5852FE3C4F}" type="pres">
      <dgm:prSet presAssocID="{C5CC0771-18BB-4B99-A4CC-99F25B5D3BE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87977A59-18E1-4DF9-B769-CAE43515EE1B}" type="pres">
      <dgm:prSet presAssocID="{C5CC0771-18BB-4B99-A4CC-99F25B5D3BE4}" presName="spaceRect" presStyleCnt="0"/>
      <dgm:spPr/>
    </dgm:pt>
    <dgm:pt modelId="{DD0B3642-E61B-4159-BA6A-8657D3CF2DEB}" type="pres">
      <dgm:prSet presAssocID="{C5CC0771-18BB-4B99-A4CC-99F25B5D3BE4}" presName="parTx" presStyleLbl="revTx" presStyleIdx="0" presStyleCnt="2">
        <dgm:presLayoutVars>
          <dgm:chMax val="0"/>
          <dgm:chPref val="0"/>
        </dgm:presLayoutVars>
      </dgm:prSet>
      <dgm:spPr/>
    </dgm:pt>
    <dgm:pt modelId="{7CF57888-E467-4042-9D75-6E341E244635}" type="pres">
      <dgm:prSet presAssocID="{1DA3EA42-E663-46C9-AA02-8405F02895F8}" presName="sibTrans" presStyleCnt="0"/>
      <dgm:spPr/>
    </dgm:pt>
    <dgm:pt modelId="{72F31AC9-326A-4661-9B0D-DDBE14E9B3AB}" type="pres">
      <dgm:prSet presAssocID="{AE516529-391D-4CC3-AE86-BF76AFF18FC8}" presName="compNode" presStyleCnt="0"/>
      <dgm:spPr/>
    </dgm:pt>
    <dgm:pt modelId="{6A3CFFF6-A332-427D-A640-62046AB83B38}" type="pres">
      <dgm:prSet presAssocID="{AE516529-391D-4CC3-AE86-BF76AFF18FC8}" presName="bgRect" presStyleLbl="bgShp" presStyleIdx="1" presStyleCnt="2"/>
      <dgm:spPr/>
    </dgm:pt>
    <dgm:pt modelId="{75FD8998-8432-46C2-889A-30EE7A3E2728}" type="pres">
      <dgm:prSet presAssocID="{AE516529-391D-4CC3-AE86-BF76AFF18FC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a:ext>
      </dgm:extLst>
    </dgm:pt>
    <dgm:pt modelId="{29E06C38-F732-4756-B3AE-E534DB3B180F}" type="pres">
      <dgm:prSet presAssocID="{AE516529-391D-4CC3-AE86-BF76AFF18FC8}" presName="spaceRect" presStyleCnt="0"/>
      <dgm:spPr/>
    </dgm:pt>
    <dgm:pt modelId="{232A03EB-DA67-4283-A020-BC3661452C50}" type="pres">
      <dgm:prSet presAssocID="{AE516529-391D-4CC3-AE86-BF76AFF18FC8}" presName="parTx" presStyleLbl="revTx" presStyleIdx="1" presStyleCnt="2">
        <dgm:presLayoutVars>
          <dgm:chMax val="0"/>
          <dgm:chPref val="0"/>
        </dgm:presLayoutVars>
      </dgm:prSet>
      <dgm:spPr/>
    </dgm:pt>
  </dgm:ptLst>
  <dgm:cxnLst>
    <dgm:cxn modelId="{B8E59403-0351-48E4-97A6-1FEF695793CF}" type="presOf" srcId="{AE516529-391D-4CC3-AE86-BF76AFF18FC8}" destId="{232A03EB-DA67-4283-A020-BC3661452C50}" srcOrd="0" destOrd="0" presId="urn:microsoft.com/office/officeart/2018/2/layout/IconVerticalSolidList"/>
    <dgm:cxn modelId="{AC91C004-27B2-4573-AF15-DF1A515C8E06}" type="presOf" srcId="{25F6FF9C-6E5B-4EBC-8F35-B3518AD16B8D}" destId="{22DD548A-ADCD-4BFE-9028-8E8ADE17BFAC}" srcOrd="0" destOrd="0" presId="urn:microsoft.com/office/officeart/2018/2/layout/IconVerticalSolidList"/>
    <dgm:cxn modelId="{7423F10D-09C2-4E18-92E4-611FFF20B941}" srcId="{25F6FF9C-6E5B-4EBC-8F35-B3518AD16B8D}" destId="{C5CC0771-18BB-4B99-A4CC-99F25B5D3BE4}" srcOrd="0" destOrd="0" parTransId="{2D59CF4F-C7AE-4252-AD4B-1F0B1CEC7D06}" sibTransId="{1DA3EA42-E663-46C9-AA02-8405F02895F8}"/>
    <dgm:cxn modelId="{6F074B91-8342-45FD-8773-E67A8DA8F446}" type="presOf" srcId="{C5CC0771-18BB-4B99-A4CC-99F25B5D3BE4}" destId="{DD0B3642-E61B-4159-BA6A-8657D3CF2DEB}" srcOrd="0" destOrd="0" presId="urn:microsoft.com/office/officeart/2018/2/layout/IconVerticalSolidList"/>
    <dgm:cxn modelId="{BD8EFDB5-2C5D-4E4D-A90C-59564D054BCD}" srcId="{25F6FF9C-6E5B-4EBC-8F35-B3518AD16B8D}" destId="{AE516529-391D-4CC3-AE86-BF76AFF18FC8}" srcOrd="1" destOrd="0" parTransId="{FDD60783-E73F-4C57-A15A-602CF2CF3991}" sibTransId="{91A723FA-6F59-4BD1-A959-CCA1782B13E5}"/>
    <dgm:cxn modelId="{9CE33B37-AB18-449B-9DE3-61F6D141C3AF}" type="presParOf" srcId="{22DD548A-ADCD-4BFE-9028-8E8ADE17BFAC}" destId="{B29E12CE-0989-4297-9573-00449B1D261A}" srcOrd="0" destOrd="0" presId="urn:microsoft.com/office/officeart/2018/2/layout/IconVerticalSolidList"/>
    <dgm:cxn modelId="{583D6821-8D73-4AF5-BF6D-BF1710601EDF}" type="presParOf" srcId="{B29E12CE-0989-4297-9573-00449B1D261A}" destId="{460075C5-183E-458C-BEB0-8CF06274DBDF}" srcOrd="0" destOrd="0" presId="urn:microsoft.com/office/officeart/2018/2/layout/IconVerticalSolidList"/>
    <dgm:cxn modelId="{52873449-AC8F-4942-BC18-7C4D4D04F74A}" type="presParOf" srcId="{B29E12CE-0989-4297-9573-00449B1D261A}" destId="{670262CC-FAA5-4FF5-8FA6-3D5852FE3C4F}" srcOrd="1" destOrd="0" presId="urn:microsoft.com/office/officeart/2018/2/layout/IconVerticalSolidList"/>
    <dgm:cxn modelId="{84704F47-36BB-43A7-97F7-5AF7A4EC01CC}" type="presParOf" srcId="{B29E12CE-0989-4297-9573-00449B1D261A}" destId="{87977A59-18E1-4DF9-B769-CAE43515EE1B}" srcOrd="2" destOrd="0" presId="urn:microsoft.com/office/officeart/2018/2/layout/IconVerticalSolidList"/>
    <dgm:cxn modelId="{89428E17-7F1B-439E-904C-7DB11F9F2E0D}" type="presParOf" srcId="{B29E12CE-0989-4297-9573-00449B1D261A}" destId="{DD0B3642-E61B-4159-BA6A-8657D3CF2DEB}" srcOrd="3" destOrd="0" presId="urn:microsoft.com/office/officeart/2018/2/layout/IconVerticalSolidList"/>
    <dgm:cxn modelId="{54155B9D-F405-4B81-8355-C3BB7062D2DD}" type="presParOf" srcId="{22DD548A-ADCD-4BFE-9028-8E8ADE17BFAC}" destId="{7CF57888-E467-4042-9D75-6E341E244635}" srcOrd="1" destOrd="0" presId="urn:microsoft.com/office/officeart/2018/2/layout/IconVerticalSolidList"/>
    <dgm:cxn modelId="{723EAD87-F391-4969-9C8D-0A4EA42DA558}" type="presParOf" srcId="{22DD548A-ADCD-4BFE-9028-8E8ADE17BFAC}" destId="{72F31AC9-326A-4661-9B0D-DDBE14E9B3AB}" srcOrd="2" destOrd="0" presId="urn:microsoft.com/office/officeart/2018/2/layout/IconVerticalSolidList"/>
    <dgm:cxn modelId="{1DB5969D-DCD5-4FB9-AB42-578C2EA870BC}" type="presParOf" srcId="{72F31AC9-326A-4661-9B0D-DDBE14E9B3AB}" destId="{6A3CFFF6-A332-427D-A640-62046AB83B38}" srcOrd="0" destOrd="0" presId="urn:microsoft.com/office/officeart/2018/2/layout/IconVerticalSolidList"/>
    <dgm:cxn modelId="{0CB5712C-FC4F-4A0F-A2F1-BD4B49D642F0}" type="presParOf" srcId="{72F31AC9-326A-4661-9B0D-DDBE14E9B3AB}" destId="{75FD8998-8432-46C2-889A-30EE7A3E2728}" srcOrd="1" destOrd="0" presId="urn:microsoft.com/office/officeart/2018/2/layout/IconVerticalSolidList"/>
    <dgm:cxn modelId="{45B21377-E6B1-4351-83AF-D591ADEB49B2}" type="presParOf" srcId="{72F31AC9-326A-4661-9B0D-DDBE14E9B3AB}" destId="{29E06C38-F732-4756-B3AE-E534DB3B180F}" srcOrd="2" destOrd="0" presId="urn:microsoft.com/office/officeart/2018/2/layout/IconVerticalSolidList"/>
    <dgm:cxn modelId="{9E44FC96-0F50-4E35-A097-F7CBBE593A5C}" type="presParOf" srcId="{72F31AC9-326A-4661-9B0D-DDBE14E9B3AB}" destId="{232A03EB-DA67-4283-A020-BC3661452C5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75C5-183E-458C-BEB0-8CF06274DBDF}">
      <dsp:nvSpPr>
        <dsp:cNvPr id="0" name=""/>
        <dsp:cNvSpPr/>
      </dsp:nvSpPr>
      <dsp:spPr>
        <a:xfrm>
          <a:off x="0" y="521179"/>
          <a:ext cx="6399161" cy="96217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262CC-FAA5-4FF5-8FA6-3D5852FE3C4F}">
      <dsp:nvSpPr>
        <dsp:cNvPr id="0" name=""/>
        <dsp:cNvSpPr/>
      </dsp:nvSpPr>
      <dsp:spPr>
        <a:xfrm>
          <a:off x="291058" y="737669"/>
          <a:ext cx="529197" cy="529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B3642-E61B-4159-BA6A-8657D3CF2DEB}">
      <dsp:nvSpPr>
        <dsp:cNvPr id="0" name=""/>
        <dsp:cNvSpPr/>
      </dsp:nvSpPr>
      <dsp:spPr>
        <a:xfrm>
          <a:off x="1111314" y="521179"/>
          <a:ext cx="5287846" cy="962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30" tIns="101830" rIns="101830" bIns="101830" numCol="1" spcCol="1270" anchor="ctr" anchorCtr="0">
          <a:noAutofit/>
        </a:bodyPr>
        <a:lstStyle/>
        <a:p>
          <a:pPr marL="0" lvl="0" indent="0" algn="l" defTabSz="1111250">
            <a:lnSpc>
              <a:spcPct val="90000"/>
            </a:lnSpc>
            <a:spcBef>
              <a:spcPct val="0"/>
            </a:spcBef>
            <a:spcAft>
              <a:spcPct val="35000"/>
            </a:spcAft>
            <a:buNone/>
          </a:pPr>
          <a:r>
            <a:rPr lang="en-GB" sz="2500" kern="1200" dirty="0"/>
            <a:t>Collect a puzzle sheet from your ICT teacher. </a:t>
          </a:r>
          <a:endParaRPr lang="en-US" sz="2500" kern="1200" dirty="0"/>
        </a:p>
      </dsp:txBody>
      <dsp:txXfrm>
        <a:off x="1111314" y="521179"/>
        <a:ext cx="5287846" cy="962177"/>
      </dsp:txXfrm>
    </dsp:sp>
    <dsp:sp modelId="{6A3CFFF6-A332-427D-A640-62046AB83B38}">
      <dsp:nvSpPr>
        <dsp:cNvPr id="0" name=""/>
        <dsp:cNvSpPr/>
      </dsp:nvSpPr>
      <dsp:spPr>
        <a:xfrm>
          <a:off x="0" y="1723901"/>
          <a:ext cx="6399161" cy="96217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D8998-8432-46C2-889A-30EE7A3E2728}">
      <dsp:nvSpPr>
        <dsp:cNvPr id="0" name=""/>
        <dsp:cNvSpPr/>
      </dsp:nvSpPr>
      <dsp:spPr>
        <a:xfrm>
          <a:off x="291058" y="1940391"/>
          <a:ext cx="529197" cy="529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2A03EB-DA67-4283-A020-BC3661452C50}">
      <dsp:nvSpPr>
        <dsp:cNvPr id="0" name=""/>
        <dsp:cNvSpPr/>
      </dsp:nvSpPr>
      <dsp:spPr>
        <a:xfrm>
          <a:off x="1111314" y="1723901"/>
          <a:ext cx="5287846" cy="962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30" tIns="101830" rIns="101830" bIns="101830" numCol="1" spcCol="1270" anchor="ctr" anchorCtr="0">
          <a:noAutofit/>
        </a:bodyPr>
        <a:lstStyle/>
        <a:p>
          <a:pPr marL="0" lvl="0" indent="0" algn="l" defTabSz="1111250">
            <a:lnSpc>
              <a:spcPct val="90000"/>
            </a:lnSpc>
            <a:spcBef>
              <a:spcPct val="0"/>
            </a:spcBef>
            <a:spcAft>
              <a:spcPct val="35000"/>
            </a:spcAft>
            <a:buNone/>
          </a:pPr>
          <a:r>
            <a:rPr lang="en-GB" sz="2500" kern="1200" dirty="0"/>
            <a:t>Hand it in to </a:t>
          </a:r>
          <a:r>
            <a:rPr lang="en-GB" sz="2500" b="1" u="sng" kern="1200" dirty="0"/>
            <a:t>Mr Harrison (Lower School Office)</a:t>
          </a:r>
          <a:r>
            <a:rPr lang="en-GB" sz="2500" kern="1200" dirty="0"/>
            <a:t> by </a:t>
          </a:r>
          <a:r>
            <a:rPr lang="en-GB" sz="2500" b="1" u="sng" kern="1200" dirty="0"/>
            <a:t>13 May 2022</a:t>
          </a:r>
          <a:r>
            <a:rPr lang="en-GB" sz="2500" kern="1200" dirty="0"/>
            <a:t> </a:t>
          </a:r>
          <a:endParaRPr lang="en-US" sz="2500" kern="1200" dirty="0"/>
        </a:p>
      </dsp:txBody>
      <dsp:txXfrm>
        <a:off x="1111314" y="1723901"/>
        <a:ext cx="5287846" cy="9621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BA59-92F9-49C4-B73B-710D8B4097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A296C4-FE14-454C-946A-39E481507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52DAF5-0CE6-42EB-9B0D-9EF590D1C151}"/>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1D98EDA8-B566-4C35-97DD-B1BB29B64A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4205B7-BF95-46D9-89DD-DFBA720A4A50}"/>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107236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76B5-2F67-411F-8795-C7BA36A381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E80447-F525-42DD-9CDB-A0D2A73BD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9811B-557B-45F9-BA65-15521F565849}"/>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7C95B881-AA34-492D-8A11-E252B99A0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044EA5-2861-4C99-9FD4-E9EEAA23A8C2}"/>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411035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A9DFD-CBE1-498E-BF15-0C10EB926B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D5F7E4-9C0B-43E6-BB10-810D887EEE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0558F3-61A4-4907-BE04-36DB0B3D3FA8}"/>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67835C23-EADD-47D9-A3AC-4704ABB98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F923A-FC68-4763-966E-057025FCB8F6}"/>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264267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F0C2F-5887-420D-BA76-0D39E0350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24E300-5CAA-4E04-A678-B4273B63E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9FE0B7-7513-4AD8-84EB-10E18A720031}"/>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61E6394F-F6AF-4ED9-ADD4-4B37BF450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491FC0-1986-4DD3-821D-B110654E778A}"/>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605385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3F16-BB80-4549-B2BC-6872992F3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DDC5C9-32B5-4658-95E3-5ED092D9A3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D86A52-2F74-47EE-99A2-7F5D56B4A0F9}"/>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80CBEDB7-A7D9-439A-BF04-1B1EEE63C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E8BB5-EB90-47F1-8839-65DE9CCFFCF7}"/>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836553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1E4C-455D-4DF5-837C-337271D6DB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579AAF-CD14-40D2-9FA5-91FC7C2F16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783179-C4D3-43D6-A533-AC22148BD124}"/>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6FACAD41-5186-4176-90D5-EB8771B7C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8845C-7A18-4748-A2C2-8C84CFCB7BAD}"/>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079931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D560-224E-4B5F-8303-FA35B26987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C71533-A089-45F9-A5A9-9F563869F0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75B0D9-56F3-4933-8BC1-22305065D7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EAFE2A-4A32-4337-86A3-56BEEEB4AB63}"/>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6" name="Footer Placeholder 5">
            <a:extLst>
              <a:ext uri="{FF2B5EF4-FFF2-40B4-BE49-F238E27FC236}">
                <a16:creationId xmlns:a16="http://schemas.microsoft.com/office/drawing/2014/main" id="{3FDD18D1-E8EE-434E-AF51-D9FB547394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415066-A506-48D4-A9DF-817EBC06599E}"/>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234245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67AC-9EC5-4283-B50F-C8692F8A0E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2AEC09-E24B-4866-9516-FD880530F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DF3BA4-E194-42A5-95E3-252B5298C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8B92F5-FAA7-4731-A997-04D95ABE7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F03839-F2BC-4AC6-BD0E-30ACD48669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BB68C6-98AE-4E0A-A184-C6C7335968B1}"/>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8" name="Footer Placeholder 7">
            <a:extLst>
              <a:ext uri="{FF2B5EF4-FFF2-40B4-BE49-F238E27FC236}">
                <a16:creationId xmlns:a16="http://schemas.microsoft.com/office/drawing/2014/main" id="{8457E02C-597A-4DB0-9819-1EBBBFAD6E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C85D70-4A2A-4829-9FAF-491CEC9882DA}"/>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1813185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18C0-46C9-4BB5-BEE6-FC2BA20665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D8888-F532-4D22-8399-32D3E99F2851}"/>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4" name="Footer Placeholder 3">
            <a:extLst>
              <a:ext uri="{FF2B5EF4-FFF2-40B4-BE49-F238E27FC236}">
                <a16:creationId xmlns:a16="http://schemas.microsoft.com/office/drawing/2014/main" id="{0A26BB3C-0C99-45EA-9760-5B1B7F6B65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98FB7D-C472-4F9A-A474-B0C4903E0372}"/>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4015666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8C97E-994E-4EBB-97A7-A0D7D005CF82}"/>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3" name="Footer Placeholder 2">
            <a:extLst>
              <a:ext uri="{FF2B5EF4-FFF2-40B4-BE49-F238E27FC236}">
                <a16:creationId xmlns:a16="http://schemas.microsoft.com/office/drawing/2014/main" id="{D51D2CF3-7A5E-49F9-992B-4C1B7ED7D0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AD8427-71E5-4434-8330-F0BB276A209E}"/>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331290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A126-246C-4EA0-9C93-F0819DAD8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BEF426-77E6-41AC-9B9D-F727E8D456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75217A-B2B3-4DED-8688-62E2BC18B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77B1EE-24CB-4D62-A28D-EFD0EF251930}"/>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6" name="Footer Placeholder 5">
            <a:extLst>
              <a:ext uri="{FF2B5EF4-FFF2-40B4-BE49-F238E27FC236}">
                <a16:creationId xmlns:a16="http://schemas.microsoft.com/office/drawing/2014/main" id="{838B1274-F8DD-450F-8523-E5B72F53FF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96291-F1FE-4E3B-A1F6-B569E5F7E665}"/>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50060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D6AE-1A1D-4854-963F-5FC74568D8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F37F3A-8E81-4260-B026-3446CE065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527EC6-F9C6-4DFD-965E-3CA66CF27405}"/>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6591CDB8-911C-4830-AFA3-8D3B324408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85B50A-D919-4CCF-83FA-0660511218EA}"/>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4264426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45DD-E68F-49D3-ACBA-F3D46BEB0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A33538-6C1E-4CD6-AD75-A2E5588C5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AE0A6E-DC5F-4697-B537-2A0894F12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4AB6A7-F945-4AE6-9C60-1EE51D0B5CEB}"/>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6" name="Footer Placeholder 5">
            <a:extLst>
              <a:ext uri="{FF2B5EF4-FFF2-40B4-BE49-F238E27FC236}">
                <a16:creationId xmlns:a16="http://schemas.microsoft.com/office/drawing/2014/main" id="{2636264D-305C-4956-9849-8EE05471C3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E92598-1DFF-4396-9445-A1DC537BA126}"/>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2342188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7B55-B444-4F72-BDE2-25CBC3B06B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9BEE41-709E-4CCA-BAC9-D14DC07DA4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26E7BD-1E4A-44A8-8105-54F37133763C}"/>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0004C723-218B-4BF6-8075-3B5BE2A41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718A10-4F81-4E08-AB9D-27F2605764FC}"/>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761812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E360D-DF69-40AA-A7D3-232DD155CE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0C7BB3-899D-42D0-A0FC-19E74450C5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74BB85-92D4-4683-AF1E-21735947885A}"/>
              </a:ext>
            </a:extLst>
          </p:cNvPr>
          <p:cNvSpPr>
            <a:spLocks noGrp="1"/>
          </p:cNvSpPr>
          <p:nvPr>
            <p:ph type="dt" sz="half" idx="10"/>
          </p:nvPr>
        </p:nvSpPr>
        <p:spPr/>
        <p:txBody>
          <a:body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75A0AA53-9D03-4BB9-9898-4BE4B2D40A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6FB663-7389-4E08-869C-472AB134CBFF}"/>
              </a:ext>
            </a:extLst>
          </p:cNvPr>
          <p:cNvSpPr>
            <a:spLocks noGrp="1"/>
          </p:cNvSpPr>
          <p:nvPr>
            <p:ph type="sldNum" sz="quarter" idx="12"/>
          </p:nvPr>
        </p:nvSpPr>
        <p:spPr/>
        <p:txBody>
          <a:bodyPr/>
          <a:lstStyle/>
          <a:p>
            <a:fld id="{EDD7801D-5CBC-4B19-A32E-225E2BD0829D}" type="slidenum">
              <a:rPr lang="en-GB" smtClean="0"/>
              <a:t>‹#›</a:t>
            </a:fld>
            <a:endParaRPr lang="en-GB"/>
          </a:p>
        </p:txBody>
      </p:sp>
    </p:spTree>
    <p:extLst>
      <p:ext uri="{BB962C8B-B14F-4D97-AF65-F5344CB8AC3E}">
        <p14:creationId xmlns:p14="http://schemas.microsoft.com/office/powerpoint/2010/main" val="303666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9CA9-988F-48D4-8FAB-A6BF67E49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41EEE2-450E-461F-ACCE-312F03132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B8640-07B5-47CC-831F-389A658ACF5D}"/>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62E99406-D95B-4030-A568-B9D1E9BFB8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E2682F-914F-4598-92B9-AFC2DAF84DB4}"/>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426854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B2FB-3148-4BF5-A718-ECD117CAC9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3E43B1-BF53-4CA7-BDBB-676906F76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111463-7C11-4152-B471-63138F2770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49AA39-4576-4F57-95E6-BDAC2BAC4A89}"/>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6" name="Footer Placeholder 5">
            <a:extLst>
              <a:ext uri="{FF2B5EF4-FFF2-40B4-BE49-F238E27FC236}">
                <a16:creationId xmlns:a16="http://schemas.microsoft.com/office/drawing/2014/main" id="{4991622F-ED4A-4A97-9DDC-D396DDFEC8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1624FA-9AC1-42E2-B32A-879B2DBF5356}"/>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325198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3698-F051-4DD9-ACA9-B850A8A32B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D0B62C-F0E6-4517-8564-EB92C87F1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80FE4-F64E-4D98-95B9-074D354393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6078BB-3A89-4700-A5E2-BA769CE20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17C57-B253-44A1-97EB-B4EDF3FD61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0AE5C3-BD11-45EE-AB62-275F5391016C}"/>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8" name="Footer Placeholder 7">
            <a:extLst>
              <a:ext uri="{FF2B5EF4-FFF2-40B4-BE49-F238E27FC236}">
                <a16:creationId xmlns:a16="http://schemas.microsoft.com/office/drawing/2014/main" id="{00FC2F57-6122-44D8-8F7E-3A6CAB920F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44EE85-FEFB-4431-8248-B1E040D22F65}"/>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4241087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DF0B-D2AC-41F0-B719-DE416B4AD8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AB8048-F4C2-4870-9CC9-7D04B0A3CFBB}"/>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4" name="Footer Placeholder 3">
            <a:extLst>
              <a:ext uri="{FF2B5EF4-FFF2-40B4-BE49-F238E27FC236}">
                <a16:creationId xmlns:a16="http://schemas.microsoft.com/office/drawing/2014/main" id="{B247023D-DA01-4AEF-BACC-C22A1D5E85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DA206F-174B-4872-9595-71A745D0C8B6}"/>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257420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EE6B9-D0A1-4D2B-A071-B1823C6C906D}"/>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3" name="Footer Placeholder 2">
            <a:extLst>
              <a:ext uri="{FF2B5EF4-FFF2-40B4-BE49-F238E27FC236}">
                <a16:creationId xmlns:a16="http://schemas.microsoft.com/office/drawing/2014/main" id="{1C4C3A07-FB70-4591-8BFD-3A7C05D07C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8F94C5-373F-44E4-9668-0B2D4BA12C9B}"/>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87381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D511-A7AD-4097-A701-291D89DC9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83610E-FBF6-4A0F-9B2B-A2DC0F7D8B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846964-D1EE-495C-8532-409174CC3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E2BF-C0DA-4D62-BF00-4E63429CAC05}"/>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6" name="Footer Placeholder 5">
            <a:extLst>
              <a:ext uri="{FF2B5EF4-FFF2-40B4-BE49-F238E27FC236}">
                <a16:creationId xmlns:a16="http://schemas.microsoft.com/office/drawing/2014/main" id="{D7CF7BCA-5EF8-499E-BE6C-787EBA9DF2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E38655-7EEC-46CF-AF55-77D6C767C5C3}"/>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272104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EA75-F13F-4E77-8070-8BB734C1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94624-404E-463B-AD64-E53FFBB281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0D3C9-FBB2-46C8-BBE4-2DBDE01E7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FE989-7F52-4D76-B767-1CE146DCF6B5}"/>
              </a:ext>
            </a:extLst>
          </p:cNvPr>
          <p:cNvSpPr>
            <a:spLocks noGrp="1"/>
          </p:cNvSpPr>
          <p:nvPr>
            <p:ph type="dt" sz="half" idx="10"/>
          </p:nvPr>
        </p:nvSpPr>
        <p:spPr/>
        <p:txBody>
          <a:bodyPr/>
          <a:lstStyle/>
          <a:p>
            <a:fld id="{E159C867-03A6-46B1-8048-523482A0B26B}" type="datetimeFigureOut">
              <a:rPr lang="en-GB" smtClean="0"/>
              <a:t>27/04/2022</a:t>
            </a:fld>
            <a:endParaRPr lang="en-GB"/>
          </a:p>
        </p:txBody>
      </p:sp>
      <p:sp>
        <p:nvSpPr>
          <p:cNvPr id="6" name="Footer Placeholder 5">
            <a:extLst>
              <a:ext uri="{FF2B5EF4-FFF2-40B4-BE49-F238E27FC236}">
                <a16:creationId xmlns:a16="http://schemas.microsoft.com/office/drawing/2014/main" id="{7388A119-8F8E-4903-8F36-8FCADC38A4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305800-F6B4-494B-90A4-F23033C52BD6}"/>
              </a:ext>
            </a:extLst>
          </p:cNvPr>
          <p:cNvSpPr>
            <a:spLocks noGrp="1"/>
          </p:cNvSpPr>
          <p:nvPr>
            <p:ph type="sldNum" sz="quarter" idx="12"/>
          </p:nvPr>
        </p:nvSpPr>
        <p:spPr/>
        <p:txBody>
          <a:bodyPr/>
          <a:lstStyle/>
          <a:p>
            <a:fld id="{8F52EAD1-EABC-44C3-AFC7-9E8AA0C575EC}" type="slidenum">
              <a:rPr lang="en-GB" smtClean="0"/>
              <a:t>‹#›</a:t>
            </a:fld>
            <a:endParaRPr lang="en-GB"/>
          </a:p>
        </p:txBody>
      </p:sp>
    </p:spTree>
    <p:extLst>
      <p:ext uri="{BB962C8B-B14F-4D97-AF65-F5344CB8AC3E}">
        <p14:creationId xmlns:p14="http://schemas.microsoft.com/office/powerpoint/2010/main" val="288843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97EB1-2217-4D91-B7D1-435DA1FF7B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127A6E-A129-4F0B-A925-3E593E6AA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3D054D-B76B-43CF-94C9-631F2BA06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C867-03A6-46B1-8048-523482A0B26B}" type="datetimeFigureOut">
              <a:rPr lang="en-GB" smtClean="0"/>
              <a:t>27/04/2022</a:t>
            </a:fld>
            <a:endParaRPr lang="en-GB"/>
          </a:p>
        </p:txBody>
      </p:sp>
      <p:sp>
        <p:nvSpPr>
          <p:cNvPr id="5" name="Footer Placeholder 4">
            <a:extLst>
              <a:ext uri="{FF2B5EF4-FFF2-40B4-BE49-F238E27FC236}">
                <a16:creationId xmlns:a16="http://schemas.microsoft.com/office/drawing/2014/main" id="{3D9A3DB9-9FD2-4D6F-B65A-08A318236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CBBF3A-5B17-4A50-A7EB-4BE5A1D68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2EAD1-EABC-44C3-AFC7-9E8AA0C575EC}" type="slidenum">
              <a:rPr lang="en-GB" smtClean="0"/>
              <a:t>‹#›</a:t>
            </a:fld>
            <a:endParaRPr lang="en-GB"/>
          </a:p>
        </p:txBody>
      </p:sp>
    </p:spTree>
    <p:extLst>
      <p:ext uri="{BB962C8B-B14F-4D97-AF65-F5344CB8AC3E}">
        <p14:creationId xmlns:p14="http://schemas.microsoft.com/office/powerpoint/2010/main" val="3078346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DEF77-1D20-4DA4-812D-79B90788A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2BB890-A811-4BCC-A077-2F1628D40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9C047-FB32-4B4A-93E8-D76A39131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CA8DC-9DC7-4EE4-89A9-8587CB368894}" type="datetimeFigureOut">
              <a:rPr lang="en-GB" smtClean="0"/>
              <a:t>27/04/2022</a:t>
            </a:fld>
            <a:endParaRPr lang="en-GB"/>
          </a:p>
        </p:txBody>
      </p:sp>
      <p:sp>
        <p:nvSpPr>
          <p:cNvPr id="5" name="Footer Placeholder 4">
            <a:extLst>
              <a:ext uri="{FF2B5EF4-FFF2-40B4-BE49-F238E27FC236}">
                <a16:creationId xmlns:a16="http://schemas.microsoft.com/office/drawing/2014/main" id="{913A84B5-FB01-41F8-AFAF-EACC96376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8240E6-3848-4337-8AFF-C61F4DDBC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7801D-5CBC-4B19-A32E-225E2BD0829D}" type="slidenum">
              <a:rPr lang="en-GB" smtClean="0"/>
              <a:t>‹#›</a:t>
            </a:fld>
            <a:endParaRPr lang="en-GB"/>
          </a:p>
        </p:txBody>
      </p:sp>
    </p:spTree>
    <p:extLst>
      <p:ext uri="{BB962C8B-B14F-4D97-AF65-F5344CB8AC3E}">
        <p14:creationId xmlns:p14="http://schemas.microsoft.com/office/powerpoint/2010/main" val="1467080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inmadom-myenglishclass.blogspot.com/2012/05/queen-elizabeths-diamond-jubilee.html" TargetMode="External"/><Relationship Id="rId7" Type="http://schemas.openxmlformats.org/officeDocument/2006/relationships/diagramColors" Target="../diagrams/colors1.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9WWXlBqkFw0"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mailto:mweighill@ecclesbourne.derbyshire.sch.uk"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Queen's Platinum Jubilee — Diocese of Norwich">
            <a:extLst>
              <a:ext uri="{FF2B5EF4-FFF2-40B4-BE49-F238E27FC236}">
                <a16:creationId xmlns:a16="http://schemas.microsoft.com/office/drawing/2014/main" id="{833D1681-1744-41B7-B50C-36494773B7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4952" y="643467"/>
            <a:ext cx="1046209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9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S&amp;FOOD®™: Affordable Art Fair Spring 2015, NYC (issue #1) + FOOD - Fire  and Ice Salad">
            <a:extLst>
              <a:ext uri="{FF2B5EF4-FFF2-40B4-BE49-F238E27FC236}">
                <a16:creationId xmlns:a16="http://schemas.microsoft.com/office/drawing/2014/main" id="{E5059B96-F39E-4B1C-8640-2F74041F5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83" r="17552"/>
          <a:stretch/>
        </p:blipFill>
        <p:spPr bwMode="auto">
          <a:xfrm>
            <a:off x="2955933" y="1140309"/>
            <a:ext cx="6280134" cy="508298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4" descr="Events – The Queen's Platinum Jubilee 2022">
            <a:extLst>
              <a:ext uri="{FF2B5EF4-FFF2-40B4-BE49-F238E27FC236}">
                <a16:creationId xmlns:a16="http://schemas.microsoft.com/office/drawing/2014/main" id="{C62FDF6A-26A4-42BC-8F07-2FD7AC647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235938B3-94E0-4D58-94F1-B934B6377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3022E24-7002-4238-94B4-594DD73D58B5}"/>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6" name="TextBox 5">
            <a:extLst>
              <a:ext uri="{FF2B5EF4-FFF2-40B4-BE49-F238E27FC236}">
                <a16:creationId xmlns:a16="http://schemas.microsoft.com/office/drawing/2014/main" id="{DFB14A9E-13FF-414E-A2AE-5F201D22F0AD}"/>
              </a:ext>
            </a:extLst>
          </p:cNvPr>
          <p:cNvSpPr txBox="1"/>
          <p:nvPr/>
        </p:nvSpPr>
        <p:spPr>
          <a:xfrm>
            <a:off x="155447" y="2604380"/>
            <a:ext cx="2640723" cy="2585323"/>
          </a:xfrm>
          <a:prstGeom prst="rect">
            <a:avLst/>
          </a:prstGeom>
          <a:noFill/>
        </p:spPr>
        <p:txBody>
          <a:bodyPr wrap="square" rtlCol="0">
            <a:spAutoFit/>
          </a:bodyPr>
          <a:lstStyle/>
          <a:p>
            <a:pPr algn="ctr"/>
            <a:r>
              <a:rPr lang="en-GB" sz="5400" b="1" i="1" dirty="0"/>
              <a:t>Found material Collage</a:t>
            </a:r>
          </a:p>
        </p:txBody>
      </p:sp>
    </p:spTree>
    <p:extLst>
      <p:ext uri="{BB962C8B-B14F-4D97-AF65-F5344CB8AC3E}">
        <p14:creationId xmlns:p14="http://schemas.microsoft.com/office/powerpoint/2010/main" val="6659815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vents – The Queen's Platinum Jubilee 2022">
            <a:extLst>
              <a:ext uri="{FF2B5EF4-FFF2-40B4-BE49-F238E27FC236}">
                <a16:creationId xmlns:a16="http://schemas.microsoft.com/office/drawing/2014/main" id="{540690B6-1933-43C8-AA01-E4C7863DA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537B6EC-444C-4AFA-8B30-FBA539356622}"/>
              </a:ext>
            </a:extLst>
          </p:cNvPr>
          <p:cNvGrpSpPr/>
          <p:nvPr/>
        </p:nvGrpSpPr>
        <p:grpSpPr>
          <a:xfrm>
            <a:off x="5710821" y="283633"/>
            <a:ext cx="3072272" cy="3941038"/>
            <a:chOff x="1963332" y="262059"/>
            <a:chExt cx="4887180" cy="6269159"/>
          </a:xfrm>
        </p:grpSpPr>
        <p:pic>
          <p:nvPicPr>
            <p:cNvPr id="3080" name="Picture 8" descr="The Queen abstract pop art based on the Queens profile">
              <a:extLst>
                <a:ext uri="{FF2B5EF4-FFF2-40B4-BE49-F238E27FC236}">
                  <a16:creationId xmlns:a16="http://schemas.microsoft.com/office/drawing/2014/main" id="{A09BD138-8E7B-4E07-8FDB-BDD44CE68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54" t="3974" r="14104" b="844"/>
            <a:stretch/>
          </p:blipFill>
          <p:spPr bwMode="auto">
            <a:xfrm>
              <a:off x="2937587" y="1119673"/>
              <a:ext cx="3047999" cy="420810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A8DE719-57A4-4696-803E-AEC249CD3F9C}"/>
                </a:ext>
              </a:extLst>
            </p:cNvPr>
            <p:cNvSpPr/>
            <p:nvPr/>
          </p:nvSpPr>
          <p:spPr>
            <a:xfrm>
              <a:off x="2901614" y="1012303"/>
              <a:ext cx="3047999" cy="4208106"/>
            </a:xfrm>
            <a:prstGeom prst="ellipse">
              <a:avLst/>
            </a:prstGeom>
            <a:noFill/>
            <a:ln w="260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extLst>
                <a:ext uri="{FF2B5EF4-FFF2-40B4-BE49-F238E27FC236}">
                  <a16:creationId xmlns:a16="http://schemas.microsoft.com/office/drawing/2014/main" id="{E40B0C51-7A68-4019-850E-BDC8A1C76A4B}"/>
                </a:ext>
              </a:extLst>
            </p:cNvPr>
            <p:cNvSpPr/>
            <p:nvPr/>
          </p:nvSpPr>
          <p:spPr>
            <a:xfrm rot="3261422">
              <a:off x="5098783" y="516093"/>
              <a:ext cx="2005763" cy="149769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7CE40A53-A1FB-4044-AC41-4BA0569F8ACF}"/>
                </a:ext>
              </a:extLst>
            </p:cNvPr>
            <p:cNvSpPr/>
            <p:nvPr/>
          </p:nvSpPr>
          <p:spPr>
            <a:xfrm rot="7813379">
              <a:off x="4877694" y="4284937"/>
              <a:ext cx="2179813" cy="15242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D55F2847-417B-4A49-94F8-8292D050E86C}"/>
                </a:ext>
              </a:extLst>
            </p:cNvPr>
            <p:cNvSpPr/>
            <p:nvPr/>
          </p:nvSpPr>
          <p:spPr>
            <a:xfrm rot="8997668">
              <a:off x="4454093" y="4900520"/>
              <a:ext cx="2179813" cy="15242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57804B3C-BC42-471F-80DD-23F94EF0FF3E}"/>
                </a:ext>
              </a:extLst>
            </p:cNvPr>
            <p:cNvSpPr/>
            <p:nvPr/>
          </p:nvSpPr>
          <p:spPr>
            <a:xfrm rot="13636622">
              <a:off x="1855156" y="4525152"/>
              <a:ext cx="2487893" cy="15242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40117E3B-F404-43E9-82FD-7952C867D6DD}"/>
                </a:ext>
              </a:extLst>
            </p:cNvPr>
            <p:cNvSpPr/>
            <p:nvPr/>
          </p:nvSpPr>
          <p:spPr>
            <a:xfrm rot="18338578" flipH="1">
              <a:off x="1709298" y="551052"/>
              <a:ext cx="2005763" cy="149769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69459831-D2C8-4E53-BE46-7FB3F98EB9B1}"/>
              </a:ext>
            </a:extLst>
          </p:cNvPr>
          <p:cNvPicPr>
            <a:picLocks noChangeAspect="1"/>
          </p:cNvPicPr>
          <p:nvPr/>
        </p:nvPicPr>
        <p:blipFill rotWithShape="1">
          <a:blip r:embed="rId4"/>
          <a:srcRect l="16298" t="18776" r="53089" b="4898"/>
          <a:stretch/>
        </p:blipFill>
        <p:spPr>
          <a:xfrm>
            <a:off x="2853900" y="914084"/>
            <a:ext cx="3354379" cy="5227239"/>
          </a:xfrm>
          <a:prstGeom prst="rect">
            <a:avLst/>
          </a:prstGeom>
        </p:spPr>
      </p:pic>
      <p:pic>
        <p:nvPicPr>
          <p:cNvPr id="3074" name="Picture 2" descr="Download - Queen Elizabeth Silhouette PNG Image | Transparent PNG Free  Download on SeekPNG">
            <a:extLst>
              <a:ext uri="{FF2B5EF4-FFF2-40B4-BE49-F238E27FC236}">
                <a16:creationId xmlns:a16="http://schemas.microsoft.com/office/drawing/2014/main" id="{819C3A6D-476F-4978-B4AD-0A750E44F7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73" t="3554" r="24594" b="6624"/>
          <a:stretch/>
        </p:blipFill>
        <p:spPr bwMode="auto">
          <a:xfrm>
            <a:off x="8432248" y="1722729"/>
            <a:ext cx="3439572" cy="47568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QUEEN #21 MODERN OFFICE ARTIMPULSE HOME DECOR ACRYLIC QUEEN ELIZABETH  PORTRAT ON RED BACKGROUND PRESENT IDEA POP ART URBAN Painting by Olga Koval  | Saatchi Art">
            <a:extLst>
              <a:ext uri="{FF2B5EF4-FFF2-40B4-BE49-F238E27FC236}">
                <a16:creationId xmlns:a16="http://schemas.microsoft.com/office/drawing/2014/main" id="{C585AFDF-E672-46B3-AB55-0709242180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14" t="7109" r="8090" b="9188"/>
          <a:stretch/>
        </p:blipFill>
        <p:spPr bwMode="auto">
          <a:xfrm>
            <a:off x="6074408" y="3444815"/>
            <a:ext cx="2172292" cy="3298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3B7459D9-7CA9-4670-AEDE-AB2E1858D7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D0B6AE2F-E379-4220-8763-7EA05C783588}"/>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18" name="TextBox 17">
            <a:extLst>
              <a:ext uri="{FF2B5EF4-FFF2-40B4-BE49-F238E27FC236}">
                <a16:creationId xmlns:a16="http://schemas.microsoft.com/office/drawing/2014/main" id="{6B6A0874-E276-484F-AA01-EA9FBCAC63B8}"/>
              </a:ext>
            </a:extLst>
          </p:cNvPr>
          <p:cNvSpPr txBox="1"/>
          <p:nvPr/>
        </p:nvSpPr>
        <p:spPr>
          <a:xfrm>
            <a:off x="0" y="3465048"/>
            <a:ext cx="3303541" cy="1754326"/>
          </a:xfrm>
          <a:prstGeom prst="rect">
            <a:avLst/>
          </a:prstGeom>
          <a:noFill/>
        </p:spPr>
        <p:txBody>
          <a:bodyPr wrap="square" rtlCol="0">
            <a:spAutoFit/>
          </a:bodyPr>
          <a:lstStyle/>
          <a:p>
            <a:pPr algn="ctr"/>
            <a:r>
              <a:rPr lang="en-GB" sz="5400" b="1" i="1" dirty="0"/>
              <a:t>Creative silhouettes</a:t>
            </a:r>
          </a:p>
        </p:txBody>
      </p:sp>
    </p:spTree>
    <p:extLst>
      <p:ext uri="{BB962C8B-B14F-4D97-AF65-F5344CB8AC3E}">
        <p14:creationId xmlns:p14="http://schemas.microsoft.com/office/powerpoint/2010/main" val="3263109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vents – The Queen's Platinum Jubilee 2022">
            <a:extLst>
              <a:ext uri="{FF2B5EF4-FFF2-40B4-BE49-F238E27FC236}">
                <a16:creationId xmlns:a16="http://schemas.microsoft.com/office/drawing/2014/main" id="{540690B6-1933-43C8-AA01-E4C7863DA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igning Queens By Andy Warhol | Guy Hepner New York">
            <a:extLst>
              <a:ext uri="{FF2B5EF4-FFF2-40B4-BE49-F238E27FC236}">
                <a16:creationId xmlns:a16="http://schemas.microsoft.com/office/drawing/2014/main" id="{5F8572EC-D3B0-4EE1-9849-D19C4D40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101" y="1771260"/>
            <a:ext cx="4205676" cy="42056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Reigning queens, royal edition Queen Elizabeth II of the United Kingdom set  of 4 by Andy Warhol on artnet">
            <a:extLst>
              <a:ext uri="{FF2B5EF4-FFF2-40B4-BE49-F238E27FC236}">
                <a16:creationId xmlns:a16="http://schemas.microsoft.com/office/drawing/2014/main" id="{6B5FE2F6-DB13-48C3-9501-4965077AF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017" y="881061"/>
            <a:ext cx="4109227" cy="50958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A5F3F32A-DEB5-4881-BA96-90CE896D4D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702BE3CC-9EB5-4C2E-AEEA-2D141AF0BF41}"/>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10" name="TextBox 9">
            <a:extLst>
              <a:ext uri="{FF2B5EF4-FFF2-40B4-BE49-F238E27FC236}">
                <a16:creationId xmlns:a16="http://schemas.microsoft.com/office/drawing/2014/main" id="{F3EDF00D-2834-4C68-B534-54E329649F06}"/>
              </a:ext>
            </a:extLst>
          </p:cNvPr>
          <p:cNvSpPr txBox="1"/>
          <p:nvPr/>
        </p:nvSpPr>
        <p:spPr>
          <a:xfrm>
            <a:off x="4835" y="2604380"/>
            <a:ext cx="2640723" cy="1754326"/>
          </a:xfrm>
          <a:prstGeom prst="rect">
            <a:avLst/>
          </a:prstGeom>
          <a:noFill/>
        </p:spPr>
        <p:txBody>
          <a:bodyPr wrap="square" rtlCol="0">
            <a:spAutoFit/>
          </a:bodyPr>
          <a:lstStyle/>
          <a:p>
            <a:pPr algn="ctr"/>
            <a:r>
              <a:rPr lang="en-GB" sz="5400" b="1" i="1" dirty="0"/>
              <a:t>Pop Art Style</a:t>
            </a:r>
          </a:p>
        </p:txBody>
      </p:sp>
    </p:spTree>
    <p:extLst>
      <p:ext uri="{BB962C8B-B14F-4D97-AF65-F5344CB8AC3E}">
        <p14:creationId xmlns:p14="http://schemas.microsoft.com/office/powerpoint/2010/main" val="36874668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vents – The Queen's Platinum Jubilee 2022">
            <a:extLst>
              <a:ext uri="{FF2B5EF4-FFF2-40B4-BE49-F238E27FC236}">
                <a16:creationId xmlns:a16="http://schemas.microsoft.com/office/drawing/2014/main" id="{044BF28A-4354-41BF-AB6F-1BC872B6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Queen Elizabeth II Painting by James Lee | Saatchi Art">
            <a:extLst>
              <a:ext uri="{FF2B5EF4-FFF2-40B4-BE49-F238E27FC236}">
                <a16:creationId xmlns:a16="http://schemas.microsoft.com/office/drawing/2014/main" id="{EC5CBEF6-A562-4CD3-8ADA-6093419DE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595" y="1317170"/>
            <a:ext cx="4626429" cy="46264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Queen Elizabeth II - The Young Queen Mixed Media by Artworkzee Designs">
            <a:extLst>
              <a:ext uri="{FF2B5EF4-FFF2-40B4-BE49-F238E27FC236}">
                <a16:creationId xmlns:a16="http://schemas.microsoft.com/office/drawing/2014/main" id="{C76CD2B8-92EA-4644-8D2A-9A29C4EB2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537" y="867748"/>
            <a:ext cx="1832882" cy="18328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0" name="Picture 10" descr="Amazon.com: Queen Elizabeth II UK Pop Art Portrait Poster Union Jack Queen  Mother Royal Family Crown Flag Picture Cool Huge Large Giant Poster Art  36x54: Posters &amp; Prints">
            <a:extLst>
              <a:ext uri="{FF2B5EF4-FFF2-40B4-BE49-F238E27FC236}">
                <a16:creationId xmlns:a16="http://schemas.microsoft.com/office/drawing/2014/main" id="{C48E02B6-CDDF-487B-90A7-C46278132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6537" y="2878494"/>
            <a:ext cx="2273559" cy="34103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2" name="Picture 12" descr="Queen Elizabeth II Union Jack by Dane Shue (2020) : Painting Acrylic on  Canvas - SINGULART">
            <a:extLst>
              <a:ext uri="{FF2B5EF4-FFF2-40B4-BE49-F238E27FC236}">
                <a16:creationId xmlns:a16="http://schemas.microsoft.com/office/drawing/2014/main" id="{3377BA65-E82B-47AC-8D25-838CBA559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1609" y="3149082"/>
            <a:ext cx="2020077" cy="20200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9CFF4CF4-9C91-4434-8FEC-48A78CD533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88AFBBD7-D568-4A19-8D5D-07A92956B9E8}"/>
              </a:ext>
            </a:extLst>
          </p:cNvPr>
          <p:cNvSpPr txBox="1"/>
          <p:nvPr/>
        </p:nvSpPr>
        <p:spPr>
          <a:xfrm>
            <a:off x="209237" y="2604380"/>
            <a:ext cx="2177845" cy="3416320"/>
          </a:xfrm>
          <a:prstGeom prst="rect">
            <a:avLst/>
          </a:prstGeom>
          <a:noFill/>
        </p:spPr>
        <p:txBody>
          <a:bodyPr wrap="square" rtlCol="0">
            <a:spAutoFit/>
          </a:bodyPr>
          <a:lstStyle/>
          <a:p>
            <a:pPr algn="ctr"/>
            <a:r>
              <a:rPr lang="en-GB" sz="5400" b="1" i="1" dirty="0"/>
              <a:t>With the Union Jack</a:t>
            </a:r>
          </a:p>
        </p:txBody>
      </p:sp>
      <p:sp>
        <p:nvSpPr>
          <p:cNvPr id="12" name="TextBox 11">
            <a:extLst>
              <a:ext uri="{FF2B5EF4-FFF2-40B4-BE49-F238E27FC236}">
                <a16:creationId xmlns:a16="http://schemas.microsoft.com/office/drawing/2014/main" id="{6742037A-F387-4DBE-A83E-1F572AE85B35}"/>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Tree>
    <p:extLst>
      <p:ext uri="{BB962C8B-B14F-4D97-AF65-F5344CB8AC3E}">
        <p14:creationId xmlns:p14="http://schemas.microsoft.com/office/powerpoint/2010/main" val="22850650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RM Queen Elizabeth II Drawing by Mike OConnell">
            <a:extLst>
              <a:ext uri="{FF2B5EF4-FFF2-40B4-BE49-F238E27FC236}">
                <a16:creationId xmlns:a16="http://schemas.microsoft.com/office/drawing/2014/main" id="{76C78AAE-B80C-4158-8230-6718C9567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057" y="1076639"/>
            <a:ext cx="3534102" cy="54839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Queen Elizabeth Drawing Sketch | Drawing Skill">
            <a:extLst>
              <a:ext uri="{FF2B5EF4-FFF2-40B4-BE49-F238E27FC236}">
                <a16:creationId xmlns:a16="http://schemas.microsoft.com/office/drawing/2014/main" id="{4281D494-DFB5-4F94-8838-B7F8A2AFF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697" y="1807809"/>
            <a:ext cx="3534103" cy="4350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descr="Events – The Queen's Platinum Jubilee 2022">
            <a:extLst>
              <a:ext uri="{FF2B5EF4-FFF2-40B4-BE49-F238E27FC236}">
                <a16:creationId xmlns:a16="http://schemas.microsoft.com/office/drawing/2014/main" id="{044BF28A-4354-41BF-AB6F-1BC872B6D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a:extLst>
              <a:ext uri="{FF2B5EF4-FFF2-40B4-BE49-F238E27FC236}">
                <a16:creationId xmlns:a16="http://schemas.microsoft.com/office/drawing/2014/main" id="{0E9C23F1-7AE3-453A-88F3-E7D316E32F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2945CDF-DDE4-445B-B739-AAB0CD317D2E}"/>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7" name="TextBox 6">
            <a:extLst>
              <a:ext uri="{FF2B5EF4-FFF2-40B4-BE49-F238E27FC236}">
                <a16:creationId xmlns:a16="http://schemas.microsoft.com/office/drawing/2014/main" id="{A8D94B10-1192-4EFF-86AF-85442B9D959A}"/>
              </a:ext>
            </a:extLst>
          </p:cNvPr>
          <p:cNvSpPr txBox="1"/>
          <p:nvPr/>
        </p:nvSpPr>
        <p:spPr>
          <a:xfrm>
            <a:off x="209237" y="2604380"/>
            <a:ext cx="2640723" cy="2585323"/>
          </a:xfrm>
          <a:prstGeom prst="rect">
            <a:avLst/>
          </a:prstGeom>
          <a:noFill/>
        </p:spPr>
        <p:txBody>
          <a:bodyPr wrap="square" rtlCol="0">
            <a:spAutoFit/>
          </a:bodyPr>
          <a:lstStyle/>
          <a:p>
            <a:pPr algn="ctr"/>
            <a:r>
              <a:rPr lang="en-GB" sz="5400" b="1" i="1" dirty="0"/>
              <a:t>Simply using pencil.</a:t>
            </a:r>
          </a:p>
        </p:txBody>
      </p:sp>
    </p:spTree>
    <p:extLst>
      <p:ext uri="{BB962C8B-B14F-4D97-AF65-F5344CB8AC3E}">
        <p14:creationId xmlns:p14="http://schemas.microsoft.com/office/powerpoint/2010/main" val="19333109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vents – The Queen's Platinum Jubilee 2022">
            <a:extLst>
              <a:ext uri="{FF2B5EF4-FFF2-40B4-BE49-F238E27FC236}">
                <a16:creationId xmlns:a16="http://schemas.microsoft.com/office/drawing/2014/main" id="{044BF28A-4354-41BF-AB6F-1BC872B6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lin Davidson's &quot;Headscapes&quot; - Suzanne Lovell Inc.">
            <a:extLst>
              <a:ext uri="{FF2B5EF4-FFF2-40B4-BE49-F238E27FC236}">
                <a16:creationId xmlns:a16="http://schemas.microsoft.com/office/drawing/2014/main" id="{E584050C-2F25-4C96-9589-F06BDA4C20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2" r="8296"/>
          <a:stretch/>
        </p:blipFill>
        <p:spPr bwMode="auto">
          <a:xfrm>
            <a:off x="2786006" y="1926300"/>
            <a:ext cx="3740984" cy="445925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Portraits of the Queen London: Best paintings of Her Majesty in the capital  | London Evening Standard | Evening Standard">
            <a:extLst>
              <a:ext uri="{FF2B5EF4-FFF2-40B4-BE49-F238E27FC236}">
                <a16:creationId xmlns:a16="http://schemas.microsoft.com/office/drawing/2014/main" id="{92AC2333-27DC-49C3-A76B-4E35AFBAA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714" y="2424405"/>
            <a:ext cx="2367628" cy="23935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Isobel Peachey, &lt;em&gt;Queen Elizabeth II&lt;/em&gt; (2010).">
            <a:extLst>
              <a:ext uri="{FF2B5EF4-FFF2-40B4-BE49-F238E27FC236}">
                <a16:creationId xmlns:a16="http://schemas.microsoft.com/office/drawing/2014/main" id="{2057B1A3-DDE7-4666-9A6F-3E74DD491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0228" y="3129524"/>
            <a:ext cx="2525874" cy="34056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4" name="Picture 10" descr="Beautiful Portrait, The Queen - Wikipedia">
            <a:extLst>
              <a:ext uri="{FF2B5EF4-FFF2-40B4-BE49-F238E27FC236}">
                <a16:creationId xmlns:a16="http://schemas.microsoft.com/office/drawing/2014/main" id="{D48132DC-C8AF-402A-9208-983B488D4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659" y="821400"/>
            <a:ext cx="2484171" cy="22098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5AD670B4-C8BA-4865-96A4-2E347A1EEC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AB04225C-E537-439C-AC1F-0A9B13385F22}"/>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13" name="TextBox 12">
            <a:extLst>
              <a:ext uri="{FF2B5EF4-FFF2-40B4-BE49-F238E27FC236}">
                <a16:creationId xmlns:a16="http://schemas.microsoft.com/office/drawing/2014/main" id="{7537D77C-DD40-4874-A3F6-B7FC59B90E36}"/>
              </a:ext>
            </a:extLst>
          </p:cNvPr>
          <p:cNvSpPr txBox="1"/>
          <p:nvPr/>
        </p:nvSpPr>
        <p:spPr>
          <a:xfrm>
            <a:off x="58625" y="2604380"/>
            <a:ext cx="2813666" cy="2585323"/>
          </a:xfrm>
          <a:prstGeom prst="rect">
            <a:avLst/>
          </a:prstGeom>
          <a:noFill/>
        </p:spPr>
        <p:txBody>
          <a:bodyPr wrap="square" rtlCol="0">
            <a:spAutoFit/>
          </a:bodyPr>
          <a:lstStyle/>
          <a:p>
            <a:pPr algn="ctr"/>
            <a:r>
              <a:rPr lang="en-GB" sz="5400" b="1" i="1" dirty="0"/>
              <a:t>or even using</a:t>
            </a:r>
          </a:p>
          <a:p>
            <a:pPr algn="ctr"/>
            <a:r>
              <a:rPr lang="en-GB" sz="5400" b="1" i="1" dirty="0"/>
              <a:t>paint.</a:t>
            </a:r>
          </a:p>
        </p:txBody>
      </p:sp>
    </p:spTree>
    <p:extLst>
      <p:ext uri="{BB962C8B-B14F-4D97-AF65-F5344CB8AC3E}">
        <p14:creationId xmlns:p14="http://schemas.microsoft.com/office/powerpoint/2010/main" val="916352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70B6413-2B6E-4E6A-B7C6-726B25FB93BA}"/>
              </a:ext>
            </a:extLst>
          </p:cNvPr>
          <p:cNvSpPr txBox="1"/>
          <p:nvPr/>
        </p:nvSpPr>
        <p:spPr>
          <a:xfrm>
            <a:off x="160659" y="998289"/>
            <a:ext cx="11737299" cy="5401479"/>
          </a:xfrm>
          <a:prstGeom prst="rect">
            <a:avLst/>
          </a:prstGeom>
          <a:noFill/>
        </p:spPr>
        <p:txBody>
          <a:bodyPr wrap="square" rtlCol="0">
            <a:spAutoFit/>
          </a:bodyPr>
          <a:lstStyle/>
          <a:p>
            <a:pPr algn="ctr"/>
            <a:r>
              <a:rPr lang="en-GB" sz="11500" b="1" i="1" dirty="0"/>
              <a:t>What will</a:t>
            </a:r>
          </a:p>
          <a:p>
            <a:pPr algn="ctr"/>
            <a:r>
              <a:rPr lang="en-GB" sz="11500" b="1" i="1" u="sng" dirty="0">
                <a:solidFill>
                  <a:srgbClr val="7030A0"/>
                </a:solidFill>
              </a:rPr>
              <a:t>YOU</a:t>
            </a:r>
          </a:p>
          <a:p>
            <a:pPr algn="ctr"/>
            <a:r>
              <a:rPr lang="en-GB" sz="11500" b="1" i="1" dirty="0"/>
              <a:t>Create?</a:t>
            </a:r>
          </a:p>
        </p:txBody>
      </p:sp>
    </p:spTree>
    <p:extLst>
      <p:ext uri="{BB962C8B-B14F-4D97-AF65-F5344CB8AC3E}">
        <p14:creationId xmlns:p14="http://schemas.microsoft.com/office/powerpoint/2010/main" val="3753276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1500"/>
                                        <p:tgtEl>
                                          <p:spTgt spid="11">
                                            <p:txEl>
                                              <p:pRg st="1" end="1"/>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left)">
                                      <p:cBhvr>
                                        <p:cTn id="15" dur="1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70B6413-2B6E-4E6A-B7C6-726B25FB93BA}"/>
              </a:ext>
            </a:extLst>
          </p:cNvPr>
          <p:cNvSpPr txBox="1"/>
          <p:nvPr/>
        </p:nvSpPr>
        <p:spPr>
          <a:xfrm>
            <a:off x="1236695" y="4560182"/>
            <a:ext cx="9718610" cy="2123658"/>
          </a:xfrm>
          <a:prstGeom prst="rect">
            <a:avLst/>
          </a:prstGeom>
          <a:noFill/>
        </p:spPr>
        <p:txBody>
          <a:bodyPr wrap="square" rtlCol="0">
            <a:spAutoFit/>
          </a:bodyPr>
          <a:lstStyle/>
          <a:p>
            <a:pPr algn="ctr"/>
            <a:r>
              <a:rPr lang="en-GB" sz="6600" b="1" i="1" dirty="0"/>
              <a:t>The deadline to enter is </a:t>
            </a:r>
          </a:p>
          <a:p>
            <a:pPr algn="ctr"/>
            <a:r>
              <a:rPr lang="en-GB" sz="6600" b="1" i="1" dirty="0">
                <a:solidFill>
                  <a:srgbClr val="7030A0"/>
                </a:solidFill>
              </a:rPr>
              <a:t>Friday 13</a:t>
            </a:r>
            <a:r>
              <a:rPr lang="en-GB" sz="6600" b="1" i="1" baseline="30000" dirty="0">
                <a:solidFill>
                  <a:srgbClr val="7030A0"/>
                </a:solidFill>
              </a:rPr>
              <a:t>th</a:t>
            </a:r>
            <a:r>
              <a:rPr lang="en-GB" sz="6600" b="1" i="1" dirty="0">
                <a:solidFill>
                  <a:srgbClr val="7030A0"/>
                </a:solidFill>
              </a:rPr>
              <a:t> May. </a:t>
            </a:r>
          </a:p>
        </p:txBody>
      </p:sp>
      <p:sp>
        <p:nvSpPr>
          <p:cNvPr id="8" name="TextBox 7">
            <a:extLst>
              <a:ext uri="{FF2B5EF4-FFF2-40B4-BE49-F238E27FC236}">
                <a16:creationId xmlns:a16="http://schemas.microsoft.com/office/drawing/2014/main" id="{F593BAA9-C743-4729-A528-31422AFABA13}"/>
              </a:ext>
            </a:extLst>
          </p:cNvPr>
          <p:cNvSpPr txBox="1"/>
          <p:nvPr/>
        </p:nvSpPr>
        <p:spPr>
          <a:xfrm>
            <a:off x="2470556" y="316308"/>
            <a:ext cx="6591300" cy="1446550"/>
          </a:xfrm>
          <a:prstGeom prst="rect">
            <a:avLst/>
          </a:prstGeom>
          <a:noFill/>
        </p:spPr>
        <p:txBody>
          <a:bodyPr wrap="square" rtlCol="0">
            <a:spAutoFit/>
          </a:bodyPr>
          <a:lstStyle/>
          <a:p>
            <a:pPr algn="ctr"/>
            <a:r>
              <a:rPr lang="en-GB" sz="4400" b="1" i="1" dirty="0"/>
              <a:t>Every entry earns a merit</a:t>
            </a:r>
          </a:p>
          <a:p>
            <a:pPr algn="ctr"/>
            <a:r>
              <a:rPr lang="en-GB" sz="4400" b="1" i="1" dirty="0"/>
              <a:t>for their house.</a:t>
            </a:r>
          </a:p>
        </p:txBody>
      </p:sp>
      <p:sp>
        <p:nvSpPr>
          <p:cNvPr id="9" name="TextBox 8">
            <a:extLst>
              <a:ext uri="{FF2B5EF4-FFF2-40B4-BE49-F238E27FC236}">
                <a16:creationId xmlns:a16="http://schemas.microsoft.com/office/drawing/2014/main" id="{752430C9-2869-4AB9-99BE-B428A7D05AC4}"/>
              </a:ext>
            </a:extLst>
          </p:cNvPr>
          <p:cNvSpPr txBox="1"/>
          <p:nvPr/>
        </p:nvSpPr>
        <p:spPr>
          <a:xfrm>
            <a:off x="1236695" y="2099691"/>
            <a:ext cx="9718610" cy="2123658"/>
          </a:xfrm>
          <a:prstGeom prst="rect">
            <a:avLst/>
          </a:prstGeom>
          <a:noFill/>
        </p:spPr>
        <p:txBody>
          <a:bodyPr wrap="square" rtlCol="0">
            <a:spAutoFit/>
          </a:bodyPr>
          <a:lstStyle/>
          <a:p>
            <a:pPr algn="ctr"/>
            <a:r>
              <a:rPr lang="en-GB" sz="4400" b="1" i="1"/>
              <a:t>The winner, runner </a:t>
            </a:r>
            <a:r>
              <a:rPr lang="en-GB" sz="4400" b="1" i="1" dirty="0"/>
              <a:t>up and third place </a:t>
            </a:r>
          </a:p>
          <a:p>
            <a:pPr algn="ctr"/>
            <a:r>
              <a:rPr lang="en-GB" sz="4400" b="1" i="1" dirty="0"/>
              <a:t>entries will attend a </a:t>
            </a:r>
            <a:r>
              <a:rPr lang="en-GB" sz="4400" b="1" i="1" dirty="0">
                <a:solidFill>
                  <a:srgbClr val="7030A0"/>
                </a:solidFill>
              </a:rPr>
              <a:t>Jubilee Tea Party </a:t>
            </a:r>
          </a:p>
          <a:p>
            <a:pPr algn="ctr"/>
            <a:r>
              <a:rPr lang="en-GB" sz="4400" b="1" i="1" dirty="0"/>
              <a:t>Period 5 on Friday 27</a:t>
            </a:r>
            <a:r>
              <a:rPr lang="en-GB" sz="4400" b="1" i="1" baseline="30000" dirty="0"/>
              <a:t>th</a:t>
            </a:r>
            <a:r>
              <a:rPr lang="en-GB" sz="4400" b="1" i="1" dirty="0"/>
              <a:t> May.</a:t>
            </a:r>
          </a:p>
        </p:txBody>
      </p:sp>
    </p:spTree>
    <p:extLst>
      <p:ext uri="{BB962C8B-B14F-4D97-AF65-F5344CB8AC3E}">
        <p14:creationId xmlns:p14="http://schemas.microsoft.com/office/powerpoint/2010/main" val="1670109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500"/>
                                        <p:tgtEl>
                                          <p:spTgt spid="8">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1500"/>
                                        <p:tgtEl>
                                          <p:spTgt spid="8">
                                            <p:txEl>
                                              <p:pRg st="1" end="1"/>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750"/>
                                        <p:tgtEl>
                                          <p:spTgt spid="9">
                                            <p:txEl>
                                              <p:pRg st="0" end="0"/>
                                            </p:txEl>
                                          </p:spTgt>
                                        </p:tgtEl>
                                      </p:cBhvr>
                                    </p:animEffect>
                                  </p:childTnLst>
                                </p:cTn>
                              </p:par>
                            </p:childTnLst>
                          </p:cTn>
                        </p:par>
                        <p:par>
                          <p:cTn id="16" fill="hold">
                            <p:stCondLst>
                              <p:cond delay="4750"/>
                            </p:stCondLst>
                            <p:childTnLst>
                              <p:par>
                                <p:cTn id="17" presetID="22" presetClass="entr" presetSubtype="8" fill="hold"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750"/>
                                        <p:tgtEl>
                                          <p:spTgt spid="9">
                                            <p:txEl>
                                              <p:pRg st="1" end="1"/>
                                            </p:txEl>
                                          </p:spTgt>
                                        </p:tgtEl>
                                      </p:cBhvr>
                                    </p:animEffect>
                                  </p:childTnLst>
                                </p:cTn>
                              </p:par>
                            </p:childTnLst>
                          </p:cTn>
                        </p:par>
                        <p:par>
                          <p:cTn id="20" fill="hold">
                            <p:stCondLst>
                              <p:cond delay="6500"/>
                            </p:stCondLst>
                            <p:childTnLst>
                              <p:par>
                                <p:cTn id="21" presetID="22" presetClass="entr" presetSubtype="8" fill="hold"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750"/>
                                        <p:tgtEl>
                                          <p:spTgt spid="9">
                                            <p:txEl>
                                              <p:pRg st="2" end="2"/>
                                            </p:txEl>
                                          </p:spTgt>
                                        </p:tgtEl>
                                      </p:cBhvr>
                                    </p:animEffect>
                                  </p:childTnLst>
                                </p:cTn>
                              </p:par>
                            </p:childTnLst>
                          </p:cTn>
                        </p:par>
                        <p:par>
                          <p:cTn id="24" fill="hold">
                            <p:stCondLst>
                              <p:cond delay="8250"/>
                            </p:stCondLst>
                            <p:childTnLst>
                              <p:par>
                                <p:cTn id="25" presetID="22" presetClass="entr" presetSubtype="8"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1750"/>
                                        <p:tgtEl>
                                          <p:spTgt spid="11">
                                            <p:txEl>
                                              <p:pRg st="0" end="0"/>
                                            </p:txEl>
                                          </p:spTgt>
                                        </p:tgtEl>
                                      </p:cBhvr>
                                    </p:animEffec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fade">
                                      <p:cBhvr>
                                        <p:cTn id="31" dur="1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306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377A9DE-9432-445D-9184-9D2A133C53E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75" r="27325"/>
          <a:stretch/>
        </p:blipFill>
        <p:spPr>
          <a:xfrm>
            <a:off x="3523488" y="10"/>
            <a:ext cx="8668512" cy="6857990"/>
          </a:xfrm>
          <a:prstGeom prst="rect">
            <a:avLst/>
          </a:prstGeom>
        </p:spPr>
      </p:pic>
      <p:sp>
        <p:nvSpPr>
          <p:cNvPr id="4" name="Title 3">
            <a:extLst>
              <a:ext uri="{FF2B5EF4-FFF2-40B4-BE49-F238E27FC236}">
                <a16:creationId xmlns:a16="http://schemas.microsoft.com/office/drawing/2014/main" id="{1B239C7E-7E1D-468A-8CAC-1F851C4F352D}"/>
              </a:ext>
            </a:extLst>
          </p:cNvPr>
          <p:cNvSpPr>
            <a:spLocks noGrp="1"/>
          </p:cNvSpPr>
          <p:nvPr>
            <p:ph type="title"/>
          </p:nvPr>
        </p:nvSpPr>
        <p:spPr>
          <a:xfrm>
            <a:off x="371094" y="1161288"/>
            <a:ext cx="6085124" cy="1124712"/>
          </a:xfrm>
        </p:spPr>
        <p:txBody>
          <a:bodyPr anchor="b">
            <a:normAutofit fontScale="90000"/>
          </a:bodyPr>
          <a:lstStyle/>
          <a:p>
            <a:r>
              <a:rPr lang="en-GB" sz="6000" b="1" u="sng" dirty="0">
                <a:latin typeface="Berlin Sans FB Demi" panose="020E0802020502020306" pitchFamily="34" charset="0"/>
              </a:rPr>
              <a:t>Computer Science</a:t>
            </a:r>
          </a:p>
        </p:txBody>
      </p:sp>
      <p:graphicFrame>
        <p:nvGraphicFramePr>
          <p:cNvPr id="7" name="Content Placeholder 4">
            <a:extLst>
              <a:ext uri="{FF2B5EF4-FFF2-40B4-BE49-F238E27FC236}">
                <a16:creationId xmlns:a16="http://schemas.microsoft.com/office/drawing/2014/main" id="{779E507E-F319-10A3-1F49-0732D9C22B7B}"/>
              </a:ext>
            </a:extLst>
          </p:cNvPr>
          <p:cNvGraphicFramePr>
            <a:graphicFrameLocks noGrp="1"/>
          </p:cNvGraphicFramePr>
          <p:nvPr>
            <p:ph idx="1"/>
          </p:nvPr>
        </p:nvGraphicFramePr>
        <p:xfrm>
          <a:off x="371093" y="2718054"/>
          <a:ext cx="6399161" cy="3207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C12AB07C-4E9F-441C-A43D-0F1A2863808A}"/>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inmadom-myenglishclass.blogspot.com/2012/05/queen-elizabeths-diamond-jubilee.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135612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The Queen's Platinum Jubilee: Her Majesty's 70 years on the throne in  pictures - Heart">
            <a:extLst>
              <a:ext uri="{FF2B5EF4-FFF2-40B4-BE49-F238E27FC236}">
                <a16:creationId xmlns:a16="http://schemas.microsoft.com/office/drawing/2014/main" id="{4AAE97E9-7B78-4F71-A231-6CA7418F6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64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668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A1EDC-26DC-4591-9897-4708A936376C}"/>
              </a:ext>
            </a:extLst>
          </p:cNvPr>
          <p:cNvPicPr>
            <a:picLocks noChangeAspect="1"/>
          </p:cNvPicPr>
          <p:nvPr/>
        </p:nvPicPr>
        <p:blipFill>
          <a:blip r:embed="rId2"/>
          <a:stretch>
            <a:fillRect/>
          </a:stretch>
        </p:blipFill>
        <p:spPr>
          <a:xfrm>
            <a:off x="0" y="3790"/>
            <a:ext cx="12192000" cy="6850419"/>
          </a:xfrm>
          <a:prstGeom prst="rect">
            <a:avLst/>
          </a:prstGeom>
        </p:spPr>
      </p:pic>
    </p:spTree>
    <p:extLst>
      <p:ext uri="{BB962C8B-B14F-4D97-AF65-F5344CB8AC3E}">
        <p14:creationId xmlns:p14="http://schemas.microsoft.com/office/powerpoint/2010/main" val="359197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9B83B-2CF5-4FC2-AB6A-DA64854E9BC3}"/>
              </a:ext>
            </a:extLst>
          </p:cNvPr>
          <p:cNvPicPr>
            <a:picLocks noChangeAspect="1"/>
          </p:cNvPicPr>
          <p:nvPr/>
        </p:nvPicPr>
        <p:blipFill>
          <a:blip r:embed="rId2"/>
          <a:stretch>
            <a:fillRect/>
          </a:stretch>
        </p:blipFill>
        <p:spPr>
          <a:xfrm>
            <a:off x="8616" y="0"/>
            <a:ext cx="12174768" cy="6858000"/>
          </a:xfrm>
          <a:prstGeom prst="rect">
            <a:avLst/>
          </a:prstGeom>
        </p:spPr>
      </p:pic>
    </p:spTree>
    <p:extLst>
      <p:ext uri="{BB962C8B-B14F-4D97-AF65-F5344CB8AC3E}">
        <p14:creationId xmlns:p14="http://schemas.microsoft.com/office/powerpoint/2010/main" val="407370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85F5BDD-F769-412F-832A-3C8B017143DF}"/>
              </a:ext>
            </a:extLst>
          </p:cNvPr>
          <p:cNvPicPr>
            <a:picLocks noChangeAspect="1"/>
          </p:cNvPicPr>
          <p:nvPr/>
        </p:nvPicPr>
        <p:blipFill>
          <a:blip r:embed="rId3"/>
          <a:stretch>
            <a:fillRect/>
          </a:stretch>
        </p:blipFill>
        <p:spPr>
          <a:xfrm>
            <a:off x="29308" y="0"/>
            <a:ext cx="12133384" cy="6858000"/>
          </a:xfrm>
          <a:prstGeom prst="rect">
            <a:avLst/>
          </a:prstGeom>
        </p:spPr>
      </p:pic>
    </p:spTree>
    <p:extLst>
      <p:ext uri="{BB962C8B-B14F-4D97-AF65-F5344CB8AC3E}">
        <p14:creationId xmlns:p14="http://schemas.microsoft.com/office/powerpoint/2010/main" val="3309104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47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014015-3A1A-41F6-96FA-D20E56FE44BF}"/>
              </a:ext>
            </a:extLst>
          </p:cNvPr>
          <p:cNvSpPr>
            <a:spLocks noGrp="1"/>
          </p:cNvSpPr>
          <p:nvPr>
            <p:ph type="title"/>
          </p:nvPr>
        </p:nvSpPr>
        <p:spPr>
          <a:xfrm>
            <a:off x="524256" y="491260"/>
            <a:ext cx="6594189" cy="1625210"/>
          </a:xfrm>
        </p:spPr>
        <p:txBody>
          <a:bodyPr>
            <a:normAutofit/>
          </a:bodyPr>
          <a:lstStyle/>
          <a:p>
            <a:r>
              <a:rPr lang="en-GB">
                <a:solidFill>
                  <a:srgbClr val="FFFFFF"/>
                </a:solidFill>
                <a:latin typeface="Bell MT" panose="02020503060305020303" pitchFamily="18" charset="0"/>
              </a:rPr>
              <a:t>Let’s write like a laureate…</a:t>
            </a:r>
            <a:endParaRPr lang="en-GB">
              <a:solidFill>
                <a:srgbClr val="FFFFFF"/>
              </a:solidFill>
            </a:endParaRPr>
          </a:p>
        </p:txBody>
      </p:sp>
      <p:sp>
        <p:nvSpPr>
          <p:cNvPr id="18" name="Rectangle 11">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6C5A74-AE88-441C-A62B-148E9A34CD54}"/>
              </a:ext>
            </a:extLst>
          </p:cNvPr>
          <p:cNvPicPr>
            <a:picLocks noChangeAspect="1"/>
          </p:cNvPicPr>
          <p:nvPr/>
        </p:nvPicPr>
        <p:blipFill>
          <a:blip r:embed="rId2"/>
          <a:stretch>
            <a:fillRect/>
          </a:stretch>
        </p:blipFill>
        <p:spPr>
          <a:xfrm>
            <a:off x="4290078" y="2904853"/>
            <a:ext cx="3067356" cy="3067356"/>
          </a:xfrm>
          <a:prstGeom prst="rect">
            <a:avLst/>
          </a:prstGeom>
        </p:spPr>
      </p:pic>
      <p:sp>
        <p:nvSpPr>
          <p:cNvPr id="19" name="Rectangle 13">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8E656C-8CC4-4917-8AC1-D38CD3F9AB96}"/>
              </a:ext>
            </a:extLst>
          </p:cNvPr>
          <p:cNvPicPr>
            <a:picLocks noChangeAspect="1"/>
          </p:cNvPicPr>
          <p:nvPr/>
        </p:nvPicPr>
        <p:blipFill>
          <a:blip r:embed="rId3"/>
          <a:stretch>
            <a:fillRect/>
          </a:stretch>
        </p:blipFill>
        <p:spPr>
          <a:xfrm>
            <a:off x="524256" y="2951922"/>
            <a:ext cx="3067358" cy="2973218"/>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576F97-6D37-46D8-A108-34D1C8B1959E}"/>
              </a:ext>
            </a:extLst>
          </p:cNvPr>
          <p:cNvSpPr>
            <a:spLocks noGrp="1"/>
          </p:cNvSpPr>
          <p:nvPr>
            <p:ph idx="1"/>
          </p:nvPr>
        </p:nvSpPr>
        <p:spPr>
          <a:xfrm>
            <a:off x="7956057" y="762983"/>
            <a:ext cx="3515128" cy="5330923"/>
          </a:xfrm>
        </p:spPr>
        <p:txBody>
          <a:bodyPr anchor="ctr">
            <a:normAutofit fontScale="92500" lnSpcReduction="20000"/>
          </a:bodyPr>
          <a:lstStyle/>
          <a:p>
            <a:pPr marL="0" indent="0">
              <a:buNone/>
            </a:pPr>
            <a:r>
              <a:rPr lang="en-GB" sz="2000" dirty="0">
                <a:solidFill>
                  <a:srgbClr val="FFFFFF"/>
                </a:solidFill>
                <a:latin typeface="Bell MT" panose="02020503060305020303" pitchFamily="18" charset="0"/>
              </a:rPr>
              <a:t>The British Poet Laureate is an honorary position appointed by the monarch of the United Kingdom, currently on the advice of the prime minister. </a:t>
            </a:r>
          </a:p>
          <a:p>
            <a:pPr marL="0" indent="0">
              <a:buNone/>
            </a:pPr>
            <a:r>
              <a:rPr lang="en-GB" sz="2000" dirty="0">
                <a:solidFill>
                  <a:srgbClr val="FFFFFF"/>
                </a:solidFill>
                <a:latin typeface="Bell MT" panose="02020503060305020303" pitchFamily="18" charset="0"/>
              </a:rPr>
              <a:t>The role does not entail any specific duties, but </a:t>
            </a:r>
            <a:r>
              <a:rPr lang="en-GB" sz="2000" b="1" dirty="0">
                <a:solidFill>
                  <a:srgbClr val="FFFFFF"/>
                </a:solidFill>
                <a:latin typeface="Bell MT" panose="02020503060305020303" pitchFamily="18" charset="0"/>
              </a:rPr>
              <a:t>there is an expectation that the holder will write verse for significant national occasions. </a:t>
            </a:r>
          </a:p>
          <a:p>
            <a:pPr marL="0" indent="0">
              <a:buNone/>
            </a:pPr>
            <a:r>
              <a:rPr lang="en-GB" sz="2000" dirty="0">
                <a:solidFill>
                  <a:srgbClr val="FFFFFF"/>
                </a:solidFill>
                <a:latin typeface="Bell MT" panose="02020503060305020303" pitchFamily="18" charset="0"/>
              </a:rPr>
              <a:t>The first official holder of the position was John Dryden, appointed in 1668 by Charles II. The holder of the position as at January 2022 is Simon Armitage who succeeded Carol Ann Duffy in May 2019.</a:t>
            </a:r>
          </a:p>
          <a:p>
            <a:pPr marL="0" indent="0">
              <a:buNone/>
            </a:pPr>
            <a:r>
              <a:rPr lang="en-GB" sz="2000" dirty="0">
                <a:solidFill>
                  <a:srgbClr val="FFFFFF"/>
                </a:solidFill>
                <a:latin typeface="Bell MT" panose="02020503060305020303" pitchFamily="18" charset="0"/>
              </a:rPr>
              <a:t>The payment for this post is rather unusual, in that it is </a:t>
            </a:r>
            <a:r>
              <a:rPr lang="en-GB" sz="2000" dirty="0">
                <a:solidFill>
                  <a:schemeClr val="bg1"/>
                </a:solidFill>
                <a:latin typeface="Bell MT" panose="02020503060305020303" pitchFamily="18" charset="0"/>
              </a:rPr>
              <a:t> £5,750 per annum and a barrel of sherry!!!</a:t>
            </a:r>
          </a:p>
          <a:p>
            <a:pPr marL="0" indent="0">
              <a:buNone/>
            </a:pPr>
            <a:endParaRPr lang="en-GB" sz="2000" dirty="0">
              <a:solidFill>
                <a:srgbClr val="FFFFFF"/>
              </a:solidFill>
              <a:latin typeface="Bell MT" panose="02020503060305020303" pitchFamily="18" charset="0"/>
            </a:endParaRPr>
          </a:p>
        </p:txBody>
      </p:sp>
    </p:spTree>
    <p:extLst>
      <p:ext uri="{BB962C8B-B14F-4D97-AF65-F5344CB8AC3E}">
        <p14:creationId xmlns:p14="http://schemas.microsoft.com/office/powerpoint/2010/main" val="595557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014015-3A1A-41F6-96FA-D20E56FE44BF}"/>
              </a:ext>
            </a:extLst>
          </p:cNvPr>
          <p:cNvSpPr>
            <a:spLocks noGrp="1"/>
          </p:cNvSpPr>
          <p:nvPr>
            <p:ph type="title"/>
          </p:nvPr>
        </p:nvSpPr>
        <p:spPr>
          <a:xfrm>
            <a:off x="524256" y="491260"/>
            <a:ext cx="6594189" cy="1625210"/>
          </a:xfrm>
        </p:spPr>
        <p:txBody>
          <a:bodyPr>
            <a:normAutofit/>
          </a:bodyPr>
          <a:lstStyle/>
          <a:p>
            <a:r>
              <a:rPr lang="en-GB">
                <a:solidFill>
                  <a:srgbClr val="FFFFFF"/>
                </a:solidFill>
                <a:latin typeface="Bell MT" panose="02020503060305020303" pitchFamily="18" charset="0"/>
              </a:rPr>
              <a:t>Let’s write like a laureate…</a:t>
            </a:r>
            <a:endParaRPr lang="en-GB">
              <a:solidFill>
                <a:srgbClr val="FFFFFF"/>
              </a:solidFill>
            </a:endParaRPr>
          </a:p>
        </p:txBody>
      </p:sp>
      <p:sp>
        <p:nvSpPr>
          <p:cNvPr id="18" name="Rectangle 11">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6C5A74-AE88-441C-A62B-148E9A34CD54}"/>
              </a:ext>
            </a:extLst>
          </p:cNvPr>
          <p:cNvPicPr>
            <a:picLocks noChangeAspect="1"/>
          </p:cNvPicPr>
          <p:nvPr/>
        </p:nvPicPr>
        <p:blipFill>
          <a:blip r:embed="rId2"/>
          <a:stretch>
            <a:fillRect/>
          </a:stretch>
        </p:blipFill>
        <p:spPr>
          <a:xfrm>
            <a:off x="4169428" y="2857654"/>
            <a:ext cx="3067356" cy="3067356"/>
          </a:xfrm>
          <a:prstGeom prst="rect">
            <a:avLst/>
          </a:prstGeom>
        </p:spPr>
      </p:pic>
      <p:sp>
        <p:nvSpPr>
          <p:cNvPr id="19" name="Rectangle 13">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576F97-6D37-46D8-A108-34D1C8B1959E}"/>
              </a:ext>
            </a:extLst>
          </p:cNvPr>
          <p:cNvSpPr>
            <a:spLocks noGrp="1"/>
          </p:cNvSpPr>
          <p:nvPr>
            <p:ph idx="1"/>
          </p:nvPr>
        </p:nvSpPr>
        <p:spPr>
          <a:xfrm>
            <a:off x="7880808" y="1593130"/>
            <a:ext cx="3786935" cy="4500776"/>
          </a:xfrm>
        </p:spPr>
        <p:txBody>
          <a:bodyPr anchor="ctr">
            <a:normAutofit fontScale="92500" lnSpcReduction="10000"/>
          </a:bodyPr>
          <a:lstStyle/>
          <a:p>
            <a:pPr marL="0" indent="0">
              <a:buNone/>
            </a:pPr>
            <a:r>
              <a:rPr lang="en-GB" sz="2000" dirty="0">
                <a:solidFill>
                  <a:srgbClr val="FFFFFF"/>
                </a:solidFill>
                <a:latin typeface="Bell MT" panose="02020503060305020303" pitchFamily="18" charset="0"/>
              </a:rPr>
              <a:t>On the next slide are some extracts and examples of poems that Simon Armitage (the current poet laureate has written).</a:t>
            </a:r>
          </a:p>
          <a:p>
            <a:pPr marL="0" indent="0">
              <a:buNone/>
            </a:pPr>
            <a:r>
              <a:rPr lang="en-GB" sz="2000" b="1" dirty="0">
                <a:solidFill>
                  <a:srgbClr val="FFFFFF"/>
                </a:solidFill>
                <a:latin typeface="Bell MT" panose="02020503060305020303" pitchFamily="18" charset="0"/>
              </a:rPr>
              <a:t>Cocoon </a:t>
            </a:r>
            <a:r>
              <a:rPr lang="en-GB" sz="2000" dirty="0">
                <a:solidFill>
                  <a:srgbClr val="FFFFFF"/>
                </a:solidFill>
                <a:latin typeface="Bell MT" panose="02020503060305020303" pitchFamily="18" charset="0"/>
              </a:rPr>
              <a:t>was written in recognition of the relaxing of rules after the pandemic</a:t>
            </a:r>
          </a:p>
          <a:p>
            <a:pPr marL="0" indent="0">
              <a:buNone/>
            </a:pPr>
            <a:r>
              <a:rPr lang="en-GB" sz="2000" b="1" dirty="0">
                <a:solidFill>
                  <a:srgbClr val="FFFFFF"/>
                </a:solidFill>
                <a:latin typeface="Bell MT" panose="02020503060305020303" pitchFamily="18" charset="0"/>
              </a:rPr>
              <a:t>The Patriarchs – an Elegy </a:t>
            </a:r>
            <a:r>
              <a:rPr lang="en-GB" sz="2000" dirty="0">
                <a:solidFill>
                  <a:srgbClr val="FFFFFF"/>
                </a:solidFill>
                <a:latin typeface="Bell MT" panose="02020503060305020303" pitchFamily="18" charset="0"/>
              </a:rPr>
              <a:t>was written to mark the death of Prince Philip, the Duke of Edinburgh</a:t>
            </a:r>
          </a:p>
          <a:p>
            <a:pPr marL="0" indent="0">
              <a:buNone/>
            </a:pPr>
            <a:r>
              <a:rPr lang="en-GB" sz="2000" b="1" dirty="0">
                <a:solidFill>
                  <a:srgbClr val="FFFFFF"/>
                </a:solidFill>
                <a:latin typeface="Bell MT" panose="02020503060305020303" pitchFamily="18" charset="0"/>
              </a:rPr>
              <a:t>Ode to a Clothes Peg </a:t>
            </a:r>
            <a:r>
              <a:rPr lang="en-GB" sz="2000" dirty="0">
                <a:solidFill>
                  <a:srgbClr val="FFFFFF"/>
                </a:solidFill>
                <a:latin typeface="Bell MT" panose="02020503060305020303" pitchFamily="18" charset="0"/>
              </a:rPr>
              <a:t>– was written about a…clothes peg!!!</a:t>
            </a:r>
          </a:p>
          <a:p>
            <a:pPr marL="0" indent="0">
              <a:buNone/>
            </a:pPr>
            <a:endParaRPr lang="en-GB" sz="2000" dirty="0">
              <a:solidFill>
                <a:srgbClr val="FFFFFF"/>
              </a:solidFill>
              <a:latin typeface="Bell MT" panose="02020503060305020303" pitchFamily="18" charset="0"/>
            </a:endParaRPr>
          </a:p>
          <a:p>
            <a:pPr marL="0" indent="0">
              <a:buNone/>
            </a:pPr>
            <a:r>
              <a:rPr lang="en-GB" sz="2000" dirty="0">
                <a:solidFill>
                  <a:srgbClr val="FFFFFF"/>
                </a:solidFill>
                <a:latin typeface="Bell MT" panose="02020503060305020303" pitchFamily="18" charset="0"/>
              </a:rPr>
              <a:t>So being poet laureate is a huge responsibility but looks like it can be fun too!!</a:t>
            </a:r>
          </a:p>
          <a:p>
            <a:pPr marL="0" indent="0">
              <a:buNone/>
            </a:pPr>
            <a:endParaRPr lang="en-GB" sz="2000" dirty="0">
              <a:solidFill>
                <a:srgbClr val="FFFFFF"/>
              </a:solidFill>
              <a:latin typeface="Bell MT" panose="02020503060305020303" pitchFamily="18" charset="0"/>
            </a:endParaRPr>
          </a:p>
          <a:p>
            <a:pPr marL="0" indent="0">
              <a:buNone/>
            </a:pPr>
            <a:endParaRPr lang="en-GB" sz="2000" dirty="0">
              <a:solidFill>
                <a:srgbClr val="FFFFFF"/>
              </a:solidFill>
              <a:latin typeface="Bell MT" panose="02020503060305020303" pitchFamily="18" charset="0"/>
            </a:endParaRPr>
          </a:p>
          <a:p>
            <a:pPr marL="0" indent="0">
              <a:buNone/>
            </a:pPr>
            <a:endParaRPr lang="en-GB" sz="2000" dirty="0">
              <a:solidFill>
                <a:srgbClr val="FFFFFF"/>
              </a:solidFill>
              <a:latin typeface="Bell MT" panose="02020503060305020303" pitchFamily="18" charset="0"/>
            </a:endParaRPr>
          </a:p>
          <a:p>
            <a:pPr marL="0" indent="0">
              <a:buNone/>
            </a:pPr>
            <a:endParaRPr lang="en-GB" sz="2000" dirty="0">
              <a:solidFill>
                <a:srgbClr val="FFFFFF"/>
              </a:solidFill>
              <a:latin typeface="Bell MT" panose="02020503060305020303" pitchFamily="18" charset="0"/>
            </a:endParaRPr>
          </a:p>
          <a:p>
            <a:pPr marL="0" indent="0">
              <a:buNone/>
            </a:pPr>
            <a:endParaRPr lang="en-GB" sz="2000" dirty="0">
              <a:solidFill>
                <a:srgbClr val="FFFFFF"/>
              </a:solidFill>
              <a:latin typeface="Bell MT" panose="02020503060305020303" pitchFamily="18" charset="0"/>
            </a:endParaRPr>
          </a:p>
        </p:txBody>
      </p:sp>
      <p:pic>
        <p:nvPicPr>
          <p:cNvPr id="6" name="Picture 5">
            <a:extLst>
              <a:ext uri="{FF2B5EF4-FFF2-40B4-BE49-F238E27FC236}">
                <a16:creationId xmlns:a16="http://schemas.microsoft.com/office/drawing/2014/main" id="{AE10909E-D05A-4B3F-834B-11D7F289131F}"/>
              </a:ext>
            </a:extLst>
          </p:cNvPr>
          <p:cNvPicPr>
            <a:picLocks noChangeAspect="1"/>
          </p:cNvPicPr>
          <p:nvPr/>
        </p:nvPicPr>
        <p:blipFill>
          <a:blip r:embed="rId3"/>
          <a:stretch>
            <a:fillRect/>
          </a:stretch>
        </p:blipFill>
        <p:spPr>
          <a:xfrm>
            <a:off x="293576" y="2454900"/>
            <a:ext cx="3441163" cy="4080255"/>
          </a:xfrm>
          <a:prstGeom prst="rect">
            <a:avLst/>
          </a:prstGeom>
        </p:spPr>
      </p:pic>
    </p:spTree>
    <p:extLst>
      <p:ext uri="{BB962C8B-B14F-4D97-AF65-F5344CB8AC3E}">
        <p14:creationId xmlns:p14="http://schemas.microsoft.com/office/powerpoint/2010/main" val="122371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1"/>
            <a:ext cx="7058307" cy="2595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0DCB34-44CE-4B63-B7D1-71DC81C0A8EA}"/>
              </a:ext>
            </a:extLst>
          </p:cNvPr>
          <p:cNvSpPr>
            <a:spLocks noGrp="1"/>
          </p:cNvSpPr>
          <p:nvPr>
            <p:ph type="title"/>
          </p:nvPr>
        </p:nvSpPr>
        <p:spPr>
          <a:xfrm>
            <a:off x="524256" y="491260"/>
            <a:ext cx="6594189" cy="2147344"/>
          </a:xfrm>
        </p:spPr>
        <p:txBody>
          <a:bodyPr vert="horz" lIns="91440" tIns="45720" rIns="91440" bIns="45720" rtlCol="0" anchor="ctr">
            <a:normAutofit fontScale="90000"/>
          </a:bodyPr>
          <a:lstStyle/>
          <a:p>
            <a:r>
              <a:rPr lang="en-US" dirty="0">
                <a:solidFill>
                  <a:srgbClr val="FFFFFF"/>
                </a:solidFill>
                <a:latin typeface="Bell MT" panose="02020503060305020303" pitchFamily="18" charset="0"/>
              </a:rPr>
              <a:t>Some examples (and extracts from) the work of the current poet laureate Simon Armitage</a:t>
            </a:r>
          </a:p>
        </p:txBody>
      </p:sp>
      <p:sp>
        <p:nvSpPr>
          <p:cNvPr id="14" name="Rectangle 13">
            <a:extLst>
              <a:ext uri="{FF2B5EF4-FFF2-40B4-BE49-F238E27FC236}">
                <a16:creationId xmlns:a16="http://schemas.microsoft.com/office/drawing/2014/main" id="{392E632E-3F30-4018-960F-EE3228045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3085476"/>
            <a:ext cx="3998237" cy="344968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3D4789-3A29-4F3B-9BCB-366883D46E79}"/>
              </a:ext>
            </a:extLst>
          </p:cNvPr>
          <p:cNvPicPr>
            <a:picLocks noChangeAspect="1"/>
          </p:cNvPicPr>
          <p:nvPr/>
        </p:nvPicPr>
        <p:blipFill>
          <a:blip r:embed="rId2"/>
          <a:stretch>
            <a:fillRect/>
          </a:stretch>
        </p:blipFill>
        <p:spPr>
          <a:xfrm>
            <a:off x="5043339" y="3147464"/>
            <a:ext cx="1660339" cy="1610529"/>
          </a:xfrm>
          <a:prstGeom prst="rect">
            <a:avLst/>
          </a:prstGeom>
        </p:spPr>
      </p:pic>
      <p:sp>
        <p:nvSpPr>
          <p:cNvPr id="16" name="Rectangle 15">
            <a:extLst>
              <a:ext uri="{FF2B5EF4-FFF2-40B4-BE49-F238E27FC236}">
                <a16:creationId xmlns:a16="http://schemas.microsoft.com/office/drawing/2014/main" id="{0015B939-F527-4117-B775-533A40168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3090672"/>
            <a:ext cx="2889504" cy="1636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380B7D8-29B0-41AF-8884-AB4BE61438EC}"/>
              </a:ext>
            </a:extLst>
          </p:cNvPr>
          <p:cNvPicPr>
            <a:picLocks noChangeAspect="1"/>
          </p:cNvPicPr>
          <p:nvPr/>
        </p:nvPicPr>
        <p:blipFill>
          <a:blip r:embed="rId3"/>
          <a:stretch>
            <a:fillRect/>
          </a:stretch>
        </p:blipFill>
        <p:spPr>
          <a:xfrm>
            <a:off x="329183" y="3588289"/>
            <a:ext cx="4205114" cy="1907537"/>
          </a:xfrm>
          <a:prstGeom prst="rect">
            <a:avLst/>
          </a:prstGeom>
        </p:spPr>
      </p:pic>
      <p:sp>
        <p:nvSpPr>
          <p:cNvPr id="18" name="Rectangle 17">
            <a:extLst>
              <a:ext uri="{FF2B5EF4-FFF2-40B4-BE49-F238E27FC236}">
                <a16:creationId xmlns:a16="http://schemas.microsoft.com/office/drawing/2014/main" id="{522BCFB4-3880-430A-9E42-4D844E8F6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4901184"/>
            <a:ext cx="2889504" cy="1636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3C51B41-3042-460A-9BAE-E164142B1BC5}"/>
              </a:ext>
            </a:extLst>
          </p:cNvPr>
          <p:cNvPicPr>
            <a:picLocks noGrp="1" noChangeAspect="1"/>
          </p:cNvPicPr>
          <p:nvPr>
            <p:ph idx="1"/>
          </p:nvPr>
        </p:nvPicPr>
        <p:blipFill>
          <a:blip r:embed="rId4"/>
          <a:stretch>
            <a:fillRect/>
          </a:stretch>
        </p:blipFill>
        <p:spPr>
          <a:xfrm>
            <a:off x="4534298" y="5094122"/>
            <a:ext cx="2743196" cy="1272618"/>
          </a:xfrm>
          <a:prstGeom prst="rect">
            <a:avLst/>
          </a:prstGeom>
        </p:spPr>
      </p:pic>
      <p:sp>
        <p:nvSpPr>
          <p:cNvPr id="27"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C0E779-240D-4840-B6FE-8E757D5AE63F}"/>
              </a:ext>
            </a:extLst>
          </p:cNvPr>
          <p:cNvSpPr txBox="1"/>
          <p:nvPr/>
        </p:nvSpPr>
        <p:spPr>
          <a:xfrm>
            <a:off x="7957973" y="763523"/>
            <a:ext cx="3511296" cy="533095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COCOON</a:t>
            </a: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Where did the world go?</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Once round the sun then landed us right here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Back where we started from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Conquistadors of the high street and malls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Bold explorers of swimming baths and service stations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And superstores. Pioneers of the new world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Which is the old world wearing a nervous smile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Think of your hand or arm brushing actual skin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Imagine breathing a stranger in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First contact, close encounters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A butterfly yawns and hoists its new born wings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To the full blown dawn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Once round the sun then the doors open and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Touch wood, cross fingers, cue fanfare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Out we come.</a:t>
            </a:r>
          </a:p>
        </p:txBody>
      </p:sp>
    </p:spTree>
    <p:extLst>
      <p:ext uri="{BB962C8B-B14F-4D97-AF65-F5344CB8AC3E}">
        <p14:creationId xmlns:p14="http://schemas.microsoft.com/office/powerpoint/2010/main" val="351772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F9FB43-2B57-4137-A567-EC5BE6ED3F65}"/>
              </a:ext>
            </a:extLst>
          </p:cNvPr>
          <p:cNvSpPr>
            <a:spLocks noGrp="1"/>
          </p:cNvSpPr>
          <p:nvPr>
            <p:ph type="title"/>
          </p:nvPr>
        </p:nvSpPr>
        <p:spPr>
          <a:xfrm>
            <a:off x="524256" y="491260"/>
            <a:ext cx="6594189" cy="1625210"/>
          </a:xfrm>
        </p:spPr>
        <p:txBody>
          <a:bodyPr>
            <a:normAutofit/>
          </a:bodyPr>
          <a:lstStyle/>
          <a:p>
            <a:r>
              <a:rPr lang="en-GB">
                <a:solidFill>
                  <a:srgbClr val="FFFFFF"/>
                </a:solidFill>
                <a:latin typeface="Bell MT" panose="02020503060305020303" pitchFamily="18" charset="0"/>
              </a:rPr>
              <a:t>Let’s write like a laureate…</a:t>
            </a:r>
            <a:endParaRPr lang="en-GB">
              <a:solidFill>
                <a:srgbClr val="FFFFFF"/>
              </a:solidFill>
            </a:endParaRPr>
          </a:p>
        </p:txBody>
      </p:sp>
      <p:sp>
        <p:nvSpPr>
          <p:cNvPr id="14" name="Rectangle 13">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7329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A9FE41-EF44-402B-8810-A4FD081C8DBC}"/>
              </a:ext>
            </a:extLst>
          </p:cNvPr>
          <p:cNvPicPr>
            <a:picLocks noChangeAspect="1"/>
          </p:cNvPicPr>
          <p:nvPr/>
        </p:nvPicPr>
        <p:blipFill>
          <a:blip r:embed="rId2"/>
          <a:stretch>
            <a:fillRect/>
          </a:stretch>
        </p:blipFill>
        <p:spPr>
          <a:xfrm>
            <a:off x="524256" y="2944367"/>
            <a:ext cx="3067356" cy="3082467"/>
          </a:xfrm>
          <a:prstGeom prst="rect">
            <a:avLst/>
          </a:prstGeom>
        </p:spPr>
      </p:pic>
      <p:sp>
        <p:nvSpPr>
          <p:cNvPr id="16" name="Rectangle 15">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7329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9A0157A-36F3-424A-A481-793D8702A55D}"/>
              </a:ext>
            </a:extLst>
          </p:cNvPr>
          <p:cNvPicPr>
            <a:picLocks noChangeAspect="1"/>
          </p:cNvPicPr>
          <p:nvPr/>
        </p:nvPicPr>
        <p:blipFill>
          <a:blip r:embed="rId3"/>
          <a:stretch>
            <a:fillRect/>
          </a:stretch>
        </p:blipFill>
        <p:spPr>
          <a:xfrm>
            <a:off x="4138970" y="2999477"/>
            <a:ext cx="3067358" cy="2972246"/>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B32063-335D-43E1-A0FD-4791956D50D2}"/>
              </a:ext>
            </a:extLst>
          </p:cNvPr>
          <p:cNvSpPr>
            <a:spLocks noGrp="1"/>
          </p:cNvSpPr>
          <p:nvPr>
            <p:ph idx="1"/>
          </p:nvPr>
        </p:nvSpPr>
        <p:spPr>
          <a:xfrm>
            <a:off x="7956057" y="762983"/>
            <a:ext cx="3515128" cy="5330923"/>
          </a:xfrm>
        </p:spPr>
        <p:txBody>
          <a:bodyPr anchor="ctr">
            <a:normAutofit/>
          </a:bodyPr>
          <a:lstStyle/>
          <a:p>
            <a:pPr marL="0" indent="0">
              <a:buNone/>
            </a:pPr>
            <a:r>
              <a:rPr lang="en-GB" dirty="0">
                <a:solidFill>
                  <a:srgbClr val="FFFFFF"/>
                </a:solidFill>
                <a:latin typeface="Bell MT" panose="02020503060305020303" pitchFamily="18" charset="0"/>
              </a:rPr>
              <a:t>Your task is to write like a laureate by….</a:t>
            </a:r>
          </a:p>
          <a:p>
            <a:pPr marL="0" indent="0">
              <a:buNone/>
            </a:pPr>
            <a:endParaRPr lang="en-GB" sz="2000" dirty="0">
              <a:solidFill>
                <a:srgbClr val="FFFFFF"/>
              </a:solidFill>
              <a:latin typeface="Bell MT" panose="02020503060305020303" pitchFamily="18" charset="0"/>
            </a:endParaRPr>
          </a:p>
          <a:p>
            <a:pPr marL="0" indent="0">
              <a:buNone/>
            </a:pPr>
            <a:r>
              <a:rPr lang="en-GB" sz="2000" dirty="0">
                <a:solidFill>
                  <a:srgbClr val="FFFFFF"/>
                </a:solidFill>
                <a:latin typeface="Bell MT" panose="02020503060305020303" pitchFamily="18" charset="0"/>
              </a:rPr>
              <a:t>Writing a poem to commemorate the Queen’s Platinum Jubilee (70 years on the throne) </a:t>
            </a:r>
          </a:p>
          <a:p>
            <a:pPr marL="0" indent="0">
              <a:buNone/>
            </a:pPr>
            <a:endParaRPr lang="en-GB" sz="2000" dirty="0">
              <a:solidFill>
                <a:srgbClr val="FFFFFF"/>
              </a:solidFill>
              <a:latin typeface="Bell MT" panose="02020503060305020303" pitchFamily="18" charset="0"/>
            </a:endParaRPr>
          </a:p>
          <a:p>
            <a:pPr marL="0" indent="0">
              <a:buNone/>
            </a:pPr>
            <a:r>
              <a:rPr lang="en-GB" sz="2000" dirty="0">
                <a:solidFill>
                  <a:srgbClr val="FFFFFF"/>
                </a:solidFill>
                <a:latin typeface="Bell MT" panose="02020503060305020303" pitchFamily="18" charset="0"/>
              </a:rPr>
              <a:t>Your poem can be written in any form (</a:t>
            </a:r>
            <a:r>
              <a:rPr lang="en-GB" sz="2000" dirty="0" err="1">
                <a:solidFill>
                  <a:srgbClr val="FFFFFF"/>
                </a:solidFill>
                <a:latin typeface="Bell MT" panose="02020503060305020303" pitchFamily="18" charset="0"/>
              </a:rPr>
              <a:t>eg.</a:t>
            </a:r>
            <a:r>
              <a:rPr lang="en-GB" sz="2000" dirty="0">
                <a:solidFill>
                  <a:srgbClr val="FFFFFF"/>
                </a:solidFill>
                <a:latin typeface="Bell MT" panose="02020503060305020303" pitchFamily="18" charset="0"/>
              </a:rPr>
              <a:t> Sonnet, villanelle, in quatrains, concrete – or shape – poem, ballad etc)</a:t>
            </a:r>
          </a:p>
          <a:p>
            <a:pPr marL="0" indent="0">
              <a:buNone/>
            </a:pPr>
            <a:endParaRPr lang="en-GB" sz="2000" dirty="0">
              <a:solidFill>
                <a:srgbClr val="FFFFFF"/>
              </a:solidFill>
              <a:latin typeface="Bell MT" panose="02020503060305020303" pitchFamily="18" charset="0"/>
            </a:endParaRPr>
          </a:p>
          <a:p>
            <a:pPr marL="0" indent="0">
              <a:buNone/>
            </a:pPr>
            <a:r>
              <a:rPr lang="en-GB" sz="2000" dirty="0">
                <a:solidFill>
                  <a:srgbClr val="FFFFFF"/>
                </a:solidFill>
                <a:latin typeface="Bell MT" panose="02020503060305020303" pitchFamily="18" charset="0"/>
              </a:rPr>
              <a:t>Aim to write </a:t>
            </a:r>
            <a:r>
              <a:rPr lang="en-GB" sz="2000" b="1" dirty="0">
                <a:solidFill>
                  <a:srgbClr val="FFFFFF"/>
                </a:solidFill>
                <a:latin typeface="Bell MT" panose="02020503060305020303" pitchFamily="18" charset="0"/>
              </a:rPr>
              <a:t>at least </a:t>
            </a:r>
            <a:r>
              <a:rPr lang="en-GB" sz="2000" dirty="0">
                <a:solidFill>
                  <a:srgbClr val="FFFFFF"/>
                </a:solidFill>
                <a:latin typeface="Bell MT" panose="02020503060305020303" pitchFamily="18" charset="0"/>
              </a:rPr>
              <a:t>12 lines – it does not have to rhyme!!!</a:t>
            </a:r>
          </a:p>
        </p:txBody>
      </p:sp>
    </p:spTree>
    <p:extLst>
      <p:ext uri="{BB962C8B-B14F-4D97-AF65-F5344CB8AC3E}">
        <p14:creationId xmlns:p14="http://schemas.microsoft.com/office/powerpoint/2010/main" val="3112070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80B95A-CEB7-4362-B88F-7CB6D21A19D2}"/>
              </a:ext>
            </a:extLst>
          </p:cNvPr>
          <p:cNvSpPr>
            <a:spLocks noGrp="1"/>
          </p:cNvSpPr>
          <p:nvPr>
            <p:ph type="title"/>
          </p:nvPr>
        </p:nvSpPr>
        <p:spPr>
          <a:xfrm>
            <a:off x="777240" y="731519"/>
            <a:ext cx="2845191" cy="3237579"/>
          </a:xfrm>
        </p:spPr>
        <p:txBody>
          <a:bodyPr>
            <a:normAutofit/>
          </a:bodyPr>
          <a:lstStyle/>
          <a:p>
            <a:r>
              <a:rPr lang="en-GB" sz="3800" dirty="0">
                <a:solidFill>
                  <a:srgbClr val="FFFFFF"/>
                </a:solidFill>
                <a:latin typeface="Bell MT" panose="02020503060305020303" pitchFamily="18" charset="0"/>
              </a:rPr>
              <a:t>Let’s write like a laureate…</a:t>
            </a:r>
            <a:br>
              <a:rPr lang="en-GB" sz="3800" dirty="0">
                <a:solidFill>
                  <a:srgbClr val="FFFFFF"/>
                </a:solidFill>
                <a:latin typeface="Bell MT" panose="02020503060305020303" pitchFamily="18" charset="0"/>
              </a:rPr>
            </a:br>
            <a:endParaRPr lang="en-GB" sz="3800"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95CEEB-E39B-4453-89EA-65257288F6E0}"/>
              </a:ext>
            </a:extLst>
          </p:cNvPr>
          <p:cNvSpPr>
            <a:spLocks noGrp="1"/>
          </p:cNvSpPr>
          <p:nvPr>
            <p:ph idx="1"/>
          </p:nvPr>
        </p:nvSpPr>
        <p:spPr>
          <a:xfrm>
            <a:off x="4142163" y="457200"/>
            <a:ext cx="7688475" cy="6085002"/>
          </a:xfrm>
        </p:spPr>
        <p:txBody>
          <a:bodyPr anchor="ctr">
            <a:normAutofit fontScale="92500" lnSpcReduction="20000"/>
          </a:bodyPr>
          <a:lstStyle/>
          <a:p>
            <a:pPr marL="0" indent="0">
              <a:buNone/>
            </a:pPr>
            <a:endParaRPr lang="en-GB" sz="3400" dirty="0">
              <a:latin typeface="Bell MT" panose="02020503060305020303" pitchFamily="18" charset="0"/>
            </a:endParaRPr>
          </a:p>
          <a:p>
            <a:pPr marL="0" indent="0">
              <a:buNone/>
            </a:pPr>
            <a:r>
              <a:rPr lang="en-GB" sz="3400" dirty="0">
                <a:latin typeface="Bell MT" panose="02020503060305020303" pitchFamily="18" charset="0"/>
              </a:rPr>
              <a:t>Queen Elizabeth II is the longest reigning British monarch ever and the 4</a:t>
            </a:r>
            <a:r>
              <a:rPr lang="en-GB" sz="3400" baseline="30000" dirty="0">
                <a:latin typeface="Bell MT" panose="02020503060305020303" pitchFamily="18" charset="0"/>
              </a:rPr>
              <a:t>th</a:t>
            </a:r>
            <a:r>
              <a:rPr lang="en-GB" sz="3400" dirty="0">
                <a:latin typeface="Bell MT" panose="02020503060305020303" pitchFamily="18" charset="0"/>
              </a:rPr>
              <a:t> longest reigning monarch in the world.</a:t>
            </a:r>
          </a:p>
          <a:p>
            <a:pPr marL="0" indent="0">
              <a:buNone/>
            </a:pPr>
            <a:r>
              <a:rPr lang="en-GB" sz="3400" dirty="0">
                <a:latin typeface="Bell MT" panose="02020503060305020303" pitchFamily="18" charset="0"/>
              </a:rPr>
              <a:t>She's the only person in the UK allowed to drive without a licence.</a:t>
            </a:r>
          </a:p>
          <a:p>
            <a:pPr marL="0" indent="0">
              <a:buNone/>
            </a:pPr>
            <a:r>
              <a:rPr lang="en-GB" sz="3400" dirty="0">
                <a:latin typeface="Bell MT" panose="02020503060305020303" pitchFamily="18" charset="0"/>
              </a:rPr>
              <a:t>Her favourite dogs are corgis</a:t>
            </a:r>
          </a:p>
          <a:p>
            <a:pPr marL="0" indent="0">
              <a:buNone/>
            </a:pPr>
            <a:r>
              <a:rPr lang="en-GB" sz="3400" dirty="0">
                <a:latin typeface="Bell MT" panose="02020503060305020303" pitchFamily="18" charset="0"/>
              </a:rPr>
              <a:t>She has worked with 14 different Prime Ministers in her lifetime and….</a:t>
            </a:r>
          </a:p>
          <a:p>
            <a:pPr marL="0" indent="0">
              <a:buNone/>
            </a:pPr>
            <a:r>
              <a:rPr lang="en-GB" sz="3400" dirty="0">
                <a:latin typeface="Bell MT" panose="02020503060305020303" pitchFamily="18" charset="0"/>
              </a:rPr>
              <a:t>The ‘royal prerogative’ means that the Queen can dismiss a prime minister.</a:t>
            </a:r>
          </a:p>
          <a:p>
            <a:pPr marL="0" indent="0">
              <a:buNone/>
            </a:pPr>
            <a:endParaRPr lang="en-GB" dirty="0">
              <a:latin typeface="Bell MT" panose="02020503060305020303" pitchFamily="18" charset="0"/>
            </a:endParaRPr>
          </a:p>
          <a:p>
            <a:pPr marL="0" indent="0">
              <a:buNone/>
            </a:pPr>
            <a:r>
              <a:rPr lang="en-GB" dirty="0">
                <a:latin typeface="Bell MT" panose="02020503060305020303" pitchFamily="18" charset="0"/>
              </a:rPr>
              <a:t>I’m sure you’ll be able to find out lots more interesting and unusual ideas to inspire your poem…</a:t>
            </a:r>
          </a:p>
          <a:p>
            <a:pPr marL="0" indent="0">
              <a:buNone/>
            </a:pPr>
            <a:endParaRPr lang="en-GB" dirty="0">
              <a:latin typeface="Bell MT" panose="02020503060305020303" pitchFamily="18" charset="0"/>
            </a:endParaRPr>
          </a:p>
          <a:p>
            <a:pPr marL="0" indent="0">
              <a:buNone/>
            </a:pPr>
            <a:endParaRPr lang="en-GB" sz="2600" dirty="0">
              <a:latin typeface="Bell MT" panose="02020503060305020303" pitchFamily="18" charset="0"/>
            </a:endParaRPr>
          </a:p>
          <a:p>
            <a:endParaRPr lang="en-GB" sz="2600" dirty="0"/>
          </a:p>
        </p:txBody>
      </p:sp>
      <p:pic>
        <p:nvPicPr>
          <p:cNvPr id="4" name="Picture 3">
            <a:extLst>
              <a:ext uri="{FF2B5EF4-FFF2-40B4-BE49-F238E27FC236}">
                <a16:creationId xmlns:a16="http://schemas.microsoft.com/office/drawing/2014/main" id="{2598A00E-6371-4344-8B8E-6AEB3ABE631A}"/>
              </a:ext>
            </a:extLst>
          </p:cNvPr>
          <p:cNvPicPr>
            <a:picLocks noChangeAspect="1"/>
          </p:cNvPicPr>
          <p:nvPr/>
        </p:nvPicPr>
        <p:blipFill>
          <a:blip r:embed="rId2"/>
          <a:stretch>
            <a:fillRect/>
          </a:stretch>
        </p:blipFill>
        <p:spPr>
          <a:xfrm>
            <a:off x="2865747" y="3264617"/>
            <a:ext cx="1014963" cy="984695"/>
          </a:xfrm>
          <a:prstGeom prst="rect">
            <a:avLst/>
          </a:prstGeom>
        </p:spPr>
      </p:pic>
      <p:sp>
        <p:nvSpPr>
          <p:cNvPr id="5" name="TextBox 4">
            <a:extLst>
              <a:ext uri="{FF2B5EF4-FFF2-40B4-BE49-F238E27FC236}">
                <a16:creationId xmlns:a16="http://schemas.microsoft.com/office/drawing/2014/main" id="{B240E105-0A49-4294-A9FF-E779FBC12292}"/>
              </a:ext>
            </a:extLst>
          </p:cNvPr>
          <p:cNvSpPr txBox="1"/>
          <p:nvPr/>
        </p:nvSpPr>
        <p:spPr>
          <a:xfrm>
            <a:off x="458922" y="4419227"/>
            <a:ext cx="3421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Some interesting facts…</a:t>
            </a:r>
          </a:p>
        </p:txBody>
      </p:sp>
    </p:spTree>
    <p:extLst>
      <p:ext uri="{BB962C8B-B14F-4D97-AF65-F5344CB8AC3E}">
        <p14:creationId xmlns:p14="http://schemas.microsoft.com/office/powerpoint/2010/main" val="114101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F09DD-CB62-4EC5-94EA-40D66330CFD4}"/>
              </a:ext>
            </a:extLst>
          </p:cNvPr>
          <p:cNvSpPr>
            <a:spLocks noGrp="1"/>
          </p:cNvSpPr>
          <p:nvPr>
            <p:ph type="ctr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mj-lt"/>
                <a:ea typeface="+mj-ea"/>
                <a:cs typeface="+mj-cs"/>
              </a:rPr>
              <a:t>Year 7 </a:t>
            </a:r>
            <a:br>
              <a:rPr lang="en-US" sz="5400" kern="1200" dirty="0">
                <a:solidFill>
                  <a:srgbClr val="FFFFFF"/>
                </a:solidFill>
                <a:latin typeface="+mj-lt"/>
                <a:ea typeface="+mj-ea"/>
                <a:cs typeface="+mj-cs"/>
              </a:rPr>
            </a:br>
            <a:r>
              <a:rPr lang="en-US" sz="5400" kern="1200" dirty="0" err="1">
                <a:solidFill>
                  <a:srgbClr val="FFFFFF"/>
                </a:solidFill>
                <a:latin typeface="+mj-lt"/>
                <a:ea typeface="+mj-ea"/>
                <a:cs typeface="+mj-cs"/>
              </a:rPr>
              <a:t>Ecclesbourne</a:t>
            </a:r>
            <a:r>
              <a:rPr lang="en-US" sz="5400" kern="1200" dirty="0">
                <a:solidFill>
                  <a:srgbClr val="FFFFFF"/>
                </a:solidFill>
                <a:latin typeface="+mj-lt"/>
                <a:ea typeface="+mj-ea"/>
                <a:cs typeface="+mj-cs"/>
              </a:rPr>
              <a:t> school </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competition</a:t>
            </a:r>
          </a:p>
        </p:txBody>
      </p:sp>
      <p:cxnSp>
        <p:nvCxnSpPr>
          <p:cNvPr id="137" name="Straight Connector 136">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122" name="Picture 2" descr="The Queen's Platinum Jubilee 2022">
            <a:extLst>
              <a:ext uri="{FF2B5EF4-FFF2-40B4-BE49-F238E27FC236}">
                <a16:creationId xmlns:a16="http://schemas.microsoft.com/office/drawing/2014/main" id="{20DC3488-0265-4518-B535-9A790733A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8"/>
          <a:stretch/>
        </p:blipFill>
        <p:spPr bwMode="auto">
          <a:xfrm>
            <a:off x="6096000" y="752410"/>
            <a:ext cx="5459470" cy="535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6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80B95A-CEB7-4362-B88F-7CB6D21A19D2}"/>
              </a:ext>
            </a:extLst>
          </p:cNvPr>
          <p:cNvSpPr>
            <a:spLocks noGrp="1"/>
          </p:cNvSpPr>
          <p:nvPr>
            <p:ph type="title"/>
          </p:nvPr>
        </p:nvSpPr>
        <p:spPr>
          <a:xfrm>
            <a:off x="777240" y="731519"/>
            <a:ext cx="2845191" cy="3237579"/>
          </a:xfrm>
        </p:spPr>
        <p:txBody>
          <a:bodyPr>
            <a:normAutofit/>
          </a:bodyPr>
          <a:lstStyle/>
          <a:p>
            <a:r>
              <a:rPr lang="en-GB" sz="3800" dirty="0">
                <a:solidFill>
                  <a:srgbClr val="FFFFFF"/>
                </a:solidFill>
                <a:latin typeface="Bell MT" panose="02020503060305020303" pitchFamily="18" charset="0"/>
              </a:rPr>
              <a:t>Let’s write like a laureate…</a:t>
            </a:r>
            <a:br>
              <a:rPr lang="en-GB" sz="3800" dirty="0">
                <a:solidFill>
                  <a:srgbClr val="FFFFFF"/>
                </a:solidFill>
                <a:latin typeface="Bell MT" panose="02020503060305020303" pitchFamily="18" charset="0"/>
              </a:rPr>
            </a:br>
            <a:endParaRPr lang="en-GB" sz="3800"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95CEEB-E39B-4453-89EA-65257288F6E0}"/>
              </a:ext>
            </a:extLst>
          </p:cNvPr>
          <p:cNvSpPr>
            <a:spLocks noGrp="1"/>
          </p:cNvSpPr>
          <p:nvPr>
            <p:ph idx="1"/>
          </p:nvPr>
        </p:nvSpPr>
        <p:spPr>
          <a:xfrm>
            <a:off x="4142163" y="457200"/>
            <a:ext cx="7688475" cy="6085002"/>
          </a:xfrm>
        </p:spPr>
        <p:txBody>
          <a:bodyPr anchor="ctr">
            <a:normAutofit/>
          </a:bodyPr>
          <a:lstStyle/>
          <a:p>
            <a:pPr marL="0" indent="0">
              <a:buNone/>
            </a:pPr>
            <a:endParaRPr lang="en-GB" sz="3400" dirty="0">
              <a:latin typeface="Bell MT" panose="02020503060305020303" pitchFamily="18" charset="0"/>
            </a:endParaRPr>
          </a:p>
          <a:p>
            <a:pPr marL="0" indent="0">
              <a:buNone/>
            </a:pPr>
            <a:r>
              <a:rPr lang="en-GB" dirty="0">
                <a:latin typeface="Bell MT" panose="02020503060305020303" pitchFamily="18" charset="0"/>
              </a:rPr>
              <a:t>You should </a:t>
            </a:r>
          </a:p>
          <a:p>
            <a:r>
              <a:rPr lang="en-GB" dirty="0">
                <a:latin typeface="Bell MT" panose="02020503060305020303" pitchFamily="18" charset="0"/>
              </a:rPr>
              <a:t>aim to write at least 12 lines</a:t>
            </a:r>
          </a:p>
          <a:p>
            <a:r>
              <a:rPr lang="en-GB" dirty="0">
                <a:latin typeface="Bell MT" panose="02020503060305020303" pitchFamily="18" charset="0"/>
              </a:rPr>
              <a:t>Write it out neatly and hand it in to your English teacher</a:t>
            </a:r>
          </a:p>
          <a:p>
            <a:r>
              <a:rPr lang="en-GB" dirty="0">
                <a:latin typeface="Bell MT" panose="02020503060305020303" pitchFamily="18" charset="0"/>
              </a:rPr>
              <a:t>You can type it but you will need to print it out</a:t>
            </a:r>
          </a:p>
          <a:p>
            <a:r>
              <a:rPr lang="en-GB" dirty="0">
                <a:latin typeface="Bell MT" panose="02020503060305020303" pitchFamily="18" charset="0"/>
              </a:rPr>
              <a:t>You can illustrate it but you DO NOT have to.</a:t>
            </a:r>
          </a:p>
          <a:p>
            <a:r>
              <a:rPr lang="en-GB" dirty="0">
                <a:latin typeface="Bell MT" panose="02020503060305020303" pitchFamily="18" charset="0"/>
              </a:rPr>
              <a:t>Hand it in by Friday 13</a:t>
            </a:r>
            <a:r>
              <a:rPr lang="en-GB" baseline="30000" dirty="0">
                <a:latin typeface="Bell MT" panose="02020503060305020303" pitchFamily="18" charset="0"/>
              </a:rPr>
              <a:t>th</a:t>
            </a:r>
            <a:r>
              <a:rPr lang="en-GB" dirty="0">
                <a:latin typeface="Bell MT" panose="02020503060305020303" pitchFamily="18" charset="0"/>
              </a:rPr>
              <a:t> May</a:t>
            </a:r>
          </a:p>
          <a:p>
            <a:endParaRPr lang="en-GB" dirty="0">
              <a:latin typeface="Bell MT" panose="02020503060305020303" pitchFamily="18" charset="0"/>
            </a:endParaRPr>
          </a:p>
          <a:p>
            <a:pPr marL="0" indent="0">
              <a:buNone/>
            </a:pPr>
            <a:r>
              <a:rPr lang="en-GB">
                <a:latin typeface="Bell MT" panose="02020503060305020303" pitchFamily="18" charset="0"/>
              </a:rPr>
              <a:t>And enjoy </a:t>
            </a:r>
            <a:r>
              <a:rPr lang="en-GB">
                <a:latin typeface="Bell MT" panose="02020503060305020303" pitchFamily="18" charset="0"/>
                <a:sym typeface="Wingdings" panose="05000000000000000000" pitchFamily="2" charset="2"/>
              </a:rPr>
              <a:t></a:t>
            </a:r>
            <a:endParaRPr lang="en-GB" dirty="0">
              <a:latin typeface="Bell MT" panose="02020503060305020303" pitchFamily="18" charset="0"/>
            </a:endParaRPr>
          </a:p>
          <a:p>
            <a:pPr marL="0" indent="0">
              <a:buNone/>
            </a:pPr>
            <a:endParaRPr lang="en-GB" sz="2600" dirty="0">
              <a:latin typeface="Bell MT" panose="02020503060305020303" pitchFamily="18" charset="0"/>
            </a:endParaRPr>
          </a:p>
          <a:p>
            <a:endParaRPr lang="en-GB" sz="2600" dirty="0"/>
          </a:p>
        </p:txBody>
      </p:sp>
      <p:pic>
        <p:nvPicPr>
          <p:cNvPr id="4" name="Picture 3">
            <a:extLst>
              <a:ext uri="{FF2B5EF4-FFF2-40B4-BE49-F238E27FC236}">
                <a16:creationId xmlns:a16="http://schemas.microsoft.com/office/drawing/2014/main" id="{2598A00E-6371-4344-8B8E-6AEB3ABE631A}"/>
              </a:ext>
            </a:extLst>
          </p:cNvPr>
          <p:cNvPicPr>
            <a:picLocks noChangeAspect="1"/>
          </p:cNvPicPr>
          <p:nvPr/>
        </p:nvPicPr>
        <p:blipFill>
          <a:blip r:embed="rId2"/>
          <a:stretch>
            <a:fillRect/>
          </a:stretch>
        </p:blipFill>
        <p:spPr>
          <a:xfrm>
            <a:off x="2865747" y="3264617"/>
            <a:ext cx="1014963" cy="984695"/>
          </a:xfrm>
          <a:prstGeom prst="rect">
            <a:avLst/>
          </a:prstGeom>
        </p:spPr>
      </p:pic>
      <p:sp>
        <p:nvSpPr>
          <p:cNvPr id="5" name="TextBox 4">
            <a:extLst>
              <a:ext uri="{FF2B5EF4-FFF2-40B4-BE49-F238E27FC236}">
                <a16:creationId xmlns:a16="http://schemas.microsoft.com/office/drawing/2014/main" id="{B240E105-0A49-4294-A9FF-E779FBC12292}"/>
              </a:ext>
            </a:extLst>
          </p:cNvPr>
          <p:cNvSpPr txBox="1"/>
          <p:nvPr/>
        </p:nvSpPr>
        <p:spPr>
          <a:xfrm>
            <a:off x="458922" y="4419227"/>
            <a:ext cx="3421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What do I need to do?</a:t>
            </a:r>
          </a:p>
        </p:txBody>
      </p:sp>
    </p:spTree>
    <p:extLst>
      <p:ext uri="{BB962C8B-B14F-4D97-AF65-F5344CB8AC3E}">
        <p14:creationId xmlns:p14="http://schemas.microsoft.com/office/powerpoint/2010/main" val="341359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16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C4B3-97B5-4DDA-8E9C-5EB33664513B}"/>
              </a:ext>
            </a:extLst>
          </p:cNvPr>
          <p:cNvSpPr>
            <a:spLocks noGrp="1"/>
          </p:cNvSpPr>
          <p:nvPr>
            <p:ph type="ctrTitle"/>
          </p:nvPr>
        </p:nvSpPr>
        <p:spPr>
          <a:xfrm>
            <a:off x="1524000" y="368495"/>
            <a:ext cx="9144000" cy="1781127"/>
          </a:xfrm>
        </p:spPr>
        <p:txBody>
          <a:bodyPr/>
          <a:lstStyle/>
          <a:p>
            <a:r>
              <a:rPr lang="en-GB" u="sng" dirty="0"/>
              <a:t>The Platinum Pudding competition</a:t>
            </a:r>
          </a:p>
        </p:txBody>
      </p:sp>
      <p:sp>
        <p:nvSpPr>
          <p:cNvPr id="3" name="Subtitle 2">
            <a:extLst>
              <a:ext uri="{FF2B5EF4-FFF2-40B4-BE49-F238E27FC236}">
                <a16:creationId xmlns:a16="http://schemas.microsoft.com/office/drawing/2014/main" id="{E7E42DF7-9693-48CB-83F0-2591E83845E9}"/>
              </a:ext>
            </a:extLst>
          </p:cNvPr>
          <p:cNvSpPr>
            <a:spLocks noGrp="1"/>
          </p:cNvSpPr>
          <p:nvPr>
            <p:ph type="subTitle" idx="1"/>
          </p:nvPr>
        </p:nvSpPr>
        <p:spPr>
          <a:xfrm>
            <a:off x="1913970" y="2736470"/>
            <a:ext cx="8568040" cy="3753035"/>
          </a:xfrm>
        </p:spPr>
        <p:txBody>
          <a:bodyPr>
            <a:normAutofit lnSpcReduction="10000"/>
          </a:bodyPr>
          <a:lstStyle/>
          <a:p>
            <a:pPr fontAlgn="base"/>
            <a:r>
              <a:rPr lang="en-GB" sz="2800" dirty="0"/>
              <a:t>You are going to </a:t>
            </a:r>
            <a:r>
              <a:rPr lang="en-GB" sz="2800"/>
              <a:t>design, make </a:t>
            </a:r>
            <a:r>
              <a:rPr lang="en-GB" sz="2800" dirty="0"/>
              <a:t>and bake a pudding suitable for the Queens Platinum Jubilee</a:t>
            </a:r>
            <a:endParaRPr lang="en-US" sz="2800" dirty="0"/>
          </a:p>
          <a:p>
            <a:pPr fontAlgn="base"/>
            <a:r>
              <a:rPr lang="en-GB" sz="2800" dirty="0"/>
              <a:t>Your pudding should be suitable to be served at a Tea Party to celebrate the Queens Platinum Jubilee. Each entry will gain a merit for your House and the winners, whose pudding best reflects the 70 year reign of The Queen will be invited to a Tea Party on Friday 27th  May!</a:t>
            </a:r>
            <a:r>
              <a:rPr lang="en-US" sz="2800" dirty="0"/>
              <a:t>​</a:t>
            </a:r>
          </a:p>
          <a:p>
            <a:pPr fontAlgn="base"/>
            <a:r>
              <a:rPr lang="en-GB" sz="2800" dirty="0"/>
              <a:t>Bring a photograph and description of your pudding to either Mrs Stott or Mrs Vernon by Friday 13th May!</a:t>
            </a:r>
            <a:r>
              <a:rPr lang="en-US" sz="2800" dirty="0"/>
              <a:t>​</a:t>
            </a:r>
          </a:p>
          <a:p>
            <a:endParaRPr lang="en-GB" dirty="0"/>
          </a:p>
        </p:txBody>
      </p:sp>
      <p:pic>
        <p:nvPicPr>
          <p:cNvPr id="1026" name="Picture 2" descr="https://www.fortnumandmason.com/media/wysiwyg/platinum-jubilee-page.png">
            <a:extLst>
              <a:ext uri="{FF2B5EF4-FFF2-40B4-BE49-F238E27FC236}">
                <a16:creationId xmlns:a16="http://schemas.microsoft.com/office/drawing/2014/main" id="{834312C9-E2D6-4A19-ABF6-07B4EAB6C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99" y="780622"/>
            <a:ext cx="2364985" cy="1955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fortnumandmason.com/media/wysiwyg/platinum-jubilee-page.png">
            <a:extLst>
              <a:ext uri="{FF2B5EF4-FFF2-40B4-BE49-F238E27FC236}">
                <a16:creationId xmlns:a16="http://schemas.microsoft.com/office/drawing/2014/main" id="{AEDE7F6A-5F08-4181-B2EC-FBDE98E5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596" y="780621"/>
            <a:ext cx="2364985" cy="19558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8A208A-DC1C-41A0-8E0B-A023F442E782}"/>
              </a:ext>
            </a:extLst>
          </p:cNvPr>
          <p:cNvPicPr>
            <a:picLocks noChangeAspect="1"/>
          </p:cNvPicPr>
          <p:nvPr/>
        </p:nvPicPr>
        <p:blipFill>
          <a:blip r:embed="rId3"/>
          <a:stretch>
            <a:fillRect/>
          </a:stretch>
        </p:blipFill>
        <p:spPr>
          <a:xfrm>
            <a:off x="122287" y="2736470"/>
            <a:ext cx="1955850" cy="1955850"/>
          </a:xfrm>
          <a:prstGeom prst="rect">
            <a:avLst/>
          </a:prstGeom>
        </p:spPr>
      </p:pic>
      <p:pic>
        <p:nvPicPr>
          <p:cNvPr id="6" name="Picture 5">
            <a:extLst>
              <a:ext uri="{FF2B5EF4-FFF2-40B4-BE49-F238E27FC236}">
                <a16:creationId xmlns:a16="http://schemas.microsoft.com/office/drawing/2014/main" id="{1766E704-07B0-41B3-BA06-F90DFA18EBC5}"/>
              </a:ext>
            </a:extLst>
          </p:cNvPr>
          <p:cNvPicPr>
            <a:picLocks noChangeAspect="1"/>
          </p:cNvPicPr>
          <p:nvPr/>
        </p:nvPicPr>
        <p:blipFill>
          <a:blip r:embed="rId4"/>
          <a:stretch>
            <a:fillRect/>
          </a:stretch>
        </p:blipFill>
        <p:spPr>
          <a:xfrm>
            <a:off x="44769" y="4824632"/>
            <a:ext cx="2033368" cy="2033368"/>
          </a:xfrm>
          <a:prstGeom prst="rect">
            <a:avLst/>
          </a:prstGeom>
        </p:spPr>
      </p:pic>
      <p:pic>
        <p:nvPicPr>
          <p:cNvPr id="7" name="Picture 6">
            <a:extLst>
              <a:ext uri="{FF2B5EF4-FFF2-40B4-BE49-F238E27FC236}">
                <a16:creationId xmlns:a16="http://schemas.microsoft.com/office/drawing/2014/main" id="{0BA33E45-C1E6-4160-85C8-3D704EB1AC39}"/>
              </a:ext>
            </a:extLst>
          </p:cNvPr>
          <p:cNvPicPr>
            <a:picLocks noChangeAspect="1"/>
          </p:cNvPicPr>
          <p:nvPr/>
        </p:nvPicPr>
        <p:blipFill>
          <a:blip r:embed="rId5"/>
          <a:stretch>
            <a:fillRect/>
          </a:stretch>
        </p:blipFill>
        <p:spPr>
          <a:xfrm>
            <a:off x="10236150" y="2736470"/>
            <a:ext cx="1955850" cy="1971910"/>
          </a:xfrm>
          <a:prstGeom prst="rect">
            <a:avLst/>
          </a:prstGeom>
        </p:spPr>
      </p:pic>
      <p:pic>
        <p:nvPicPr>
          <p:cNvPr id="8" name="Picture 7">
            <a:extLst>
              <a:ext uri="{FF2B5EF4-FFF2-40B4-BE49-F238E27FC236}">
                <a16:creationId xmlns:a16="http://schemas.microsoft.com/office/drawing/2014/main" id="{2FC5A342-6AEF-4627-8D4C-1E52557542CA}"/>
              </a:ext>
            </a:extLst>
          </p:cNvPr>
          <p:cNvPicPr>
            <a:picLocks noChangeAspect="1"/>
          </p:cNvPicPr>
          <p:nvPr/>
        </p:nvPicPr>
        <p:blipFill>
          <a:blip r:embed="rId6"/>
          <a:stretch>
            <a:fillRect/>
          </a:stretch>
        </p:blipFill>
        <p:spPr>
          <a:xfrm>
            <a:off x="10236150" y="4824633"/>
            <a:ext cx="1955850" cy="1839596"/>
          </a:xfrm>
          <a:prstGeom prst="rect">
            <a:avLst/>
          </a:prstGeom>
        </p:spPr>
      </p:pic>
    </p:spTree>
    <p:extLst>
      <p:ext uri="{BB962C8B-B14F-4D97-AF65-F5344CB8AC3E}">
        <p14:creationId xmlns:p14="http://schemas.microsoft.com/office/powerpoint/2010/main" val="399156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54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D6DCBC-9109-4A47-AAD2-ED7F960CC411}"/>
              </a:ext>
            </a:extLst>
          </p:cNvPr>
          <p:cNvSpPr>
            <a:spLocks noGrp="1"/>
          </p:cNvSpPr>
          <p:nvPr>
            <p:ph sz="quarter" idx="4"/>
          </p:nvPr>
        </p:nvSpPr>
        <p:spPr>
          <a:xfrm>
            <a:off x="6096000" y="295275"/>
            <a:ext cx="5183188" cy="3684588"/>
          </a:xfrm>
        </p:spPr>
        <p:txBody>
          <a:bodyPr>
            <a:noAutofit/>
          </a:bodyPr>
          <a:lstStyle/>
          <a:p>
            <a:r>
              <a:rPr lang="en-GB" sz="4400" dirty="0"/>
              <a:t>Design a poster to describe the qualities and character of the Queen in a language of your choice – French , Spanish or German</a:t>
            </a:r>
          </a:p>
          <a:p>
            <a:r>
              <a:rPr lang="en-GB" sz="4400" dirty="0"/>
              <a:t>Submit to Mr Sutton by Friday 13</a:t>
            </a:r>
            <a:r>
              <a:rPr lang="en-GB" sz="4400" baseline="30000" dirty="0"/>
              <a:t>th</a:t>
            </a:r>
            <a:r>
              <a:rPr lang="en-GB" sz="4400" dirty="0"/>
              <a:t> may</a:t>
            </a:r>
          </a:p>
        </p:txBody>
      </p:sp>
      <p:pic>
        <p:nvPicPr>
          <p:cNvPr id="1026" name="Picture 2" descr="Special Canadian portrait of the Queen | The Bay Observer">
            <a:extLst>
              <a:ext uri="{FF2B5EF4-FFF2-40B4-BE49-F238E27FC236}">
                <a16:creationId xmlns:a16="http://schemas.microsoft.com/office/drawing/2014/main" id="{1062224A-57D8-4304-B335-E578B6A01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774700"/>
            <a:ext cx="5308600" cy="530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0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44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39C3-C726-49BD-907F-699B98682442}"/>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50B642B0-7DEA-43AE-BF1F-A4745FFBF74F}"/>
              </a:ext>
            </a:extLst>
          </p:cNvPr>
          <p:cNvSpPr>
            <a:spLocks noGrp="1"/>
          </p:cNvSpPr>
          <p:nvPr>
            <p:ph type="subTitle" idx="1"/>
          </p:nvPr>
        </p:nvSpPr>
        <p:spPr/>
        <p:txBody>
          <a:bodyPr/>
          <a:lstStyle/>
          <a:p>
            <a:endParaRPr lang="en-GB"/>
          </a:p>
        </p:txBody>
      </p:sp>
      <p:pic>
        <p:nvPicPr>
          <p:cNvPr id="1026" name="Picture 2" descr="https://cdn.shopify.com/s/files/1/1772/4363/products/Queens-Platinum-Jubilee-Budget-Flag_1400x.jpg?v=1637745095">
            <a:extLst>
              <a:ext uri="{FF2B5EF4-FFF2-40B4-BE49-F238E27FC236}">
                <a16:creationId xmlns:a16="http://schemas.microsoft.com/office/drawing/2014/main" id="{4A2128AB-2AAF-4D7A-ABE6-13C5FC95AB6F}"/>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95287" y="14234"/>
            <a:ext cx="11401425" cy="68103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0FC2F4-41DA-45ED-A632-3B62457EB92D}"/>
              </a:ext>
            </a:extLst>
          </p:cNvPr>
          <p:cNvSpPr/>
          <p:nvPr/>
        </p:nvSpPr>
        <p:spPr>
          <a:xfrm>
            <a:off x="395287" y="1570842"/>
            <a:ext cx="11401425" cy="1323439"/>
          </a:xfrm>
          <a:prstGeom prst="rect">
            <a:avLst/>
          </a:prstGeom>
          <a:ln>
            <a:noFill/>
          </a:ln>
        </p:spPr>
        <p:txBody>
          <a:bodyPr wrap="square">
            <a:spAutoFit/>
          </a:bodyPr>
          <a:lstStyle/>
          <a:p>
            <a:r>
              <a:rPr lang="en-GB" sz="2000" b="0" i="0" dirty="0">
                <a:effectLst/>
                <a:latin typeface="Franklin Gothic Book" panose="020B0503020102020204" pitchFamily="34" charset="0"/>
              </a:rPr>
              <a:t>The Commonwealth is an association of countries across the world. Although historically connected to the </a:t>
            </a:r>
            <a:r>
              <a:rPr lang="en-GB" sz="2000" b="0" i="0" u="none" strike="noStrike" dirty="0">
                <a:effectLst/>
                <a:latin typeface="Franklin Gothic Book" panose="020B0503020102020204" pitchFamily="34" charset="0"/>
              </a:rPr>
              <a:t>British Empire</a:t>
            </a:r>
            <a:r>
              <a:rPr lang="en-GB" sz="2000" b="0" i="0" dirty="0">
                <a:effectLst/>
                <a:latin typeface="Franklin Gothic Book" panose="020B0503020102020204" pitchFamily="34" charset="0"/>
              </a:rPr>
              <a:t>, any country can apply to be a member of the Commonwealth. The Commonwealth consists of 54 countries, including the </a:t>
            </a:r>
            <a:r>
              <a:rPr lang="en-GB" sz="2000" b="0" i="0" u="none" strike="noStrike" dirty="0">
                <a:effectLst/>
                <a:latin typeface="Franklin Gothic Book" panose="020B0503020102020204" pitchFamily="34" charset="0"/>
              </a:rPr>
              <a:t>United Kingdom</a:t>
            </a:r>
            <a:r>
              <a:rPr lang="en-GB" sz="2000" b="0" i="0" dirty="0">
                <a:effectLst/>
                <a:latin typeface="Franklin Gothic Book" panose="020B0503020102020204" pitchFamily="34" charset="0"/>
              </a:rPr>
              <a:t>. </a:t>
            </a:r>
            <a:r>
              <a:rPr lang="en-GB" sz="2000" b="1" i="0" dirty="0">
                <a:effectLst/>
                <a:latin typeface="Franklin Gothic Book" panose="020B0503020102020204" pitchFamily="34" charset="0"/>
              </a:rPr>
              <a:t>Queen Elizabeth is the head of the Commonwealth. All entries due to Mr Beardsley by Friday 13</a:t>
            </a:r>
            <a:r>
              <a:rPr lang="en-GB" sz="2000" b="1" i="0" baseline="30000" dirty="0">
                <a:effectLst/>
                <a:latin typeface="Franklin Gothic Book" panose="020B0503020102020204" pitchFamily="34" charset="0"/>
              </a:rPr>
              <a:t>th</a:t>
            </a:r>
            <a:r>
              <a:rPr lang="en-GB" sz="2000" b="1" i="0" dirty="0">
                <a:effectLst/>
                <a:latin typeface="Franklin Gothic Book" panose="020B0503020102020204" pitchFamily="34" charset="0"/>
              </a:rPr>
              <a:t> May</a:t>
            </a:r>
            <a:endParaRPr lang="en-GB" sz="2000" b="1" dirty="0">
              <a:latin typeface="Franklin Gothic Book" panose="020B0503020102020204" pitchFamily="34" charset="0"/>
            </a:endParaRPr>
          </a:p>
        </p:txBody>
      </p:sp>
      <p:sp>
        <p:nvSpPr>
          <p:cNvPr id="5" name="TextBox 4">
            <a:extLst>
              <a:ext uri="{FF2B5EF4-FFF2-40B4-BE49-F238E27FC236}">
                <a16:creationId xmlns:a16="http://schemas.microsoft.com/office/drawing/2014/main" id="{442C6BEA-D829-40A2-8EE0-4F5CFD90934A}"/>
              </a:ext>
            </a:extLst>
          </p:cNvPr>
          <p:cNvSpPr txBox="1"/>
          <p:nvPr/>
        </p:nvSpPr>
        <p:spPr>
          <a:xfrm>
            <a:off x="395287" y="108421"/>
            <a:ext cx="11401425" cy="1323439"/>
          </a:xfrm>
          <a:prstGeom prst="rect">
            <a:avLst/>
          </a:prstGeom>
          <a:noFill/>
          <a:ln>
            <a:solidFill>
              <a:schemeClr val="tx1"/>
            </a:solidFill>
          </a:ln>
        </p:spPr>
        <p:txBody>
          <a:bodyPr wrap="square" rtlCol="0">
            <a:spAutoFit/>
          </a:bodyPr>
          <a:lstStyle/>
          <a:p>
            <a:pPr algn="ctr"/>
            <a:r>
              <a:rPr lang="en-GB" sz="4000" b="1" dirty="0">
                <a:latin typeface="Aromatic" pitchFamily="50" charset="0"/>
              </a:rPr>
              <a:t>Geography</a:t>
            </a:r>
            <a:r>
              <a:rPr lang="en-GB" sz="4000" dirty="0">
                <a:latin typeface="Aromatic" pitchFamily="50" charset="0"/>
              </a:rPr>
              <a:t>: Who is in the Commonwealth?</a:t>
            </a:r>
          </a:p>
        </p:txBody>
      </p:sp>
      <p:sp>
        <p:nvSpPr>
          <p:cNvPr id="7" name="Rectangle 6">
            <a:extLst>
              <a:ext uri="{FF2B5EF4-FFF2-40B4-BE49-F238E27FC236}">
                <a16:creationId xmlns:a16="http://schemas.microsoft.com/office/drawing/2014/main" id="{4210573B-945F-41AC-833E-EA2E36369CC9}"/>
              </a:ext>
            </a:extLst>
          </p:cNvPr>
          <p:cNvSpPr/>
          <p:nvPr/>
        </p:nvSpPr>
        <p:spPr>
          <a:xfrm>
            <a:off x="395287" y="2949476"/>
            <a:ext cx="11401426" cy="2308324"/>
          </a:xfrm>
          <a:prstGeom prst="rect">
            <a:avLst/>
          </a:prstGeom>
          <a:ln>
            <a:noFill/>
          </a:ln>
        </p:spPr>
        <p:txBody>
          <a:bodyPr wrap="square">
            <a:spAutoFit/>
          </a:bodyPr>
          <a:lstStyle/>
          <a:p>
            <a:r>
              <a:rPr lang="en-GB" sz="2000" b="1" i="0" u="sng" dirty="0">
                <a:effectLst/>
                <a:latin typeface="Franklin Gothic Book" panose="020B0503020102020204" pitchFamily="34" charset="0"/>
              </a:rPr>
              <a:t>How to enter:</a:t>
            </a:r>
          </a:p>
          <a:p>
            <a:pPr marL="457200" indent="-457200">
              <a:buAutoNum type="arabicPeriod"/>
            </a:pPr>
            <a:r>
              <a:rPr lang="en-GB" sz="2000" dirty="0">
                <a:latin typeface="Franklin Gothic Book" panose="020B0503020102020204" pitchFamily="34" charset="0"/>
              </a:rPr>
              <a:t>Create a timeline, as creatively as you can, that details when each of the 54 countries joined the Commonwealth (hint: UK, Canada, Australia, New Zealand and South Africa were founding members in 1931 and Rwanda is the most recent to join in 2009). </a:t>
            </a:r>
          </a:p>
          <a:p>
            <a:pPr marL="457200" indent="-457200">
              <a:buAutoNum type="arabicPeriod"/>
            </a:pPr>
            <a:r>
              <a:rPr lang="en-GB" sz="2000" dirty="0">
                <a:latin typeface="Franklin Gothic Book" panose="020B0503020102020204" pitchFamily="34" charset="0"/>
              </a:rPr>
              <a:t>To accompany your timeline create a colour coded map to show where each country is and when they joined i.e. UK, Canada, Australia, New Zealand and South Africa should all be coloured the same – remember to include a key!</a:t>
            </a:r>
          </a:p>
        </p:txBody>
      </p:sp>
      <p:pic>
        <p:nvPicPr>
          <p:cNvPr id="1028" name="Picture 4" descr="The Commonwealth: Who belongs to it? Map of current and former member countries of the Commonwealth of Nations (British Commonwealth) as of March 2018 (colorblind accessible).">
            <a:extLst>
              <a:ext uri="{FF2B5EF4-FFF2-40B4-BE49-F238E27FC236}">
                <a16:creationId xmlns:a16="http://schemas.microsoft.com/office/drawing/2014/main" id="{DA5D6C3E-FCB1-4D5C-92F6-C54BCC74C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524" y="5164405"/>
            <a:ext cx="3749532" cy="1695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onwealth of Nations - Wikipedia">
            <a:extLst>
              <a:ext uri="{FF2B5EF4-FFF2-40B4-BE49-F238E27FC236}">
                <a16:creationId xmlns:a16="http://schemas.microsoft.com/office/drawing/2014/main" id="{DA9786CC-C3FD-4313-86A6-A96A0F51C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00" y="5328119"/>
            <a:ext cx="2386433" cy="14318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Commonwealth | The Royal Family">
            <a:extLst>
              <a:ext uri="{FF2B5EF4-FFF2-40B4-BE49-F238E27FC236}">
                <a16:creationId xmlns:a16="http://schemas.microsoft.com/office/drawing/2014/main" id="{E86D3115-50C4-4482-8F1B-403D726F5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547" y="5253968"/>
            <a:ext cx="3202111" cy="158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8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1296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059-E0A4-4636-BEF7-E4D996D2A3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20D7777-21A3-499A-9467-AFBE787787C6}"/>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2AC9DBAB-DCFE-43A2-B8CA-B31A757D9AE8}"/>
              </a:ext>
            </a:extLst>
          </p:cNvPr>
          <p:cNvPicPr>
            <a:picLocks noChangeAspect="1"/>
          </p:cNvPicPr>
          <p:nvPr/>
        </p:nvPicPr>
        <p:blipFill rotWithShape="1">
          <a:blip r:embed="rId2"/>
          <a:srcRect l="4899" t="155" r="1788" b="-155"/>
          <a:stretch/>
        </p:blipFill>
        <p:spPr>
          <a:xfrm>
            <a:off x="0" y="10612"/>
            <a:ext cx="12192000" cy="6847388"/>
          </a:xfrm>
          <a:prstGeom prst="rect">
            <a:avLst/>
          </a:prstGeom>
        </p:spPr>
      </p:pic>
      <p:sp>
        <p:nvSpPr>
          <p:cNvPr id="5" name="Rectangle 4">
            <a:extLst>
              <a:ext uri="{FF2B5EF4-FFF2-40B4-BE49-F238E27FC236}">
                <a16:creationId xmlns:a16="http://schemas.microsoft.com/office/drawing/2014/main" id="{60814735-7F51-4785-A469-D4142A3585F4}"/>
              </a:ext>
            </a:extLst>
          </p:cNvPr>
          <p:cNvSpPr/>
          <p:nvPr/>
        </p:nvSpPr>
        <p:spPr>
          <a:xfrm>
            <a:off x="0" y="23114"/>
            <a:ext cx="12192000" cy="6847388"/>
          </a:xfrm>
          <a:prstGeom prst="rect">
            <a:avLst/>
          </a:prstGeom>
          <a:solidFill>
            <a:schemeClr val="dk1">
              <a:alpha val="8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71051D-A7C2-40C4-AC85-045222FB4CB6}"/>
              </a:ext>
            </a:extLst>
          </p:cNvPr>
          <p:cNvSpPr/>
          <p:nvPr/>
        </p:nvSpPr>
        <p:spPr>
          <a:xfrm>
            <a:off x="909320" y="-283175"/>
            <a:ext cx="10373360" cy="173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Rockwell" panose="02060603020205020403" pitchFamily="18" charset="0"/>
              </a:rPr>
              <a:t>The Platinum Jubilee History Challenge!</a:t>
            </a:r>
          </a:p>
        </p:txBody>
      </p:sp>
      <p:sp>
        <p:nvSpPr>
          <p:cNvPr id="7" name="Rectangle 6">
            <a:extLst>
              <a:ext uri="{FF2B5EF4-FFF2-40B4-BE49-F238E27FC236}">
                <a16:creationId xmlns:a16="http://schemas.microsoft.com/office/drawing/2014/main" id="{97BDE786-25D5-4DDF-9AB8-D84A0D9C7709}"/>
              </a:ext>
            </a:extLst>
          </p:cNvPr>
          <p:cNvSpPr/>
          <p:nvPr/>
        </p:nvSpPr>
        <p:spPr>
          <a:xfrm>
            <a:off x="304799" y="907281"/>
            <a:ext cx="8032109" cy="5816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2200" dirty="0"/>
              <a:t>For the </a:t>
            </a:r>
            <a:r>
              <a:rPr lang="en-GB" sz="2200" b="1" dirty="0"/>
              <a:t>History Department</a:t>
            </a:r>
            <a:r>
              <a:rPr lang="en-GB" sz="2200" dirty="0"/>
              <a:t>, the Platinum Jubilee means two things:</a:t>
            </a:r>
          </a:p>
          <a:p>
            <a:pPr marL="342900" indent="-342900">
              <a:buAutoNum type="arabicPeriod"/>
            </a:pPr>
            <a:r>
              <a:rPr lang="en-GB" sz="2200" dirty="0"/>
              <a:t>Celebrating 70 years of modern British history. </a:t>
            </a:r>
          </a:p>
          <a:p>
            <a:pPr marL="342900" indent="-342900">
              <a:buAutoNum type="arabicPeriod"/>
            </a:pPr>
            <a:r>
              <a:rPr lang="en-GB" sz="2200" dirty="0"/>
              <a:t>Those naff commemorative tea towels. </a:t>
            </a:r>
          </a:p>
          <a:p>
            <a:pPr marL="342900" indent="-342900">
              <a:buAutoNum type="arabicPeriod"/>
            </a:pPr>
            <a:endParaRPr lang="en-GB" sz="2200" dirty="0"/>
          </a:p>
          <a:p>
            <a:r>
              <a:rPr lang="en-GB" sz="2200" b="1" dirty="0"/>
              <a:t>Challenge: </a:t>
            </a:r>
            <a:r>
              <a:rPr lang="en-GB" sz="2200" dirty="0"/>
              <a:t>We would like </a:t>
            </a:r>
            <a:r>
              <a:rPr lang="en-GB" sz="2200" i="1" u="sng" dirty="0"/>
              <a:t>you</a:t>
            </a:r>
            <a:r>
              <a:rPr lang="en-GB" sz="2200" dirty="0"/>
              <a:t> to combine the two and improve the quality of Royal tea towels for the 70</a:t>
            </a:r>
            <a:r>
              <a:rPr lang="en-GB" sz="2200" baseline="30000" dirty="0"/>
              <a:t>th</a:t>
            </a:r>
            <a:r>
              <a:rPr lang="en-GB" sz="2200" dirty="0"/>
              <a:t> Jubilee. </a:t>
            </a:r>
          </a:p>
          <a:p>
            <a:r>
              <a:rPr lang="en-GB" sz="2200" b="1" dirty="0"/>
              <a:t>Create a design for a commemorative tea towel that celebrates 70 years of British history</a:t>
            </a:r>
          </a:p>
          <a:p>
            <a:r>
              <a:rPr lang="en-GB" sz="2200" dirty="0"/>
              <a:t>You could:</a:t>
            </a:r>
          </a:p>
          <a:p>
            <a:pPr marL="285750" indent="-285750">
              <a:buFont typeface="Arial" panose="020B0604020202020204" pitchFamily="34" charset="0"/>
              <a:buChar char="•"/>
            </a:pPr>
            <a:r>
              <a:rPr lang="en-GB" sz="2200" dirty="0"/>
              <a:t>Celebrate events related to Elizabeth II’s time as queen</a:t>
            </a:r>
          </a:p>
          <a:p>
            <a:r>
              <a:rPr lang="en-GB" sz="2200" dirty="0"/>
              <a:t>			or</a:t>
            </a:r>
          </a:p>
          <a:p>
            <a:pPr marL="285750" indent="-285750">
              <a:buFont typeface="Arial" panose="020B0604020202020204" pitchFamily="34" charset="0"/>
              <a:buChar char="•"/>
            </a:pPr>
            <a:r>
              <a:rPr lang="en-GB" sz="2200" dirty="0"/>
              <a:t>Observe important events in British history from 1952 to present</a:t>
            </a:r>
          </a:p>
          <a:p>
            <a:endParaRPr lang="en-GB" sz="2200" dirty="0"/>
          </a:p>
          <a:p>
            <a:r>
              <a:rPr lang="en-GB" sz="2200" dirty="0"/>
              <a:t>Bring your design to </a:t>
            </a:r>
            <a:r>
              <a:rPr lang="en-GB" sz="2200" b="1" dirty="0"/>
              <a:t>Mr Cuthbert (A1) by Friday 13</a:t>
            </a:r>
            <a:r>
              <a:rPr lang="en-GB" sz="2200" b="1" baseline="30000" dirty="0"/>
              <a:t>th</a:t>
            </a:r>
            <a:r>
              <a:rPr lang="en-GB" sz="2200" b="1" dirty="0"/>
              <a:t> May</a:t>
            </a:r>
            <a:r>
              <a:rPr lang="en-GB" sz="2200" dirty="0"/>
              <a:t> to win a place at the Tea Party on the 27</a:t>
            </a:r>
            <a:r>
              <a:rPr lang="en-GB" sz="2200" baseline="30000" dirty="0"/>
              <a:t>th</a:t>
            </a:r>
            <a:r>
              <a:rPr lang="en-GB" sz="2200" dirty="0"/>
              <a:t> May. Each entry will be rewarded with a house point.</a:t>
            </a:r>
          </a:p>
        </p:txBody>
      </p:sp>
      <p:pic>
        <p:nvPicPr>
          <p:cNvPr id="8" name="Picture 7">
            <a:extLst>
              <a:ext uri="{FF2B5EF4-FFF2-40B4-BE49-F238E27FC236}">
                <a16:creationId xmlns:a16="http://schemas.microsoft.com/office/drawing/2014/main" id="{227C3191-9C34-47AE-97DC-E38E599335FD}"/>
              </a:ext>
            </a:extLst>
          </p:cNvPr>
          <p:cNvPicPr>
            <a:picLocks noChangeAspect="1"/>
          </p:cNvPicPr>
          <p:nvPr/>
        </p:nvPicPr>
        <p:blipFill rotWithShape="1">
          <a:blip r:embed="rId3"/>
          <a:srcRect l="25222" t="8075" r="18969" b="9131"/>
          <a:stretch/>
        </p:blipFill>
        <p:spPr>
          <a:xfrm>
            <a:off x="8563858" y="1197158"/>
            <a:ext cx="3454988" cy="5125583"/>
          </a:xfrm>
          <a:prstGeom prst="rect">
            <a:avLst/>
          </a:prstGeom>
        </p:spPr>
      </p:pic>
      <p:pic>
        <p:nvPicPr>
          <p:cNvPr id="1028" name="Picture 4" descr="Royal wedding: Prince William and Kate Middleton tea towels banned by palace">
            <a:extLst>
              <a:ext uri="{FF2B5EF4-FFF2-40B4-BE49-F238E27FC236}">
                <a16:creationId xmlns:a16="http://schemas.microsoft.com/office/drawing/2014/main" id="{60209010-51B3-4D49-B835-E556BA9826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40" t="1742" r="15763" b="2258"/>
          <a:stretch/>
        </p:blipFill>
        <p:spPr bwMode="auto">
          <a:xfrm>
            <a:off x="8631694" y="1288163"/>
            <a:ext cx="3285357" cy="47005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een Elizabeth II Silver Jubilee Tea-towel 1977 New &amp; Unused,Royal  Memorabilia | eBay">
            <a:extLst>
              <a:ext uri="{FF2B5EF4-FFF2-40B4-BE49-F238E27FC236}">
                <a16:creationId xmlns:a16="http://schemas.microsoft.com/office/drawing/2014/main" id="{9FA9BFD9-46AD-4DF6-AAE7-A4E588DD09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55" t="5884" r="10292"/>
          <a:stretch/>
        </p:blipFill>
        <p:spPr bwMode="auto">
          <a:xfrm>
            <a:off x="8636000" y="1252036"/>
            <a:ext cx="3251200" cy="5301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CBBD619-0203-4E57-AD0F-63E640047B33}"/>
              </a:ext>
            </a:extLst>
          </p:cNvPr>
          <p:cNvPicPr>
            <a:picLocks noChangeAspect="1"/>
          </p:cNvPicPr>
          <p:nvPr/>
        </p:nvPicPr>
        <p:blipFill rotWithShape="1">
          <a:blip r:embed="rId6"/>
          <a:srcRect l="19511" t="1935" r="21523" b="4782"/>
          <a:stretch/>
        </p:blipFill>
        <p:spPr>
          <a:xfrm>
            <a:off x="8449461" y="1288163"/>
            <a:ext cx="3569385" cy="5646641"/>
          </a:xfrm>
          <a:prstGeom prst="rect">
            <a:avLst/>
          </a:prstGeom>
        </p:spPr>
      </p:pic>
      <p:sp>
        <p:nvSpPr>
          <p:cNvPr id="11" name="Rectangle 10">
            <a:extLst>
              <a:ext uri="{FF2B5EF4-FFF2-40B4-BE49-F238E27FC236}">
                <a16:creationId xmlns:a16="http://schemas.microsoft.com/office/drawing/2014/main" id="{A37E4179-2409-40D0-ABFA-8DDF71A41597}"/>
              </a:ext>
            </a:extLst>
          </p:cNvPr>
          <p:cNvSpPr/>
          <p:nvPr/>
        </p:nvSpPr>
        <p:spPr>
          <a:xfrm>
            <a:off x="8366760" y="1027906"/>
            <a:ext cx="3601844" cy="539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2000" b="1" dirty="0"/>
              <a:t>Less like these…and more like this!</a:t>
            </a:r>
          </a:p>
        </p:txBody>
      </p:sp>
    </p:spTree>
    <p:extLst>
      <p:ext uri="{BB962C8B-B14F-4D97-AF65-F5344CB8AC3E}">
        <p14:creationId xmlns:p14="http://schemas.microsoft.com/office/powerpoint/2010/main" val="41284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17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4D1733-BE8B-442C-9FF0-546878DB6532}"/>
              </a:ext>
            </a:extLst>
          </p:cNvPr>
          <p:cNvSpPr>
            <a:spLocks noGrp="1"/>
          </p:cNvSpPr>
          <p:nvPr>
            <p:ph sz="half" idx="1"/>
          </p:nvPr>
        </p:nvSpPr>
        <p:spPr>
          <a:xfrm>
            <a:off x="838200" y="465513"/>
            <a:ext cx="10184476" cy="5711450"/>
          </a:xfrm>
        </p:spPr>
        <p:txBody>
          <a:bodyPr>
            <a:normAutofit fontScale="70000" lnSpcReduction="20000"/>
          </a:bodyPr>
          <a:lstStyle/>
          <a:p>
            <a:pPr>
              <a:lnSpc>
                <a:spcPct val="107000"/>
              </a:lnSpc>
              <a:spcAft>
                <a:spcPts val="800"/>
              </a:spcAft>
            </a:pPr>
            <a:r>
              <a:rPr lang="en-GB" sz="4400" dirty="0">
                <a:effectLst/>
                <a:latin typeface="Calibri" panose="020F0502020204030204" pitchFamily="34" charset="0"/>
                <a:ea typeface="Calibri" panose="020F0502020204030204" pitchFamily="34" charset="0"/>
                <a:cs typeface="Calibri" panose="020F0502020204030204" pitchFamily="34" charset="0"/>
              </a:rPr>
              <a:t>YEAR 7 AND QUEENS PLATINUM JUBILEE –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400" dirty="0">
                <a:effectLst/>
                <a:latin typeface="Calibri" panose="020F0502020204030204" pitchFamily="34" charset="0"/>
                <a:ea typeface="Calibri" panose="020F0502020204030204" pitchFamily="34" charset="0"/>
                <a:cs typeface="Calibri" panose="020F0502020204030204" pitchFamily="34" charset="0"/>
              </a:rPr>
              <a:t>(Celebration weekend Thursday 2</a:t>
            </a:r>
            <a:r>
              <a:rPr lang="en-GB" sz="4400" baseline="30000" dirty="0">
                <a:effectLst/>
                <a:latin typeface="Calibri" panose="020F0502020204030204" pitchFamily="34" charset="0"/>
                <a:ea typeface="Calibri" panose="020F0502020204030204" pitchFamily="34" charset="0"/>
                <a:cs typeface="Calibri" panose="020F0502020204030204" pitchFamily="34" charset="0"/>
              </a:rPr>
              <a:t>nd</a:t>
            </a:r>
            <a:r>
              <a:rPr lang="en-GB" sz="4400" dirty="0">
                <a:effectLst/>
                <a:latin typeface="Calibri" panose="020F0502020204030204" pitchFamily="34" charset="0"/>
                <a:ea typeface="Calibri" panose="020F0502020204030204" pitchFamily="34" charset="0"/>
                <a:cs typeface="Calibri" panose="020F0502020204030204" pitchFamily="34" charset="0"/>
              </a:rPr>
              <a:t> June to Sunday 5</a:t>
            </a:r>
            <a:r>
              <a:rPr lang="en-GB" sz="44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4400" dirty="0">
                <a:effectLst/>
                <a:latin typeface="Calibri" panose="020F0502020204030204" pitchFamily="34" charset="0"/>
                <a:ea typeface="Calibri" panose="020F0502020204030204" pitchFamily="34" charset="0"/>
                <a:cs typeface="Calibri" panose="020F0502020204030204" pitchFamily="34" charset="0"/>
              </a:rPr>
              <a:t> June )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4400" dirty="0">
                <a:effectLst/>
                <a:latin typeface="Calibri" panose="020F0502020204030204" pitchFamily="34" charset="0"/>
                <a:ea typeface="Calibri" panose="020F0502020204030204" pitchFamily="34" charset="0"/>
                <a:cs typeface="Calibri" panose="020F0502020204030204" pitchFamily="34" charset="0"/>
              </a:rPr>
              <a:t> Competition Launch Monday April 25</a:t>
            </a:r>
            <a:r>
              <a:rPr lang="en-GB" sz="4400" baseline="30000" dirty="0">
                <a:effectLst/>
                <a:latin typeface="Calibri" panose="020F0502020204030204" pitchFamily="34" charset="0"/>
                <a:ea typeface="Calibri" panose="020F0502020204030204" pitchFamily="34" charset="0"/>
                <a:cs typeface="Calibri" panose="020F0502020204030204" pitchFamily="34" charset="0"/>
              </a:rPr>
              <a:t>th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4400" dirty="0">
                <a:effectLst/>
                <a:latin typeface="Calibri" panose="020F0502020204030204" pitchFamily="34" charset="0"/>
                <a:ea typeface="Calibri" panose="020F0502020204030204" pitchFamily="34" charset="0"/>
                <a:cs typeface="Calibri" panose="020F0502020204030204" pitchFamily="34" charset="0"/>
              </a:rPr>
              <a:t>Due by Friday 13</a:t>
            </a:r>
            <a:r>
              <a:rPr lang="en-GB" sz="44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4400" dirty="0">
                <a:effectLst/>
                <a:latin typeface="Calibri" panose="020F0502020204030204" pitchFamily="34" charset="0"/>
                <a:ea typeface="Calibri" panose="020F0502020204030204" pitchFamily="34" charset="0"/>
                <a:cs typeface="Calibri" panose="020F0502020204030204" pitchFamily="34" charset="0"/>
              </a:rPr>
              <a:t> May</a:t>
            </a:r>
          </a:p>
          <a:p>
            <a:pPr marL="342900" lvl="0" indent="-342900">
              <a:lnSpc>
                <a:spcPct val="107000"/>
              </a:lnSpc>
              <a:buFont typeface="Wingdings" panose="05000000000000000000" pitchFamily="2" charset="2"/>
              <a:buChar char=""/>
            </a:pPr>
            <a:r>
              <a:rPr lang="en-GB" sz="4400" dirty="0">
                <a:effectLst/>
                <a:latin typeface="Calibri" panose="020F0502020204030204" pitchFamily="34" charset="0"/>
                <a:ea typeface="Calibri" panose="020F0502020204030204" pitchFamily="34" charset="0"/>
                <a:cs typeface="Times New Roman" panose="02020603050405020304" pitchFamily="18" charset="0"/>
              </a:rPr>
              <a:t>Every entry receives a merit for their house – merit cup</a:t>
            </a:r>
          </a:p>
          <a:p>
            <a:pPr marL="342900" lvl="0" indent="-342900">
              <a:lnSpc>
                <a:spcPct val="107000"/>
              </a:lnSpc>
              <a:buFont typeface="Wingdings" panose="05000000000000000000" pitchFamily="2" charset="2"/>
              <a:buChar char=""/>
            </a:pPr>
            <a:r>
              <a:rPr lang="en-GB" sz="4400" dirty="0">
                <a:effectLst/>
                <a:latin typeface="Calibri" panose="020F0502020204030204" pitchFamily="34" charset="0"/>
                <a:ea typeface="Calibri" panose="020F0502020204030204" pitchFamily="34" charset="0"/>
                <a:cs typeface="Calibri" panose="020F0502020204030204" pitchFamily="34" charset="0"/>
              </a:rPr>
              <a:t>Tea party Friday May 27</a:t>
            </a:r>
            <a:r>
              <a:rPr lang="en-GB" sz="44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4400" dirty="0">
                <a:effectLst/>
                <a:latin typeface="Calibri" panose="020F0502020204030204" pitchFamily="34" charset="0"/>
                <a:ea typeface="Calibri" panose="020F0502020204030204" pitchFamily="34" charset="0"/>
                <a:cs typeface="Calibri" panose="020F0502020204030204" pitchFamily="34" charset="0"/>
              </a:rPr>
              <a:t> period 5  for winners 1,2,3 in each subject and platinum badges</a:t>
            </a:r>
          </a:p>
          <a:p>
            <a:pPr marL="342900" lvl="0" indent="-342900">
              <a:lnSpc>
                <a:spcPct val="107000"/>
              </a:lnSpc>
              <a:buFont typeface="Wingdings" panose="05000000000000000000" pitchFamily="2" charset="2"/>
              <a:buChar char=""/>
            </a:pPr>
            <a:r>
              <a:rPr lang="en-GB" sz="4400" dirty="0">
                <a:latin typeface="Calibri" panose="020F0502020204030204" pitchFamily="34" charset="0"/>
                <a:ea typeface="Calibri" panose="020F0502020204030204" pitchFamily="34" charset="0"/>
                <a:cs typeface="Calibri" panose="020F0502020204030204" pitchFamily="34" charset="0"/>
              </a:rPr>
              <a:t>The student who enters the most – plant a tree</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4400" dirty="0">
                <a:effectLst/>
                <a:latin typeface="Calibri" panose="020F0502020204030204" pitchFamily="34" charset="0"/>
                <a:ea typeface="Calibri" panose="020F0502020204030204" pitchFamily="34" charset="0"/>
                <a:cs typeface="Calibri" panose="020F0502020204030204" pitchFamily="34" charset="0"/>
              </a:rPr>
              <a:t>Subject staff to Judge for the winners</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467468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C4B3-97B5-4DDA-8E9C-5EB33664513B}"/>
              </a:ext>
            </a:extLst>
          </p:cNvPr>
          <p:cNvSpPr>
            <a:spLocks noGrp="1"/>
          </p:cNvSpPr>
          <p:nvPr>
            <p:ph type="ctrTitle"/>
          </p:nvPr>
        </p:nvSpPr>
        <p:spPr>
          <a:xfrm>
            <a:off x="228604" y="34106"/>
            <a:ext cx="6666155" cy="1781127"/>
          </a:xfrm>
        </p:spPr>
        <p:txBody>
          <a:bodyPr/>
          <a:lstStyle/>
          <a:p>
            <a:r>
              <a:rPr lang="en-GB" u="sng" dirty="0"/>
              <a:t>The Platinum Maths competition</a:t>
            </a:r>
          </a:p>
        </p:txBody>
      </p:sp>
      <p:sp>
        <p:nvSpPr>
          <p:cNvPr id="3" name="Subtitle 2">
            <a:extLst>
              <a:ext uri="{FF2B5EF4-FFF2-40B4-BE49-F238E27FC236}">
                <a16:creationId xmlns:a16="http://schemas.microsoft.com/office/drawing/2014/main" id="{E7E42DF7-9693-48CB-83F0-2591E83845E9}"/>
              </a:ext>
            </a:extLst>
          </p:cNvPr>
          <p:cNvSpPr>
            <a:spLocks noGrp="1"/>
          </p:cNvSpPr>
          <p:nvPr>
            <p:ph type="subTitle" idx="1"/>
          </p:nvPr>
        </p:nvSpPr>
        <p:spPr>
          <a:xfrm>
            <a:off x="106918" y="1815233"/>
            <a:ext cx="8463341" cy="3753035"/>
          </a:xfrm>
        </p:spPr>
        <p:txBody>
          <a:bodyPr>
            <a:normAutofit/>
          </a:bodyPr>
          <a:lstStyle/>
          <a:p>
            <a:pPr algn="l" fontAlgn="base"/>
            <a:r>
              <a:rPr lang="en-GB" sz="2800" dirty="0"/>
              <a:t>You are going to design, make and solve a maths code themed around the Queens Platinum Jubilee</a:t>
            </a:r>
            <a:endParaRPr lang="en-US" sz="2800" dirty="0"/>
          </a:p>
          <a:p>
            <a:pPr algn="l" fontAlgn="base"/>
            <a:r>
              <a:rPr lang="en-GB" sz="2800" dirty="0"/>
              <a:t>Your code could be based on any maths topic area. Each entry will gain a merit for your House and the winners, whose code best reflects the 70 year reign of The Queen will be invited to a Tea Party on Friday 27th  May!</a:t>
            </a:r>
            <a:r>
              <a:rPr lang="en-US" sz="2800" dirty="0"/>
              <a:t>​</a:t>
            </a:r>
          </a:p>
          <a:p>
            <a:pPr algn="l"/>
            <a:endParaRPr lang="en-GB" dirty="0"/>
          </a:p>
        </p:txBody>
      </p:sp>
      <p:pic>
        <p:nvPicPr>
          <p:cNvPr id="12" name="Picture 4" descr="Events – The Queen's Platinum Jubilee 2022">
            <a:extLst>
              <a:ext uri="{FF2B5EF4-FFF2-40B4-BE49-F238E27FC236}">
                <a16:creationId xmlns:a16="http://schemas.microsoft.com/office/drawing/2014/main" id="{5AC489B1-373E-4B30-BBCE-003DEE951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635" y="-1"/>
            <a:ext cx="3864447" cy="38644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C488FB-6184-44DC-9FCD-E8FBE0FA1C3C}"/>
              </a:ext>
            </a:extLst>
          </p:cNvPr>
          <p:cNvPicPr>
            <a:picLocks noChangeAspect="1"/>
          </p:cNvPicPr>
          <p:nvPr/>
        </p:nvPicPr>
        <p:blipFill>
          <a:blip r:embed="rId3"/>
          <a:stretch>
            <a:fillRect/>
          </a:stretch>
        </p:blipFill>
        <p:spPr>
          <a:xfrm>
            <a:off x="106918" y="4233920"/>
            <a:ext cx="4429223" cy="2645563"/>
          </a:xfrm>
          <a:prstGeom prst="rect">
            <a:avLst/>
          </a:prstGeom>
        </p:spPr>
      </p:pic>
      <p:sp>
        <p:nvSpPr>
          <p:cNvPr id="16" name="TextBox 15">
            <a:extLst>
              <a:ext uri="{FF2B5EF4-FFF2-40B4-BE49-F238E27FC236}">
                <a16:creationId xmlns:a16="http://schemas.microsoft.com/office/drawing/2014/main" id="{0C23B098-962B-4722-97AB-0A3D1C02728D}"/>
              </a:ext>
            </a:extLst>
          </p:cNvPr>
          <p:cNvSpPr txBox="1"/>
          <p:nvPr/>
        </p:nvSpPr>
        <p:spPr>
          <a:xfrm>
            <a:off x="5156618" y="4654216"/>
            <a:ext cx="6827282" cy="1569660"/>
          </a:xfrm>
          <a:prstGeom prst="rect">
            <a:avLst/>
          </a:prstGeom>
          <a:noFill/>
        </p:spPr>
        <p:txBody>
          <a:bodyPr wrap="square">
            <a:spAutoFit/>
          </a:bodyPr>
          <a:lstStyle/>
          <a:p>
            <a:pPr algn="l" fontAlgn="base"/>
            <a:r>
              <a:rPr lang="en-GB" sz="2400" dirty="0"/>
              <a:t>email a copy your code to </a:t>
            </a:r>
            <a:r>
              <a:rPr lang="en-GB" sz="2400" dirty="0">
                <a:hlinkClick r:id="rId4"/>
              </a:rPr>
              <a:t>mweighill@ecclesbourne.derbyshire.sch.uk</a:t>
            </a:r>
            <a:r>
              <a:rPr lang="en-GB" sz="2400" dirty="0"/>
              <a:t> </a:t>
            </a:r>
          </a:p>
          <a:p>
            <a:pPr algn="l" fontAlgn="base"/>
            <a:r>
              <a:rPr lang="en-GB" sz="2400" dirty="0"/>
              <a:t>by 9am Friday 13th May!</a:t>
            </a:r>
            <a:r>
              <a:rPr lang="en-US" sz="2400" dirty="0"/>
              <a:t>​</a:t>
            </a:r>
          </a:p>
          <a:p>
            <a:pPr algn="l" fontAlgn="base"/>
            <a:r>
              <a:rPr lang="en-US" sz="2400" dirty="0"/>
              <a:t>Please send the code and also the answers to qualify</a:t>
            </a:r>
          </a:p>
        </p:txBody>
      </p:sp>
    </p:spTree>
    <p:extLst>
      <p:ext uri="{BB962C8B-B14F-4D97-AF65-F5344CB8AC3E}">
        <p14:creationId xmlns:p14="http://schemas.microsoft.com/office/powerpoint/2010/main" val="3176552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91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Queen Platinum Jubilee music concert - Classical Music">
            <a:extLst>
              <a:ext uri="{FF2B5EF4-FFF2-40B4-BE49-F238E27FC236}">
                <a16:creationId xmlns:a16="http://schemas.microsoft.com/office/drawing/2014/main" id="{5B31C18B-F017-49CA-B979-BD59F3EDE91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6761" r="11299"/>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7A942-81DF-4AAE-B12E-CCDF85C33A71}"/>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Music Competition – Queen 70 years !</a:t>
            </a:r>
          </a:p>
        </p:txBody>
      </p:sp>
      <p:sp>
        <p:nvSpPr>
          <p:cNvPr id="6" name="Content Placeholder 5">
            <a:extLst>
              <a:ext uri="{FF2B5EF4-FFF2-40B4-BE49-F238E27FC236}">
                <a16:creationId xmlns:a16="http://schemas.microsoft.com/office/drawing/2014/main" id="{A511D321-540D-40FB-9956-BF15146C7F79}"/>
              </a:ext>
            </a:extLst>
          </p:cNvPr>
          <p:cNvSpPr>
            <a:spLocks noGrp="1"/>
          </p:cNvSpPr>
          <p:nvPr>
            <p:ph sz="quarter" idx="4"/>
          </p:nvPr>
        </p:nvSpPr>
        <p:spPr>
          <a:xfrm>
            <a:off x="838200" y="2219785"/>
            <a:ext cx="4619621" cy="3957178"/>
          </a:xfrm>
        </p:spPr>
        <p:txBody>
          <a:bodyPr vert="horz" lIns="91440" tIns="45720" rIns="91440" bIns="45720" rtlCol="0">
            <a:normAutofit/>
          </a:bodyPr>
          <a:lstStyle/>
          <a:p>
            <a:r>
              <a:rPr lang="en-US" sz="2000">
                <a:solidFill>
                  <a:srgbClr val="FFFFFF"/>
                </a:solidFill>
              </a:rPr>
              <a:t>Write and perform a song.</a:t>
            </a:r>
          </a:p>
          <a:p>
            <a:r>
              <a:rPr lang="en-US" sz="2000">
                <a:solidFill>
                  <a:srgbClr val="FFFFFF"/>
                </a:solidFill>
              </a:rPr>
              <a:t>The competition will be explained to you in your music lessons .</a:t>
            </a:r>
          </a:p>
          <a:p>
            <a:r>
              <a:rPr lang="en-US" sz="2000">
                <a:solidFill>
                  <a:srgbClr val="FFFFFF"/>
                </a:solidFill>
              </a:rPr>
              <a:t>You </a:t>
            </a:r>
            <a:r>
              <a:rPr lang="en-US" sz="2000">
                <a:solidFill>
                  <a:srgbClr val="FFFFFF"/>
                </a:solidFill>
                <a:effectLst/>
              </a:rPr>
              <a:t> can then work on it in your own time.</a:t>
            </a:r>
          </a:p>
          <a:p>
            <a:r>
              <a:rPr lang="en-US" sz="2000">
                <a:solidFill>
                  <a:srgbClr val="FFFFFF"/>
                </a:solidFill>
                <a:effectLst/>
              </a:rPr>
              <a:t>You will present to your music teachers  lunch time of the 12th May </a:t>
            </a:r>
          </a:p>
          <a:p>
            <a:r>
              <a:rPr lang="en-US" sz="2000">
                <a:solidFill>
                  <a:srgbClr val="FFFFFF"/>
                </a:solidFill>
              </a:rPr>
              <a:t>1,2 and 3</a:t>
            </a:r>
            <a:r>
              <a:rPr lang="en-US" sz="2000" baseline="30000">
                <a:solidFill>
                  <a:srgbClr val="FFFFFF"/>
                </a:solidFill>
              </a:rPr>
              <a:t>rd</a:t>
            </a:r>
            <a:r>
              <a:rPr lang="en-US" sz="2000">
                <a:solidFill>
                  <a:srgbClr val="FFFFFF"/>
                </a:solidFill>
              </a:rPr>
              <a:t> winners go to the tea party </a:t>
            </a:r>
          </a:p>
        </p:txBody>
      </p:sp>
      <p:pic>
        <p:nvPicPr>
          <p:cNvPr id="8" name="Picture 4" descr="Queen's Platinum Jubilee marked by four-day Bank Holiday weekend in June -  Bristol Live">
            <a:extLst>
              <a:ext uri="{FF2B5EF4-FFF2-40B4-BE49-F238E27FC236}">
                <a16:creationId xmlns:a16="http://schemas.microsoft.com/office/drawing/2014/main" id="{74F9D35F-2999-493F-A573-5DA206728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32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11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0595" y="1981608"/>
            <a:ext cx="9144000" cy="1655762"/>
          </a:xfrm>
        </p:spPr>
        <p:txBody>
          <a:bodyPr/>
          <a:lstStyle/>
          <a:p>
            <a:r>
              <a:rPr lang="en-GB" dirty="0"/>
              <a:t>Jubilee celebration for PE. Can you design a new Commonwealth games athletics kit for team GB to celebrate. This of the colours and themes that make GB unique!</a:t>
            </a:r>
          </a:p>
        </p:txBody>
      </p:sp>
      <p:sp>
        <p:nvSpPr>
          <p:cNvPr id="4" name="Rectangle 3"/>
          <p:cNvSpPr/>
          <p:nvPr/>
        </p:nvSpPr>
        <p:spPr>
          <a:xfrm>
            <a:off x="2126688" y="581686"/>
            <a:ext cx="7619127"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Physical Education </a:t>
            </a:r>
          </a:p>
        </p:txBody>
      </p:sp>
      <p:pic>
        <p:nvPicPr>
          <p:cNvPr id="6" name="Picture 5"/>
          <p:cNvPicPr>
            <a:picLocks noChangeAspect="1"/>
          </p:cNvPicPr>
          <p:nvPr/>
        </p:nvPicPr>
        <p:blipFill>
          <a:blip r:embed="rId2"/>
          <a:stretch>
            <a:fillRect/>
          </a:stretch>
        </p:blipFill>
        <p:spPr>
          <a:xfrm>
            <a:off x="3801292" y="3323314"/>
            <a:ext cx="4269921" cy="2231666"/>
          </a:xfrm>
          <a:prstGeom prst="rect">
            <a:avLst/>
          </a:prstGeom>
        </p:spPr>
      </p:pic>
      <p:pic>
        <p:nvPicPr>
          <p:cNvPr id="7" name="Picture 6"/>
          <p:cNvPicPr>
            <a:picLocks noChangeAspect="1"/>
          </p:cNvPicPr>
          <p:nvPr/>
        </p:nvPicPr>
        <p:blipFill>
          <a:blip r:embed="rId3"/>
          <a:stretch>
            <a:fillRect/>
          </a:stretch>
        </p:blipFill>
        <p:spPr>
          <a:xfrm>
            <a:off x="611778" y="3323314"/>
            <a:ext cx="2704011" cy="2704011"/>
          </a:xfrm>
          <a:prstGeom prst="rect">
            <a:avLst/>
          </a:prstGeom>
        </p:spPr>
      </p:pic>
      <p:pic>
        <p:nvPicPr>
          <p:cNvPr id="8" name="Picture 7"/>
          <p:cNvPicPr>
            <a:picLocks noChangeAspect="1"/>
          </p:cNvPicPr>
          <p:nvPr/>
        </p:nvPicPr>
        <p:blipFill>
          <a:blip r:embed="rId4"/>
          <a:stretch>
            <a:fillRect/>
          </a:stretch>
        </p:blipFill>
        <p:spPr>
          <a:xfrm>
            <a:off x="8451669" y="3323314"/>
            <a:ext cx="3644537" cy="2733403"/>
          </a:xfrm>
          <a:prstGeom prst="rect">
            <a:avLst/>
          </a:prstGeom>
        </p:spPr>
      </p:pic>
    </p:spTree>
    <p:extLst>
      <p:ext uri="{BB962C8B-B14F-4D97-AF65-F5344CB8AC3E}">
        <p14:creationId xmlns:p14="http://schemas.microsoft.com/office/powerpoint/2010/main" val="4068570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963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2338-EE7C-416C-8A74-26FE5FBCDA17}"/>
              </a:ext>
            </a:extLst>
          </p:cNvPr>
          <p:cNvSpPr>
            <a:spLocks noGrp="1"/>
          </p:cNvSpPr>
          <p:nvPr>
            <p:ph type="title"/>
          </p:nvPr>
        </p:nvSpPr>
        <p:spPr>
          <a:xfrm>
            <a:off x="838200" y="291586"/>
            <a:ext cx="10515600" cy="938757"/>
          </a:xfrm>
        </p:spPr>
        <p:txBody>
          <a:bodyPr>
            <a:normAutofit/>
          </a:bodyPr>
          <a:lstStyle/>
          <a:p>
            <a:r>
              <a:rPr lang="en-GB" sz="3200" b="1" dirty="0">
                <a:highlight>
                  <a:srgbClr val="FFFF00"/>
                </a:highlight>
              </a:rPr>
              <a:t>The Queens Platinum Jubilee competition- Religious Studies</a:t>
            </a:r>
          </a:p>
        </p:txBody>
      </p:sp>
      <p:sp>
        <p:nvSpPr>
          <p:cNvPr id="3" name="Content Placeholder 2">
            <a:extLst>
              <a:ext uri="{FF2B5EF4-FFF2-40B4-BE49-F238E27FC236}">
                <a16:creationId xmlns:a16="http://schemas.microsoft.com/office/drawing/2014/main" id="{F8D9C9B9-6240-4949-9E22-79F193835BEC}"/>
              </a:ext>
            </a:extLst>
          </p:cNvPr>
          <p:cNvSpPr>
            <a:spLocks noGrp="1"/>
          </p:cNvSpPr>
          <p:nvPr>
            <p:ph sz="half" idx="1"/>
          </p:nvPr>
        </p:nvSpPr>
        <p:spPr>
          <a:xfrm>
            <a:off x="381001" y="3912471"/>
            <a:ext cx="5181600" cy="2259558"/>
          </a:xfrm>
        </p:spPr>
        <p:txBody>
          <a:bodyPr>
            <a:normAutofit lnSpcReduction="10000"/>
          </a:bodyPr>
          <a:lstStyle/>
          <a:p>
            <a:r>
              <a:rPr lang="en-GB" dirty="0"/>
              <a:t>The Queen is patron to a lot of Charities and organisations.</a:t>
            </a:r>
          </a:p>
          <a:p>
            <a:r>
              <a:rPr lang="en-GB" dirty="0"/>
              <a:t>Charity is really important in all the 6 major world religions we study.</a:t>
            </a:r>
          </a:p>
        </p:txBody>
      </p:sp>
      <p:sp>
        <p:nvSpPr>
          <p:cNvPr id="4" name="Content Placeholder 3">
            <a:extLst>
              <a:ext uri="{FF2B5EF4-FFF2-40B4-BE49-F238E27FC236}">
                <a16:creationId xmlns:a16="http://schemas.microsoft.com/office/drawing/2014/main" id="{EF774DDF-ACB8-4178-8CD8-305BC5017048}"/>
              </a:ext>
            </a:extLst>
          </p:cNvPr>
          <p:cNvSpPr>
            <a:spLocks noGrp="1"/>
          </p:cNvSpPr>
          <p:nvPr>
            <p:ph sz="half" idx="2"/>
          </p:nvPr>
        </p:nvSpPr>
        <p:spPr>
          <a:xfrm>
            <a:off x="6629399" y="1467378"/>
            <a:ext cx="5181600" cy="4704651"/>
          </a:xfrm>
        </p:spPr>
        <p:txBody>
          <a:bodyPr>
            <a:normAutofit lnSpcReduction="10000"/>
          </a:bodyPr>
          <a:lstStyle/>
          <a:p>
            <a:pPr marL="0" indent="0">
              <a:buNone/>
            </a:pPr>
            <a:r>
              <a:rPr lang="en-GB" dirty="0"/>
              <a:t>	HOW TO ENTER</a:t>
            </a:r>
          </a:p>
          <a:p>
            <a:r>
              <a:rPr lang="en-GB" dirty="0"/>
              <a:t>Choose a charity that the Queen supports</a:t>
            </a:r>
          </a:p>
          <a:p>
            <a:r>
              <a:rPr lang="en-GB" dirty="0"/>
              <a:t>Design a poster and report on what the charity does and why it does it.</a:t>
            </a:r>
          </a:p>
          <a:p>
            <a:r>
              <a:rPr lang="en-GB" dirty="0"/>
              <a:t>Find 3 religious teachings that say something important about charity.</a:t>
            </a:r>
          </a:p>
          <a:p>
            <a:r>
              <a:rPr lang="en-GB" dirty="0"/>
              <a:t>Entries to Mrs Owen-Moore by Friday 13</a:t>
            </a:r>
            <a:r>
              <a:rPr lang="en-GB" baseline="30000" dirty="0"/>
              <a:t>th</a:t>
            </a:r>
            <a:r>
              <a:rPr lang="en-GB" dirty="0"/>
              <a:t> May</a:t>
            </a:r>
          </a:p>
          <a:p>
            <a:endParaRPr lang="en-GB" dirty="0"/>
          </a:p>
          <a:p>
            <a:endParaRPr lang="en-GB" dirty="0"/>
          </a:p>
          <a:p>
            <a:endParaRPr lang="en-GB" dirty="0"/>
          </a:p>
          <a:p>
            <a:endParaRPr lang="en-GB" dirty="0"/>
          </a:p>
        </p:txBody>
      </p:sp>
      <p:pic>
        <p:nvPicPr>
          <p:cNvPr id="5" name="Picture 2" descr="How to get tickets to the Queen's Platinum Jubilee concert at Buckingham  Palace | Chard &amp; Ilminster News">
            <a:extLst>
              <a:ext uri="{FF2B5EF4-FFF2-40B4-BE49-F238E27FC236}">
                <a16:creationId xmlns:a16="http://schemas.microsoft.com/office/drawing/2014/main" id="{777623ED-9311-4D5D-95B6-B50E3D106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46" y="1253348"/>
            <a:ext cx="3748903" cy="23900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arity Word Cloud Heart Concept Stock Illustration 371896534">
            <a:extLst>
              <a:ext uri="{FF2B5EF4-FFF2-40B4-BE49-F238E27FC236}">
                <a16:creationId xmlns:a16="http://schemas.microsoft.com/office/drawing/2014/main" id="{4EEEDBF9-9FB9-48C5-BF68-BCCB9EE89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 b="10145"/>
          <a:stretch/>
        </p:blipFill>
        <p:spPr bwMode="auto">
          <a:xfrm>
            <a:off x="4433383" y="1818591"/>
            <a:ext cx="2047351" cy="15056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rity heart word cloud collage - Stock Illustration [37276292] - PIXTA">
            <a:extLst>
              <a:ext uri="{FF2B5EF4-FFF2-40B4-BE49-F238E27FC236}">
                <a16:creationId xmlns:a16="http://schemas.microsoft.com/office/drawing/2014/main" id="{788324B6-27FC-4181-B6DB-BCAD70F3F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3"/>
          <a:stretch/>
        </p:blipFill>
        <p:spPr bwMode="auto">
          <a:xfrm>
            <a:off x="10787270" y="345509"/>
            <a:ext cx="1290084" cy="94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38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289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C55BC-A067-407E-81BB-2DB1E53665AF}"/>
              </a:ext>
            </a:extLst>
          </p:cNvPr>
          <p:cNvSpPr txBox="1"/>
          <p:nvPr/>
        </p:nvSpPr>
        <p:spPr>
          <a:xfrm>
            <a:off x="866692" y="74275"/>
            <a:ext cx="10458616" cy="830997"/>
          </a:xfrm>
          <a:prstGeom prst="rect">
            <a:avLst/>
          </a:prstGeom>
          <a:noFill/>
        </p:spPr>
        <p:txBody>
          <a:bodyPr wrap="square">
            <a:spAutoFit/>
          </a:bodyPr>
          <a:lstStyle/>
          <a:p>
            <a:r>
              <a:rPr lang="en-US" sz="4800" dirty="0">
                <a:latin typeface="Georgia Pro Cond" panose="020B0604020202020204" pitchFamily="18" charset="0"/>
              </a:rPr>
              <a:t>Create a crown and be monarch for a day!</a:t>
            </a:r>
            <a:endParaRPr lang="en-GB" sz="4800" dirty="0">
              <a:latin typeface="Georgia Pro Cond" panose="020B0604020202020204" pitchFamily="18" charset="0"/>
            </a:endParaRPr>
          </a:p>
        </p:txBody>
      </p:sp>
      <p:pic>
        <p:nvPicPr>
          <p:cNvPr id="1036" name="Picture 12" descr="Cardboard Crown Transformation - YouTube">
            <a:extLst>
              <a:ext uri="{FF2B5EF4-FFF2-40B4-BE49-F238E27FC236}">
                <a16:creationId xmlns:a16="http://schemas.microsoft.com/office/drawing/2014/main" id="{E0696790-9A0A-4C55-AD19-7A25B74AF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14" t="-7677" r="17644" b="13276"/>
          <a:stretch/>
        </p:blipFill>
        <p:spPr bwMode="auto">
          <a:xfrm>
            <a:off x="8302290" y="3384661"/>
            <a:ext cx="3023017" cy="34733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per crown, cardboard material, icon, 3d png | PNGWing">
            <a:extLst>
              <a:ext uri="{FF2B5EF4-FFF2-40B4-BE49-F238E27FC236}">
                <a16:creationId xmlns:a16="http://schemas.microsoft.com/office/drawing/2014/main" id="{F06A1921-FE4B-42FB-86E3-FC06E7BB2B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77" r="8892" b="27841"/>
          <a:stretch/>
        </p:blipFill>
        <p:spPr bwMode="auto">
          <a:xfrm>
            <a:off x="866691" y="905272"/>
            <a:ext cx="3372591" cy="25237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Y HALLOWEEN by truebluemeandyou | Diy crown, Kings crown, Steampunk diy">
            <a:extLst>
              <a:ext uri="{FF2B5EF4-FFF2-40B4-BE49-F238E27FC236}">
                <a16:creationId xmlns:a16="http://schemas.microsoft.com/office/drawing/2014/main" id="{77AAEA45-84EC-44F3-ABE6-7B184393BB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1" t="18934" b="11244"/>
          <a:stretch/>
        </p:blipFill>
        <p:spPr bwMode="auto">
          <a:xfrm>
            <a:off x="8288141" y="905270"/>
            <a:ext cx="3037166" cy="33382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pray painted, cardboard crown centerpiece | Baby shower princess, Crown  centerpiece, Prince baby shower">
            <a:extLst>
              <a:ext uri="{FF2B5EF4-FFF2-40B4-BE49-F238E27FC236}">
                <a16:creationId xmlns:a16="http://schemas.microsoft.com/office/drawing/2014/main" id="{2B09989C-E4C0-4EB5-8A54-78BC6FA85F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81" r="3181" b="10697"/>
          <a:stretch/>
        </p:blipFill>
        <p:spPr bwMode="auto">
          <a:xfrm>
            <a:off x="866692" y="3429000"/>
            <a:ext cx="3015991" cy="33903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Queen Elizabeth II's Coronation facts">
            <a:extLst>
              <a:ext uri="{FF2B5EF4-FFF2-40B4-BE49-F238E27FC236}">
                <a16:creationId xmlns:a16="http://schemas.microsoft.com/office/drawing/2014/main" id="{8527E16D-5B0F-4CC9-A617-DD5122BDE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852"/>
          <a:stretch/>
        </p:blipFill>
        <p:spPr bwMode="auto">
          <a:xfrm>
            <a:off x="3827382" y="905271"/>
            <a:ext cx="4481937" cy="55236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1C7873-880E-49C7-B127-FBA88AF16EEF}"/>
              </a:ext>
            </a:extLst>
          </p:cNvPr>
          <p:cNvSpPr txBox="1"/>
          <p:nvPr/>
        </p:nvSpPr>
        <p:spPr>
          <a:xfrm>
            <a:off x="4228546" y="6300959"/>
            <a:ext cx="4094922" cy="646331"/>
          </a:xfrm>
          <a:prstGeom prst="rect">
            <a:avLst/>
          </a:prstGeom>
          <a:noFill/>
        </p:spPr>
        <p:txBody>
          <a:bodyPr wrap="square" rtlCol="0">
            <a:spAutoFit/>
          </a:bodyPr>
          <a:lstStyle/>
          <a:p>
            <a:pPr algn="ctr"/>
            <a:r>
              <a:rPr lang="en-US" b="1" dirty="0"/>
              <a:t>Use the D&amp;T workshop to assemble using corrugated card and hot-glue.</a:t>
            </a:r>
            <a:endParaRPr lang="en-GB" b="1" dirty="0"/>
          </a:p>
        </p:txBody>
      </p:sp>
    </p:spTree>
    <p:extLst>
      <p:ext uri="{BB962C8B-B14F-4D97-AF65-F5344CB8AC3E}">
        <p14:creationId xmlns:p14="http://schemas.microsoft.com/office/powerpoint/2010/main" val="154160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50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95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B4CA-7137-4A55-AE48-A106A42A046B}"/>
              </a:ext>
            </a:extLst>
          </p:cNvPr>
          <p:cNvSpPr>
            <a:spLocks noGrp="1"/>
          </p:cNvSpPr>
          <p:nvPr>
            <p:ph type="ctrTitle"/>
          </p:nvPr>
        </p:nvSpPr>
        <p:spPr>
          <a:xfrm>
            <a:off x="6848228" y="112841"/>
            <a:ext cx="4645250" cy="642940"/>
          </a:xfrm>
        </p:spPr>
        <p:txBody>
          <a:bodyPr anchor="b">
            <a:normAutofit/>
          </a:bodyPr>
          <a:lstStyle/>
          <a:p>
            <a:r>
              <a:rPr lang="en-GB" sz="4000" dirty="0"/>
              <a:t>Science Competition</a:t>
            </a:r>
          </a:p>
        </p:txBody>
      </p:sp>
      <p:sp>
        <p:nvSpPr>
          <p:cNvPr id="3" name="Subtitle 2">
            <a:extLst>
              <a:ext uri="{FF2B5EF4-FFF2-40B4-BE49-F238E27FC236}">
                <a16:creationId xmlns:a16="http://schemas.microsoft.com/office/drawing/2014/main" id="{4764A5B4-7660-40E1-8FAF-F240B598AE38}"/>
              </a:ext>
            </a:extLst>
          </p:cNvPr>
          <p:cNvSpPr>
            <a:spLocks noGrp="1"/>
          </p:cNvSpPr>
          <p:nvPr>
            <p:ph type="subTitle" idx="1"/>
          </p:nvPr>
        </p:nvSpPr>
        <p:spPr>
          <a:xfrm>
            <a:off x="6270172" y="755781"/>
            <a:ext cx="5794310" cy="5989378"/>
          </a:xfrm>
        </p:spPr>
        <p:txBody>
          <a:bodyPr anchor="t">
            <a:normAutofit/>
          </a:bodyPr>
          <a:lstStyle/>
          <a:p>
            <a:pPr algn="l"/>
            <a:r>
              <a:rPr lang="en-US" sz="2000" dirty="0"/>
              <a:t>In 2022, Her Majesty The Queen will become the first British Monarch to celebrate a Platinum Jubilee after 70 years of service. </a:t>
            </a:r>
          </a:p>
          <a:p>
            <a:pPr algn="l"/>
            <a:endParaRPr lang="en-US" sz="2000" dirty="0"/>
          </a:p>
          <a:p>
            <a:pPr algn="l"/>
            <a:r>
              <a:rPr lang="en-US" sz="2000" dirty="0"/>
              <a:t>Since her coronation in 1953 there have been many Scientific discoveries and advances in Science. We want you to decide which is the best Scientific discovery which has taken place since 1953 – 2022, along with a reason why you think this is the best and how it was discovered.</a:t>
            </a:r>
          </a:p>
          <a:p>
            <a:pPr algn="l"/>
            <a:endParaRPr lang="en-US" sz="2000" dirty="0"/>
          </a:p>
          <a:p>
            <a:pPr algn="l"/>
            <a:r>
              <a:rPr lang="en-US" sz="2000" dirty="0"/>
              <a:t>Create a poster detailing the following:</a:t>
            </a:r>
          </a:p>
          <a:p>
            <a:pPr algn="l"/>
            <a:r>
              <a:rPr lang="en-US" sz="2000" dirty="0"/>
              <a:t>The Scientific discovery</a:t>
            </a:r>
          </a:p>
          <a:p>
            <a:pPr algn="l"/>
            <a:r>
              <a:rPr lang="en-US" sz="2000" dirty="0"/>
              <a:t>How it was discovered and who it was discovered by</a:t>
            </a:r>
          </a:p>
          <a:p>
            <a:pPr algn="l"/>
            <a:r>
              <a:rPr lang="en-US" sz="2000" dirty="0"/>
              <a:t>Why this is useful and needed in this day and age</a:t>
            </a:r>
          </a:p>
          <a:p>
            <a:pPr algn="l"/>
            <a:r>
              <a:rPr lang="en-US" sz="2000" dirty="0"/>
              <a:t>Why it is the best discovery in your opinion</a:t>
            </a:r>
          </a:p>
          <a:p>
            <a:pPr algn="l"/>
            <a:r>
              <a:rPr lang="en-US" sz="2000" dirty="0"/>
              <a:t>All entries to Mrs Butler by Friday 13</a:t>
            </a:r>
            <a:r>
              <a:rPr lang="en-US" sz="2000" baseline="30000" dirty="0"/>
              <a:t>th</a:t>
            </a:r>
            <a:r>
              <a:rPr lang="en-US" sz="2000" dirty="0"/>
              <a:t> May</a:t>
            </a:r>
          </a:p>
          <a:p>
            <a:pPr algn="l"/>
            <a:endParaRPr lang="en-US" sz="2000" dirty="0"/>
          </a:p>
          <a:p>
            <a:pPr algn="l"/>
            <a:endParaRPr lang="en-GB" sz="2000" dirty="0"/>
          </a:p>
        </p:txBody>
      </p:sp>
      <p:pic>
        <p:nvPicPr>
          <p:cNvPr id="4" name="Picture 4" descr="Events – The Queen's Platinum Jubilee 2022">
            <a:extLst>
              <a:ext uri="{FF2B5EF4-FFF2-40B4-BE49-F238E27FC236}">
                <a16:creationId xmlns:a16="http://schemas.microsoft.com/office/drawing/2014/main" id="{C18F5854-DCBA-4A7C-A925-A5F3384EF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27" r="5332"/>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51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47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CFBEB0-73F7-4ED9-81A7-DF1E91E968DC}"/>
              </a:ext>
            </a:extLst>
          </p:cNvPr>
          <p:cNvSpPr txBox="1"/>
          <p:nvPr/>
        </p:nvSpPr>
        <p:spPr>
          <a:xfrm>
            <a:off x="3825100" y="300985"/>
            <a:ext cx="4532709" cy="871457"/>
          </a:xfrm>
          <a:prstGeom prst="rect">
            <a:avLst/>
          </a:prstGeom>
          <a:noFill/>
        </p:spPr>
        <p:txBody>
          <a:bodyPr wrap="square" rtlCol="0">
            <a:spAutoFit/>
          </a:bodyPr>
          <a:lstStyle/>
          <a:p>
            <a:pPr algn="ctr"/>
            <a:r>
              <a:rPr lang="en-GB" sz="2785" dirty="0">
                <a:solidFill>
                  <a:srgbClr val="1D208B"/>
                </a:solidFill>
                <a:latin typeface="Adobe Caslon Pro" panose="0205050205050A020403" pitchFamily="18" charset="0"/>
              </a:rPr>
              <a:t>The Queens Platinum Jubilee </a:t>
            </a:r>
            <a:r>
              <a:rPr lang="en-GB" sz="2278" dirty="0">
                <a:solidFill>
                  <a:srgbClr val="1D208B"/>
                </a:solidFill>
                <a:latin typeface="Adobe Caslon Pro" panose="0205050205050A020403" pitchFamily="18" charset="0"/>
              </a:rPr>
              <a:t>Textiles Competition</a:t>
            </a:r>
            <a:endParaRPr lang="en-GB" sz="2785" dirty="0">
              <a:solidFill>
                <a:srgbClr val="1D208B"/>
              </a:solidFill>
              <a:latin typeface="Adobe Caslon Pro" panose="0205050205050A020403" pitchFamily="18" charset="0"/>
            </a:endParaRPr>
          </a:p>
        </p:txBody>
      </p:sp>
      <p:pic>
        <p:nvPicPr>
          <p:cNvPr id="6" name="Picture 16" descr="The Queen's Platinum Jubilee Budget Display Flag - 5ft x 3ft – Flags and  Flagpoles">
            <a:extLst>
              <a:ext uri="{FF2B5EF4-FFF2-40B4-BE49-F238E27FC236}">
                <a16:creationId xmlns:a16="http://schemas.microsoft.com/office/drawing/2014/main" id="{051798EA-4435-4289-946F-D179B440F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552" y="1118998"/>
            <a:ext cx="852897" cy="50945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D3C954D-A8EE-4B52-82C4-19214FB0BBEA}"/>
              </a:ext>
            </a:extLst>
          </p:cNvPr>
          <p:cNvSpPr txBox="1"/>
          <p:nvPr/>
        </p:nvSpPr>
        <p:spPr>
          <a:xfrm>
            <a:off x="6091454" y="1832326"/>
            <a:ext cx="5929703" cy="4847481"/>
          </a:xfrm>
          <a:prstGeom prst="rect">
            <a:avLst/>
          </a:prstGeom>
          <a:noFill/>
        </p:spPr>
        <p:txBody>
          <a:bodyPr wrap="square">
            <a:spAutoFit/>
          </a:bodyPr>
          <a:lstStyle/>
          <a:p>
            <a:pPr algn="ctr"/>
            <a:r>
              <a:rPr lang="en-GB" sz="3600" u="sng" dirty="0">
                <a:solidFill>
                  <a:srgbClr val="D92026"/>
                </a:solidFill>
                <a:latin typeface="Adobe Caslon Pro" panose="0205050205050A020403" pitchFamily="18" charset="0"/>
              </a:rPr>
              <a:t>How to Enter</a:t>
            </a:r>
          </a:p>
          <a:p>
            <a:pPr algn="ctr"/>
            <a:endParaRPr lang="en-GB" sz="2000" u="sng" dirty="0">
              <a:solidFill>
                <a:srgbClr val="D92026"/>
              </a:solidFill>
              <a:latin typeface="Adobe Caslon Pro" panose="0205050205050A020403" pitchFamily="18" charset="0"/>
            </a:endParaRPr>
          </a:p>
          <a:p>
            <a:pPr algn="just"/>
            <a:r>
              <a:rPr lang="en-GB" sz="2300" dirty="0">
                <a:solidFill>
                  <a:srgbClr val="D92026"/>
                </a:solidFill>
                <a:latin typeface="Adobe Caslon Pro" panose="0205050205050A020403" pitchFamily="18" charset="0"/>
              </a:rPr>
              <a:t>Using whatever materials you can find borrow or buy, create a piece of bunting that celebrates the Queens Platinum Jubilee.</a:t>
            </a:r>
          </a:p>
          <a:p>
            <a:pPr algn="just"/>
            <a:r>
              <a:rPr lang="en-GB" sz="2300" dirty="0">
                <a:solidFill>
                  <a:srgbClr val="D92026"/>
                </a:solidFill>
                <a:latin typeface="Adobe Caslon Pro" panose="0205050205050A020403" pitchFamily="18" charset="0"/>
              </a:rPr>
              <a:t>Each piece of bunting will be added to larger string of bunting to celebrate the Queens Jubilee. Each entry will gain a merit for your House and the winners, whose piece best reflects the 70 year reign of The Queen will be invited to a Jubilee Tea Party on Friday 27</a:t>
            </a:r>
            <a:r>
              <a:rPr lang="en-GB" sz="2300" baseline="30000" dirty="0">
                <a:solidFill>
                  <a:srgbClr val="D92026"/>
                </a:solidFill>
                <a:latin typeface="Adobe Caslon Pro" panose="0205050205050A020403" pitchFamily="18" charset="0"/>
              </a:rPr>
              <a:t>th</a:t>
            </a:r>
            <a:r>
              <a:rPr lang="en-GB" sz="2300" dirty="0">
                <a:solidFill>
                  <a:srgbClr val="D92026"/>
                </a:solidFill>
                <a:latin typeface="Adobe Caslon Pro" panose="0205050205050A020403" pitchFamily="18" charset="0"/>
              </a:rPr>
              <a:t>  May!</a:t>
            </a:r>
          </a:p>
          <a:p>
            <a:pPr algn="just"/>
            <a:r>
              <a:rPr lang="en-GB" sz="2300" dirty="0">
                <a:solidFill>
                  <a:srgbClr val="D92026"/>
                </a:solidFill>
                <a:latin typeface="Adobe Caslon Pro" panose="0205050205050A020403" pitchFamily="18" charset="0"/>
              </a:rPr>
              <a:t>Bring your entries to either Miss Wint or Mrs Swan by Friday 13</a:t>
            </a:r>
            <a:r>
              <a:rPr lang="en-GB" sz="2300" baseline="30000" dirty="0">
                <a:solidFill>
                  <a:srgbClr val="D92026"/>
                </a:solidFill>
                <a:latin typeface="Adobe Caslon Pro" panose="0205050205050A020403" pitchFamily="18" charset="0"/>
              </a:rPr>
              <a:t>th</a:t>
            </a:r>
            <a:r>
              <a:rPr lang="en-GB" sz="2300" dirty="0">
                <a:solidFill>
                  <a:srgbClr val="D92026"/>
                </a:solidFill>
                <a:latin typeface="Adobe Caslon Pro" panose="0205050205050A020403" pitchFamily="18" charset="0"/>
              </a:rPr>
              <a:t> May!</a:t>
            </a:r>
          </a:p>
        </p:txBody>
      </p:sp>
      <p:pic>
        <p:nvPicPr>
          <p:cNvPr id="3" name="Picture 2">
            <a:extLst>
              <a:ext uri="{FF2B5EF4-FFF2-40B4-BE49-F238E27FC236}">
                <a16:creationId xmlns:a16="http://schemas.microsoft.com/office/drawing/2014/main" id="{3BB50B4F-1143-4EBA-9481-E06480E863B7}"/>
              </a:ext>
            </a:extLst>
          </p:cNvPr>
          <p:cNvPicPr>
            <a:picLocks noChangeAspect="1"/>
          </p:cNvPicPr>
          <p:nvPr/>
        </p:nvPicPr>
        <p:blipFill>
          <a:blip r:embed="rId3"/>
          <a:stretch>
            <a:fillRect/>
          </a:stretch>
        </p:blipFill>
        <p:spPr>
          <a:xfrm>
            <a:off x="102674" y="1990455"/>
            <a:ext cx="5698233" cy="4734684"/>
          </a:xfrm>
          <a:prstGeom prst="rect">
            <a:avLst/>
          </a:prstGeom>
        </p:spPr>
      </p:pic>
    </p:spTree>
    <p:extLst>
      <p:ext uri="{BB962C8B-B14F-4D97-AF65-F5344CB8AC3E}">
        <p14:creationId xmlns:p14="http://schemas.microsoft.com/office/powerpoint/2010/main" val="4045655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ape, polygon&#10;&#10;Description automatically generated">
            <a:extLst>
              <a:ext uri="{FF2B5EF4-FFF2-40B4-BE49-F238E27FC236}">
                <a16:creationId xmlns:a16="http://schemas.microsoft.com/office/drawing/2014/main" id="{321353B7-1BFB-4128-BC84-2CAA06BA70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55102" y="261653"/>
            <a:ext cx="4481796" cy="6334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FC2EC8-377D-40B2-8B39-83E9D4267C37}"/>
              </a:ext>
            </a:extLst>
          </p:cNvPr>
          <p:cNvSpPr/>
          <p:nvPr/>
        </p:nvSpPr>
        <p:spPr>
          <a:xfrm>
            <a:off x="7287660" y="5965392"/>
            <a:ext cx="1258589" cy="825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9"/>
          </a:p>
        </p:txBody>
      </p:sp>
      <p:sp>
        <p:nvSpPr>
          <p:cNvPr id="4" name="Rectangle 3">
            <a:extLst>
              <a:ext uri="{FF2B5EF4-FFF2-40B4-BE49-F238E27FC236}">
                <a16:creationId xmlns:a16="http://schemas.microsoft.com/office/drawing/2014/main" id="{B748A610-F1CA-4F45-883B-B8A0DE9AFC9E}"/>
              </a:ext>
            </a:extLst>
          </p:cNvPr>
          <p:cNvSpPr/>
          <p:nvPr/>
        </p:nvSpPr>
        <p:spPr>
          <a:xfrm>
            <a:off x="3855102" y="771525"/>
            <a:ext cx="4481796" cy="578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9"/>
          </a:p>
        </p:txBody>
      </p:sp>
    </p:spTree>
    <p:extLst>
      <p:ext uri="{BB962C8B-B14F-4D97-AF65-F5344CB8AC3E}">
        <p14:creationId xmlns:p14="http://schemas.microsoft.com/office/powerpoint/2010/main" val="788692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pic>
        <p:nvPicPr>
          <p:cNvPr id="8" name="Picture 4" descr="Events – The Queen's Platinum Jubilee 2022">
            <a:extLst>
              <a:ext uri="{FF2B5EF4-FFF2-40B4-BE49-F238E27FC236}">
                <a16:creationId xmlns:a16="http://schemas.microsoft.com/office/drawing/2014/main" id="{C1773826-1536-42E1-8DB4-E669530AC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9289"/>
            <a:ext cx="64007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96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BEE65D06-3E49-4679-9AAB-2B6EB717659C}"/>
              </a:ext>
            </a:extLst>
          </p:cNvPr>
          <p:cNvSpPr txBox="1"/>
          <p:nvPr/>
        </p:nvSpPr>
        <p:spPr>
          <a:xfrm>
            <a:off x="1104900" y="7058552"/>
            <a:ext cx="6096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Each child that enters receives a merit for their house</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winners s first , second and third in each subject involved will attend a jubilee tea party period 5 on Friday 27</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May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ideas I have so far , and </a:t>
            </a:r>
            <a:r>
              <a:rPr lang="en-GB" sz="1800" dirty="0" err="1">
                <a:effectLst/>
                <a:latin typeface="Calibri" panose="020F0502020204030204" pitchFamily="34" charset="0"/>
                <a:ea typeface="Calibri" panose="020F0502020204030204" pitchFamily="34" charset="0"/>
              </a:rPr>
              <a:t>pleaes</a:t>
            </a:r>
            <a:r>
              <a:rPr lang="en-GB" sz="1800" dirty="0">
                <a:effectLst/>
                <a:latin typeface="Calibri" panose="020F0502020204030204" pitchFamily="34" charset="0"/>
                <a:ea typeface="Calibri" panose="020F0502020204030204" pitchFamily="34" charset="0"/>
              </a:rPr>
              <a:t> feel free to correct them or suggest an alternative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Art – a portrait of the Queen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We are happy to launch it and they do it in their own time – deadline May 13</a:t>
            </a:r>
            <a:r>
              <a:rPr lang="en-GB" sz="1800" baseline="30000" dirty="0">
                <a:effectLst/>
                <a:latin typeface="Calibri" panose="020F0502020204030204" pitchFamily="34" charset="0"/>
                <a:ea typeface="Calibri" panose="020F0502020204030204" pitchFamily="34" charset="0"/>
              </a:rPr>
              <a:t>th</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Or if there was room for them to do it in their art lessons that would be ok too.</a:t>
            </a:r>
          </a:p>
        </p:txBody>
      </p:sp>
      <p:sp>
        <p:nvSpPr>
          <p:cNvPr id="11" name="TextBox 10">
            <a:extLst>
              <a:ext uri="{FF2B5EF4-FFF2-40B4-BE49-F238E27FC236}">
                <a16:creationId xmlns:a16="http://schemas.microsoft.com/office/drawing/2014/main" id="{670B6413-2B6E-4E6A-B7C6-726B25FB93BA}"/>
              </a:ext>
            </a:extLst>
          </p:cNvPr>
          <p:cNvSpPr txBox="1"/>
          <p:nvPr/>
        </p:nvSpPr>
        <p:spPr>
          <a:xfrm>
            <a:off x="160659" y="1267232"/>
            <a:ext cx="11737299" cy="4031873"/>
          </a:xfrm>
          <a:prstGeom prst="rect">
            <a:avLst/>
          </a:prstGeom>
          <a:noFill/>
        </p:spPr>
        <p:txBody>
          <a:bodyPr wrap="square" rtlCol="0">
            <a:spAutoFit/>
          </a:bodyPr>
          <a:lstStyle/>
          <a:p>
            <a:pPr algn="ctr"/>
            <a:r>
              <a:rPr lang="en-GB" sz="8000" b="1" i="1" dirty="0"/>
              <a:t>Year 7</a:t>
            </a:r>
          </a:p>
          <a:p>
            <a:pPr algn="ctr"/>
            <a:r>
              <a:rPr lang="en-GB" sz="9600" b="1" i="1" dirty="0">
                <a:solidFill>
                  <a:srgbClr val="7030A0"/>
                </a:solidFill>
              </a:rPr>
              <a:t>Portrait of the Queen</a:t>
            </a:r>
          </a:p>
          <a:p>
            <a:pPr algn="ctr"/>
            <a:r>
              <a:rPr lang="en-GB" sz="8000" b="1" i="1" dirty="0"/>
              <a:t>Art Competition</a:t>
            </a:r>
          </a:p>
        </p:txBody>
      </p:sp>
    </p:spTree>
    <p:extLst>
      <p:ext uri="{BB962C8B-B14F-4D97-AF65-F5344CB8AC3E}">
        <p14:creationId xmlns:p14="http://schemas.microsoft.com/office/powerpoint/2010/main" val="1429038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3000"/>
                                        <p:tgtEl>
                                          <p:spTgt spid="11">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left)">
                                      <p:cBhvr>
                                        <p:cTn id="15" dur="3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70B6413-2B6E-4E6A-B7C6-726B25FB93BA}"/>
              </a:ext>
            </a:extLst>
          </p:cNvPr>
          <p:cNvSpPr txBox="1"/>
          <p:nvPr/>
        </p:nvSpPr>
        <p:spPr>
          <a:xfrm>
            <a:off x="1104900" y="1938673"/>
            <a:ext cx="10183880" cy="3139321"/>
          </a:xfrm>
          <a:prstGeom prst="rect">
            <a:avLst/>
          </a:prstGeom>
          <a:noFill/>
        </p:spPr>
        <p:txBody>
          <a:bodyPr wrap="square" rtlCol="0">
            <a:spAutoFit/>
          </a:bodyPr>
          <a:lstStyle/>
          <a:p>
            <a:pPr algn="ctr"/>
            <a:r>
              <a:rPr lang="en-GB" sz="6600" b="1" i="1" dirty="0"/>
              <a:t>Create a </a:t>
            </a:r>
            <a:r>
              <a:rPr lang="en-GB" sz="6600" b="1" i="1" dirty="0">
                <a:solidFill>
                  <a:srgbClr val="7030A0"/>
                </a:solidFill>
              </a:rPr>
              <a:t>portrait</a:t>
            </a:r>
            <a:r>
              <a:rPr lang="en-GB" sz="6600" b="1" i="1" dirty="0"/>
              <a:t> to help</a:t>
            </a:r>
          </a:p>
          <a:p>
            <a:pPr algn="ctr"/>
            <a:r>
              <a:rPr lang="en-GB" sz="6600" b="1" i="1" dirty="0"/>
              <a:t>celebrate the </a:t>
            </a:r>
          </a:p>
          <a:p>
            <a:pPr algn="ctr"/>
            <a:r>
              <a:rPr lang="en-GB" sz="6600" b="1" i="1" dirty="0">
                <a:solidFill>
                  <a:srgbClr val="7030A0"/>
                </a:solidFill>
              </a:rPr>
              <a:t>Queen’s Platinum Jubilee.</a:t>
            </a:r>
          </a:p>
        </p:txBody>
      </p:sp>
    </p:spTree>
    <p:extLst>
      <p:ext uri="{BB962C8B-B14F-4D97-AF65-F5344CB8AC3E}">
        <p14:creationId xmlns:p14="http://schemas.microsoft.com/office/powerpoint/2010/main" val="419573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1500"/>
                                        <p:tgtEl>
                                          <p:spTgt spid="11">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1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70B6413-2B6E-4E6A-B7C6-726B25FB93BA}"/>
              </a:ext>
            </a:extLst>
          </p:cNvPr>
          <p:cNvSpPr txBox="1"/>
          <p:nvPr/>
        </p:nvSpPr>
        <p:spPr>
          <a:xfrm>
            <a:off x="1487457" y="1938673"/>
            <a:ext cx="9718610" cy="3139321"/>
          </a:xfrm>
          <a:prstGeom prst="rect">
            <a:avLst/>
          </a:prstGeom>
          <a:noFill/>
        </p:spPr>
        <p:txBody>
          <a:bodyPr wrap="square" rtlCol="0">
            <a:spAutoFit/>
          </a:bodyPr>
          <a:lstStyle/>
          <a:p>
            <a:pPr algn="ctr"/>
            <a:r>
              <a:rPr lang="en-GB" sz="6600" b="1" i="1" dirty="0"/>
              <a:t>You may work in any style</a:t>
            </a:r>
          </a:p>
          <a:p>
            <a:pPr algn="ctr"/>
            <a:r>
              <a:rPr lang="en-GB" sz="6600" b="1" i="1" dirty="0"/>
              <a:t>or use any media</a:t>
            </a:r>
            <a:r>
              <a:rPr lang="en-GB" sz="6600" b="1" i="1" dirty="0">
                <a:solidFill>
                  <a:srgbClr val="7030A0"/>
                </a:solidFill>
              </a:rPr>
              <a:t> </a:t>
            </a:r>
            <a:r>
              <a:rPr lang="en-GB" sz="6600" b="1" i="1" dirty="0"/>
              <a:t>from</a:t>
            </a:r>
          </a:p>
          <a:p>
            <a:pPr algn="ctr"/>
            <a:r>
              <a:rPr lang="en-GB" sz="6600" b="1" i="1" dirty="0">
                <a:solidFill>
                  <a:srgbClr val="7030A0"/>
                </a:solidFill>
              </a:rPr>
              <a:t>collage</a:t>
            </a:r>
            <a:r>
              <a:rPr lang="en-GB" sz="6600" b="1" i="1" dirty="0"/>
              <a:t> to </a:t>
            </a:r>
            <a:r>
              <a:rPr lang="en-GB" sz="6600" b="1" i="1" dirty="0">
                <a:solidFill>
                  <a:srgbClr val="7030A0"/>
                </a:solidFill>
              </a:rPr>
              <a:t>pencil</a:t>
            </a:r>
            <a:r>
              <a:rPr lang="en-GB" sz="6600" b="1" i="1" dirty="0"/>
              <a:t> or </a:t>
            </a:r>
            <a:r>
              <a:rPr lang="en-GB" sz="6600" b="1" i="1" dirty="0">
                <a:solidFill>
                  <a:srgbClr val="7030A0"/>
                </a:solidFill>
              </a:rPr>
              <a:t>paint</a:t>
            </a:r>
            <a:r>
              <a:rPr lang="en-GB" sz="6600" b="1" i="1" dirty="0"/>
              <a:t>.</a:t>
            </a:r>
          </a:p>
        </p:txBody>
      </p:sp>
    </p:spTree>
    <p:extLst>
      <p:ext uri="{BB962C8B-B14F-4D97-AF65-F5344CB8AC3E}">
        <p14:creationId xmlns:p14="http://schemas.microsoft.com/office/powerpoint/2010/main" val="4156983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1500"/>
                                        <p:tgtEl>
                                          <p:spTgt spid="11">
                                            <p:txEl>
                                              <p:pRg st="1" end="1"/>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left)">
                                      <p:cBhvr>
                                        <p:cTn id="15" dur="1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ne Perkins | Famous artwork, Art, Artwork">
            <a:extLst>
              <a:ext uri="{FF2B5EF4-FFF2-40B4-BE49-F238E27FC236}">
                <a16:creationId xmlns:a16="http://schemas.microsoft.com/office/drawing/2014/main" id="{A5895DA9-06CC-44EA-A0C0-2BF939BD5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389" y="1790699"/>
            <a:ext cx="3375573" cy="46979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lastic Classics” by Jane Perkins | Button art, Mosaic artwork, Recycled art">
            <a:extLst>
              <a:ext uri="{FF2B5EF4-FFF2-40B4-BE49-F238E27FC236}">
                <a16:creationId xmlns:a16="http://schemas.microsoft.com/office/drawing/2014/main" id="{5484D5B1-CF4C-4E19-9A85-5DD45E17D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694" y="874033"/>
            <a:ext cx="4142961" cy="58530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Events – The Queen's Platinum Jubilee 2022">
            <a:extLst>
              <a:ext uri="{FF2B5EF4-FFF2-40B4-BE49-F238E27FC236}">
                <a16:creationId xmlns:a16="http://schemas.microsoft.com/office/drawing/2014/main" id="{6EC1873C-327F-40E4-AFA0-2CF07A770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69D7D93-B900-4608-8049-87D976297B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2613" y="214605"/>
            <a:ext cx="2708728" cy="17240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5BF9631-9981-4554-8FAB-C7E6879A2109}"/>
              </a:ext>
            </a:extLst>
          </p:cNvPr>
          <p:cNvSpPr txBox="1"/>
          <p:nvPr/>
        </p:nvSpPr>
        <p:spPr>
          <a:xfrm>
            <a:off x="1054004" y="-49297"/>
            <a:ext cx="9424405" cy="923330"/>
          </a:xfrm>
          <a:prstGeom prst="rect">
            <a:avLst/>
          </a:prstGeom>
          <a:noFill/>
        </p:spPr>
        <p:txBody>
          <a:bodyPr wrap="square" rtlCol="0">
            <a:spAutoFit/>
          </a:bodyPr>
          <a:lstStyle/>
          <a:p>
            <a:pPr algn="ctr"/>
            <a:r>
              <a:rPr lang="en-GB" sz="5400" b="1" i="1" dirty="0"/>
              <a:t>Here are some ideas…</a:t>
            </a:r>
          </a:p>
        </p:txBody>
      </p:sp>
      <p:sp>
        <p:nvSpPr>
          <p:cNvPr id="9" name="TextBox 8">
            <a:extLst>
              <a:ext uri="{FF2B5EF4-FFF2-40B4-BE49-F238E27FC236}">
                <a16:creationId xmlns:a16="http://schemas.microsoft.com/office/drawing/2014/main" id="{EF0BD925-06AF-4170-80A6-355E3754CA45}"/>
              </a:ext>
            </a:extLst>
          </p:cNvPr>
          <p:cNvSpPr txBox="1"/>
          <p:nvPr/>
        </p:nvSpPr>
        <p:spPr>
          <a:xfrm>
            <a:off x="155447" y="2604380"/>
            <a:ext cx="2640723" cy="2585323"/>
          </a:xfrm>
          <a:prstGeom prst="rect">
            <a:avLst/>
          </a:prstGeom>
          <a:noFill/>
        </p:spPr>
        <p:txBody>
          <a:bodyPr wrap="square" rtlCol="0">
            <a:spAutoFit/>
          </a:bodyPr>
          <a:lstStyle/>
          <a:p>
            <a:pPr algn="ctr"/>
            <a:r>
              <a:rPr lang="en-GB" sz="5400" b="1" i="1" dirty="0"/>
              <a:t>Found material Collage</a:t>
            </a:r>
          </a:p>
        </p:txBody>
      </p:sp>
    </p:spTree>
    <p:extLst>
      <p:ext uri="{BB962C8B-B14F-4D97-AF65-F5344CB8AC3E}">
        <p14:creationId xmlns:p14="http://schemas.microsoft.com/office/powerpoint/2010/main" val="1227289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500"/>
                                        <p:tgtEl>
                                          <p:spTgt spid="8">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3565</Words>
  <Application>Microsoft Office PowerPoint</Application>
  <PresentationFormat>Widescreen</PresentationFormat>
  <Paragraphs>364</Paragraphs>
  <Slides>54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54</vt:i4>
      </vt:variant>
    </vt:vector>
  </HeadingPairs>
  <TitlesOfParts>
    <vt:vector size="67" baseType="lpstr">
      <vt:lpstr>Adobe Caslon Pro</vt:lpstr>
      <vt:lpstr>Arial</vt:lpstr>
      <vt:lpstr>Aromatic</vt:lpstr>
      <vt:lpstr>Bell MT</vt:lpstr>
      <vt:lpstr>Berlin Sans FB Demi</vt:lpstr>
      <vt:lpstr>Calibri</vt:lpstr>
      <vt:lpstr>Calibri Light</vt:lpstr>
      <vt:lpstr>Franklin Gothic Book</vt:lpstr>
      <vt:lpstr>Georgia Pro Cond</vt:lpstr>
      <vt:lpstr>Rockwell</vt:lpstr>
      <vt:lpstr>Wingdings</vt:lpstr>
      <vt:lpstr>Office Theme</vt:lpstr>
      <vt:lpstr>1_Office Theme</vt:lpstr>
      <vt:lpstr>PowerPoint Presentation</vt:lpstr>
      <vt:lpstr>PowerPoint Presentation</vt:lpstr>
      <vt:lpstr>Year 7  Ecclesbourne school  competition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Science</vt:lpstr>
      <vt:lpstr>PowerPoint Presentation</vt:lpstr>
      <vt:lpstr>PowerPoint Presentation</vt:lpstr>
      <vt:lpstr>PowerPoint Presentation</vt:lpstr>
      <vt:lpstr>PowerPoint Presentation</vt:lpstr>
      <vt:lpstr>PowerPoint Presentation</vt:lpstr>
      <vt:lpstr>Let’s write like a laureate…</vt:lpstr>
      <vt:lpstr>Let’s write like a laureate…</vt:lpstr>
      <vt:lpstr>Some examples (and extracts from) the work of the current poet laureate Simon Armitage</vt:lpstr>
      <vt:lpstr>Let’s write like a laureate…</vt:lpstr>
      <vt:lpstr>Let’s write like a laureate… </vt:lpstr>
      <vt:lpstr>Let’s write like a laureate… </vt:lpstr>
      <vt:lpstr>PowerPoint Presentation</vt:lpstr>
      <vt:lpstr>The Platinum Pudding competition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Platinum Maths competition</vt:lpstr>
      <vt:lpstr>PowerPoint Presentation</vt:lpstr>
      <vt:lpstr>Music Competition – Queen 70 years !</vt:lpstr>
      <vt:lpstr>PowerPoint Presentation</vt:lpstr>
      <vt:lpstr>PowerPoint Presentation</vt:lpstr>
      <vt:lpstr>PowerPoint Presentation</vt:lpstr>
      <vt:lpstr>The Queens Platinum Jubilee competition- Religious Studies</vt:lpstr>
      <vt:lpstr>PowerPoint Presentation</vt:lpstr>
      <vt:lpstr>PowerPoint Presentation</vt:lpstr>
      <vt:lpstr>PowerPoint Presentation</vt:lpstr>
      <vt:lpstr>Science Competition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Moore</dc:creator>
  <cp:lastModifiedBy>Petra Owen-Moore (PDO)</cp:lastModifiedBy>
  <cp:revision>9</cp:revision>
  <dcterms:created xsi:type="dcterms:W3CDTF">2022-04-24T20:42:49Z</dcterms:created>
  <dcterms:modified xsi:type="dcterms:W3CDTF">2022-04-27T06:58:52Z</dcterms:modified>
</cp:coreProperties>
</file>