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59" r:id="rId8"/>
    <p:sldId id="260" r:id="rId9"/>
    <p:sldId id="261" r:id="rId10"/>
    <p:sldId id="292" r:id="rId11"/>
    <p:sldId id="295" r:id="rId12"/>
    <p:sldId id="296" r:id="rId13"/>
    <p:sldId id="300" r:id="rId14"/>
    <p:sldId id="301" r:id="rId15"/>
    <p:sldId id="302" r:id="rId16"/>
    <p:sldId id="297" r:id="rId17"/>
    <p:sldId id="303" r:id="rId18"/>
    <p:sldId id="305" r:id="rId19"/>
    <p:sldId id="315" r:id="rId20"/>
    <p:sldId id="306" r:id="rId21"/>
    <p:sldId id="307" r:id="rId22"/>
    <p:sldId id="308" r:id="rId23"/>
    <p:sldId id="298" r:id="rId24"/>
    <p:sldId id="293" r:id="rId25"/>
    <p:sldId id="294" r:id="rId26"/>
    <p:sldId id="316" r:id="rId27"/>
    <p:sldId id="277" r:id="rId28"/>
    <p:sldId id="275" r:id="rId29"/>
    <p:sldId id="278" r:id="rId30"/>
    <p:sldId id="269" r:id="rId31"/>
    <p:sldId id="317" r:id="rId32"/>
    <p:sldId id="280" r:id="rId33"/>
    <p:sldId id="318" r:id="rId34"/>
    <p:sldId id="319" r:id="rId35"/>
    <p:sldId id="320" r:id="rId36"/>
    <p:sldId id="321" r:id="rId37"/>
    <p:sldId id="304" r:id="rId38"/>
    <p:sldId id="309" r:id="rId39"/>
    <p:sldId id="310" r:id="rId40"/>
    <p:sldId id="270" r:id="rId41"/>
    <p:sldId id="313" r:id="rId42"/>
    <p:sldId id="263" r:id="rId43"/>
    <p:sldId id="286" r:id="rId44"/>
    <p:sldId id="287" r:id="rId45"/>
    <p:sldId id="272" r:id="rId46"/>
    <p:sldId id="279" r:id="rId47"/>
    <p:sldId id="266" r:id="rId48"/>
    <p:sldId id="267" r:id="rId49"/>
    <p:sldId id="274" r:id="rId50"/>
    <p:sldId id="281" r:id="rId51"/>
    <p:sldId id="282" r:id="rId52"/>
    <p:sldId id="283" r:id="rId53"/>
    <p:sldId id="284" r:id="rId54"/>
    <p:sldId id="285" r:id="rId55"/>
    <p:sldId id="288" r:id="rId56"/>
    <p:sldId id="289" r:id="rId57"/>
    <p:sldId id="290"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3281A7-EB9F-D7A4-44E7-DC8D50D1F411}" v="18" dt="2023-07-10T11:49:34.2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841" autoAdjust="0"/>
    <p:restoredTop sz="94660"/>
  </p:normalViewPr>
  <p:slideViewPr>
    <p:cSldViewPr snapToGrid="0">
      <p:cViewPr varScale="1">
        <p:scale>
          <a:sx n="96" d="100"/>
          <a:sy n="96" d="100"/>
        </p:scale>
        <p:origin x="96" y="3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5757E76-7F67-40A1-B8D5-E701343707FC}" type="datetimeFigureOut">
              <a:rPr lang="en-GB" smtClean="0"/>
              <a:t>11/07/2023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270450C-D249-4205-A75F-F0A5DC9BB3A5}" type="slidenum">
              <a:rPr lang="en-GB" smtClean="0"/>
              <a:t>‹#›</a:t>
            </a:fld>
            <a:endParaRPr lang="en-GB"/>
          </a:p>
        </p:txBody>
      </p:sp>
    </p:spTree>
    <p:extLst>
      <p:ext uri="{BB962C8B-B14F-4D97-AF65-F5344CB8AC3E}">
        <p14:creationId xmlns:p14="http://schemas.microsoft.com/office/powerpoint/2010/main" val="3430267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5757E76-7F67-40A1-B8D5-E701343707FC}" type="datetimeFigureOut">
              <a:rPr lang="en-GB" smtClean="0"/>
              <a:t>11/07/2023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270450C-D249-4205-A75F-F0A5DC9BB3A5}" type="slidenum">
              <a:rPr lang="en-GB" smtClean="0"/>
              <a:t>‹#›</a:t>
            </a:fld>
            <a:endParaRPr lang="en-GB"/>
          </a:p>
        </p:txBody>
      </p:sp>
    </p:spTree>
    <p:extLst>
      <p:ext uri="{BB962C8B-B14F-4D97-AF65-F5344CB8AC3E}">
        <p14:creationId xmlns:p14="http://schemas.microsoft.com/office/powerpoint/2010/main" val="1362476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5757E76-7F67-40A1-B8D5-E701343707FC}" type="datetimeFigureOut">
              <a:rPr lang="en-GB" smtClean="0"/>
              <a:t>11/07/2023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270450C-D249-4205-A75F-F0A5DC9BB3A5}" type="slidenum">
              <a:rPr lang="en-GB" smtClean="0"/>
              <a:t>‹#›</a:t>
            </a:fld>
            <a:endParaRPr lang="en-GB"/>
          </a:p>
        </p:txBody>
      </p:sp>
    </p:spTree>
    <p:extLst>
      <p:ext uri="{BB962C8B-B14F-4D97-AF65-F5344CB8AC3E}">
        <p14:creationId xmlns:p14="http://schemas.microsoft.com/office/powerpoint/2010/main" val="2987177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5757E76-7F67-40A1-B8D5-E701343707FC}" type="datetimeFigureOut">
              <a:rPr lang="en-GB" smtClean="0"/>
              <a:t>11/07/2023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270450C-D249-4205-A75F-F0A5DC9BB3A5}" type="slidenum">
              <a:rPr lang="en-GB" smtClean="0"/>
              <a:t>‹#›</a:t>
            </a:fld>
            <a:endParaRPr lang="en-GB"/>
          </a:p>
        </p:txBody>
      </p:sp>
    </p:spTree>
    <p:extLst>
      <p:ext uri="{BB962C8B-B14F-4D97-AF65-F5344CB8AC3E}">
        <p14:creationId xmlns:p14="http://schemas.microsoft.com/office/powerpoint/2010/main" val="3097375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5757E76-7F67-40A1-B8D5-E701343707FC}" type="datetimeFigureOut">
              <a:rPr lang="en-GB" smtClean="0"/>
              <a:t>11/07/2023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270450C-D249-4205-A75F-F0A5DC9BB3A5}" type="slidenum">
              <a:rPr lang="en-GB" smtClean="0"/>
              <a:t>‹#›</a:t>
            </a:fld>
            <a:endParaRPr lang="en-GB"/>
          </a:p>
        </p:txBody>
      </p:sp>
    </p:spTree>
    <p:extLst>
      <p:ext uri="{BB962C8B-B14F-4D97-AF65-F5344CB8AC3E}">
        <p14:creationId xmlns:p14="http://schemas.microsoft.com/office/powerpoint/2010/main" val="1236752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5757E76-7F67-40A1-B8D5-E701343707FC}" type="datetimeFigureOut">
              <a:rPr lang="en-GB" smtClean="0"/>
              <a:t>11/07/2023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270450C-D249-4205-A75F-F0A5DC9BB3A5}" type="slidenum">
              <a:rPr lang="en-GB" smtClean="0"/>
              <a:t>‹#›</a:t>
            </a:fld>
            <a:endParaRPr lang="en-GB"/>
          </a:p>
        </p:txBody>
      </p:sp>
    </p:spTree>
    <p:extLst>
      <p:ext uri="{BB962C8B-B14F-4D97-AF65-F5344CB8AC3E}">
        <p14:creationId xmlns:p14="http://schemas.microsoft.com/office/powerpoint/2010/main" val="3798735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5757E76-7F67-40A1-B8D5-E701343707FC}" type="datetimeFigureOut">
              <a:rPr lang="en-GB" smtClean="0"/>
              <a:t>11/07/2023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270450C-D249-4205-A75F-F0A5DC9BB3A5}" type="slidenum">
              <a:rPr lang="en-GB" smtClean="0"/>
              <a:t>‹#›</a:t>
            </a:fld>
            <a:endParaRPr lang="en-GB"/>
          </a:p>
        </p:txBody>
      </p:sp>
    </p:spTree>
    <p:extLst>
      <p:ext uri="{BB962C8B-B14F-4D97-AF65-F5344CB8AC3E}">
        <p14:creationId xmlns:p14="http://schemas.microsoft.com/office/powerpoint/2010/main" val="1792771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5757E76-7F67-40A1-B8D5-E701343707FC}" type="datetimeFigureOut">
              <a:rPr lang="en-GB" smtClean="0"/>
              <a:t>11/07/2023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270450C-D249-4205-A75F-F0A5DC9BB3A5}" type="slidenum">
              <a:rPr lang="en-GB" smtClean="0"/>
              <a:t>‹#›</a:t>
            </a:fld>
            <a:endParaRPr lang="en-GB"/>
          </a:p>
        </p:txBody>
      </p:sp>
    </p:spTree>
    <p:extLst>
      <p:ext uri="{BB962C8B-B14F-4D97-AF65-F5344CB8AC3E}">
        <p14:creationId xmlns:p14="http://schemas.microsoft.com/office/powerpoint/2010/main" val="2763137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757E76-7F67-40A1-B8D5-E701343707FC}" type="datetimeFigureOut">
              <a:rPr lang="en-GB" smtClean="0"/>
              <a:t>11/07/2023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270450C-D249-4205-A75F-F0A5DC9BB3A5}" type="slidenum">
              <a:rPr lang="en-GB" smtClean="0"/>
              <a:t>‹#›</a:t>
            </a:fld>
            <a:endParaRPr lang="en-GB"/>
          </a:p>
        </p:txBody>
      </p:sp>
    </p:spTree>
    <p:extLst>
      <p:ext uri="{BB962C8B-B14F-4D97-AF65-F5344CB8AC3E}">
        <p14:creationId xmlns:p14="http://schemas.microsoft.com/office/powerpoint/2010/main" val="92136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5757E76-7F67-40A1-B8D5-E701343707FC}" type="datetimeFigureOut">
              <a:rPr lang="en-GB" smtClean="0"/>
              <a:t>11/07/2023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270450C-D249-4205-A75F-F0A5DC9BB3A5}" type="slidenum">
              <a:rPr lang="en-GB" smtClean="0"/>
              <a:t>‹#›</a:t>
            </a:fld>
            <a:endParaRPr lang="en-GB"/>
          </a:p>
        </p:txBody>
      </p:sp>
    </p:spTree>
    <p:extLst>
      <p:ext uri="{BB962C8B-B14F-4D97-AF65-F5344CB8AC3E}">
        <p14:creationId xmlns:p14="http://schemas.microsoft.com/office/powerpoint/2010/main" val="2396881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5757E76-7F67-40A1-B8D5-E701343707FC}" type="datetimeFigureOut">
              <a:rPr lang="en-GB" smtClean="0"/>
              <a:t>11/07/2023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270450C-D249-4205-A75F-F0A5DC9BB3A5}" type="slidenum">
              <a:rPr lang="en-GB" smtClean="0"/>
              <a:t>‹#›</a:t>
            </a:fld>
            <a:endParaRPr lang="en-GB"/>
          </a:p>
        </p:txBody>
      </p:sp>
    </p:spTree>
    <p:extLst>
      <p:ext uri="{BB962C8B-B14F-4D97-AF65-F5344CB8AC3E}">
        <p14:creationId xmlns:p14="http://schemas.microsoft.com/office/powerpoint/2010/main" val="3241816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757E76-7F67-40A1-B8D5-E701343707FC}" type="datetimeFigureOut">
              <a:rPr lang="en-GB" smtClean="0"/>
              <a:t>11/07/2023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70450C-D249-4205-A75F-F0A5DC9BB3A5}" type="slidenum">
              <a:rPr lang="en-GB" smtClean="0"/>
              <a:t>‹#›</a:t>
            </a:fld>
            <a:endParaRPr lang="en-GB"/>
          </a:p>
        </p:txBody>
      </p:sp>
    </p:spTree>
    <p:extLst>
      <p:ext uri="{BB962C8B-B14F-4D97-AF65-F5344CB8AC3E}">
        <p14:creationId xmlns:p14="http://schemas.microsoft.com/office/powerpoint/2010/main" val="6766307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themedicportal.com/application-guide/work-experience/volunteering/" TargetMode="External"/><Relationship Id="rId2" Type="http://schemas.openxmlformats.org/officeDocument/2006/relationships/hyperlink" Target="https://www.themedicportal.com/application-guide/work-experience/"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ucat.ac.uk/"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themedicportal.com/how-to-prepare-for-your-medicine-interview/" TargetMode="External"/><Relationship Id="rId2" Type="http://schemas.openxmlformats.org/officeDocument/2006/relationships/hyperlink" Target="https://www.themedicportal.com/application-guide/medical-school-interview/mmi-interviews/"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mailto:pfarina@ecclesbourne.derbyshire.sch.uk"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4602" y="549871"/>
            <a:ext cx="11302646" cy="461665"/>
          </a:xfrm>
          <a:prstGeom prst="rect">
            <a:avLst/>
          </a:prstGeom>
          <a:noFill/>
        </p:spPr>
        <p:txBody>
          <a:bodyPr wrap="none" rtlCol="0">
            <a:spAutoFit/>
          </a:bodyPr>
          <a:lstStyle/>
          <a:p>
            <a:r>
              <a:rPr lang="en-US" sz="2400" dirty="0"/>
              <a:t>Making an early application – Oxford, Cambridge, Medicine, Dentistry, Veterinary Science</a:t>
            </a:r>
            <a:endParaRPr lang="en-GB" sz="2400" dirty="0"/>
          </a:p>
        </p:txBody>
      </p:sp>
      <p:pic>
        <p:nvPicPr>
          <p:cNvPr id="5" name="Picture 4"/>
          <p:cNvPicPr>
            <a:picLocks noChangeAspect="1"/>
          </p:cNvPicPr>
          <p:nvPr/>
        </p:nvPicPr>
        <p:blipFill>
          <a:blip r:embed="rId2"/>
          <a:stretch>
            <a:fillRect/>
          </a:stretch>
        </p:blipFill>
        <p:spPr>
          <a:xfrm>
            <a:off x="727075" y="1499659"/>
            <a:ext cx="2762250" cy="1657350"/>
          </a:xfrm>
          <a:prstGeom prst="rect">
            <a:avLst/>
          </a:prstGeom>
        </p:spPr>
      </p:pic>
      <p:pic>
        <p:nvPicPr>
          <p:cNvPr id="6" name="Picture 5"/>
          <p:cNvPicPr>
            <a:picLocks noChangeAspect="1"/>
          </p:cNvPicPr>
          <p:nvPr/>
        </p:nvPicPr>
        <p:blipFill>
          <a:blip r:embed="rId3"/>
          <a:stretch>
            <a:fillRect/>
          </a:stretch>
        </p:blipFill>
        <p:spPr>
          <a:xfrm>
            <a:off x="8302157" y="4707383"/>
            <a:ext cx="3485091" cy="1951651"/>
          </a:xfrm>
          <a:prstGeom prst="rect">
            <a:avLst/>
          </a:prstGeom>
        </p:spPr>
      </p:pic>
      <p:pic>
        <p:nvPicPr>
          <p:cNvPr id="7" name="Picture 6"/>
          <p:cNvPicPr>
            <a:picLocks noChangeAspect="1"/>
          </p:cNvPicPr>
          <p:nvPr/>
        </p:nvPicPr>
        <p:blipFill>
          <a:blip r:embed="rId4"/>
          <a:stretch>
            <a:fillRect/>
          </a:stretch>
        </p:blipFill>
        <p:spPr>
          <a:xfrm>
            <a:off x="765175" y="4106332"/>
            <a:ext cx="3274484" cy="2015067"/>
          </a:xfrm>
          <a:prstGeom prst="rect">
            <a:avLst/>
          </a:prstGeom>
        </p:spPr>
      </p:pic>
      <p:pic>
        <p:nvPicPr>
          <p:cNvPr id="9" name="Picture 8"/>
          <p:cNvPicPr>
            <a:picLocks noChangeAspect="1"/>
          </p:cNvPicPr>
          <p:nvPr/>
        </p:nvPicPr>
        <p:blipFill>
          <a:blip r:embed="rId5"/>
          <a:stretch>
            <a:fillRect/>
          </a:stretch>
        </p:blipFill>
        <p:spPr>
          <a:xfrm>
            <a:off x="4299768" y="2927829"/>
            <a:ext cx="4073765" cy="1516592"/>
          </a:xfrm>
          <a:prstGeom prst="rect">
            <a:avLst/>
          </a:prstGeom>
        </p:spPr>
      </p:pic>
      <p:pic>
        <p:nvPicPr>
          <p:cNvPr id="10" name="Picture 9"/>
          <p:cNvPicPr>
            <a:picLocks noChangeAspect="1"/>
          </p:cNvPicPr>
          <p:nvPr/>
        </p:nvPicPr>
        <p:blipFill>
          <a:blip r:embed="rId6"/>
          <a:stretch>
            <a:fillRect/>
          </a:stretch>
        </p:blipFill>
        <p:spPr>
          <a:xfrm>
            <a:off x="8197850" y="1304567"/>
            <a:ext cx="3314700" cy="1381125"/>
          </a:xfrm>
          <a:prstGeom prst="rect">
            <a:avLst/>
          </a:prstGeom>
        </p:spPr>
      </p:pic>
    </p:spTree>
    <p:extLst>
      <p:ext uri="{BB962C8B-B14F-4D97-AF65-F5344CB8AC3E}">
        <p14:creationId xmlns:p14="http://schemas.microsoft.com/office/powerpoint/2010/main" val="2929920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F249A-8603-A64C-99A4-D68A5286BF17}"/>
              </a:ext>
            </a:extLst>
          </p:cNvPr>
          <p:cNvSpPr>
            <a:spLocks noGrp="1"/>
          </p:cNvSpPr>
          <p:nvPr>
            <p:ph type="title"/>
          </p:nvPr>
        </p:nvSpPr>
        <p:spPr/>
        <p:txBody>
          <a:bodyPr/>
          <a:lstStyle/>
          <a:p>
            <a:r>
              <a:rPr lang="en-GB" b="1" i="0" dirty="0">
                <a:solidFill>
                  <a:srgbClr val="606060"/>
                </a:solidFill>
                <a:effectLst/>
                <a:latin typeface="Open Sans" panose="020B0606030504020204" pitchFamily="34" charset="0"/>
              </a:rPr>
              <a:t>Show that you are intellectually curious and thoughtful</a:t>
            </a:r>
            <a:endParaRPr lang="en-US" dirty="0"/>
          </a:p>
        </p:txBody>
      </p:sp>
      <p:sp>
        <p:nvSpPr>
          <p:cNvPr id="3" name="Content Placeholder 2">
            <a:extLst>
              <a:ext uri="{FF2B5EF4-FFF2-40B4-BE49-F238E27FC236}">
                <a16:creationId xmlns:a16="http://schemas.microsoft.com/office/drawing/2014/main" id="{91E28E6A-4AF9-AC4F-B63B-DADCE9BF7405}"/>
              </a:ext>
            </a:extLst>
          </p:cNvPr>
          <p:cNvSpPr>
            <a:spLocks noGrp="1"/>
          </p:cNvSpPr>
          <p:nvPr>
            <p:ph idx="1"/>
          </p:nvPr>
        </p:nvSpPr>
        <p:spPr/>
        <p:txBody>
          <a:bodyPr/>
          <a:lstStyle/>
          <a:p>
            <a:pPr marL="0" indent="0">
              <a:buNone/>
            </a:pPr>
            <a:r>
              <a:rPr lang="en-GB" b="0" i="0" dirty="0">
                <a:solidFill>
                  <a:srgbClr val="606060"/>
                </a:solidFill>
                <a:effectLst/>
                <a:latin typeface="Open Sans" panose="020B0606030504020204" pitchFamily="34" charset="0"/>
              </a:rPr>
              <a:t>Oxbridge admissions tutors are looking for thoughtful and perceptive students who are curious about their chosen subject. How much material you have consumed on your subject is not as important as how deeply you have thought about each one. For example, there’s no point listing thirteen books that you’ve read with no comments or thoughts about any of them.  </a:t>
            </a:r>
            <a:endParaRPr lang="en-US" dirty="0"/>
          </a:p>
        </p:txBody>
      </p:sp>
    </p:spTree>
    <p:extLst>
      <p:ext uri="{BB962C8B-B14F-4D97-AF65-F5344CB8AC3E}">
        <p14:creationId xmlns:p14="http://schemas.microsoft.com/office/powerpoint/2010/main" val="1503772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D53BA-CDBB-0D4D-86F4-B051B749A3B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1D342A4-3E5F-524C-9CE8-626EF517CB9E}"/>
              </a:ext>
            </a:extLst>
          </p:cNvPr>
          <p:cNvSpPr>
            <a:spLocks noGrp="1"/>
          </p:cNvSpPr>
          <p:nvPr>
            <p:ph idx="1"/>
          </p:nvPr>
        </p:nvSpPr>
        <p:spPr/>
        <p:txBody>
          <a:bodyPr>
            <a:normAutofit fontScale="85000" lnSpcReduction="20000"/>
          </a:bodyPr>
          <a:lstStyle/>
          <a:p>
            <a:pPr marL="0" indent="0" algn="l">
              <a:buNone/>
            </a:pPr>
            <a:r>
              <a:rPr lang="en-GB" b="0" i="0" dirty="0">
                <a:solidFill>
                  <a:srgbClr val="606060"/>
                </a:solidFill>
                <a:effectLst/>
                <a:latin typeface="Open Sans" panose="020B0606030504020204" pitchFamily="34" charset="0"/>
              </a:rPr>
              <a:t>To demonstrate a thoughtful approach to your studies, you can do things like: </a:t>
            </a:r>
          </a:p>
          <a:p>
            <a:pPr algn="l">
              <a:buFont typeface="Arial" panose="020B0604020202020204" pitchFamily="34" charset="0"/>
              <a:buChar char="•"/>
            </a:pPr>
            <a:r>
              <a:rPr lang="en-GB" b="0" i="0" dirty="0">
                <a:solidFill>
                  <a:srgbClr val="606060"/>
                </a:solidFill>
                <a:effectLst/>
                <a:latin typeface="Open Sans" panose="020B0606030504020204" pitchFamily="34" charset="0"/>
              </a:rPr>
              <a:t>Give an example of something you found particularly interesting in what you learned, and explain why you found it interesting.</a:t>
            </a:r>
          </a:p>
          <a:p>
            <a:pPr algn="l">
              <a:buFont typeface="Arial" panose="020B0604020202020204" pitchFamily="34" charset="0"/>
              <a:buChar char="•"/>
            </a:pPr>
            <a:r>
              <a:rPr lang="en-GB" b="0" i="0" dirty="0">
                <a:solidFill>
                  <a:srgbClr val="606060"/>
                </a:solidFill>
                <a:effectLst/>
                <a:latin typeface="Open Sans" panose="020B0606030504020204" pitchFamily="34" charset="0"/>
              </a:rPr>
              <a:t>Write about the process that led you to discover a new material or idea.</a:t>
            </a:r>
          </a:p>
          <a:p>
            <a:pPr marL="742950" lvl="1" indent="-285750" algn="l">
              <a:buFont typeface="Arial" panose="020B0604020202020204" pitchFamily="34" charset="0"/>
              <a:buChar char="•"/>
            </a:pPr>
            <a:r>
              <a:rPr lang="en-GB" b="0" i="1" dirty="0">
                <a:solidFill>
                  <a:srgbClr val="606060"/>
                </a:solidFill>
                <a:effectLst/>
                <a:latin typeface="Open Sans" panose="020B0606030504020204" pitchFamily="34" charset="0"/>
              </a:rPr>
              <a:t>For example: “Learning about A at school led me to read X. I was particularly interested by the chapter on B, because …. This led me to further research B by watching Y.”</a:t>
            </a:r>
            <a:endParaRPr lang="en-GB" b="0" i="0" dirty="0">
              <a:solidFill>
                <a:srgbClr val="606060"/>
              </a:solidFill>
              <a:effectLst/>
              <a:latin typeface="Open Sans" panose="020B0606030504020204" pitchFamily="34" charset="0"/>
            </a:endParaRPr>
          </a:p>
          <a:p>
            <a:pPr algn="l">
              <a:buFont typeface="Arial" panose="020B0604020202020204" pitchFamily="34" charset="0"/>
              <a:buChar char="•"/>
            </a:pPr>
            <a:r>
              <a:rPr lang="en-GB" b="0" i="0" dirty="0">
                <a:solidFill>
                  <a:srgbClr val="606060"/>
                </a:solidFill>
                <a:effectLst/>
                <a:latin typeface="Open Sans" panose="020B0606030504020204" pitchFamily="34" charset="0"/>
              </a:rPr>
              <a:t>Draw links between topics, books, articles, films or lectures to show that you are not just capable of consuming information, but processing and analysing it.</a:t>
            </a:r>
          </a:p>
          <a:p>
            <a:pPr marL="742950" lvl="1" indent="-285750" algn="l">
              <a:buFont typeface="Arial" panose="020B0604020202020204" pitchFamily="34" charset="0"/>
              <a:buChar char="•"/>
            </a:pPr>
            <a:r>
              <a:rPr lang="en-GB" b="0" i="1" dirty="0">
                <a:solidFill>
                  <a:srgbClr val="606060"/>
                </a:solidFill>
                <a:effectLst/>
                <a:latin typeface="Open Sans" panose="020B0606030504020204" pitchFamily="34" charset="0"/>
              </a:rPr>
              <a:t>For example: Did two different theorists interpret a concept differently? Is there a theme that runs through a set of books you’ve read? Did you disagree with an opinion presented at a lecture?</a:t>
            </a:r>
            <a:endParaRPr lang="en-GB" b="0" i="0" dirty="0">
              <a:solidFill>
                <a:srgbClr val="606060"/>
              </a:solidFill>
              <a:effectLst/>
              <a:latin typeface="Open Sans" panose="020B0606030504020204" pitchFamily="34" charset="0"/>
            </a:endParaRPr>
          </a:p>
          <a:p>
            <a:pPr marL="0" indent="0">
              <a:buNone/>
            </a:pPr>
            <a:endParaRPr lang="en-US" dirty="0"/>
          </a:p>
        </p:txBody>
      </p:sp>
    </p:spTree>
    <p:extLst>
      <p:ext uri="{BB962C8B-B14F-4D97-AF65-F5344CB8AC3E}">
        <p14:creationId xmlns:p14="http://schemas.microsoft.com/office/powerpoint/2010/main" val="2243716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13E60-5014-A845-9D04-7C7A2C6E678E}"/>
              </a:ext>
            </a:extLst>
          </p:cNvPr>
          <p:cNvSpPr>
            <a:spLocks noGrp="1"/>
          </p:cNvSpPr>
          <p:nvPr>
            <p:ph type="title"/>
          </p:nvPr>
        </p:nvSpPr>
        <p:spPr/>
        <p:txBody>
          <a:bodyPr/>
          <a:lstStyle/>
          <a:p>
            <a:r>
              <a:rPr lang="en-GB" b="1" i="0" dirty="0">
                <a:solidFill>
                  <a:srgbClr val="606060"/>
                </a:solidFill>
                <a:effectLst/>
                <a:latin typeface="Open Sans" panose="020B0606030504020204" pitchFamily="34" charset="0"/>
              </a:rPr>
              <a:t>Try to be original…</a:t>
            </a:r>
            <a:r>
              <a:rPr lang="en-GB" b="0" i="0" dirty="0">
                <a:solidFill>
                  <a:srgbClr val="606060"/>
                </a:solidFill>
                <a:effectLst/>
                <a:latin typeface="Open Sans" panose="020B0606030504020204" pitchFamily="34" charset="0"/>
              </a:rPr>
              <a:t> </a:t>
            </a:r>
            <a:endParaRPr lang="en-US" dirty="0"/>
          </a:p>
        </p:txBody>
      </p:sp>
      <p:sp>
        <p:nvSpPr>
          <p:cNvPr id="3" name="Content Placeholder 2">
            <a:extLst>
              <a:ext uri="{FF2B5EF4-FFF2-40B4-BE49-F238E27FC236}">
                <a16:creationId xmlns:a16="http://schemas.microsoft.com/office/drawing/2014/main" id="{3CC0258E-D22E-6E43-9DED-22098B57CF59}"/>
              </a:ext>
            </a:extLst>
          </p:cNvPr>
          <p:cNvSpPr>
            <a:spLocks noGrp="1"/>
          </p:cNvSpPr>
          <p:nvPr>
            <p:ph idx="1"/>
          </p:nvPr>
        </p:nvSpPr>
        <p:spPr/>
        <p:txBody>
          <a:bodyPr vert="horz" lIns="91440" tIns="45720" rIns="91440" bIns="45720" rtlCol="0" anchor="t">
            <a:normAutofit lnSpcReduction="10000"/>
          </a:bodyPr>
          <a:lstStyle/>
          <a:p>
            <a:pPr marL="0" indent="0">
              <a:buNone/>
            </a:pPr>
            <a:r>
              <a:rPr lang="en-GB" b="0" i="0" dirty="0">
                <a:solidFill>
                  <a:srgbClr val="606060"/>
                </a:solidFill>
                <a:effectLst/>
                <a:latin typeface="Open Sans"/>
                <a:ea typeface="Open Sans"/>
                <a:cs typeface="Open Sans"/>
              </a:rPr>
              <a:t>The vast majority of</a:t>
            </a:r>
            <a:r>
              <a:rPr lang="en-GB" dirty="0">
                <a:solidFill>
                  <a:srgbClr val="606060"/>
                </a:solidFill>
                <a:latin typeface="Open Sans"/>
                <a:ea typeface="Open Sans"/>
                <a:cs typeface="Open Sans"/>
              </a:rPr>
              <a:t> </a:t>
            </a:r>
            <a:r>
              <a:rPr lang="en-GB" b="0" i="0" dirty="0">
                <a:solidFill>
                  <a:srgbClr val="606060"/>
                </a:solidFill>
                <a:effectLst/>
                <a:latin typeface="Open Sans"/>
                <a:ea typeface="Open Sans"/>
                <a:cs typeface="Open Sans"/>
              </a:rPr>
              <a:t>applicants have really good grades, which can make it difficult to stand out from the crowd. This is where your ability to be perceptive and original comes in. Think about how the subject that you are applying for relates to your other studies, the world around you, and even your personal experiences. </a:t>
            </a:r>
          </a:p>
          <a:p>
            <a:pPr marL="0" indent="0">
              <a:buNone/>
            </a:pPr>
            <a:r>
              <a:rPr lang="en-GB" b="0" i="0" dirty="0">
                <a:solidFill>
                  <a:srgbClr val="606060"/>
                </a:solidFill>
                <a:effectLst/>
                <a:latin typeface="Open Sans" panose="020B0606030504020204" pitchFamily="34" charset="0"/>
              </a:rPr>
              <a:t>Remember that the people who will read your application, and interview you, have made a career out of their chosen subject, and it really is their passion. They will genuinely be interested to have a conversation with you if you can bring an interesting or original thought to your Personal Statement and interview. </a:t>
            </a:r>
            <a:endParaRPr lang="en-US" dirty="0"/>
          </a:p>
        </p:txBody>
      </p:sp>
    </p:spTree>
    <p:extLst>
      <p:ext uri="{BB962C8B-B14F-4D97-AF65-F5344CB8AC3E}">
        <p14:creationId xmlns:p14="http://schemas.microsoft.com/office/powerpoint/2010/main" val="2382361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8DDE0-3693-E049-86C3-79C5C0B5C19E}"/>
              </a:ext>
            </a:extLst>
          </p:cNvPr>
          <p:cNvSpPr>
            <a:spLocks noGrp="1"/>
          </p:cNvSpPr>
          <p:nvPr>
            <p:ph type="title"/>
          </p:nvPr>
        </p:nvSpPr>
        <p:spPr/>
        <p:txBody>
          <a:bodyPr/>
          <a:lstStyle/>
          <a:p>
            <a:r>
              <a:rPr lang="en-GB" b="1" i="0" dirty="0">
                <a:solidFill>
                  <a:srgbClr val="606060"/>
                </a:solidFill>
                <a:effectLst/>
                <a:latin typeface="Open Sans" panose="020B0606030504020204" pitchFamily="34" charset="0"/>
              </a:rPr>
              <a:t>Use your Reference</a:t>
            </a:r>
            <a:endParaRPr lang="en-US" dirty="0"/>
          </a:p>
        </p:txBody>
      </p:sp>
      <p:sp>
        <p:nvSpPr>
          <p:cNvPr id="3" name="Content Placeholder 2">
            <a:extLst>
              <a:ext uri="{FF2B5EF4-FFF2-40B4-BE49-F238E27FC236}">
                <a16:creationId xmlns:a16="http://schemas.microsoft.com/office/drawing/2014/main" id="{596D8F7E-EDA2-4146-81FD-43E1BDECF244}"/>
              </a:ext>
            </a:extLst>
          </p:cNvPr>
          <p:cNvSpPr>
            <a:spLocks noGrp="1"/>
          </p:cNvSpPr>
          <p:nvPr>
            <p:ph idx="1"/>
          </p:nvPr>
        </p:nvSpPr>
        <p:spPr/>
        <p:txBody>
          <a:bodyPr/>
          <a:lstStyle/>
          <a:p>
            <a:pPr algn="l"/>
            <a:r>
              <a:rPr lang="en-GB" b="0" i="0" dirty="0">
                <a:solidFill>
                  <a:srgbClr val="606060"/>
                </a:solidFill>
                <a:effectLst/>
                <a:latin typeface="Open Sans" panose="020B0606030504020204" pitchFamily="34" charset="0"/>
              </a:rPr>
              <a:t>If there’s anything that you can’t fit into your Personal Statement, but think would benefit your application, discuss it with the teacher who is in charge of writing your reference.</a:t>
            </a:r>
          </a:p>
          <a:p>
            <a:pPr algn="l"/>
            <a:r>
              <a:rPr lang="en-GB" b="0" i="0" dirty="0">
                <a:solidFill>
                  <a:srgbClr val="606060"/>
                </a:solidFill>
                <a:effectLst/>
                <a:latin typeface="Open Sans" panose="020B0606030504020204" pitchFamily="34" charset="0"/>
              </a:rPr>
              <a:t>Your reference needs to focus on your suitability for the university course in question, but it has more scope to also cover activities which will paint you in a positive light more generally. For example, if you are a school prefect, this would normally be better off in the Reference rather than the Statement.</a:t>
            </a:r>
          </a:p>
          <a:p>
            <a:pPr marL="0" indent="0">
              <a:buNone/>
            </a:pPr>
            <a:endParaRPr lang="en-US" dirty="0"/>
          </a:p>
        </p:txBody>
      </p:sp>
    </p:spTree>
    <p:extLst>
      <p:ext uri="{BB962C8B-B14F-4D97-AF65-F5344CB8AC3E}">
        <p14:creationId xmlns:p14="http://schemas.microsoft.com/office/powerpoint/2010/main" val="1809284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5F990-7FB7-224A-BECB-D3E378D0507D}"/>
              </a:ext>
            </a:extLst>
          </p:cNvPr>
          <p:cNvSpPr>
            <a:spLocks noGrp="1"/>
          </p:cNvSpPr>
          <p:nvPr>
            <p:ph type="title"/>
          </p:nvPr>
        </p:nvSpPr>
        <p:spPr/>
        <p:txBody>
          <a:bodyPr/>
          <a:lstStyle/>
          <a:p>
            <a:r>
              <a:rPr lang="en-GB" b="1" i="0" dirty="0">
                <a:solidFill>
                  <a:srgbClr val="606060"/>
                </a:solidFill>
                <a:effectLst/>
                <a:latin typeface="Open Sans" panose="020B0606030504020204" pitchFamily="34" charset="0"/>
              </a:rPr>
              <a:t>Proof-read, then proof-read again</a:t>
            </a:r>
            <a:r>
              <a:rPr lang="en-GB" b="0" i="0" dirty="0">
                <a:solidFill>
                  <a:srgbClr val="606060"/>
                </a:solidFill>
                <a:effectLst/>
                <a:latin typeface="Open Sans" panose="020B0606030504020204" pitchFamily="34" charset="0"/>
              </a:rPr>
              <a:t> </a:t>
            </a:r>
            <a:endParaRPr lang="en-US" dirty="0"/>
          </a:p>
        </p:txBody>
      </p:sp>
      <p:sp>
        <p:nvSpPr>
          <p:cNvPr id="3" name="Content Placeholder 2">
            <a:extLst>
              <a:ext uri="{FF2B5EF4-FFF2-40B4-BE49-F238E27FC236}">
                <a16:creationId xmlns:a16="http://schemas.microsoft.com/office/drawing/2014/main" id="{3AD9D5ED-064D-E54E-A7E5-2A7AE059018F}"/>
              </a:ext>
            </a:extLst>
          </p:cNvPr>
          <p:cNvSpPr>
            <a:spLocks noGrp="1"/>
          </p:cNvSpPr>
          <p:nvPr>
            <p:ph idx="1"/>
          </p:nvPr>
        </p:nvSpPr>
        <p:spPr/>
        <p:txBody>
          <a:bodyPr/>
          <a:lstStyle/>
          <a:p>
            <a:pPr algn="l"/>
            <a:r>
              <a:rPr lang="en-GB" b="0" i="0" dirty="0">
                <a:solidFill>
                  <a:srgbClr val="606060"/>
                </a:solidFill>
                <a:effectLst/>
                <a:latin typeface="Open Sans" panose="020B0606030504020204" pitchFamily="34" charset="0"/>
              </a:rPr>
              <a:t>One thing which can negatively affect the opinion of Admissions Tutors is a typo. Even if it’s something really minor, some tutors are very strict on accuracy, and it could be the difference between receiving an offer or not.  </a:t>
            </a:r>
          </a:p>
          <a:p>
            <a:pPr algn="l"/>
            <a:r>
              <a:rPr lang="en-GB" b="0" i="0" dirty="0">
                <a:solidFill>
                  <a:srgbClr val="606060"/>
                </a:solidFill>
                <a:effectLst/>
                <a:latin typeface="Open Sans" panose="020B0606030504020204" pitchFamily="34" charset="0"/>
              </a:rPr>
              <a:t>Proof-read your Personal Statement several times yourself, and then ask your parents, friends, or teachers to read it over, looking specifically for typos or grammatical errors. A lot of the time, it's easier for someone with fresh eyes to spot a typo than for the person writing.  </a:t>
            </a:r>
          </a:p>
          <a:p>
            <a:pPr marL="0" indent="0">
              <a:buNone/>
            </a:pPr>
            <a:endParaRPr lang="en-US" dirty="0"/>
          </a:p>
        </p:txBody>
      </p:sp>
    </p:spTree>
    <p:extLst>
      <p:ext uri="{BB962C8B-B14F-4D97-AF65-F5344CB8AC3E}">
        <p14:creationId xmlns:p14="http://schemas.microsoft.com/office/powerpoint/2010/main" val="588647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A723D-9536-0E40-A2E1-0559C5B667BC}"/>
              </a:ext>
            </a:extLst>
          </p:cNvPr>
          <p:cNvSpPr>
            <a:spLocks noGrp="1"/>
          </p:cNvSpPr>
          <p:nvPr>
            <p:ph type="title"/>
          </p:nvPr>
        </p:nvSpPr>
        <p:spPr/>
        <p:txBody>
          <a:bodyPr/>
          <a:lstStyle/>
          <a:p>
            <a:r>
              <a:rPr lang="en-GB" b="0" i="0" dirty="0">
                <a:solidFill>
                  <a:schemeClr val="tx1">
                    <a:lumMod val="50000"/>
                    <a:lumOff val="50000"/>
                  </a:schemeClr>
                </a:solidFill>
                <a:effectLst/>
                <a:latin typeface="Rubik"/>
              </a:rPr>
              <a:t>Stay relevant</a:t>
            </a:r>
            <a:br>
              <a:rPr lang="en-GB" b="0" i="0" dirty="0">
                <a:solidFill>
                  <a:schemeClr val="tx1">
                    <a:lumMod val="50000"/>
                    <a:lumOff val="50000"/>
                  </a:schemeClr>
                </a:solidFill>
                <a:effectLst/>
                <a:latin typeface="Rubik"/>
              </a:rPr>
            </a:br>
            <a:endParaRPr lang="en-US" dirty="0">
              <a:solidFill>
                <a:schemeClr val="tx1">
                  <a:lumMod val="50000"/>
                  <a:lumOff val="50000"/>
                </a:schemeClr>
              </a:solidFill>
            </a:endParaRPr>
          </a:p>
        </p:txBody>
      </p:sp>
      <p:sp>
        <p:nvSpPr>
          <p:cNvPr id="3" name="Content Placeholder 2">
            <a:extLst>
              <a:ext uri="{FF2B5EF4-FFF2-40B4-BE49-F238E27FC236}">
                <a16:creationId xmlns:a16="http://schemas.microsoft.com/office/drawing/2014/main" id="{7A68DB6C-4F18-634F-BBC4-249EC7743FCC}"/>
              </a:ext>
            </a:extLst>
          </p:cNvPr>
          <p:cNvSpPr>
            <a:spLocks noGrp="1"/>
          </p:cNvSpPr>
          <p:nvPr>
            <p:ph idx="1"/>
          </p:nvPr>
        </p:nvSpPr>
        <p:spPr/>
        <p:txBody>
          <a:bodyPr/>
          <a:lstStyle/>
          <a:p>
            <a:pPr marL="0" indent="0">
              <a:buNone/>
            </a:pPr>
            <a:r>
              <a:rPr lang="en-GB" b="0" i="0" dirty="0">
                <a:solidFill>
                  <a:srgbClr val="000000"/>
                </a:solidFill>
                <a:effectLst/>
                <a:latin typeface="adelle-sans"/>
              </a:rPr>
              <a:t>No one wants to know about your passion for your subject from before you could walk. Anything you include should be directly linked to your interest and suitability for the course, or at least connected somehow. They want to know what's motivating your study of it NOW. </a:t>
            </a:r>
            <a:endParaRPr lang="en-US" dirty="0"/>
          </a:p>
        </p:txBody>
      </p:sp>
    </p:spTree>
    <p:extLst>
      <p:ext uri="{BB962C8B-B14F-4D97-AF65-F5344CB8AC3E}">
        <p14:creationId xmlns:p14="http://schemas.microsoft.com/office/powerpoint/2010/main" val="3645193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A6279-5E55-D34E-AA1C-FB16683A970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90FF914-5329-7644-97D9-C72A379CF13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72B5F7F-AD13-B34E-ACC3-4BCCFD5E0B5D}"/>
              </a:ext>
            </a:extLst>
          </p:cNvPr>
          <p:cNvPicPr>
            <a:picLocks noChangeAspect="1"/>
          </p:cNvPicPr>
          <p:nvPr/>
        </p:nvPicPr>
        <p:blipFill>
          <a:blip r:embed="rId2"/>
          <a:stretch>
            <a:fillRect/>
          </a:stretch>
        </p:blipFill>
        <p:spPr>
          <a:xfrm>
            <a:off x="0" y="966694"/>
            <a:ext cx="12192000" cy="4924612"/>
          </a:xfrm>
          <a:prstGeom prst="rect">
            <a:avLst/>
          </a:prstGeom>
        </p:spPr>
      </p:pic>
    </p:spTree>
    <p:extLst>
      <p:ext uri="{BB962C8B-B14F-4D97-AF65-F5344CB8AC3E}">
        <p14:creationId xmlns:p14="http://schemas.microsoft.com/office/powerpoint/2010/main" val="30285384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6D243-8ACE-4943-A6FD-4F049EAF7ECC}"/>
              </a:ext>
            </a:extLst>
          </p:cNvPr>
          <p:cNvSpPr>
            <a:spLocks noGrp="1"/>
          </p:cNvSpPr>
          <p:nvPr>
            <p:ph type="title"/>
          </p:nvPr>
        </p:nvSpPr>
        <p:spPr/>
        <p:txBody>
          <a:bodyPr/>
          <a:lstStyle/>
          <a:p>
            <a:r>
              <a:rPr lang="en-GB" b="0" i="0" dirty="0">
                <a:solidFill>
                  <a:schemeClr val="tx1">
                    <a:lumMod val="50000"/>
                    <a:lumOff val="50000"/>
                  </a:schemeClr>
                </a:solidFill>
                <a:effectLst/>
                <a:latin typeface="Rubik"/>
              </a:rPr>
              <a:t>Work/ research experience</a:t>
            </a:r>
            <a:br>
              <a:rPr lang="en-GB" b="0" i="0" dirty="0">
                <a:solidFill>
                  <a:schemeClr val="tx1">
                    <a:lumMod val="50000"/>
                    <a:lumOff val="50000"/>
                  </a:schemeClr>
                </a:solidFill>
                <a:effectLst/>
                <a:latin typeface="Rubik"/>
              </a:rPr>
            </a:br>
            <a:endParaRPr lang="en-US" dirty="0">
              <a:solidFill>
                <a:schemeClr val="tx1">
                  <a:lumMod val="50000"/>
                  <a:lumOff val="50000"/>
                </a:schemeClr>
              </a:solidFill>
            </a:endParaRPr>
          </a:p>
        </p:txBody>
      </p:sp>
      <p:sp>
        <p:nvSpPr>
          <p:cNvPr id="3" name="Content Placeholder 2">
            <a:extLst>
              <a:ext uri="{FF2B5EF4-FFF2-40B4-BE49-F238E27FC236}">
                <a16:creationId xmlns:a16="http://schemas.microsoft.com/office/drawing/2014/main" id="{4C5D03D2-44B9-8F47-BD5B-4A8467AD3C25}"/>
              </a:ext>
            </a:extLst>
          </p:cNvPr>
          <p:cNvSpPr>
            <a:spLocks noGrp="1"/>
          </p:cNvSpPr>
          <p:nvPr>
            <p:ph idx="1"/>
          </p:nvPr>
        </p:nvSpPr>
        <p:spPr>
          <a:xfrm>
            <a:off x="838200" y="1825624"/>
            <a:ext cx="10515600" cy="5032375"/>
          </a:xfrm>
        </p:spPr>
        <p:txBody>
          <a:bodyPr>
            <a:normAutofit/>
          </a:bodyPr>
          <a:lstStyle/>
          <a:p>
            <a:pPr marL="0" indent="0">
              <a:buNone/>
            </a:pPr>
            <a:r>
              <a:rPr lang="en-GB" b="0" i="0" dirty="0">
                <a:solidFill>
                  <a:srgbClr val="000000"/>
                </a:solidFill>
                <a:effectLst/>
                <a:latin typeface="adelle-sans"/>
              </a:rPr>
              <a:t>Know when your work experience is relevant. An English tutor will be interested in your work as research assistant for a professor. They'll be less interested by your summer internship at Goldman. </a:t>
            </a:r>
          </a:p>
          <a:p>
            <a:pPr marL="0" indent="0">
              <a:buNone/>
            </a:pPr>
            <a:r>
              <a:rPr lang="en-GB" b="0" i="0" dirty="0">
                <a:solidFill>
                  <a:srgbClr val="000000"/>
                </a:solidFill>
                <a:effectLst/>
                <a:latin typeface="adelle-sans"/>
              </a:rPr>
              <a:t>For some subjects, work experience is more crucial than others, namely the sciences and of course, medicine. Don't just state it, explain what you learnt and how it's helped you. Students with an interest in research fare well in Oxbridge applicant as courses are research-heavy - you will be writing 1-2 essay </a:t>
            </a:r>
            <a:r>
              <a:rPr lang="en-GB" b="0" i="1" dirty="0">
                <a:solidFill>
                  <a:srgbClr val="000000"/>
                </a:solidFill>
                <a:effectLst/>
                <a:latin typeface="adelle-sans"/>
              </a:rPr>
              <a:t>each week </a:t>
            </a:r>
            <a:r>
              <a:rPr lang="en-GB" b="0" i="0" dirty="0">
                <a:solidFill>
                  <a:srgbClr val="000000"/>
                </a:solidFill>
                <a:effectLst/>
                <a:latin typeface="adelle-sans"/>
              </a:rPr>
              <a:t>for Humanities subjects, and science subjects require extensive independent research prior to tutorials. Therefore, demonstrating research experience is extremely beneficial to application.</a:t>
            </a:r>
            <a:endParaRPr lang="en-US" dirty="0"/>
          </a:p>
        </p:txBody>
      </p:sp>
    </p:spTree>
    <p:extLst>
      <p:ext uri="{BB962C8B-B14F-4D97-AF65-F5344CB8AC3E}">
        <p14:creationId xmlns:p14="http://schemas.microsoft.com/office/powerpoint/2010/main" val="33286943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BEE03-D13E-2B43-B6FA-12C1BEE25B52}"/>
              </a:ext>
            </a:extLst>
          </p:cNvPr>
          <p:cNvSpPr>
            <a:spLocks noGrp="1"/>
          </p:cNvSpPr>
          <p:nvPr>
            <p:ph type="title"/>
          </p:nvPr>
        </p:nvSpPr>
        <p:spPr/>
        <p:txBody>
          <a:bodyPr/>
          <a:lstStyle/>
          <a:p>
            <a:r>
              <a:rPr lang="en-GB" b="0" i="0" dirty="0">
                <a:solidFill>
                  <a:schemeClr val="tx1">
                    <a:lumMod val="50000"/>
                    <a:lumOff val="50000"/>
                  </a:schemeClr>
                </a:solidFill>
                <a:effectLst/>
                <a:latin typeface="Rubik"/>
              </a:rPr>
              <a:t>Check and double check claims of knowledge</a:t>
            </a:r>
            <a:br>
              <a:rPr lang="en-GB" b="0" i="0" dirty="0">
                <a:solidFill>
                  <a:schemeClr val="tx1">
                    <a:lumMod val="50000"/>
                    <a:lumOff val="50000"/>
                  </a:schemeClr>
                </a:solidFill>
                <a:effectLst/>
                <a:latin typeface="Rubik"/>
              </a:rPr>
            </a:br>
            <a:endParaRPr lang="en-US" dirty="0">
              <a:solidFill>
                <a:schemeClr val="tx1">
                  <a:lumMod val="50000"/>
                  <a:lumOff val="50000"/>
                </a:schemeClr>
              </a:solidFill>
            </a:endParaRPr>
          </a:p>
        </p:txBody>
      </p:sp>
      <p:sp>
        <p:nvSpPr>
          <p:cNvPr id="3" name="Content Placeholder 2">
            <a:extLst>
              <a:ext uri="{FF2B5EF4-FFF2-40B4-BE49-F238E27FC236}">
                <a16:creationId xmlns:a16="http://schemas.microsoft.com/office/drawing/2014/main" id="{BDEB98EF-CBF1-5347-9C7E-5289AA100520}"/>
              </a:ext>
            </a:extLst>
          </p:cNvPr>
          <p:cNvSpPr>
            <a:spLocks noGrp="1"/>
          </p:cNvSpPr>
          <p:nvPr>
            <p:ph idx="1"/>
          </p:nvPr>
        </p:nvSpPr>
        <p:spPr/>
        <p:txBody>
          <a:bodyPr vert="horz" lIns="91440" tIns="45720" rIns="91440" bIns="45720" rtlCol="0" anchor="t">
            <a:normAutofit/>
          </a:bodyPr>
          <a:lstStyle/>
          <a:p>
            <a:pPr marL="0" indent="0">
              <a:buNone/>
            </a:pPr>
            <a:r>
              <a:rPr lang="en-GB" b="0" i="0" dirty="0">
                <a:solidFill>
                  <a:srgbClr val="000000"/>
                </a:solidFill>
                <a:effectLst/>
                <a:latin typeface="adelle-sans"/>
              </a:rPr>
              <a:t>Check any claims of knowledge or understanding as </a:t>
            </a:r>
            <a:endParaRPr lang="en-US" dirty="0">
              <a:solidFill>
                <a:srgbClr val="000000"/>
              </a:solidFill>
              <a:latin typeface="Calibri" panose="020F0502020204030204"/>
              <a:ea typeface="Calibri" panose="020F0502020204030204"/>
              <a:cs typeface="Calibri" panose="020F0502020204030204"/>
            </a:endParaRPr>
          </a:p>
          <a:p>
            <a:pPr marL="0" indent="0">
              <a:buNone/>
            </a:pPr>
            <a:r>
              <a:rPr lang="en-GB" b="0" i="0">
                <a:solidFill>
                  <a:srgbClr val="000000"/>
                </a:solidFill>
                <a:effectLst/>
                <a:latin typeface="adelle-sans"/>
              </a:rPr>
              <a:t>1) if they are </a:t>
            </a:r>
            <a:r>
              <a:rPr lang="en-GB" b="0" i="0" dirty="0">
                <a:solidFill>
                  <a:srgbClr val="000000"/>
                </a:solidFill>
                <a:effectLst/>
                <a:latin typeface="adelle-sans"/>
              </a:rPr>
              <a:t>inaccurate, this will be an immediate red flag for admissions tutors and </a:t>
            </a:r>
            <a:endParaRPr lang="en-US">
              <a:solidFill>
                <a:srgbClr val="000000"/>
              </a:solidFill>
              <a:latin typeface="Calibri" panose="020F0502020204030204"/>
              <a:ea typeface="Calibri"/>
              <a:cs typeface="Calibri"/>
            </a:endParaRPr>
          </a:p>
          <a:p>
            <a:pPr marL="0" indent="0">
              <a:buNone/>
            </a:pPr>
            <a:r>
              <a:rPr lang="en-GB" b="0" i="0" dirty="0">
                <a:solidFill>
                  <a:srgbClr val="000000"/>
                </a:solidFill>
                <a:effectLst/>
                <a:latin typeface="adelle-sans"/>
              </a:rPr>
              <a:t>2) they might be tested at interview.</a:t>
            </a:r>
            <a:endParaRPr lang="en-US" dirty="0">
              <a:ea typeface="Calibri"/>
              <a:cs typeface="Calibri"/>
            </a:endParaRPr>
          </a:p>
        </p:txBody>
      </p:sp>
    </p:spTree>
    <p:extLst>
      <p:ext uri="{BB962C8B-B14F-4D97-AF65-F5344CB8AC3E}">
        <p14:creationId xmlns:p14="http://schemas.microsoft.com/office/powerpoint/2010/main" val="42300606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56ED1-1A2E-964B-B458-8B597C60BACD}"/>
              </a:ext>
            </a:extLst>
          </p:cNvPr>
          <p:cNvSpPr>
            <a:spLocks noGrp="1"/>
          </p:cNvSpPr>
          <p:nvPr>
            <p:ph type="title"/>
          </p:nvPr>
        </p:nvSpPr>
        <p:spPr/>
        <p:txBody>
          <a:bodyPr/>
          <a:lstStyle/>
          <a:p>
            <a:r>
              <a:rPr lang="en-GB" b="0" i="0" dirty="0">
                <a:solidFill>
                  <a:schemeClr val="tx1">
                    <a:lumMod val="50000"/>
                    <a:lumOff val="50000"/>
                  </a:schemeClr>
                </a:solidFill>
                <a:effectLst/>
                <a:latin typeface="Rubik"/>
              </a:rPr>
              <a:t>Less is more</a:t>
            </a:r>
            <a:br>
              <a:rPr lang="en-GB" b="0" i="0" dirty="0">
                <a:solidFill>
                  <a:schemeClr val="tx1">
                    <a:lumMod val="50000"/>
                    <a:lumOff val="50000"/>
                  </a:schemeClr>
                </a:solidFill>
                <a:effectLst/>
                <a:latin typeface="Rubik"/>
              </a:rPr>
            </a:br>
            <a:endParaRPr lang="en-US" dirty="0">
              <a:solidFill>
                <a:schemeClr val="tx1">
                  <a:lumMod val="50000"/>
                  <a:lumOff val="50000"/>
                </a:schemeClr>
              </a:solidFill>
            </a:endParaRPr>
          </a:p>
        </p:txBody>
      </p:sp>
      <p:sp>
        <p:nvSpPr>
          <p:cNvPr id="3" name="Content Placeholder 2">
            <a:extLst>
              <a:ext uri="{FF2B5EF4-FFF2-40B4-BE49-F238E27FC236}">
                <a16:creationId xmlns:a16="http://schemas.microsoft.com/office/drawing/2014/main" id="{FFA3A28F-BFE1-3C4C-AC38-F58F2BE3F4EC}"/>
              </a:ext>
            </a:extLst>
          </p:cNvPr>
          <p:cNvSpPr>
            <a:spLocks noGrp="1"/>
          </p:cNvSpPr>
          <p:nvPr>
            <p:ph idx="1"/>
          </p:nvPr>
        </p:nvSpPr>
        <p:spPr/>
        <p:txBody>
          <a:bodyPr/>
          <a:lstStyle/>
          <a:p>
            <a:pPr marL="0" indent="0">
              <a:buNone/>
            </a:pPr>
            <a:r>
              <a:rPr lang="en-GB" b="0" i="0" dirty="0">
                <a:solidFill>
                  <a:srgbClr val="000000"/>
                </a:solidFill>
                <a:effectLst/>
                <a:latin typeface="adelle-sans"/>
              </a:rPr>
              <a:t>Try to be specific and DON'T waffle. Tutors hate it when you try to sound over the top of use overly-complicated words. One of the most frequent pitfalls admissions tutors see are students trying to fit as much as possible into their statement. LESS IS MORE. Don't write about every book you've ever read, but choose one or two to illustrate your enthusiasm for the subject.</a:t>
            </a:r>
          </a:p>
          <a:p>
            <a:pPr algn="l">
              <a:buFont typeface="Arial" panose="020B0604020202020204" pitchFamily="34" charset="0"/>
              <a:buChar char="•"/>
            </a:pPr>
            <a:r>
              <a:rPr lang="en-GB" b="0" i="0" dirty="0">
                <a:solidFill>
                  <a:srgbClr val="000000"/>
                </a:solidFill>
                <a:effectLst/>
                <a:latin typeface="adelle-sans"/>
              </a:rPr>
              <a:t>Write in simple, straightforward, everyday English.</a:t>
            </a:r>
          </a:p>
          <a:p>
            <a:pPr algn="l">
              <a:buFont typeface="Arial" panose="020B0604020202020204" pitchFamily="34" charset="0"/>
              <a:buChar char="•"/>
            </a:pPr>
            <a:r>
              <a:rPr lang="en-GB" b="0" i="0" dirty="0">
                <a:solidFill>
                  <a:srgbClr val="000000"/>
                </a:solidFill>
                <a:effectLst/>
                <a:latin typeface="adelle-sans"/>
              </a:rPr>
              <a:t>Express yourself as succinctly as possible using short sentences.</a:t>
            </a:r>
          </a:p>
          <a:p>
            <a:pPr algn="l">
              <a:buFont typeface="Arial" panose="020B0604020202020204" pitchFamily="34" charset="0"/>
              <a:buChar char="•"/>
            </a:pPr>
            <a:r>
              <a:rPr lang="en-GB" b="0" i="0" dirty="0">
                <a:solidFill>
                  <a:srgbClr val="000000"/>
                </a:solidFill>
                <a:effectLst/>
                <a:latin typeface="adelle-sans"/>
              </a:rPr>
              <a:t>Do not get weighed down in jargon or complicated terminology – and if you do use some, make sure that you use it properly. </a:t>
            </a:r>
          </a:p>
          <a:p>
            <a:pPr marL="0" indent="0">
              <a:buNone/>
            </a:pPr>
            <a:endParaRPr lang="en-US" dirty="0"/>
          </a:p>
        </p:txBody>
      </p:sp>
    </p:spTree>
    <p:extLst>
      <p:ext uri="{BB962C8B-B14F-4D97-AF65-F5344CB8AC3E}">
        <p14:creationId xmlns:p14="http://schemas.microsoft.com/office/powerpoint/2010/main" val="2142431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1662" y="2076450"/>
            <a:ext cx="5161955" cy="1572684"/>
          </a:xfrm>
          <a:prstGeom prst="rect">
            <a:avLst/>
          </a:prstGeom>
        </p:spPr>
      </p:pic>
      <p:pic>
        <p:nvPicPr>
          <p:cNvPr id="5" name="Picture 4"/>
          <p:cNvPicPr>
            <a:picLocks noChangeAspect="1"/>
          </p:cNvPicPr>
          <p:nvPr/>
        </p:nvPicPr>
        <p:blipFill>
          <a:blip r:embed="rId3"/>
          <a:stretch>
            <a:fillRect/>
          </a:stretch>
        </p:blipFill>
        <p:spPr>
          <a:xfrm>
            <a:off x="6430909" y="1404408"/>
            <a:ext cx="5024492" cy="2617259"/>
          </a:xfrm>
          <a:prstGeom prst="rect">
            <a:avLst/>
          </a:prstGeom>
        </p:spPr>
      </p:pic>
      <p:sp>
        <p:nvSpPr>
          <p:cNvPr id="6" name="TextBox 5"/>
          <p:cNvSpPr txBox="1"/>
          <p:nvPr/>
        </p:nvSpPr>
        <p:spPr>
          <a:xfrm>
            <a:off x="3048000" y="388745"/>
            <a:ext cx="4730782" cy="1015663"/>
          </a:xfrm>
          <a:prstGeom prst="rect">
            <a:avLst/>
          </a:prstGeom>
          <a:noFill/>
        </p:spPr>
        <p:txBody>
          <a:bodyPr wrap="none" rtlCol="0">
            <a:spAutoFit/>
          </a:bodyPr>
          <a:lstStyle/>
          <a:p>
            <a:r>
              <a:rPr lang="en-US" sz="6000" dirty="0"/>
              <a:t>One of these…</a:t>
            </a:r>
            <a:endParaRPr lang="en-GB" sz="6000" dirty="0"/>
          </a:p>
        </p:txBody>
      </p:sp>
      <p:sp>
        <p:nvSpPr>
          <p:cNvPr id="7" name="TextBox 6"/>
          <p:cNvSpPr txBox="1"/>
          <p:nvPr/>
        </p:nvSpPr>
        <p:spPr>
          <a:xfrm>
            <a:off x="2400421" y="4021667"/>
            <a:ext cx="7664342" cy="1015663"/>
          </a:xfrm>
          <a:prstGeom prst="rect">
            <a:avLst/>
          </a:prstGeom>
          <a:noFill/>
        </p:spPr>
        <p:txBody>
          <a:bodyPr wrap="none" rtlCol="0">
            <a:spAutoFit/>
          </a:bodyPr>
          <a:lstStyle/>
          <a:p>
            <a:r>
              <a:rPr lang="en-US" sz="6000" dirty="0"/>
              <a:t>+ four other universities</a:t>
            </a:r>
            <a:endParaRPr lang="en-GB" sz="6000" dirty="0"/>
          </a:p>
        </p:txBody>
      </p:sp>
      <p:sp>
        <p:nvSpPr>
          <p:cNvPr id="8" name="TextBox 7">
            <a:extLst>
              <a:ext uri="{FF2B5EF4-FFF2-40B4-BE49-F238E27FC236}">
                <a16:creationId xmlns:a16="http://schemas.microsoft.com/office/drawing/2014/main" id="{81280149-5C3B-5441-B5E5-5A94096F53EB}"/>
              </a:ext>
            </a:extLst>
          </p:cNvPr>
          <p:cNvSpPr txBox="1"/>
          <p:nvPr/>
        </p:nvSpPr>
        <p:spPr>
          <a:xfrm>
            <a:off x="2400421" y="5153782"/>
            <a:ext cx="7775975" cy="954107"/>
          </a:xfrm>
          <a:prstGeom prst="rect">
            <a:avLst/>
          </a:prstGeom>
          <a:noFill/>
        </p:spPr>
        <p:txBody>
          <a:bodyPr wrap="none" rtlCol="0">
            <a:spAutoFit/>
          </a:bodyPr>
          <a:lstStyle/>
          <a:p>
            <a:r>
              <a:rPr lang="en-US" sz="2800" dirty="0"/>
              <a:t>All course choices see the same personal statement.</a:t>
            </a:r>
          </a:p>
          <a:p>
            <a:r>
              <a:rPr lang="en-US" sz="2800" dirty="0"/>
              <a:t>Don’t mention Oxford/Cambridge by name.</a:t>
            </a:r>
            <a:endParaRPr lang="en-GB" sz="2800" dirty="0"/>
          </a:p>
        </p:txBody>
      </p:sp>
    </p:spTree>
    <p:extLst>
      <p:ext uri="{BB962C8B-B14F-4D97-AF65-F5344CB8AC3E}">
        <p14:creationId xmlns:p14="http://schemas.microsoft.com/office/powerpoint/2010/main" val="6034907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DF504-6A71-C44F-8E31-805E3CD95C6F}"/>
              </a:ext>
            </a:extLst>
          </p:cNvPr>
          <p:cNvSpPr>
            <a:spLocks noGrp="1"/>
          </p:cNvSpPr>
          <p:nvPr>
            <p:ph type="title"/>
          </p:nvPr>
        </p:nvSpPr>
        <p:spPr>
          <a:xfrm>
            <a:off x="106680" y="325937"/>
            <a:ext cx="10515600" cy="1325563"/>
          </a:xfrm>
        </p:spPr>
        <p:txBody>
          <a:bodyPr/>
          <a:lstStyle/>
          <a:p>
            <a:r>
              <a:rPr lang="en-US" dirty="0"/>
              <a:t>Create links if including extracurricular</a:t>
            </a:r>
          </a:p>
        </p:txBody>
      </p:sp>
      <p:sp>
        <p:nvSpPr>
          <p:cNvPr id="3" name="Content Placeholder 2">
            <a:extLst>
              <a:ext uri="{FF2B5EF4-FFF2-40B4-BE49-F238E27FC236}">
                <a16:creationId xmlns:a16="http://schemas.microsoft.com/office/drawing/2014/main" id="{E9E241E7-7CE8-754A-9519-F236A022FDDE}"/>
              </a:ext>
            </a:extLst>
          </p:cNvPr>
          <p:cNvSpPr>
            <a:spLocks noGrp="1"/>
          </p:cNvSpPr>
          <p:nvPr>
            <p:ph idx="1"/>
          </p:nvPr>
        </p:nvSpPr>
        <p:spPr>
          <a:xfrm>
            <a:off x="0" y="1825625"/>
            <a:ext cx="8608423" cy="4940935"/>
          </a:xfrm>
        </p:spPr>
        <p:txBody>
          <a:bodyPr>
            <a:normAutofit fontScale="85000" lnSpcReduction="20000"/>
          </a:bodyPr>
          <a:lstStyle/>
          <a:p>
            <a:pPr marL="0" indent="0" algn="l">
              <a:buNone/>
            </a:pPr>
            <a:r>
              <a:rPr lang="en-GB" b="0" i="0" dirty="0">
                <a:solidFill>
                  <a:srgbClr val="606060"/>
                </a:solidFill>
                <a:effectLst/>
                <a:latin typeface="Open Sans" panose="020B0606030504020204" pitchFamily="34" charset="0"/>
              </a:rPr>
              <a:t>The right way to use extracurricular activities in an Oxbridge Personal Statement is to explain how your experiences were specifically relevant for the course you are applying to.</a:t>
            </a:r>
          </a:p>
          <a:p>
            <a:pPr marL="0" indent="0" algn="l">
              <a:buNone/>
            </a:pPr>
            <a:r>
              <a:rPr lang="en-GB" b="0" i="0" dirty="0">
                <a:solidFill>
                  <a:srgbClr val="606060"/>
                </a:solidFill>
                <a:effectLst/>
                <a:latin typeface="Open Sans" panose="020B0606030504020204" pitchFamily="34" charset="0"/>
              </a:rPr>
              <a:t>For example, if you are applying to study French:</a:t>
            </a:r>
          </a:p>
          <a:p>
            <a:pPr marL="0" indent="0" algn="l">
              <a:buNone/>
            </a:pPr>
            <a:r>
              <a:rPr lang="en-GB" b="0" i="0" dirty="0">
                <a:solidFill>
                  <a:srgbClr val="606060"/>
                </a:solidFill>
                <a:effectLst/>
                <a:latin typeface="Open Sans" panose="020B0606030504020204" pitchFamily="34" charset="0"/>
              </a:rPr>
              <a:t>Instead of: “Taking Grade 8 violin taught me the self-discipline required to study a university degree”</a:t>
            </a:r>
          </a:p>
          <a:p>
            <a:pPr marL="0" indent="0" algn="l">
              <a:buNone/>
            </a:pPr>
            <a:r>
              <a:rPr lang="en-GB" b="0" i="0" dirty="0">
                <a:solidFill>
                  <a:srgbClr val="606060"/>
                </a:solidFill>
                <a:effectLst/>
                <a:latin typeface="Open Sans" panose="020B0606030504020204" pitchFamily="34" charset="0"/>
              </a:rPr>
              <a:t>Try: “As well as teaching me self-discipline, taking Grade 8 violin allowed me to explore French culture further by performing the work of French composers such as X”</a:t>
            </a:r>
          </a:p>
          <a:p>
            <a:pPr marL="0" indent="0" algn="l">
              <a:buNone/>
            </a:pPr>
            <a:r>
              <a:rPr lang="en-GB" b="0" i="0" dirty="0">
                <a:solidFill>
                  <a:srgbClr val="606060"/>
                </a:solidFill>
                <a:effectLst/>
                <a:latin typeface="Open Sans" panose="020B0606030504020204" pitchFamily="34" charset="0"/>
              </a:rPr>
              <a:t>If you can’t find a link between your extracurricular activity and your course, then it might be better to just not include it, unless it’s really particularly interesting or impressive in its own right (for example, a trip abroad probably doesn’t need to be mentioned, but a medal in rowing can be good).</a:t>
            </a:r>
          </a:p>
          <a:p>
            <a:pPr marL="0" indent="0">
              <a:buNone/>
            </a:pPr>
            <a:endParaRPr lang="en-US" dirty="0"/>
          </a:p>
        </p:txBody>
      </p:sp>
      <p:sp>
        <p:nvSpPr>
          <p:cNvPr id="5" name="TextBox 4">
            <a:extLst>
              <a:ext uri="{FF2B5EF4-FFF2-40B4-BE49-F238E27FC236}">
                <a16:creationId xmlns:a16="http://schemas.microsoft.com/office/drawing/2014/main" id="{1C59FC30-923A-4949-85A9-CB4EE7447844}"/>
              </a:ext>
            </a:extLst>
          </p:cNvPr>
          <p:cNvSpPr txBox="1"/>
          <p:nvPr/>
        </p:nvSpPr>
        <p:spPr>
          <a:xfrm>
            <a:off x="9366068" y="2345344"/>
            <a:ext cx="2318656" cy="2585323"/>
          </a:xfrm>
          <a:prstGeom prst="rect">
            <a:avLst/>
          </a:prstGeom>
          <a:noFill/>
        </p:spPr>
        <p:txBody>
          <a:bodyPr wrap="square">
            <a:spAutoFit/>
          </a:bodyPr>
          <a:lstStyle/>
          <a:p>
            <a:pPr algn="l"/>
            <a:r>
              <a:rPr lang="en-GB" b="0" i="0" dirty="0">
                <a:solidFill>
                  <a:srgbClr val="606060"/>
                </a:solidFill>
                <a:effectLst/>
                <a:latin typeface="Open Sans" panose="020B0606030504020204" pitchFamily="34" charset="0"/>
              </a:rPr>
              <a:t>In an Oxbridge Personal Statement, aim for a 90/10 split between academic content, and content focused on extracurricular activities.</a:t>
            </a:r>
          </a:p>
        </p:txBody>
      </p:sp>
    </p:spTree>
    <p:extLst>
      <p:ext uri="{BB962C8B-B14F-4D97-AF65-F5344CB8AC3E}">
        <p14:creationId xmlns:p14="http://schemas.microsoft.com/office/powerpoint/2010/main" val="9192356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C4BD4-0581-2448-84AE-793D6A9C28CE}"/>
              </a:ext>
            </a:extLst>
          </p:cNvPr>
          <p:cNvSpPr>
            <a:spLocks noGrp="1"/>
          </p:cNvSpPr>
          <p:nvPr>
            <p:ph type="title"/>
          </p:nvPr>
        </p:nvSpPr>
        <p:spPr/>
        <p:txBody>
          <a:bodyPr/>
          <a:lstStyle/>
          <a:p>
            <a:r>
              <a:rPr lang="en-US" dirty="0"/>
              <a:t>Cambridge SAQ</a:t>
            </a:r>
          </a:p>
        </p:txBody>
      </p:sp>
      <p:sp>
        <p:nvSpPr>
          <p:cNvPr id="3" name="Content Placeholder 2">
            <a:extLst>
              <a:ext uri="{FF2B5EF4-FFF2-40B4-BE49-F238E27FC236}">
                <a16:creationId xmlns:a16="http://schemas.microsoft.com/office/drawing/2014/main" id="{A2AD8C19-4668-1346-A6E9-4D6008A80747}"/>
              </a:ext>
            </a:extLst>
          </p:cNvPr>
          <p:cNvSpPr>
            <a:spLocks noGrp="1"/>
          </p:cNvSpPr>
          <p:nvPr>
            <p:ph idx="1"/>
          </p:nvPr>
        </p:nvSpPr>
        <p:spPr/>
        <p:txBody>
          <a:bodyPr/>
          <a:lstStyle/>
          <a:p>
            <a:pPr marL="0" indent="0">
              <a:buNone/>
            </a:pPr>
            <a:r>
              <a:rPr lang="en-GB" dirty="0"/>
              <a:t>Applicants can make additional comments particularly relevant to their Cambridge application in an additional personal statement. We recommend that these focus on interest in the specific Cambridge course, rather than (for example) reasons for choosing a particular College. This additional personal statement is optional. Applicants won’t be disadvantaged if they have nothing to add and shouldn’t repeat information provided in their UCAS personal statement here as we’ll already have received a copy of this.</a:t>
            </a:r>
            <a:endParaRPr lang="en-US" dirty="0"/>
          </a:p>
        </p:txBody>
      </p:sp>
    </p:spTree>
    <p:extLst>
      <p:ext uri="{BB962C8B-B14F-4D97-AF65-F5344CB8AC3E}">
        <p14:creationId xmlns:p14="http://schemas.microsoft.com/office/powerpoint/2010/main" val="38820678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7EF83-7C2B-2340-84D1-1A7B096311FF}"/>
              </a:ext>
            </a:extLst>
          </p:cNvPr>
          <p:cNvSpPr>
            <a:spLocks noGrp="1"/>
          </p:cNvSpPr>
          <p:nvPr>
            <p:ph type="title"/>
          </p:nvPr>
        </p:nvSpPr>
        <p:spPr/>
        <p:txBody>
          <a:bodyPr/>
          <a:lstStyle/>
          <a:p>
            <a:r>
              <a:rPr lang="en-US" b="1" dirty="0"/>
              <a:t>Additional work to support an application.</a:t>
            </a:r>
          </a:p>
        </p:txBody>
      </p:sp>
      <p:sp>
        <p:nvSpPr>
          <p:cNvPr id="3" name="Content Placeholder 2">
            <a:extLst>
              <a:ext uri="{FF2B5EF4-FFF2-40B4-BE49-F238E27FC236}">
                <a16:creationId xmlns:a16="http://schemas.microsoft.com/office/drawing/2014/main" id="{92D4E80F-5D49-674C-BB7C-1C2A30C6AD45}"/>
              </a:ext>
            </a:extLst>
          </p:cNvPr>
          <p:cNvSpPr>
            <a:spLocks noGrp="1"/>
          </p:cNvSpPr>
          <p:nvPr>
            <p:ph idx="1"/>
          </p:nvPr>
        </p:nvSpPr>
        <p:spPr>
          <a:xfrm>
            <a:off x="838200" y="1825624"/>
            <a:ext cx="10515600" cy="5032375"/>
          </a:xfrm>
        </p:spPr>
        <p:txBody>
          <a:bodyPr>
            <a:normAutofit fontScale="92500" lnSpcReduction="10000"/>
          </a:bodyPr>
          <a:lstStyle/>
          <a:p>
            <a:pPr marL="0" indent="0">
              <a:buNone/>
            </a:pPr>
            <a:r>
              <a:rPr lang="en-GB" dirty="0"/>
              <a:t>Applicants may be asked to submit examples of their written work from a relevant A Level/IB (or equivalent) course (as submitted to and marked by the teacher), particularly for arts and social sciences subjects. </a:t>
            </a:r>
          </a:p>
          <a:p>
            <a:pPr marL="0" indent="0">
              <a:buNone/>
            </a:pPr>
            <a:r>
              <a:rPr lang="en-GB" dirty="0"/>
              <a:t>A discussion of this may then form part of the interview. Details of the Colleges that typically ask for written work can be found in the relevant course entry on our website. However, if this is required the College will advise the student about what sort of work this should be, where it should be sent and the deadline for its submission (usually by mid-November). If an applicant has any queries, they should contact their College’s Admissions Office as soon as possible for clarification. Applicants are asked to complete a cover sheet confirming that it’s their own work and detailing the circumstances in which it was written. We recommend that students submit work they’ll be happy discussing during an interview, and that they keep copies of anything they send so they can re-read it in preparation.</a:t>
            </a:r>
            <a:endParaRPr lang="en-US" dirty="0"/>
          </a:p>
        </p:txBody>
      </p:sp>
    </p:spTree>
    <p:extLst>
      <p:ext uri="{BB962C8B-B14F-4D97-AF65-F5344CB8AC3E}">
        <p14:creationId xmlns:p14="http://schemas.microsoft.com/office/powerpoint/2010/main" val="35453243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B59C3-6936-724A-9C27-B5FFC7585ED6}"/>
              </a:ext>
            </a:extLst>
          </p:cNvPr>
          <p:cNvSpPr>
            <a:spLocks noGrp="1"/>
          </p:cNvSpPr>
          <p:nvPr>
            <p:ph type="title"/>
          </p:nvPr>
        </p:nvSpPr>
        <p:spPr/>
        <p:txBody>
          <a:bodyPr/>
          <a:lstStyle/>
          <a:p>
            <a:r>
              <a:rPr lang="en-US" dirty="0"/>
              <a:t>Personal statement</a:t>
            </a:r>
          </a:p>
        </p:txBody>
      </p:sp>
      <p:sp>
        <p:nvSpPr>
          <p:cNvPr id="3" name="Content Placeholder 2">
            <a:extLst>
              <a:ext uri="{FF2B5EF4-FFF2-40B4-BE49-F238E27FC236}">
                <a16:creationId xmlns:a16="http://schemas.microsoft.com/office/drawing/2014/main" id="{EEA16EBD-365D-3143-9784-CFFC6F76779E}"/>
              </a:ext>
            </a:extLst>
          </p:cNvPr>
          <p:cNvSpPr>
            <a:spLocks noGrp="1"/>
          </p:cNvSpPr>
          <p:nvPr>
            <p:ph idx="1"/>
          </p:nvPr>
        </p:nvSpPr>
        <p:spPr>
          <a:xfrm>
            <a:off x="109152" y="2141537"/>
            <a:ext cx="12082848" cy="4629966"/>
          </a:xfrm>
        </p:spPr>
        <p:txBody>
          <a:bodyPr>
            <a:normAutofit/>
          </a:bodyPr>
          <a:lstStyle/>
          <a:p>
            <a:pPr marL="0" indent="0">
              <a:buNone/>
            </a:pPr>
            <a:r>
              <a:rPr lang="en-US" dirty="0"/>
              <a:t>A Medicine/Dentistry Personal Statement is your chance to highlight any of your skills or qualities that you need to be a Doctor and write about your motivation to study Medicine.</a:t>
            </a:r>
          </a:p>
          <a:p>
            <a:pPr marL="0" indent="0">
              <a:buNone/>
            </a:pPr>
            <a:r>
              <a:rPr lang="en-US" dirty="0"/>
              <a:t>Medical Schools use your Personal Statement in different ways. Some won’t pay much attention to it, some will use it as a basis to shortlist who to invite to interview, and some will use it to form the basis of some interview questions.</a:t>
            </a:r>
          </a:p>
          <a:p>
            <a:pPr marL="0" indent="0">
              <a:buNone/>
            </a:pPr>
            <a:r>
              <a:rPr lang="en-GB" dirty="0"/>
              <a:t>Why do you want to study Medicine, what is your motivation? What have you done to learn about it? Why are you a great fit for Medicine? Work experience and what you have learnt from it. Volunteering, what you have learnt from it, wider reading/super curricular and what you have learnt from it, extra curricular and how this demonstrates your suitability.</a:t>
            </a:r>
          </a:p>
          <a:p>
            <a:pPr marL="0" indent="0">
              <a:buNone/>
            </a:pPr>
            <a:endParaRPr lang="en-US" dirty="0"/>
          </a:p>
        </p:txBody>
      </p:sp>
      <p:pic>
        <p:nvPicPr>
          <p:cNvPr id="11268" name="Picture 4" descr="6 Reasons Why It&amp;#39;s Not Too Late to Become a Doctor | The Princeton Review">
            <a:extLst>
              <a:ext uri="{FF2B5EF4-FFF2-40B4-BE49-F238E27FC236}">
                <a16:creationId xmlns:a16="http://schemas.microsoft.com/office/drawing/2014/main" id="{A84DEBA2-0A2B-5D4E-BFD8-598E7A2AA3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4757" y="0"/>
            <a:ext cx="3390723" cy="1960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41899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93AE7-BE26-F04C-9FFE-A7208E9C4CF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787361F-1FA7-8E43-8469-133DCF87C83B}"/>
              </a:ext>
            </a:extLst>
          </p:cNvPr>
          <p:cNvSpPr>
            <a:spLocks noGrp="1"/>
          </p:cNvSpPr>
          <p:nvPr>
            <p:ph idx="1"/>
          </p:nvPr>
        </p:nvSpPr>
        <p:spPr/>
        <p:txBody>
          <a:bodyPr>
            <a:normAutofit fontScale="92500" lnSpcReduction="20000"/>
          </a:bodyPr>
          <a:lstStyle/>
          <a:p>
            <a:pPr marL="0" indent="0" algn="l">
              <a:buNone/>
            </a:pPr>
            <a:r>
              <a:rPr lang="en-GB" b="0" i="0" dirty="0">
                <a:solidFill>
                  <a:srgbClr val="3B3B3B"/>
                </a:solidFill>
                <a:effectLst/>
                <a:latin typeface="Lato" panose="020F0502020204030203" pitchFamily="34" charset="0"/>
              </a:rPr>
              <a:t>Medicine/Dentistry Personal Statements should cover the following elements, so that Medical Schools can get to know you.</a:t>
            </a:r>
          </a:p>
          <a:p>
            <a:pPr algn="l">
              <a:buFont typeface="Arial" panose="020B0604020202020204" pitchFamily="34" charset="0"/>
              <a:buChar char="•"/>
            </a:pPr>
            <a:r>
              <a:rPr lang="en-GB" b="0" i="0" dirty="0">
                <a:solidFill>
                  <a:srgbClr val="3B3B3B"/>
                </a:solidFill>
                <a:effectLst/>
                <a:latin typeface="Lato" panose="020F0502020204030203" pitchFamily="34" charset="0"/>
              </a:rPr>
              <a:t>Motivation — Why do you want to study Medicine and become a Doctor?</a:t>
            </a:r>
          </a:p>
          <a:p>
            <a:pPr algn="l">
              <a:buFont typeface="Arial" panose="020B0604020202020204" pitchFamily="34" charset="0"/>
              <a:buChar char="•"/>
            </a:pPr>
            <a:r>
              <a:rPr lang="en-GB" b="0" i="0" dirty="0">
                <a:solidFill>
                  <a:srgbClr val="3B3B3B"/>
                </a:solidFill>
                <a:effectLst/>
                <a:latin typeface="Lato" panose="020F0502020204030203" pitchFamily="34" charset="0"/>
              </a:rPr>
              <a:t>Exploration — What have you done to learn about Medicine? For example: </a:t>
            </a:r>
            <a:r>
              <a:rPr lang="en-GB" b="0" i="0" u="none" strike="noStrike" dirty="0">
                <a:solidFill>
                  <a:srgbClr val="3B3B3B"/>
                </a:solidFill>
                <a:effectLst/>
                <a:latin typeface="Lato" panose="020F0502020204030203" pitchFamily="34" charset="0"/>
                <a:hlinkClick r:id="rId2"/>
              </a:rPr>
              <a:t>work experience</a:t>
            </a:r>
            <a:r>
              <a:rPr lang="en-GB" b="0" i="0" dirty="0">
                <a:solidFill>
                  <a:srgbClr val="3B3B3B"/>
                </a:solidFill>
                <a:effectLst/>
                <a:latin typeface="Lato" panose="020F0502020204030203" pitchFamily="34" charset="0"/>
              </a:rPr>
              <a:t>, </a:t>
            </a:r>
            <a:r>
              <a:rPr lang="en-GB" b="0" i="0" u="none" strike="noStrike" dirty="0">
                <a:solidFill>
                  <a:srgbClr val="3B3B3B"/>
                </a:solidFill>
                <a:effectLst/>
                <a:latin typeface="Lato" panose="020F0502020204030203" pitchFamily="34" charset="0"/>
                <a:hlinkClick r:id="rId3"/>
              </a:rPr>
              <a:t>volunteering</a:t>
            </a:r>
            <a:r>
              <a:rPr lang="en-GB" b="0" i="0" dirty="0">
                <a:solidFill>
                  <a:srgbClr val="3B3B3B"/>
                </a:solidFill>
                <a:effectLst/>
                <a:latin typeface="Lato" panose="020F0502020204030203" pitchFamily="34" charset="0"/>
              </a:rPr>
              <a:t>, wider reading or research</a:t>
            </a:r>
          </a:p>
          <a:p>
            <a:pPr algn="l">
              <a:buFont typeface="Arial" panose="020B0604020202020204" pitchFamily="34" charset="0"/>
              <a:buChar char="•"/>
            </a:pPr>
            <a:r>
              <a:rPr lang="en-GB" b="0" i="0" dirty="0">
                <a:solidFill>
                  <a:srgbClr val="3B3B3B"/>
                </a:solidFill>
                <a:effectLst/>
                <a:latin typeface="Lato" panose="020F0502020204030203" pitchFamily="34" charset="0"/>
              </a:rPr>
              <a:t>Suitability — Why are you a good fit for Medicine?</a:t>
            </a:r>
          </a:p>
          <a:p>
            <a:pPr algn="l"/>
            <a:r>
              <a:rPr lang="en-GB" b="0" i="0" dirty="0">
                <a:solidFill>
                  <a:srgbClr val="3B3B3B"/>
                </a:solidFill>
                <a:effectLst/>
                <a:latin typeface="Lato" panose="020F0502020204030203" pitchFamily="34" charset="0"/>
              </a:rPr>
              <a:t>Reflection should be a big part of your PS. When you’re writing it, don’t just list your work experience placements, academic achievements and extracurricular activities — reflect on key learning points and link everything back to qualities that are important for Medicine.</a:t>
            </a:r>
          </a:p>
          <a:p>
            <a:pPr marL="0" indent="0">
              <a:buNone/>
            </a:pPr>
            <a:endParaRPr lang="en-US" dirty="0"/>
          </a:p>
        </p:txBody>
      </p:sp>
    </p:spTree>
    <p:extLst>
      <p:ext uri="{BB962C8B-B14F-4D97-AF65-F5344CB8AC3E}">
        <p14:creationId xmlns:p14="http://schemas.microsoft.com/office/powerpoint/2010/main" val="17605739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0FB4C-FA3F-4B45-819C-AEBA93340E5F}"/>
              </a:ext>
            </a:extLst>
          </p:cNvPr>
          <p:cNvSpPr>
            <a:spLocks noGrp="1"/>
          </p:cNvSpPr>
          <p:nvPr>
            <p:ph type="title"/>
          </p:nvPr>
        </p:nvSpPr>
        <p:spPr>
          <a:xfrm>
            <a:off x="0" y="0"/>
            <a:ext cx="10515600" cy="1325563"/>
          </a:xfrm>
        </p:spPr>
        <p:txBody>
          <a:bodyPr/>
          <a:lstStyle/>
          <a:p>
            <a:r>
              <a:rPr lang="en-US" dirty="0"/>
              <a:t>Skills and attributes</a:t>
            </a:r>
          </a:p>
        </p:txBody>
      </p:sp>
      <p:sp>
        <p:nvSpPr>
          <p:cNvPr id="3" name="Content Placeholder 2">
            <a:extLst>
              <a:ext uri="{FF2B5EF4-FFF2-40B4-BE49-F238E27FC236}">
                <a16:creationId xmlns:a16="http://schemas.microsoft.com/office/drawing/2014/main" id="{423CA5E7-C48E-6249-A5FD-7043EFE4CF20}"/>
              </a:ext>
            </a:extLst>
          </p:cNvPr>
          <p:cNvSpPr>
            <a:spLocks noGrp="1"/>
          </p:cNvSpPr>
          <p:nvPr>
            <p:ph idx="1"/>
          </p:nvPr>
        </p:nvSpPr>
        <p:spPr>
          <a:xfrm>
            <a:off x="165538" y="1177022"/>
            <a:ext cx="6535708" cy="5010834"/>
          </a:xfrm>
        </p:spPr>
        <p:txBody>
          <a:bodyPr>
            <a:noAutofit/>
          </a:bodyPr>
          <a:lstStyle/>
          <a:p>
            <a:pPr algn="l">
              <a:buFont typeface="Arial" panose="020B0604020202020204" pitchFamily="34" charset="0"/>
              <a:buChar char="•"/>
            </a:pPr>
            <a:r>
              <a:rPr lang="en-GB" sz="2400" b="0" i="0" dirty="0">
                <a:solidFill>
                  <a:srgbClr val="4D5156"/>
                </a:solidFill>
                <a:effectLst/>
                <a:latin typeface="fs_emericregular"/>
              </a:rPr>
              <a:t>Motivation to study medicine and genuine interest in the medical profession</a:t>
            </a:r>
          </a:p>
          <a:p>
            <a:pPr algn="l">
              <a:buFont typeface="Arial" panose="020B0604020202020204" pitchFamily="34" charset="0"/>
              <a:buChar char="•"/>
            </a:pPr>
            <a:r>
              <a:rPr lang="en-GB" sz="2400" b="0" i="0" dirty="0">
                <a:solidFill>
                  <a:srgbClr val="4D5156"/>
                </a:solidFill>
                <a:effectLst/>
                <a:latin typeface="fs_emericregular"/>
              </a:rPr>
              <a:t>Insight into your own strengths and weaknesses</a:t>
            </a:r>
          </a:p>
          <a:p>
            <a:pPr algn="l">
              <a:buFont typeface="Arial" panose="020B0604020202020204" pitchFamily="34" charset="0"/>
              <a:buChar char="•"/>
            </a:pPr>
            <a:r>
              <a:rPr lang="en-GB" sz="2400" b="0" i="0" dirty="0">
                <a:solidFill>
                  <a:srgbClr val="4D5156"/>
                </a:solidFill>
                <a:effectLst/>
                <a:latin typeface="fs_emericregular"/>
              </a:rPr>
              <a:t>The ability to reflect on your own work</a:t>
            </a:r>
          </a:p>
          <a:p>
            <a:pPr algn="l">
              <a:buFont typeface="Arial" panose="020B0604020202020204" pitchFamily="34" charset="0"/>
              <a:buChar char="•"/>
            </a:pPr>
            <a:r>
              <a:rPr lang="en-GB" sz="2400" b="0" i="0" dirty="0">
                <a:solidFill>
                  <a:srgbClr val="4D5156"/>
                </a:solidFill>
                <a:effectLst/>
                <a:latin typeface="fs_emericregular"/>
              </a:rPr>
              <a:t>Personal organisation</a:t>
            </a:r>
          </a:p>
          <a:p>
            <a:pPr algn="l">
              <a:buFont typeface="Arial" panose="020B0604020202020204" pitchFamily="34" charset="0"/>
              <a:buChar char="•"/>
            </a:pPr>
            <a:r>
              <a:rPr lang="en-GB" sz="2400" b="0" i="0" dirty="0">
                <a:solidFill>
                  <a:srgbClr val="4D5156"/>
                </a:solidFill>
                <a:effectLst/>
                <a:latin typeface="fs_emericregular"/>
              </a:rPr>
              <a:t>Academic ability</a:t>
            </a:r>
          </a:p>
          <a:p>
            <a:pPr algn="l">
              <a:buFont typeface="Arial" panose="020B0604020202020204" pitchFamily="34" charset="0"/>
              <a:buChar char="•"/>
            </a:pPr>
            <a:r>
              <a:rPr lang="en-GB" sz="2400" b="0" i="0" dirty="0">
                <a:solidFill>
                  <a:srgbClr val="4D5156"/>
                </a:solidFill>
                <a:effectLst/>
                <a:latin typeface="fs_emericregular"/>
              </a:rPr>
              <a:t>Problem solving</a:t>
            </a:r>
          </a:p>
          <a:p>
            <a:pPr algn="l">
              <a:buFont typeface="Arial" panose="020B0604020202020204" pitchFamily="34" charset="0"/>
              <a:buChar char="•"/>
            </a:pPr>
            <a:r>
              <a:rPr lang="en-GB" sz="2400" b="0" i="0" dirty="0">
                <a:solidFill>
                  <a:srgbClr val="4D5156"/>
                </a:solidFill>
                <a:effectLst/>
                <a:latin typeface="fs_emericregular"/>
              </a:rPr>
              <a:t>Dealing with uncertainty</a:t>
            </a:r>
          </a:p>
          <a:p>
            <a:pPr algn="l">
              <a:buFont typeface="Arial" panose="020B0604020202020204" pitchFamily="34" charset="0"/>
              <a:buChar char="•"/>
            </a:pPr>
            <a:r>
              <a:rPr lang="en-GB" sz="2400" b="0" i="0" dirty="0">
                <a:solidFill>
                  <a:srgbClr val="4D5156"/>
                </a:solidFill>
                <a:effectLst/>
                <a:latin typeface="fs_emericregular"/>
              </a:rPr>
              <a:t>Manage risk and deal effectively with problems</a:t>
            </a:r>
          </a:p>
          <a:p>
            <a:pPr algn="l">
              <a:buFont typeface="Arial" panose="020B0604020202020204" pitchFamily="34" charset="0"/>
              <a:buChar char="•"/>
            </a:pPr>
            <a:r>
              <a:rPr lang="en-GB" sz="2400" b="0" i="0" dirty="0">
                <a:solidFill>
                  <a:srgbClr val="4D5156"/>
                </a:solidFill>
                <a:effectLst/>
                <a:latin typeface="fs_emericregular"/>
              </a:rPr>
              <a:t>Ability to take responsibility for your own actions</a:t>
            </a:r>
          </a:p>
          <a:p>
            <a:pPr marL="0" indent="0">
              <a:buNone/>
            </a:pPr>
            <a:endParaRPr lang="en-US" sz="2400" dirty="0"/>
          </a:p>
        </p:txBody>
      </p:sp>
      <p:sp>
        <p:nvSpPr>
          <p:cNvPr id="4" name="Content Placeholder 2">
            <a:extLst>
              <a:ext uri="{FF2B5EF4-FFF2-40B4-BE49-F238E27FC236}">
                <a16:creationId xmlns:a16="http://schemas.microsoft.com/office/drawing/2014/main" id="{CA8C1EFC-B6F4-E943-A66C-EE711295743B}"/>
              </a:ext>
            </a:extLst>
          </p:cNvPr>
          <p:cNvSpPr txBox="1">
            <a:spLocks/>
          </p:cNvSpPr>
          <p:nvPr/>
        </p:nvSpPr>
        <p:spPr>
          <a:xfrm>
            <a:off x="6910550" y="58466"/>
            <a:ext cx="5115912"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solidFill>
                  <a:srgbClr val="4D5156"/>
                </a:solidFill>
                <a:latin typeface="fs_emericregular"/>
              </a:rPr>
              <a:t>Conscientiousness</a:t>
            </a:r>
          </a:p>
          <a:p>
            <a:r>
              <a:rPr lang="en-GB" sz="2400" dirty="0">
                <a:solidFill>
                  <a:srgbClr val="4D5156"/>
                </a:solidFill>
                <a:latin typeface="fs_emericregular"/>
              </a:rPr>
              <a:t>Insight into your own health</a:t>
            </a:r>
          </a:p>
          <a:p>
            <a:r>
              <a:rPr lang="en-GB" sz="2400" dirty="0">
                <a:solidFill>
                  <a:srgbClr val="4D5156"/>
                </a:solidFill>
                <a:latin typeface="fs_emericregular"/>
              </a:rPr>
              <a:t>Effective communication, including reading, writing, listening and speaking</a:t>
            </a:r>
          </a:p>
          <a:p>
            <a:r>
              <a:rPr lang="en-GB" sz="2400" dirty="0">
                <a:solidFill>
                  <a:srgbClr val="4D5156"/>
                </a:solidFill>
                <a:latin typeface="fs_emericregular"/>
              </a:rPr>
              <a:t>Teamwork</a:t>
            </a:r>
          </a:p>
          <a:p>
            <a:r>
              <a:rPr lang="en-GB" sz="2400" dirty="0">
                <a:solidFill>
                  <a:srgbClr val="4D5156"/>
                </a:solidFill>
                <a:latin typeface="fs_emericregular"/>
              </a:rPr>
              <a:t>Ability to treat people with respect</a:t>
            </a:r>
          </a:p>
          <a:p>
            <a:r>
              <a:rPr lang="en-GB" sz="2400" dirty="0">
                <a:solidFill>
                  <a:srgbClr val="4D5156"/>
                </a:solidFill>
                <a:latin typeface="fs_emericregular"/>
              </a:rPr>
              <a:t>Resilience and the ability to deal with difficult situations</a:t>
            </a:r>
          </a:p>
          <a:p>
            <a:r>
              <a:rPr lang="en-GB" sz="2400" dirty="0">
                <a:solidFill>
                  <a:srgbClr val="4D5156"/>
                </a:solidFill>
                <a:latin typeface="fs_emericregular"/>
              </a:rPr>
              <a:t>Empathy and the ability to care for others</a:t>
            </a:r>
          </a:p>
          <a:p>
            <a:r>
              <a:rPr lang="en-GB" sz="2400" dirty="0">
                <a:solidFill>
                  <a:srgbClr val="4D5156"/>
                </a:solidFill>
                <a:latin typeface="fs_emericregular"/>
              </a:rPr>
              <a:t>Honesty</a:t>
            </a:r>
          </a:p>
          <a:p>
            <a:pPr marL="0" indent="0">
              <a:buFont typeface="Arial" panose="020B0604020202020204" pitchFamily="34" charset="0"/>
              <a:buNone/>
            </a:pPr>
            <a:endParaRPr lang="en-US" sz="2400" dirty="0"/>
          </a:p>
        </p:txBody>
      </p:sp>
      <p:sp>
        <p:nvSpPr>
          <p:cNvPr id="5" name="Content Placeholder 2">
            <a:extLst>
              <a:ext uri="{FF2B5EF4-FFF2-40B4-BE49-F238E27FC236}">
                <a16:creationId xmlns:a16="http://schemas.microsoft.com/office/drawing/2014/main" id="{554D66A3-096C-5247-B97B-21257A269AEF}"/>
              </a:ext>
            </a:extLst>
          </p:cNvPr>
          <p:cNvSpPr txBox="1">
            <a:spLocks/>
          </p:cNvSpPr>
          <p:nvPr/>
        </p:nvSpPr>
        <p:spPr>
          <a:xfrm>
            <a:off x="6162337" y="5254320"/>
            <a:ext cx="5750805" cy="930638"/>
          </a:xfrm>
          <a:prstGeom prst="rect">
            <a:avLst/>
          </a:prstGeom>
        </p:spPr>
        <p:txBody>
          <a:bodyPr vert="horz" lIns="91440" tIns="45720" rIns="91440" bIns="45720" rtlCol="0" anchor="t">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Give examples of how you have demonstrated these skills through work experience, super curricular or extra curricular.</a:t>
            </a:r>
            <a:endParaRPr lang="en-US" b="1">
              <a:ea typeface="Calibri"/>
              <a:cs typeface="Calibri"/>
            </a:endParaRPr>
          </a:p>
          <a:p>
            <a:pPr marL="0" indent="0">
              <a:buFont typeface="Arial" panose="020B0604020202020204" pitchFamily="34" charset="0"/>
              <a:buNone/>
            </a:pPr>
            <a:r>
              <a:rPr lang="en-US" b="1" dirty="0"/>
              <a:t>Explain what you learnt from your work experience.</a:t>
            </a:r>
            <a:endParaRPr lang="en-US" b="1">
              <a:ea typeface="Calibri"/>
              <a:cs typeface="Calibri"/>
            </a:endParaRPr>
          </a:p>
        </p:txBody>
      </p:sp>
    </p:spTree>
    <p:extLst>
      <p:ext uri="{BB962C8B-B14F-4D97-AF65-F5344CB8AC3E}">
        <p14:creationId xmlns:p14="http://schemas.microsoft.com/office/powerpoint/2010/main" val="7646754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3A58E-51F3-1349-B568-FA5708C631FF}"/>
              </a:ext>
            </a:extLst>
          </p:cNvPr>
          <p:cNvSpPr>
            <a:spLocks noGrp="1"/>
          </p:cNvSpPr>
          <p:nvPr>
            <p:ph type="title"/>
          </p:nvPr>
        </p:nvSpPr>
        <p:spPr/>
        <p:txBody>
          <a:bodyPr>
            <a:normAutofit fontScale="90000"/>
          </a:bodyPr>
          <a:lstStyle/>
          <a:p>
            <a:pPr algn="ctr"/>
            <a:r>
              <a:rPr lang="en-GB" b="0" i="0" dirty="0">
                <a:solidFill>
                  <a:srgbClr val="3B3B3B"/>
                </a:solidFill>
                <a:effectLst/>
                <a:latin typeface="Lato" panose="020F0502020204030203" pitchFamily="34" charset="0"/>
              </a:rPr>
              <a:t>How Should I Structure My Personal Statement?</a:t>
            </a:r>
            <a:br>
              <a:rPr lang="en-GB" b="0" i="0" dirty="0">
                <a:solidFill>
                  <a:srgbClr val="3B3B3B"/>
                </a:solidFill>
                <a:effectLst/>
                <a:latin typeface="Lato" panose="020F0502020204030203" pitchFamily="34" charset="0"/>
              </a:rPr>
            </a:br>
            <a:endParaRPr lang="en-US" dirty="0"/>
          </a:p>
        </p:txBody>
      </p:sp>
      <p:sp>
        <p:nvSpPr>
          <p:cNvPr id="3" name="Content Placeholder 2">
            <a:extLst>
              <a:ext uri="{FF2B5EF4-FFF2-40B4-BE49-F238E27FC236}">
                <a16:creationId xmlns:a16="http://schemas.microsoft.com/office/drawing/2014/main" id="{E66B8AA6-9DBD-DF40-8F43-5FE252F47A3C}"/>
              </a:ext>
            </a:extLst>
          </p:cNvPr>
          <p:cNvSpPr>
            <a:spLocks noGrp="1"/>
          </p:cNvSpPr>
          <p:nvPr>
            <p:ph idx="1"/>
          </p:nvPr>
        </p:nvSpPr>
        <p:spPr/>
        <p:txBody>
          <a:bodyPr>
            <a:normAutofit fontScale="92500"/>
          </a:bodyPr>
          <a:lstStyle/>
          <a:p>
            <a:pPr marL="0" indent="0" algn="l">
              <a:buNone/>
            </a:pPr>
            <a:r>
              <a:rPr lang="en-GB" b="0" i="0" dirty="0">
                <a:solidFill>
                  <a:srgbClr val="3B3B3B"/>
                </a:solidFill>
                <a:effectLst/>
                <a:latin typeface="Lato" panose="020F0502020204030203" pitchFamily="34" charset="0"/>
              </a:rPr>
              <a:t>The structure is a matter of personal preference, but we advise you to follow a format that covers the following points:</a:t>
            </a:r>
          </a:p>
          <a:p>
            <a:pPr algn="l">
              <a:buFont typeface="Arial" panose="020B0604020202020204" pitchFamily="34" charset="0"/>
              <a:buChar char="•"/>
            </a:pPr>
            <a:r>
              <a:rPr lang="en-GB" b="0" i="0" dirty="0">
                <a:solidFill>
                  <a:srgbClr val="3B3B3B"/>
                </a:solidFill>
                <a:effectLst/>
                <a:latin typeface="Lato" panose="020F0502020204030203" pitchFamily="34" charset="0"/>
              </a:rPr>
              <a:t>Why you want to study Medicine and become a Doctor (Motivation)</a:t>
            </a:r>
          </a:p>
          <a:p>
            <a:pPr algn="l">
              <a:buFont typeface="Arial" panose="020B0604020202020204" pitchFamily="34" charset="0"/>
              <a:buChar char="•"/>
            </a:pPr>
            <a:r>
              <a:rPr lang="en-GB" b="0" i="0" dirty="0">
                <a:solidFill>
                  <a:srgbClr val="3B3B3B"/>
                </a:solidFill>
                <a:effectLst/>
                <a:latin typeface="Lato" panose="020F0502020204030203" pitchFamily="34" charset="0"/>
              </a:rPr>
              <a:t>Work experience and/or volunteering – and what you learned from it (Exploration)</a:t>
            </a:r>
          </a:p>
          <a:p>
            <a:pPr algn="l">
              <a:buFont typeface="Arial" panose="020B0604020202020204" pitchFamily="34" charset="0"/>
              <a:buChar char="•"/>
            </a:pPr>
            <a:r>
              <a:rPr lang="en-GB" b="0" i="0" dirty="0">
                <a:solidFill>
                  <a:srgbClr val="3B3B3B"/>
                </a:solidFill>
                <a:effectLst/>
                <a:latin typeface="Lato" panose="020F0502020204030203" pitchFamily="34" charset="0"/>
              </a:rPr>
              <a:t>Wider reading and study beyond your school curriculum (Exploration)</a:t>
            </a:r>
          </a:p>
          <a:p>
            <a:pPr algn="l">
              <a:buFont typeface="Arial" panose="020B0604020202020204" pitchFamily="34" charset="0"/>
              <a:buChar char="•"/>
            </a:pPr>
            <a:r>
              <a:rPr lang="en-GB" b="0" i="0" dirty="0">
                <a:solidFill>
                  <a:srgbClr val="3B3B3B"/>
                </a:solidFill>
                <a:effectLst/>
                <a:latin typeface="Lato" panose="020F0502020204030203" pitchFamily="34" charset="0"/>
              </a:rPr>
              <a:t>Skills from extracurricular activities which are relevant to a Doctor’s skill set, e.g. leadership skills, communication skills, teamwork, etc (Suitability)</a:t>
            </a:r>
          </a:p>
          <a:p>
            <a:pPr algn="l">
              <a:buFont typeface="Arial" panose="020B0604020202020204" pitchFamily="34" charset="0"/>
              <a:buChar char="•"/>
            </a:pPr>
            <a:r>
              <a:rPr lang="en-GB" b="0" i="0" dirty="0">
                <a:solidFill>
                  <a:srgbClr val="3B3B3B"/>
                </a:solidFill>
                <a:effectLst/>
                <a:latin typeface="Lato" panose="020F0502020204030203" pitchFamily="34" charset="0"/>
              </a:rPr>
              <a:t>Conclusion (Motivation)</a:t>
            </a:r>
          </a:p>
          <a:p>
            <a:pPr marL="0" indent="0">
              <a:buNone/>
            </a:pPr>
            <a:endParaRPr lang="en-US" dirty="0"/>
          </a:p>
        </p:txBody>
      </p:sp>
    </p:spTree>
    <p:extLst>
      <p:ext uri="{BB962C8B-B14F-4D97-AF65-F5344CB8AC3E}">
        <p14:creationId xmlns:p14="http://schemas.microsoft.com/office/powerpoint/2010/main" val="38860657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4C7A6-8709-DB41-86F2-E624E3A1FAE9}"/>
              </a:ext>
            </a:extLst>
          </p:cNvPr>
          <p:cNvSpPr>
            <a:spLocks noGrp="1"/>
          </p:cNvSpPr>
          <p:nvPr>
            <p:ph type="title"/>
          </p:nvPr>
        </p:nvSpPr>
        <p:spPr/>
        <p:txBody>
          <a:bodyPr/>
          <a:lstStyle/>
          <a:p>
            <a:r>
              <a:rPr lang="en-US" dirty="0"/>
              <a:t>Personal statement </a:t>
            </a:r>
            <a:r>
              <a:rPr lang="en-US" dirty="0" err="1"/>
              <a:t>cont</a:t>
            </a:r>
            <a:r>
              <a:rPr lang="en-US" dirty="0"/>
              <a:t> ..</a:t>
            </a:r>
          </a:p>
        </p:txBody>
      </p:sp>
      <p:sp>
        <p:nvSpPr>
          <p:cNvPr id="3" name="Content Placeholder 2">
            <a:extLst>
              <a:ext uri="{FF2B5EF4-FFF2-40B4-BE49-F238E27FC236}">
                <a16:creationId xmlns:a16="http://schemas.microsoft.com/office/drawing/2014/main" id="{A36869C8-4D12-D548-9F59-800C570E4DF4}"/>
              </a:ext>
            </a:extLst>
          </p:cNvPr>
          <p:cNvSpPr>
            <a:spLocks noGrp="1"/>
          </p:cNvSpPr>
          <p:nvPr>
            <p:ph idx="1"/>
          </p:nvPr>
        </p:nvSpPr>
        <p:spPr/>
        <p:txBody>
          <a:bodyPr/>
          <a:lstStyle/>
          <a:p>
            <a:pPr marL="0" indent="0">
              <a:buNone/>
            </a:pPr>
            <a:r>
              <a:rPr lang="en-GB" dirty="0"/>
              <a:t>In general, there are five main ways that your Personal Statement will be used by Medical Schools:</a:t>
            </a:r>
          </a:p>
          <a:p>
            <a:r>
              <a:rPr lang="en-GB" dirty="0"/>
              <a:t>Not used in any part of the selection process at all</a:t>
            </a:r>
          </a:p>
          <a:p>
            <a:r>
              <a:rPr lang="en-GB" dirty="0"/>
              <a:t>Read but not assessed</a:t>
            </a:r>
          </a:p>
          <a:p>
            <a:r>
              <a:rPr lang="en-GB" dirty="0"/>
              <a:t>Used to help decide between two candidates who are otherwise tied</a:t>
            </a:r>
          </a:p>
          <a:p>
            <a:r>
              <a:rPr lang="en-GB" dirty="0"/>
              <a:t>Used during interviews</a:t>
            </a:r>
          </a:p>
          <a:p>
            <a:r>
              <a:rPr lang="en-GB" dirty="0"/>
              <a:t>Used for shortlisting candidates to invite to interview</a:t>
            </a:r>
          </a:p>
          <a:p>
            <a:pPr marL="0" indent="0">
              <a:buNone/>
            </a:pPr>
            <a:r>
              <a:rPr lang="en-GB" dirty="0"/>
              <a:t>Medic portal gives a good summary of how much different institutions use the personal statement in their selection criteria.</a:t>
            </a:r>
          </a:p>
          <a:p>
            <a:pPr marL="0" indent="0">
              <a:buNone/>
            </a:pPr>
            <a:endParaRPr lang="en-US" dirty="0"/>
          </a:p>
        </p:txBody>
      </p:sp>
      <p:pic>
        <p:nvPicPr>
          <p:cNvPr id="12290" name="Picture 2" descr="Get Into Medicine | Trusted UCAT, BMAT &amp;amp; Interview Prep">
            <a:extLst>
              <a:ext uri="{FF2B5EF4-FFF2-40B4-BE49-F238E27FC236}">
                <a16:creationId xmlns:a16="http://schemas.microsoft.com/office/drawing/2014/main" id="{62A77274-F25C-FB48-9C46-C2F9A69102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5170" y="441560"/>
            <a:ext cx="3042851" cy="1243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11159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A4BCC-D406-FF45-8220-69ACD745CB3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B3BC728-DBD0-6440-ACC7-8E151998F6F3}"/>
              </a:ext>
            </a:extLst>
          </p:cNvPr>
          <p:cNvSpPr>
            <a:spLocks noGrp="1"/>
          </p:cNvSpPr>
          <p:nvPr>
            <p:ph idx="1"/>
          </p:nvPr>
        </p:nvSpPr>
        <p:spPr>
          <a:xfrm>
            <a:off x="838200" y="1825625"/>
            <a:ext cx="4984531" cy="4351338"/>
          </a:xfrm>
        </p:spPr>
        <p:txBody>
          <a:bodyPr/>
          <a:lstStyle/>
          <a:p>
            <a:pPr marL="0" indent="0">
              <a:buNone/>
            </a:pPr>
            <a:r>
              <a:rPr lang="en-US" dirty="0"/>
              <a:t>Check out the supporting information for applying to medicine on </a:t>
            </a:r>
            <a:r>
              <a:rPr lang="en-US" dirty="0" err="1"/>
              <a:t>Unifrog</a:t>
            </a:r>
            <a:r>
              <a:rPr lang="en-US" dirty="0"/>
              <a:t>.</a:t>
            </a:r>
          </a:p>
        </p:txBody>
      </p:sp>
      <p:pic>
        <p:nvPicPr>
          <p:cNvPr id="4" name="Picture 3">
            <a:extLst>
              <a:ext uri="{FF2B5EF4-FFF2-40B4-BE49-F238E27FC236}">
                <a16:creationId xmlns:a16="http://schemas.microsoft.com/office/drawing/2014/main" id="{1BDE2E21-40AB-4C49-9F9C-56E2AB70C641}"/>
              </a:ext>
            </a:extLst>
          </p:cNvPr>
          <p:cNvPicPr>
            <a:picLocks noChangeAspect="1"/>
          </p:cNvPicPr>
          <p:nvPr/>
        </p:nvPicPr>
        <p:blipFill>
          <a:blip r:embed="rId2"/>
          <a:stretch>
            <a:fillRect/>
          </a:stretch>
        </p:blipFill>
        <p:spPr>
          <a:xfrm>
            <a:off x="6096000" y="84083"/>
            <a:ext cx="5369826" cy="6858000"/>
          </a:xfrm>
          <a:prstGeom prst="rect">
            <a:avLst/>
          </a:prstGeom>
        </p:spPr>
      </p:pic>
    </p:spTree>
    <p:extLst>
      <p:ext uri="{BB962C8B-B14F-4D97-AF65-F5344CB8AC3E}">
        <p14:creationId xmlns:p14="http://schemas.microsoft.com/office/powerpoint/2010/main" val="12613595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0F605-D66C-F044-A47C-11A7129BA474}"/>
              </a:ext>
            </a:extLst>
          </p:cNvPr>
          <p:cNvSpPr>
            <a:spLocks noGrp="1"/>
          </p:cNvSpPr>
          <p:nvPr>
            <p:ph type="title"/>
          </p:nvPr>
        </p:nvSpPr>
        <p:spPr/>
        <p:txBody>
          <a:bodyPr/>
          <a:lstStyle/>
          <a:p>
            <a:r>
              <a:rPr lang="en-US" dirty="0"/>
              <a:t>Vet – personal statement </a:t>
            </a:r>
          </a:p>
        </p:txBody>
      </p:sp>
      <p:sp>
        <p:nvSpPr>
          <p:cNvPr id="3" name="Content Placeholder 2">
            <a:extLst>
              <a:ext uri="{FF2B5EF4-FFF2-40B4-BE49-F238E27FC236}">
                <a16:creationId xmlns:a16="http://schemas.microsoft.com/office/drawing/2014/main" id="{8041172C-EC57-B044-9176-55613BD0ED9F}"/>
              </a:ext>
            </a:extLst>
          </p:cNvPr>
          <p:cNvSpPr>
            <a:spLocks noGrp="1"/>
          </p:cNvSpPr>
          <p:nvPr>
            <p:ph idx="1"/>
          </p:nvPr>
        </p:nvSpPr>
        <p:spPr/>
        <p:txBody>
          <a:bodyPr>
            <a:normAutofit/>
          </a:bodyPr>
          <a:lstStyle/>
          <a:p>
            <a:pPr algn="l">
              <a:buFont typeface="Arial" panose="020B0604020202020204" pitchFamily="34" charset="0"/>
              <a:buChar char="•"/>
            </a:pPr>
            <a:r>
              <a:rPr lang="en-GB" b="1" i="0" dirty="0">
                <a:solidFill>
                  <a:srgbClr val="333333"/>
                </a:solidFill>
                <a:effectLst/>
                <a:latin typeface="Roboto" panose="02000000000000000000" pitchFamily="2" charset="0"/>
              </a:rPr>
              <a:t>Motivation: </a:t>
            </a:r>
            <a:r>
              <a:rPr lang="en-GB" b="0" i="0" dirty="0">
                <a:solidFill>
                  <a:srgbClr val="333333"/>
                </a:solidFill>
                <a:effectLst/>
                <a:latin typeface="Roboto" panose="02000000000000000000" pitchFamily="2" charset="0"/>
              </a:rPr>
              <a:t>show what has motivated you to follow this career path. </a:t>
            </a:r>
          </a:p>
          <a:p>
            <a:pPr algn="l">
              <a:buFont typeface="Arial" panose="020B0604020202020204" pitchFamily="34" charset="0"/>
              <a:buChar char="•"/>
            </a:pPr>
            <a:r>
              <a:rPr lang="en-GB" b="0" i="0" dirty="0">
                <a:solidFill>
                  <a:srgbClr val="333333"/>
                </a:solidFill>
                <a:effectLst/>
                <a:latin typeface="Roboto" panose="02000000000000000000" pitchFamily="2" charset="0"/>
              </a:rPr>
              <a:t>Be specific, and make it current or recent. </a:t>
            </a:r>
          </a:p>
          <a:p>
            <a:pPr algn="l">
              <a:buFont typeface="Arial" panose="020B0604020202020204" pitchFamily="34" charset="0"/>
              <a:buChar char="•"/>
            </a:pPr>
            <a:r>
              <a:rPr lang="en-GB" b="0" i="0" dirty="0">
                <a:solidFill>
                  <a:srgbClr val="333333"/>
                </a:solidFill>
                <a:effectLst/>
                <a:latin typeface="Roboto" panose="02000000000000000000" pitchFamily="2" charset="0"/>
              </a:rPr>
              <a:t>What aspects are of special interest to you? </a:t>
            </a:r>
          </a:p>
          <a:p>
            <a:pPr algn="l">
              <a:buFont typeface="Arial" panose="020B0604020202020204" pitchFamily="34" charset="0"/>
              <a:buChar char="•"/>
            </a:pPr>
            <a:r>
              <a:rPr lang="en-GB" b="0" i="0" dirty="0">
                <a:solidFill>
                  <a:srgbClr val="333333"/>
                </a:solidFill>
                <a:effectLst/>
                <a:latin typeface="Roboto" panose="02000000000000000000" pitchFamily="2" charset="0"/>
              </a:rPr>
              <a:t>Where do you hope the degree will lead? </a:t>
            </a:r>
          </a:p>
          <a:p>
            <a:pPr algn="l">
              <a:buFont typeface="Arial" panose="020B0604020202020204" pitchFamily="34" charset="0"/>
              <a:buChar char="•"/>
            </a:pPr>
            <a:r>
              <a:rPr lang="en-GB" b="0" i="0" dirty="0">
                <a:solidFill>
                  <a:srgbClr val="333333"/>
                </a:solidFill>
                <a:effectLst/>
                <a:latin typeface="Roboto" panose="02000000000000000000" pitchFamily="2" charset="0"/>
              </a:rPr>
              <a:t>Reflect on what it is that’s driving you now, not something out-of-date.</a:t>
            </a:r>
          </a:p>
          <a:p>
            <a:pPr marL="0" indent="0">
              <a:buNone/>
            </a:pPr>
            <a:endParaRPr lang="en-US" dirty="0"/>
          </a:p>
        </p:txBody>
      </p:sp>
    </p:spTree>
    <p:extLst>
      <p:ext uri="{BB962C8B-B14F-4D97-AF65-F5344CB8AC3E}">
        <p14:creationId xmlns:p14="http://schemas.microsoft.com/office/powerpoint/2010/main" val="3736543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1042" y="499532"/>
            <a:ext cx="2826231" cy="1739219"/>
          </a:xfrm>
          <a:prstGeom prst="rect">
            <a:avLst/>
          </a:prstGeom>
        </p:spPr>
      </p:pic>
      <p:pic>
        <p:nvPicPr>
          <p:cNvPr id="5" name="Picture 4"/>
          <p:cNvPicPr>
            <a:picLocks noChangeAspect="1"/>
          </p:cNvPicPr>
          <p:nvPr/>
        </p:nvPicPr>
        <p:blipFill>
          <a:blip r:embed="rId3"/>
          <a:stretch>
            <a:fillRect/>
          </a:stretch>
        </p:blipFill>
        <p:spPr>
          <a:xfrm>
            <a:off x="3910301" y="641829"/>
            <a:ext cx="4073765" cy="1516592"/>
          </a:xfrm>
          <a:prstGeom prst="rect">
            <a:avLst/>
          </a:prstGeom>
        </p:spPr>
      </p:pic>
      <p:pic>
        <p:nvPicPr>
          <p:cNvPr id="6" name="Picture 5"/>
          <p:cNvPicPr>
            <a:picLocks noChangeAspect="1"/>
          </p:cNvPicPr>
          <p:nvPr/>
        </p:nvPicPr>
        <p:blipFill>
          <a:blip r:embed="rId4"/>
          <a:stretch>
            <a:fillRect/>
          </a:stretch>
        </p:blipFill>
        <p:spPr>
          <a:xfrm>
            <a:off x="8328841" y="630358"/>
            <a:ext cx="3314700" cy="1381125"/>
          </a:xfrm>
          <a:prstGeom prst="rect">
            <a:avLst/>
          </a:prstGeom>
        </p:spPr>
      </p:pic>
      <p:sp>
        <p:nvSpPr>
          <p:cNvPr id="7" name="TextBox 6"/>
          <p:cNvSpPr txBox="1"/>
          <p:nvPr/>
        </p:nvSpPr>
        <p:spPr>
          <a:xfrm>
            <a:off x="374169" y="2149019"/>
            <a:ext cx="11936980" cy="4708981"/>
          </a:xfrm>
          <a:prstGeom prst="rect">
            <a:avLst/>
          </a:prstGeom>
          <a:noFill/>
        </p:spPr>
        <p:txBody>
          <a:bodyPr wrap="square" rtlCol="0">
            <a:spAutoFit/>
          </a:bodyPr>
          <a:lstStyle/>
          <a:p>
            <a:r>
              <a:rPr lang="en-US" sz="6000" dirty="0"/>
              <a:t>Four applications for medicine, dentistry or veterinary science </a:t>
            </a:r>
          </a:p>
          <a:p>
            <a:endParaRPr lang="en-US" sz="6000" dirty="0"/>
          </a:p>
          <a:p>
            <a:r>
              <a:rPr lang="en-US" sz="6000" dirty="0"/>
              <a:t>+ one back up options e.g. biomedical science</a:t>
            </a:r>
            <a:endParaRPr lang="en-GB" sz="6000" dirty="0"/>
          </a:p>
        </p:txBody>
      </p:sp>
    </p:spTree>
    <p:extLst>
      <p:ext uri="{BB962C8B-B14F-4D97-AF65-F5344CB8AC3E}">
        <p14:creationId xmlns:p14="http://schemas.microsoft.com/office/powerpoint/2010/main" val="40343686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0F605-D66C-F044-A47C-11A7129BA474}"/>
              </a:ext>
            </a:extLst>
          </p:cNvPr>
          <p:cNvSpPr>
            <a:spLocks noGrp="1"/>
          </p:cNvSpPr>
          <p:nvPr>
            <p:ph type="title"/>
          </p:nvPr>
        </p:nvSpPr>
        <p:spPr/>
        <p:txBody>
          <a:bodyPr/>
          <a:lstStyle/>
          <a:p>
            <a:r>
              <a:rPr lang="en-US" dirty="0"/>
              <a:t>Vet – personal statement </a:t>
            </a:r>
          </a:p>
        </p:txBody>
      </p:sp>
      <p:sp>
        <p:nvSpPr>
          <p:cNvPr id="3" name="Content Placeholder 2">
            <a:extLst>
              <a:ext uri="{FF2B5EF4-FFF2-40B4-BE49-F238E27FC236}">
                <a16:creationId xmlns:a16="http://schemas.microsoft.com/office/drawing/2014/main" id="{8041172C-EC57-B044-9176-55613BD0ED9F}"/>
              </a:ext>
            </a:extLst>
          </p:cNvPr>
          <p:cNvSpPr>
            <a:spLocks noGrp="1"/>
          </p:cNvSpPr>
          <p:nvPr>
            <p:ph idx="1"/>
          </p:nvPr>
        </p:nvSpPr>
        <p:spPr/>
        <p:txBody>
          <a:bodyPr>
            <a:normAutofit/>
          </a:bodyPr>
          <a:lstStyle/>
          <a:p>
            <a:pPr algn="l">
              <a:buFont typeface="Arial" panose="020B0604020202020204" pitchFamily="34" charset="0"/>
              <a:buChar char="•"/>
            </a:pPr>
            <a:r>
              <a:rPr lang="en-GB" b="1" i="0" dirty="0">
                <a:solidFill>
                  <a:srgbClr val="333333"/>
                </a:solidFill>
                <a:effectLst/>
                <a:latin typeface="Roboto" panose="02000000000000000000" pitchFamily="2" charset="0"/>
              </a:rPr>
              <a:t>Experience:</a:t>
            </a:r>
            <a:r>
              <a:rPr lang="en-GB" b="0" i="0" dirty="0">
                <a:solidFill>
                  <a:srgbClr val="333333"/>
                </a:solidFill>
                <a:effectLst/>
                <a:latin typeface="Roboto" panose="02000000000000000000" pitchFamily="2" charset="0"/>
              </a:rPr>
              <a:t> provide some detailed evidence that shows you’re realistic and informed about the challenges you will face. Describe some of your experiences and observations, both of veterinary practice and from your wider animal experience. </a:t>
            </a:r>
          </a:p>
          <a:p>
            <a:pPr algn="l">
              <a:buFont typeface="Arial" panose="020B0604020202020204" pitchFamily="34" charset="0"/>
              <a:buChar char="•"/>
            </a:pPr>
            <a:r>
              <a:rPr lang="en-GB" b="0" i="0" dirty="0">
                <a:solidFill>
                  <a:srgbClr val="333333"/>
                </a:solidFill>
                <a:effectLst/>
                <a:latin typeface="Roboto" panose="02000000000000000000" pitchFamily="2" charset="0"/>
              </a:rPr>
              <a:t>Get the balance right. They want you to show the breadth of your experience, but they want depth as well. </a:t>
            </a:r>
          </a:p>
          <a:p>
            <a:pPr algn="l">
              <a:buFont typeface="Arial" panose="020B0604020202020204" pitchFamily="34" charset="0"/>
              <a:buChar char="•"/>
            </a:pPr>
            <a:r>
              <a:rPr lang="en-GB" b="0" i="0" dirty="0">
                <a:solidFill>
                  <a:srgbClr val="333333"/>
                </a:solidFill>
                <a:effectLst/>
                <a:latin typeface="Roboto" panose="02000000000000000000" pitchFamily="2" charset="0"/>
              </a:rPr>
              <a:t>Try to write briefly but reflectively about some of the highlights and what you learned from them. </a:t>
            </a:r>
          </a:p>
          <a:p>
            <a:pPr algn="l">
              <a:buFont typeface="Arial" panose="020B0604020202020204" pitchFamily="34" charset="0"/>
              <a:buChar char="•"/>
            </a:pPr>
            <a:r>
              <a:rPr lang="en-GB" b="0" i="0" dirty="0">
                <a:solidFill>
                  <a:srgbClr val="333333"/>
                </a:solidFill>
                <a:effectLst/>
                <a:latin typeface="Roboto" panose="02000000000000000000" pitchFamily="2" charset="0"/>
              </a:rPr>
              <a:t>Also, try to include something that demonstrates your understanding of why interpersonal skills are crucial.</a:t>
            </a:r>
          </a:p>
          <a:p>
            <a:pPr marL="0" indent="0">
              <a:buNone/>
            </a:pPr>
            <a:endParaRPr lang="en-US" dirty="0"/>
          </a:p>
        </p:txBody>
      </p:sp>
    </p:spTree>
    <p:extLst>
      <p:ext uri="{BB962C8B-B14F-4D97-AF65-F5344CB8AC3E}">
        <p14:creationId xmlns:p14="http://schemas.microsoft.com/office/powerpoint/2010/main" val="23213544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0F605-D66C-F044-A47C-11A7129BA474}"/>
              </a:ext>
            </a:extLst>
          </p:cNvPr>
          <p:cNvSpPr>
            <a:spLocks noGrp="1"/>
          </p:cNvSpPr>
          <p:nvPr>
            <p:ph type="title"/>
          </p:nvPr>
        </p:nvSpPr>
        <p:spPr/>
        <p:txBody>
          <a:bodyPr/>
          <a:lstStyle/>
          <a:p>
            <a:r>
              <a:rPr lang="en-US" dirty="0"/>
              <a:t>Vet – personal statement </a:t>
            </a:r>
          </a:p>
        </p:txBody>
      </p:sp>
      <p:sp>
        <p:nvSpPr>
          <p:cNvPr id="3" name="Content Placeholder 2">
            <a:extLst>
              <a:ext uri="{FF2B5EF4-FFF2-40B4-BE49-F238E27FC236}">
                <a16:creationId xmlns:a16="http://schemas.microsoft.com/office/drawing/2014/main" id="{8041172C-EC57-B044-9176-55613BD0ED9F}"/>
              </a:ext>
            </a:extLst>
          </p:cNvPr>
          <p:cNvSpPr>
            <a:spLocks noGrp="1"/>
          </p:cNvSpPr>
          <p:nvPr>
            <p:ph idx="1"/>
          </p:nvPr>
        </p:nvSpPr>
        <p:spPr/>
        <p:txBody>
          <a:bodyPr>
            <a:normAutofit/>
          </a:bodyPr>
          <a:lstStyle/>
          <a:p>
            <a:pPr algn="l">
              <a:buFont typeface="Arial" panose="020B0604020202020204" pitchFamily="34" charset="0"/>
              <a:buChar char="•"/>
            </a:pPr>
            <a:r>
              <a:rPr lang="en-GB" b="1" i="0" dirty="0">
                <a:solidFill>
                  <a:srgbClr val="333333"/>
                </a:solidFill>
                <a:effectLst/>
                <a:latin typeface="Roboto" panose="02000000000000000000" pitchFamily="2" charset="0"/>
              </a:rPr>
              <a:t>Academic interests and wider reading:</a:t>
            </a:r>
            <a:r>
              <a:rPr lang="en-GB" b="0" i="0" dirty="0">
                <a:solidFill>
                  <a:srgbClr val="333333"/>
                </a:solidFill>
                <a:effectLst/>
                <a:latin typeface="Roboto" panose="02000000000000000000" pitchFamily="2" charset="0"/>
              </a:rPr>
              <a:t> </a:t>
            </a:r>
          </a:p>
          <a:p>
            <a:pPr marL="0" indent="0" algn="l">
              <a:buNone/>
            </a:pPr>
            <a:r>
              <a:rPr lang="en-GB" b="0" i="0" dirty="0">
                <a:solidFill>
                  <a:srgbClr val="333333"/>
                </a:solidFill>
                <a:effectLst/>
                <a:latin typeface="Roboto" panose="02000000000000000000" pitchFamily="2" charset="0"/>
              </a:rPr>
              <a:t>give them a glimpse of your current academic and scientific interests, whether it’s from your studies, a project or issues you’ve come across in journals, books, blogs, events you’ve attended, and so on. </a:t>
            </a:r>
          </a:p>
          <a:p>
            <a:pPr marL="0" indent="0" algn="l">
              <a:buNone/>
            </a:pPr>
            <a:r>
              <a:rPr lang="en-GB" b="0" i="0" dirty="0">
                <a:solidFill>
                  <a:srgbClr val="333333"/>
                </a:solidFill>
                <a:effectLst/>
                <a:latin typeface="Roboto" panose="02000000000000000000" pitchFamily="2" charset="0"/>
              </a:rPr>
              <a:t>If Cambridge is amongst your choices, it’s especially important to demonstrate your intellectual curiosity and your passion for science.</a:t>
            </a:r>
          </a:p>
          <a:p>
            <a:pPr marL="0" indent="0">
              <a:buNone/>
            </a:pPr>
            <a:endParaRPr lang="en-US" dirty="0"/>
          </a:p>
        </p:txBody>
      </p:sp>
    </p:spTree>
    <p:extLst>
      <p:ext uri="{BB962C8B-B14F-4D97-AF65-F5344CB8AC3E}">
        <p14:creationId xmlns:p14="http://schemas.microsoft.com/office/powerpoint/2010/main" val="12921877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0F605-D66C-F044-A47C-11A7129BA474}"/>
              </a:ext>
            </a:extLst>
          </p:cNvPr>
          <p:cNvSpPr>
            <a:spLocks noGrp="1"/>
          </p:cNvSpPr>
          <p:nvPr>
            <p:ph type="title"/>
          </p:nvPr>
        </p:nvSpPr>
        <p:spPr/>
        <p:txBody>
          <a:bodyPr/>
          <a:lstStyle/>
          <a:p>
            <a:r>
              <a:rPr lang="en-US" dirty="0"/>
              <a:t>Vet – personal statement </a:t>
            </a:r>
          </a:p>
        </p:txBody>
      </p:sp>
      <p:sp>
        <p:nvSpPr>
          <p:cNvPr id="3" name="Content Placeholder 2">
            <a:extLst>
              <a:ext uri="{FF2B5EF4-FFF2-40B4-BE49-F238E27FC236}">
                <a16:creationId xmlns:a16="http://schemas.microsoft.com/office/drawing/2014/main" id="{8041172C-EC57-B044-9176-55613BD0ED9F}"/>
              </a:ext>
            </a:extLst>
          </p:cNvPr>
          <p:cNvSpPr>
            <a:spLocks noGrp="1"/>
          </p:cNvSpPr>
          <p:nvPr>
            <p:ph idx="1"/>
          </p:nvPr>
        </p:nvSpPr>
        <p:spPr/>
        <p:txBody>
          <a:bodyPr>
            <a:normAutofit/>
          </a:bodyPr>
          <a:lstStyle/>
          <a:p>
            <a:pPr algn="l">
              <a:buFont typeface="Arial" panose="020B0604020202020204" pitchFamily="34" charset="0"/>
              <a:buChar char="•"/>
            </a:pPr>
            <a:r>
              <a:rPr lang="en-GB" b="1" i="0" dirty="0">
                <a:solidFill>
                  <a:srgbClr val="333333"/>
                </a:solidFill>
                <a:effectLst/>
                <a:latin typeface="Roboto" panose="02000000000000000000" pitchFamily="2" charset="0"/>
              </a:rPr>
              <a:t>Extra-curricular activities: </a:t>
            </a:r>
          </a:p>
          <a:p>
            <a:pPr marL="0" indent="0" algn="l">
              <a:buNone/>
            </a:pPr>
            <a:r>
              <a:rPr lang="en-GB" dirty="0">
                <a:solidFill>
                  <a:srgbClr val="333333"/>
                </a:solidFill>
                <a:latin typeface="Roboto" panose="02000000000000000000" pitchFamily="2" charset="0"/>
              </a:rPr>
              <a:t>D</a:t>
            </a:r>
            <a:r>
              <a:rPr lang="en-GB" b="0" i="0" dirty="0">
                <a:solidFill>
                  <a:srgbClr val="333333"/>
                </a:solidFill>
                <a:effectLst/>
                <a:latin typeface="Roboto" panose="02000000000000000000" pitchFamily="2" charset="0"/>
              </a:rPr>
              <a:t>emonstrate your resilience, initiative, self-motivation, compassion, or other relevant transferable skills. </a:t>
            </a:r>
          </a:p>
          <a:p>
            <a:pPr marL="0" indent="0" algn="l">
              <a:buNone/>
            </a:pPr>
            <a:r>
              <a:rPr lang="en-GB" b="0" i="0" dirty="0">
                <a:solidFill>
                  <a:srgbClr val="333333"/>
                </a:solidFill>
                <a:effectLst/>
                <a:latin typeface="Roboto" panose="02000000000000000000" pitchFamily="2" charset="0"/>
              </a:rPr>
              <a:t>This could be through the contribution you have made to school, college, or community activities, volunteering, your part-time work, or any wider interests, personal achievements, or responsibilities. </a:t>
            </a:r>
          </a:p>
          <a:p>
            <a:pPr marL="0" indent="0" algn="l">
              <a:buNone/>
            </a:pPr>
            <a:r>
              <a:rPr lang="en-GB" b="0" i="0" dirty="0">
                <a:solidFill>
                  <a:srgbClr val="333333"/>
                </a:solidFill>
                <a:effectLst/>
                <a:latin typeface="Roboto" panose="02000000000000000000" pitchFamily="2" charset="0"/>
              </a:rPr>
              <a:t>Again, be specific!</a:t>
            </a:r>
          </a:p>
          <a:p>
            <a:pPr marL="0" indent="0">
              <a:buNone/>
            </a:pPr>
            <a:endParaRPr lang="en-US" dirty="0"/>
          </a:p>
        </p:txBody>
      </p:sp>
    </p:spTree>
    <p:extLst>
      <p:ext uri="{BB962C8B-B14F-4D97-AF65-F5344CB8AC3E}">
        <p14:creationId xmlns:p14="http://schemas.microsoft.com/office/powerpoint/2010/main" val="6405714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B4982-FE92-8B47-BDFF-6440474BEFBA}"/>
              </a:ext>
            </a:extLst>
          </p:cNvPr>
          <p:cNvSpPr>
            <a:spLocks noGrp="1"/>
          </p:cNvSpPr>
          <p:nvPr>
            <p:ph type="title"/>
          </p:nvPr>
        </p:nvSpPr>
        <p:spPr/>
        <p:txBody>
          <a:bodyPr/>
          <a:lstStyle/>
          <a:p>
            <a:r>
              <a:rPr lang="en-US" b="1" dirty="0"/>
              <a:t>Veterinary - Cambridge</a:t>
            </a:r>
          </a:p>
        </p:txBody>
      </p:sp>
      <p:sp>
        <p:nvSpPr>
          <p:cNvPr id="3" name="Content Placeholder 2">
            <a:extLst>
              <a:ext uri="{FF2B5EF4-FFF2-40B4-BE49-F238E27FC236}">
                <a16:creationId xmlns:a16="http://schemas.microsoft.com/office/drawing/2014/main" id="{DB2C536D-87C9-534F-AC27-D7CFE2DC3571}"/>
              </a:ext>
            </a:extLst>
          </p:cNvPr>
          <p:cNvSpPr>
            <a:spLocks noGrp="1"/>
          </p:cNvSpPr>
          <p:nvPr>
            <p:ph idx="1"/>
          </p:nvPr>
        </p:nvSpPr>
        <p:spPr/>
        <p:txBody>
          <a:bodyPr/>
          <a:lstStyle/>
          <a:p>
            <a:pPr marL="0" indent="0">
              <a:buNone/>
            </a:pPr>
            <a:r>
              <a:rPr lang="en-GB" dirty="0">
                <a:solidFill>
                  <a:srgbClr val="333333"/>
                </a:solidFill>
                <a:latin typeface="Roboto" panose="02000000000000000000" pitchFamily="2" charset="0"/>
              </a:rPr>
              <a:t>T</a:t>
            </a:r>
            <a:r>
              <a:rPr lang="en-GB" b="0" i="0" dirty="0">
                <a:solidFill>
                  <a:srgbClr val="333333"/>
                </a:solidFill>
                <a:effectLst/>
                <a:latin typeface="Roboto" panose="02000000000000000000" pitchFamily="2" charset="0"/>
              </a:rPr>
              <a:t>he University of Cambridge's requirements are slightly different, as they are more concerned about your interest in 'the scientific principles that underlie both the health and disease of animals.' They do require you to demonstrate a commitment to the profession and say that some experience will be useful, but they don't want you to give up on your other extra-curricular interests for the sake of gaining extensive work experience.</a:t>
            </a:r>
          </a:p>
          <a:p>
            <a:pPr marL="0" indent="0">
              <a:buNone/>
            </a:pPr>
            <a:endParaRPr lang="en-GB" dirty="0">
              <a:solidFill>
                <a:srgbClr val="333333"/>
              </a:solidFill>
              <a:latin typeface="Roboto" panose="02000000000000000000" pitchFamily="2" charset="0"/>
            </a:endParaRPr>
          </a:p>
          <a:p>
            <a:pPr marL="0" indent="0">
              <a:buNone/>
            </a:pPr>
            <a:r>
              <a:rPr lang="en-GB" dirty="0">
                <a:solidFill>
                  <a:srgbClr val="333333"/>
                </a:solidFill>
                <a:latin typeface="Roboto" panose="02000000000000000000" pitchFamily="2" charset="0"/>
              </a:rPr>
              <a:t>You will need to take the Natural Science Admission Assessment.</a:t>
            </a:r>
            <a:endParaRPr lang="en-US" dirty="0"/>
          </a:p>
        </p:txBody>
      </p:sp>
    </p:spTree>
    <p:extLst>
      <p:ext uri="{BB962C8B-B14F-4D97-AF65-F5344CB8AC3E}">
        <p14:creationId xmlns:p14="http://schemas.microsoft.com/office/powerpoint/2010/main" val="21791388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629E7F-BB55-C54B-A238-DF2E2C59FA22}"/>
              </a:ext>
            </a:extLst>
          </p:cNvPr>
          <p:cNvSpPr>
            <a:spLocks noGrp="1"/>
          </p:cNvSpPr>
          <p:nvPr>
            <p:ph type="title"/>
          </p:nvPr>
        </p:nvSpPr>
        <p:spPr/>
        <p:txBody>
          <a:bodyPr/>
          <a:lstStyle/>
          <a:p>
            <a:pPr algn="ctr"/>
            <a:r>
              <a:rPr lang="en-US" b="1" dirty="0"/>
              <a:t>Using </a:t>
            </a:r>
            <a:r>
              <a:rPr lang="en-US" b="1" dirty="0" err="1"/>
              <a:t>Unifrog</a:t>
            </a:r>
            <a:r>
              <a:rPr lang="en-US" b="1" dirty="0"/>
              <a:t> to support personal statement writing.</a:t>
            </a:r>
          </a:p>
        </p:txBody>
      </p:sp>
      <p:sp>
        <p:nvSpPr>
          <p:cNvPr id="5" name="Content Placeholder 4">
            <a:extLst>
              <a:ext uri="{FF2B5EF4-FFF2-40B4-BE49-F238E27FC236}">
                <a16:creationId xmlns:a16="http://schemas.microsoft.com/office/drawing/2014/main" id="{7BB8046C-92BF-5241-AD47-40ED5474854D}"/>
              </a:ext>
            </a:extLst>
          </p:cNvPr>
          <p:cNvSpPr>
            <a:spLocks noGrp="1"/>
          </p:cNvSpPr>
          <p:nvPr>
            <p:ph idx="1"/>
          </p:nvPr>
        </p:nvSpPr>
        <p:spPr>
          <a:xfrm>
            <a:off x="134008" y="1690688"/>
            <a:ext cx="5331372" cy="4351338"/>
          </a:xfrm>
        </p:spPr>
        <p:txBody>
          <a:bodyPr>
            <a:normAutofit/>
          </a:bodyPr>
          <a:lstStyle/>
          <a:p>
            <a:pPr marL="0" indent="0">
              <a:buNone/>
            </a:pPr>
            <a:r>
              <a:rPr lang="en-GB" dirty="0">
                <a:latin typeface="Open Sans" panose="020B0606030504020204" pitchFamily="34" charset="0"/>
              </a:rPr>
              <a:t>You must paste a copy of your personal statement into </a:t>
            </a:r>
            <a:r>
              <a:rPr lang="en-GB" dirty="0" err="1">
                <a:latin typeface="Open Sans" panose="020B0606030504020204" pitchFamily="34" charset="0"/>
              </a:rPr>
              <a:t>Unifrog</a:t>
            </a:r>
            <a:r>
              <a:rPr lang="en-GB" dirty="0">
                <a:latin typeface="Open Sans" panose="020B0606030504020204" pitchFamily="34" charset="0"/>
              </a:rPr>
              <a:t> so that your tutor can see it to support with the reference writing process.</a:t>
            </a:r>
          </a:p>
          <a:p>
            <a:pPr marL="0" indent="0">
              <a:buNone/>
            </a:pPr>
            <a:endParaRPr lang="en-GB" b="0" i="0" dirty="0">
              <a:effectLst/>
              <a:latin typeface="Open Sans" panose="020B0606030504020204" pitchFamily="34" charset="0"/>
            </a:endParaRPr>
          </a:p>
          <a:p>
            <a:pPr marL="0" indent="0">
              <a:buNone/>
            </a:pPr>
            <a:endParaRPr lang="en-US" dirty="0"/>
          </a:p>
        </p:txBody>
      </p:sp>
      <p:pic>
        <p:nvPicPr>
          <p:cNvPr id="6" name="Picture 5">
            <a:extLst>
              <a:ext uri="{FF2B5EF4-FFF2-40B4-BE49-F238E27FC236}">
                <a16:creationId xmlns:a16="http://schemas.microsoft.com/office/drawing/2014/main" id="{D32286A8-E459-DC42-A2AD-693563412CAE}"/>
              </a:ext>
            </a:extLst>
          </p:cNvPr>
          <p:cNvPicPr>
            <a:picLocks noChangeAspect="1"/>
          </p:cNvPicPr>
          <p:nvPr/>
        </p:nvPicPr>
        <p:blipFill>
          <a:blip r:embed="rId2"/>
          <a:stretch>
            <a:fillRect/>
          </a:stretch>
        </p:blipFill>
        <p:spPr>
          <a:xfrm>
            <a:off x="5665076" y="2222938"/>
            <a:ext cx="6585591" cy="3687931"/>
          </a:xfrm>
          <a:prstGeom prst="rect">
            <a:avLst/>
          </a:prstGeom>
        </p:spPr>
      </p:pic>
      <p:sp>
        <p:nvSpPr>
          <p:cNvPr id="7" name="Oval 6">
            <a:extLst>
              <a:ext uri="{FF2B5EF4-FFF2-40B4-BE49-F238E27FC236}">
                <a16:creationId xmlns:a16="http://schemas.microsoft.com/office/drawing/2014/main" id="{50636CB3-84AB-484D-AFA1-36F4DB3862AF}"/>
              </a:ext>
            </a:extLst>
          </p:cNvPr>
          <p:cNvSpPr/>
          <p:nvPr/>
        </p:nvSpPr>
        <p:spPr>
          <a:xfrm>
            <a:off x="5517932" y="2447461"/>
            <a:ext cx="2417380" cy="14188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36088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F56AF-F580-EE48-9281-12E61559234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5753F57-FBAA-6941-94CE-6534FC3F4F5F}"/>
              </a:ext>
            </a:extLst>
          </p:cNvPr>
          <p:cNvSpPr>
            <a:spLocks noGrp="1"/>
          </p:cNvSpPr>
          <p:nvPr>
            <p:ph idx="1"/>
          </p:nvPr>
        </p:nvSpPr>
        <p:spPr/>
        <p:txBody>
          <a:bodyPr/>
          <a:lstStyle/>
          <a:p>
            <a:pPr marL="0" indent="0">
              <a:buNone/>
            </a:pPr>
            <a:r>
              <a:rPr lang="en-US" dirty="0"/>
              <a:t>The know -how library has videos with tips on writing personal statements.</a:t>
            </a:r>
          </a:p>
        </p:txBody>
      </p:sp>
      <p:pic>
        <p:nvPicPr>
          <p:cNvPr id="4" name="Picture 3">
            <a:extLst>
              <a:ext uri="{FF2B5EF4-FFF2-40B4-BE49-F238E27FC236}">
                <a16:creationId xmlns:a16="http://schemas.microsoft.com/office/drawing/2014/main" id="{65865A39-28B7-F246-A0C0-48D4E4257ABD}"/>
              </a:ext>
            </a:extLst>
          </p:cNvPr>
          <p:cNvPicPr>
            <a:picLocks noChangeAspect="1"/>
          </p:cNvPicPr>
          <p:nvPr/>
        </p:nvPicPr>
        <p:blipFill>
          <a:blip r:embed="rId2"/>
          <a:stretch>
            <a:fillRect/>
          </a:stretch>
        </p:blipFill>
        <p:spPr>
          <a:xfrm>
            <a:off x="4287434" y="2727805"/>
            <a:ext cx="7904566" cy="3321418"/>
          </a:xfrm>
          <a:prstGeom prst="rect">
            <a:avLst/>
          </a:prstGeom>
        </p:spPr>
      </p:pic>
      <p:sp>
        <p:nvSpPr>
          <p:cNvPr id="5" name="Oval 4">
            <a:extLst>
              <a:ext uri="{FF2B5EF4-FFF2-40B4-BE49-F238E27FC236}">
                <a16:creationId xmlns:a16="http://schemas.microsoft.com/office/drawing/2014/main" id="{8B4B4BD6-1D14-4E4E-8E45-A08E03075260}"/>
              </a:ext>
            </a:extLst>
          </p:cNvPr>
          <p:cNvSpPr/>
          <p:nvPr/>
        </p:nvSpPr>
        <p:spPr>
          <a:xfrm>
            <a:off x="9355520" y="3117573"/>
            <a:ext cx="2417380" cy="14188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1A2375E8-8BB3-8D46-A3AF-1ADB73C60494}"/>
              </a:ext>
            </a:extLst>
          </p:cNvPr>
          <p:cNvPicPr>
            <a:picLocks noChangeAspect="1"/>
          </p:cNvPicPr>
          <p:nvPr/>
        </p:nvPicPr>
        <p:blipFill>
          <a:blip r:embed="rId3"/>
          <a:stretch>
            <a:fillRect/>
          </a:stretch>
        </p:blipFill>
        <p:spPr>
          <a:xfrm>
            <a:off x="483357" y="3232336"/>
            <a:ext cx="3261410" cy="2894601"/>
          </a:xfrm>
          <a:prstGeom prst="rect">
            <a:avLst/>
          </a:prstGeom>
        </p:spPr>
      </p:pic>
    </p:spTree>
    <p:extLst>
      <p:ext uri="{BB962C8B-B14F-4D97-AF65-F5344CB8AC3E}">
        <p14:creationId xmlns:p14="http://schemas.microsoft.com/office/powerpoint/2010/main" val="5928948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A7D922-6920-224A-8E9B-AE180E73E8AC}"/>
              </a:ext>
            </a:extLst>
          </p:cNvPr>
          <p:cNvSpPr>
            <a:spLocks noGrp="1"/>
          </p:cNvSpPr>
          <p:nvPr>
            <p:ph idx="1"/>
          </p:nvPr>
        </p:nvSpPr>
        <p:spPr>
          <a:xfrm>
            <a:off x="195649" y="0"/>
            <a:ext cx="3709086" cy="1594022"/>
          </a:xfrm>
        </p:spPr>
        <p:txBody>
          <a:bodyPr>
            <a:normAutofit lnSpcReduction="10000"/>
          </a:bodyPr>
          <a:lstStyle/>
          <a:p>
            <a:pPr marL="0" indent="0">
              <a:buNone/>
            </a:pPr>
            <a:r>
              <a:rPr lang="en-US" dirty="0"/>
              <a:t>In the Know-how library you can also search for example personal statements.</a:t>
            </a:r>
          </a:p>
        </p:txBody>
      </p:sp>
      <p:pic>
        <p:nvPicPr>
          <p:cNvPr id="4" name="Picture 3">
            <a:extLst>
              <a:ext uri="{FF2B5EF4-FFF2-40B4-BE49-F238E27FC236}">
                <a16:creationId xmlns:a16="http://schemas.microsoft.com/office/drawing/2014/main" id="{111F2241-92D2-EE47-9F81-676366C95B98}"/>
              </a:ext>
            </a:extLst>
          </p:cNvPr>
          <p:cNvPicPr>
            <a:picLocks noChangeAspect="1"/>
          </p:cNvPicPr>
          <p:nvPr/>
        </p:nvPicPr>
        <p:blipFill>
          <a:blip r:embed="rId2"/>
          <a:stretch>
            <a:fillRect/>
          </a:stretch>
        </p:blipFill>
        <p:spPr>
          <a:xfrm>
            <a:off x="4654377" y="169821"/>
            <a:ext cx="7265780" cy="5007246"/>
          </a:xfrm>
          <a:prstGeom prst="rect">
            <a:avLst/>
          </a:prstGeom>
        </p:spPr>
      </p:pic>
      <p:pic>
        <p:nvPicPr>
          <p:cNvPr id="5" name="Picture 4">
            <a:extLst>
              <a:ext uri="{FF2B5EF4-FFF2-40B4-BE49-F238E27FC236}">
                <a16:creationId xmlns:a16="http://schemas.microsoft.com/office/drawing/2014/main" id="{D37295D6-7BC6-524C-BCC9-F69AF6295E08}"/>
              </a:ext>
            </a:extLst>
          </p:cNvPr>
          <p:cNvPicPr>
            <a:picLocks noChangeAspect="1"/>
          </p:cNvPicPr>
          <p:nvPr/>
        </p:nvPicPr>
        <p:blipFill>
          <a:blip r:embed="rId3"/>
          <a:stretch>
            <a:fillRect/>
          </a:stretch>
        </p:blipFill>
        <p:spPr>
          <a:xfrm>
            <a:off x="195649" y="1594022"/>
            <a:ext cx="4326812" cy="4399005"/>
          </a:xfrm>
          <a:prstGeom prst="rect">
            <a:avLst/>
          </a:prstGeom>
        </p:spPr>
      </p:pic>
    </p:spTree>
    <p:extLst>
      <p:ext uri="{BB962C8B-B14F-4D97-AF65-F5344CB8AC3E}">
        <p14:creationId xmlns:p14="http://schemas.microsoft.com/office/powerpoint/2010/main" val="1868536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C12C4-1840-F04A-9448-2DC9CAC70782}"/>
              </a:ext>
            </a:extLst>
          </p:cNvPr>
          <p:cNvSpPr>
            <a:spLocks noGrp="1"/>
          </p:cNvSpPr>
          <p:nvPr>
            <p:ph type="title"/>
          </p:nvPr>
        </p:nvSpPr>
        <p:spPr/>
        <p:txBody>
          <a:bodyPr/>
          <a:lstStyle/>
          <a:p>
            <a:r>
              <a:rPr lang="en-US" dirty="0"/>
              <a:t>Where else can I get help?</a:t>
            </a:r>
          </a:p>
        </p:txBody>
      </p:sp>
      <p:sp>
        <p:nvSpPr>
          <p:cNvPr id="3" name="TextBox 2">
            <a:extLst>
              <a:ext uri="{FF2B5EF4-FFF2-40B4-BE49-F238E27FC236}">
                <a16:creationId xmlns:a16="http://schemas.microsoft.com/office/drawing/2014/main" id="{921E81DF-7778-1347-81AF-90ECB60B9855}"/>
              </a:ext>
            </a:extLst>
          </p:cNvPr>
          <p:cNvSpPr txBox="1"/>
          <p:nvPr/>
        </p:nvSpPr>
        <p:spPr>
          <a:xfrm>
            <a:off x="1018903" y="1515291"/>
            <a:ext cx="9339943" cy="4401205"/>
          </a:xfrm>
          <a:prstGeom prst="rect">
            <a:avLst/>
          </a:prstGeom>
          <a:noFill/>
        </p:spPr>
        <p:txBody>
          <a:bodyPr wrap="square" rtlCol="0">
            <a:spAutoFit/>
          </a:bodyPr>
          <a:lstStyle/>
          <a:p>
            <a:r>
              <a:rPr lang="en-US" sz="2800" dirty="0"/>
              <a:t>You will have a named member of SFO who will support with your application.</a:t>
            </a:r>
          </a:p>
          <a:p>
            <a:r>
              <a:rPr lang="en-US" sz="2800" dirty="0"/>
              <a:t>Your tutor will be excellent support and subject staff will be happy to help out with the subject specific part if you need guidance.</a:t>
            </a:r>
          </a:p>
          <a:p>
            <a:r>
              <a:rPr lang="en-US" sz="2800" dirty="0" err="1"/>
              <a:t>Mrs</a:t>
            </a:r>
            <a:r>
              <a:rPr lang="en-US" sz="2800" dirty="0"/>
              <a:t> Bamber will check all early entry application forms, attach the final reference and send it to UCAS. She is happy to support you at any point.</a:t>
            </a:r>
          </a:p>
          <a:p>
            <a:endParaRPr lang="en-US" sz="2800" dirty="0"/>
          </a:p>
          <a:p>
            <a:endParaRPr lang="en-US" sz="2800" dirty="0"/>
          </a:p>
        </p:txBody>
      </p:sp>
    </p:spTree>
    <p:extLst>
      <p:ext uri="{BB962C8B-B14F-4D97-AF65-F5344CB8AC3E}">
        <p14:creationId xmlns:p14="http://schemas.microsoft.com/office/powerpoint/2010/main" val="7564240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C3D8B2DA-E55C-0A4E-8633-C908A0F99775}"/>
              </a:ext>
            </a:extLst>
          </p:cNvPr>
          <p:cNvGraphicFramePr>
            <a:graphicFrameLocks noGrp="1"/>
          </p:cNvGraphicFramePr>
          <p:nvPr/>
        </p:nvGraphicFramePr>
        <p:xfrm>
          <a:off x="109332" y="0"/>
          <a:ext cx="11767931" cy="6888845"/>
        </p:xfrm>
        <a:graphic>
          <a:graphicData uri="http://schemas.openxmlformats.org/drawingml/2006/table">
            <a:tbl>
              <a:tblPr firstRow="1" firstCol="1" bandRow="1"/>
              <a:tblGrid>
                <a:gridCol w="1679688">
                  <a:extLst>
                    <a:ext uri="{9D8B030D-6E8A-4147-A177-3AD203B41FA5}">
                      <a16:colId xmlns:a16="http://schemas.microsoft.com/office/drawing/2014/main" val="4244292447"/>
                    </a:ext>
                  </a:extLst>
                </a:gridCol>
                <a:gridCol w="5672484">
                  <a:extLst>
                    <a:ext uri="{9D8B030D-6E8A-4147-A177-3AD203B41FA5}">
                      <a16:colId xmlns:a16="http://schemas.microsoft.com/office/drawing/2014/main" val="1170489330"/>
                    </a:ext>
                  </a:extLst>
                </a:gridCol>
                <a:gridCol w="4415759">
                  <a:extLst>
                    <a:ext uri="{9D8B030D-6E8A-4147-A177-3AD203B41FA5}">
                      <a16:colId xmlns:a16="http://schemas.microsoft.com/office/drawing/2014/main" val="3839228643"/>
                    </a:ext>
                  </a:extLst>
                </a:gridCol>
              </a:tblGrid>
              <a:tr h="548640">
                <a:tc>
                  <a:txBody>
                    <a:bodyPr/>
                    <a:lstStyle/>
                    <a:p>
                      <a:pPr algn="ctr"/>
                      <a:r>
                        <a:rPr lang="en-GB" sz="1600" b="1" dirty="0">
                          <a:effectLst/>
                          <a:latin typeface="Calibri" panose="020F0502020204030204" pitchFamily="34" charset="0"/>
                          <a:ea typeface="Calibri" panose="020F0502020204030204" pitchFamily="34" charset="0"/>
                          <a:cs typeface="Times New Roman" panose="02020603050405020304" pitchFamily="18" charset="0"/>
                        </a:rPr>
                        <a:t>Month</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0435" marR="60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600" b="1" dirty="0">
                          <a:effectLst/>
                          <a:latin typeface="Calibri" panose="020F0502020204030204" pitchFamily="34" charset="0"/>
                          <a:ea typeface="Calibri" panose="020F0502020204030204" pitchFamily="34" charset="0"/>
                          <a:cs typeface="Times New Roman" panose="02020603050405020304" pitchFamily="18" charset="0"/>
                        </a:rPr>
                        <a:t>University preparation activities</a:t>
                      </a:r>
                    </a:p>
                    <a:p>
                      <a:pPr algn="ct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0435" marR="60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600" b="1">
                          <a:effectLst/>
                          <a:latin typeface="Calibri" panose="020F0502020204030204" pitchFamily="34" charset="0"/>
                          <a:ea typeface="Calibri" panose="020F0502020204030204" pitchFamily="34" charset="0"/>
                          <a:cs typeface="Times New Roman" panose="02020603050405020304" pitchFamily="18" charset="0"/>
                        </a:rPr>
                        <a:t>Key dates</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0435" marR="60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4358946"/>
                  </a:ext>
                </a:extLst>
              </a:tr>
              <a:tr h="322321">
                <a:tc>
                  <a:txBody>
                    <a:bodyPr/>
                    <a:lstStyle/>
                    <a:p>
                      <a:r>
                        <a:rPr lang="en-GB" sz="1600" dirty="0">
                          <a:effectLst/>
                          <a:latin typeface="Calibri" panose="020F0502020204030204" pitchFamily="34" charset="0"/>
                          <a:ea typeface="Calibri" panose="020F0502020204030204" pitchFamily="34" charset="0"/>
                          <a:cs typeface="Times New Roman" panose="02020603050405020304" pitchFamily="18" charset="0"/>
                        </a:rPr>
                        <a:t>April 2023</a:t>
                      </a:r>
                    </a:p>
                  </a:txBody>
                  <a:tcPr marL="60435" marR="60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r>
                        <a:rPr lang="en-GB" sz="1600">
                          <a:effectLst/>
                          <a:latin typeface="Calibri" panose="020F0502020204030204" pitchFamily="34" charset="0"/>
                          <a:ea typeface="Calibri" panose="020F0502020204030204" pitchFamily="34" charset="0"/>
                          <a:cs typeface="Times New Roman" panose="02020603050405020304" pitchFamily="18" charset="0"/>
                        </a:rPr>
                        <a:t>Explore course choices &amp; locations.</a:t>
                      </a:r>
                    </a:p>
                    <a:p>
                      <a:r>
                        <a:rPr lang="en-GB" sz="1600">
                          <a:effectLst/>
                          <a:latin typeface="Calibri" panose="020F0502020204030204" pitchFamily="34" charset="0"/>
                          <a:ea typeface="Calibri" panose="020F0502020204030204" pitchFamily="34" charset="0"/>
                          <a:cs typeface="Times New Roman" panose="02020603050405020304" pitchFamily="18" charset="0"/>
                        </a:rPr>
                        <a:t>Attend Open Days.</a:t>
                      </a:r>
                    </a:p>
                    <a:p>
                      <a:r>
                        <a:rPr lang="en-GB" sz="1600">
                          <a:effectLst/>
                          <a:latin typeface="Calibri" panose="020F0502020204030204" pitchFamily="34" charset="0"/>
                          <a:ea typeface="Calibri" panose="020F0502020204030204" pitchFamily="34" charset="0"/>
                          <a:cs typeface="Times New Roman" panose="02020603050405020304" pitchFamily="18" charset="0"/>
                        </a:rPr>
                        <a:t>Continue super curricular exploration. </a:t>
                      </a:r>
                    </a:p>
                    <a:p>
                      <a:r>
                        <a:rPr lang="en-GB" sz="1600">
                          <a:effectLst/>
                          <a:latin typeface="Calibri" panose="020F0502020204030204" pitchFamily="34" charset="0"/>
                          <a:ea typeface="Calibri" panose="020F0502020204030204" pitchFamily="34" charset="0"/>
                          <a:cs typeface="Times New Roman" panose="02020603050405020304" pitchFamily="18" charset="0"/>
                        </a:rPr>
                        <a:t>Virtual Work experience</a:t>
                      </a:r>
                    </a:p>
                  </a:txBody>
                  <a:tcPr marL="60435" marR="60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600" b="1">
                          <a:effectLst/>
                          <a:latin typeface="Calibri" panose="020F0502020204030204" pitchFamily="34" charset="0"/>
                          <a:ea typeface="Calibri" panose="020F0502020204030204" pitchFamily="34" charset="0"/>
                          <a:cs typeface="Times New Roman" panose="02020603050405020304" pitchFamily="18" charset="0"/>
                        </a:rPr>
                        <a:t>Wb 24/04/23</a:t>
                      </a:r>
                      <a:r>
                        <a:rPr lang="en-GB" sz="1600">
                          <a:effectLst/>
                          <a:latin typeface="Calibri" panose="020F0502020204030204" pitchFamily="34" charset="0"/>
                          <a:ea typeface="Calibri" panose="020F0502020204030204" pitchFamily="34" charset="0"/>
                          <a:cs typeface="Times New Roman" panose="02020603050405020304" pitchFamily="18" charset="0"/>
                        </a:rPr>
                        <a:t> Work experience.</a:t>
                      </a:r>
                    </a:p>
                  </a:txBody>
                  <a:tcPr marL="60435" marR="60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1341325"/>
                  </a:ext>
                </a:extLst>
              </a:tr>
              <a:tr h="774959">
                <a:tc>
                  <a:txBody>
                    <a:bodyPr/>
                    <a:lstStyle/>
                    <a:p>
                      <a:r>
                        <a:rPr lang="en-GB" sz="1600" dirty="0">
                          <a:effectLst/>
                          <a:latin typeface="Calibri" panose="020F0502020204030204" pitchFamily="34" charset="0"/>
                          <a:ea typeface="Calibri" panose="020F0502020204030204" pitchFamily="34" charset="0"/>
                          <a:cs typeface="Times New Roman" panose="02020603050405020304" pitchFamily="18" charset="0"/>
                        </a:rPr>
                        <a:t>May 2023</a:t>
                      </a:r>
                    </a:p>
                  </a:txBody>
                  <a:tcPr marL="60435" marR="60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r>
                        <a:rPr lang="en-GB" sz="1600">
                          <a:effectLst/>
                          <a:latin typeface="Calibri" panose="020F0502020204030204" pitchFamily="34" charset="0"/>
                          <a:ea typeface="Calibri" panose="020F0502020204030204" pitchFamily="34" charset="0"/>
                          <a:cs typeface="Times New Roman" panose="02020603050405020304" pitchFamily="18" charset="0"/>
                        </a:rPr>
                        <a:t>UCAS search tool display 2024 courses</a:t>
                      </a:r>
                    </a:p>
                  </a:txBody>
                  <a:tcPr marL="60435" marR="60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029511"/>
                  </a:ext>
                </a:extLst>
              </a:tr>
              <a:tr h="548640">
                <a:tc>
                  <a:txBody>
                    <a:bodyPr/>
                    <a:lstStyle/>
                    <a:p>
                      <a:r>
                        <a:rPr lang="en-GB" sz="1600">
                          <a:effectLst/>
                          <a:latin typeface="Calibri" panose="020F0502020204030204" pitchFamily="34" charset="0"/>
                          <a:ea typeface="Calibri" panose="020F0502020204030204" pitchFamily="34" charset="0"/>
                          <a:cs typeface="Times New Roman" panose="02020603050405020304" pitchFamily="18" charset="0"/>
                        </a:rPr>
                        <a:t>June 2023</a:t>
                      </a:r>
                    </a:p>
                  </a:txBody>
                  <a:tcPr marL="60435" marR="60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600" dirty="0">
                          <a:effectLst/>
                          <a:latin typeface="Calibri" panose="020F0502020204030204" pitchFamily="34" charset="0"/>
                          <a:ea typeface="Calibri" panose="020F0502020204030204" pitchFamily="34" charset="0"/>
                          <a:cs typeface="Times New Roman" panose="02020603050405020304" pitchFamily="18" charset="0"/>
                        </a:rPr>
                        <a:t>Year 12 Exams – grades are used as one of the components informing projected grades for UCAS.</a:t>
                      </a:r>
                    </a:p>
                  </a:txBody>
                  <a:tcPr marL="60435" marR="60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600" b="1">
                          <a:effectLst/>
                          <a:latin typeface="Calibri" panose="020F0502020204030204" pitchFamily="34" charset="0"/>
                          <a:ea typeface="Calibri" panose="020F0502020204030204" pitchFamily="34" charset="0"/>
                          <a:cs typeface="Times New Roman" panose="02020603050405020304" pitchFamily="18" charset="0"/>
                        </a:rPr>
                        <a:t>20/06/23</a:t>
                      </a:r>
                      <a:r>
                        <a:rPr lang="en-GB" sz="1600">
                          <a:effectLst/>
                          <a:latin typeface="Calibri" panose="020F0502020204030204" pitchFamily="34" charset="0"/>
                          <a:ea typeface="Calibri" panose="020F0502020204030204" pitchFamily="34" charset="0"/>
                          <a:cs typeface="Times New Roman" panose="02020603050405020304" pitchFamily="18" charset="0"/>
                        </a:rPr>
                        <a:t> UCAT booking opens</a:t>
                      </a:r>
                    </a:p>
                  </a:txBody>
                  <a:tcPr marL="60435" marR="60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5572865"/>
                  </a:ext>
                </a:extLst>
              </a:tr>
              <a:tr h="822960">
                <a:tc>
                  <a:txBody>
                    <a:bodyPr/>
                    <a:lstStyle/>
                    <a:p>
                      <a:r>
                        <a:rPr lang="en-GB" sz="1600">
                          <a:effectLst/>
                          <a:latin typeface="Calibri" panose="020F0502020204030204" pitchFamily="34" charset="0"/>
                          <a:ea typeface="Calibri" panose="020F0502020204030204" pitchFamily="34" charset="0"/>
                          <a:cs typeface="Times New Roman" panose="02020603050405020304" pitchFamily="18" charset="0"/>
                        </a:rPr>
                        <a:t>July 2023</a:t>
                      </a:r>
                    </a:p>
                  </a:txBody>
                  <a:tcPr marL="60435" marR="60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600" dirty="0">
                          <a:effectLst/>
                          <a:latin typeface="Calibri" panose="020F0502020204030204" pitchFamily="34" charset="0"/>
                          <a:ea typeface="Calibri" panose="020F0502020204030204" pitchFamily="34" charset="0"/>
                          <a:cs typeface="Times New Roman" panose="02020603050405020304" pitchFamily="18" charset="0"/>
                        </a:rPr>
                        <a:t>UCAS applications begin.</a:t>
                      </a:r>
                    </a:p>
                    <a:p>
                      <a:r>
                        <a:rPr lang="en-GB" sz="1600" b="1" dirty="0">
                          <a:effectLst/>
                          <a:latin typeface="Calibri" panose="020F0502020204030204" pitchFamily="34" charset="0"/>
                          <a:ea typeface="Calibri" panose="020F0502020204030204" pitchFamily="34" charset="0"/>
                          <a:cs typeface="Times New Roman" panose="02020603050405020304" pitchFamily="18" charset="0"/>
                        </a:rPr>
                        <a:t>Early entry personal statement writing first draft deadline to SFO 17/07/23</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0435" marR="60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600" b="1" dirty="0">
                          <a:effectLst/>
                          <a:latin typeface="Calibri" panose="020F0502020204030204" pitchFamily="34" charset="0"/>
                          <a:ea typeface="Calibri" panose="020F0502020204030204" pitchFamily="34" charset="0"/>
                          <a:cs typeface="Times New Roman" panose="02020603050405020304" pitchFamily="18" charset="0"/>
                        </a:rPr>
                        <a:t>12/07/23</a:t>
                      </a:r>
                      <a:r>
                        <a:rPr lang="en-GB" sz="1600" dirty="0">
                          <a:effectLst/>
                          <a:latin typeface="Calibri" panose="020F0502020204030204" pitchFamily="34" charset="0"/>
                          <a:ea typeface="Calibri" panose="020F0502020204030204" pitchFamily="34" charset="0"/>
                          <a:cs typeface="Times New Roman" panose="02020603050405020304" pitchFamily="18" charset="0"/>
                        </a:rPr>
                        <a:t> Conservatoire applications open for 2024 entry.</a:t>
                      </a:r>
                    </a:p>
                  </a:txBody>
                  <a:tcPr marL="60435" marR="60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26665"/>
                  </a:ext>
                </a:extLst>
              </a:tr>
              <a:tr h="548640">
                <a:tc>
                  <a:txBody>
                    <a:bodyPr/>
                    <a:lstStyle/>
                    <a:p>
                      <a:r>
                        <a:rPr lang="en-GB" sz="1600">
                          <a:effectLst/>
                          <a:latin typeface="Calibri" panose="020F0502020204030204" pitchFamily="34" charset="0"/>
                          <a:ea typeface="Calibri" panose="020F0502020204030204" pitchFamily="34" charset="0"/>
                          <a:cs typeface="Times New Roman" panose="02020603050405020304" pitchFamily="18" charset="0"/>
                        </a:rPr>
                        <a:t>August 2023</a:t>
                      </a:r>
                    </a:p>
                  </a:txBody>
                  <a:tcPr marL="60435" marR="60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600">
                          <a:effectLst/>
                          <a:latin typeface="Calibri" panose="020F0502020204030204" pitchFamily="34" charset="0"/>
                          <a:ea typeface="Calibri" panose="020F0502020204030204" pitchFamily="34" charset="0"/>
                          <a:cs typeface="Times New Roman" panose="02020603050405020304" pitchFamily="18" charset="0"/>
                        </a:rPr>
                        <a:t>Personal statement writing and finalising course choices.</a:t>
                      </a:r>
                    </a:p>
                  </a:txBody>
                  <a:tcPr marL="60435" marR="60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600" dirty="0">
                          <a:effectLst/>
                          <a:latin typeface="Calibri" panose="020F0502020204030204" pitchFamily="34" charset="0"/>
                          <a:ea typeface="Calibri" panose="020F0502020204030204" pitchFamily="34" charset="0"/>
                          <a:cs typeface="Times New Roman" panose="02020603050405020304" pitchFamily="18" charset="0"/>
                        </a:rPr>
                        <a:t> </a:t>
                      </a:r>
                    </a:p>
                  </a:txBody>
                  <a:tcPr marL="60435" marR="60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1879279"/>
                  </a:ext>
                </a:extLst>
              </a:tr>
              <a:tr h="1097280">
                <a:tc>
                  <a:txBody>
                    <a:bodyPr/>
                    <a:lstStyle/>
                    <a:p>
                      <a:r>
                        <a:rPr lang="en-GB" sz="1600">
                          <a:effectLst/>
                          <a:latin typeface="Calibri" panose="020F0502020204030204" pitchFamily="34" charset="0"/>
                          <a:ea typeface="Calibri" panose="020F0502020204030204" pitchFamily="34" charset="0"/>
                          <a:cs typeface="Times New Roman" panose="02020603050405020304" pitchFamily="18" charset="0"/>
                        </a:rPr>
                        <a:t>September 2023</a:t>
                      </a:r>
                    </a:p>
                  </a:txBody>
                  <a:tcPr marL="60435" marR="60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600" dirty="0">
                          <a:effectLst/>
                          <a:latin typeface="Calibri" panose="020F0502020204030204" pitchFamily="34" charset="0"/>
                          <a:ea typeface="Calibri" panose="020F0502020204030204" pitchFamily="34" charset="0"/>
                          <a:cs typeface="Times New Roman" panose="02020603050405020304" pitchFamily="18" charset="0"/>
                        </a:rPr>
                        <a:t>Early entry personal statement writing second draft to SFO 04/09/23</a:t>
                      </a:r>
                    </a:p>
                    <a:p>
                      <a:r>
                        <a:rPr lang="en-GB" sz="1600" b="1" dirty="0">
                          <a:effectLst/>
                          <a:latin typeface="Calibri" panose="020F0502020204030204" pitchFamily="34" charset="0"/>
                          <a:ea typeface="Calibri" panose="020F0502020204030204" pitchFamily="34" charset="0"/>
                          <a:cs typeface="Times New Roman" panose="02020603050405020304" pitchFamily="18" charset="0"/>
                        </a:rPr>
                        <a:t>Early Entry final draft to SFO 25/09/23</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600" dirty="0">
                          <a:effectLst/>
                          <a:latin typeface="Calibri" panose="020F0502020204030204" pitchFamily="34" charset="0"/>
                          <a:ea typeface="Calibri" panose="020F0502020204030204" pitchFamily="34" charset="0"/>
                          <a:cs typeface="Times New Roman" panose="02020603050405020304" pitchFamily="18" charset="0"/>
                        </a:rPr>
                        <a:t>Early entry book admissions tests.</a:t>
                      </a:r>
                    </a:p>
                  </a:txBody>
                  <a:tcPr marL="60435" marR="60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600" dirty="0">
                          <a:effectLst/>
                          <a:latin typeface="Calibri" panose="020F0502020204030204" pitchFamily="34" charset="0"/>
                          <a:ea typeface="Calibri" panose="020F0502020204030204" pitchFamily="34" charset="0"/>
                          <a:cs typeface="Times New Roman" panose="02020603050405020304" pitchFamily="18" charset="0"/>
                        </a:rPr>
                        <a:t> </a:t>
                      </a:r>
                    </a:p>
                  </a:txBody>
                  <a:tcPr marL="60435" marR="60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6061222"/>
                  </a:ext>
                </a:extLst>
              </a:tr>
              <a:tr h="1128125">
                <a:tc>
                  <a:txBody>
                    <a:bodyPr/>
                    <a:lstStyle/>
                    <a:p>
                      <a:r>
                        <a:rPr lang="en-GB" sz="1600">
                          <a:effectLst/>
                          <a:latin typeface="Calibri" panose="020F0502020204030204" pitchFamily="34" charset="0"/>
                          <a:ea typeface="Calibri" panose="020F0502020204030204" pitchFamily="34" charset="0"/>
                          <a:cs typeface="Times New Roman" panose="02020603050405020304" pitchFamily="18" charset="0"/>
                        </a:rPr>
                        <a:t>October 2023</a:t>
                      </a:r>
                    </a:p>
                  </a:txBody>
                  <a:tcPr marL="60435" marR="60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600" b="1">
                          <a:effectLst/>
                          <a:latin typeface="Calibri" panose="020F0502020204030204" pitchFamily="34" charset="0"/>
                          <a:ea typeface="Calibri" panose="020F0502020204030204" pitchFamily="34" charset="0"/>
                          <a:cs typeface="Times New Roman" panose="02020603050405020304" pitchFamily="18" charset="0"/>
                        </a:rPr>
                        <a:t>Interim internal deadline</a:t>
                      </a:r>
                      <a:r>
                        <a:rPr lang="en-GB" sz="1600">
                          <a:effectLst/>
                          <a:latin typeface="Calibri" panose="020F0502020204030204" pitchFamily="34" charset="0"/>
                          <a:ea typeface="Calibri" panose="020F0502020204030204" pitchFamily="34" charset="0"/>
                          <a:cs typeface="Times New Roman" panose="02020603050405020304" pitchFamily="18" charset="0"/>
                        </a:rPr>
                        <a:t> for applications for all UCAS courses </a:t>
                      </a:r>
                      <a:r>
                        <a:rPr lang="en-GB" sz="1600" b="1">
                          <a:effectLst/>
                          <a:latin typeface="Calibri" panose="020F0502020204030204" pitchFamily="34" charset="0"/>
                          <a:ea typeface="Calibri" panose="020F0502020204030204" pitchFamily="34" charset="0"/>
                          <a:cs typeface="Times New Roman" panose="02020603050405020304" pitchFamily="18" charset="0"/>
                        </a:rPr>
                        <a:t>13/10/23</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p>
                      <a:r>
                        <a:rPr lang="en-GB" sz="1600">
                          <a:effectLst/>
                          <a:latin typeface="Calibri" panose="020F0502020204030204" pitchFamily="34" charset="0"/>
                          <a:ea typeface="Calibri" panose="020F0502020204030204" pitchFamily="34" charset="0"/>
                          <a:cs typeface="Times New Roman" panose="02020603050405020304" pitchFamily="18" charset="0"/>
                        </a:rPr>
                        <a:t> </a:t>
                      </a:r>
                    </a:p>
                    <a:p>
                      <a:r>
                        <a:rPr lang="en-GB" sz="1600">
                          <a:effectLst/>
                          <a:latin typeface="Calibri" panose="020F0502020204030204" pitchFamily="34" charset="0"/>
                          <a:ea typeface="Calibri" panose="020F0502020204030204" pitchFamily="34" charset="0"/>
                          <a:cs typeface="Times New Roman" panose="02020603050405020304" pitchFamily="18" charset="0"/>
                        </a:rPr>
                        <a:t>BMAT &amp; other Oxbridge admissions tests.</a:t>
                      </a:r>
                    </a:p>
                  </a:txBody>
                  <a:tcPr marL="60435" marR="60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600" b="1" dirty="0">
                          <a:effectLst/>
                          <a:latin typeface="Calibri" panose="020F0502020204030204" pitchFamily="34" charset="0"/>
                          <a:ea typeface="Calibri" panose="020F0502020204030204" pitchFamily="34" charset="0"/>
                          <a:cs typeface="Times New Roman" panose="02020603050405020304" pitchFamily="18" charset="0"/>
                        </a:rPr>
                        <a:t>02/10/23</a:t>
                      </a:r>
                      <a:r>
                        <a:rPr lang="en-GB" sz="1600" dirty="0">
                          <a:effectLst/>
                          <a:latin typeface="Calibri" panose="020F0502020204030204" pitchFamily="34" charset="0"/>
                          <a:ea typeface="Calibri" panose="020F0502020204030204" pitchFamily="34" charset="0"/>
                          <a:cs typeface="Times New Roman" panose="02020603050405020304" pitchFamily="18" charset="0"/>
                        </a:rPr>
                        <a:t> Conservatoire music application (Drama, Dance and musical Theatre vary – see websites)</a:t>
                      </a:r>
                    </a:p>
                    <a:p>
                      <a:r>
                        <a:rPr lang="en-GB" sz="1600" b="1" dirty="0">
                          <a:effectLst/>
                          <a:latin typeface="Calibri" panose="020F0502020204030204" pitchFamily="34" charset="0"/>
                          <a:ea typeface="Calibri" panose="020F0502020204030204" pitchFamily="34" charset="0"/>
                          <a:cs typeface="Times New Roman" panose="02020603050405020304" pitchFamily="18" charset="0"/>
                        </a:rPr>
                        <a:t>16/10/23</a:t>
                      </a:r>
                      <a:r>
                        <a:rPr lang="en-GB" sz="1600" dirty="0">
                          <a:effectLst/>
                          <a:latin typeface="Calibri" panose="020F0502020204030204" pitchFamily="34" charset="0"/>
                          <a:ea typeface="Calibri" panose="020F0502020204030204" pitchFamily="34" charset="0"/>
                          <a:cs typeface="Times New Roman" panose="02020603050405020304" pitchFamily="18" charset="0"/>
                        </a:rPr>
                        <a:t> Oxbridge, Medicine, Dentistry and Veterinary deadline. </a:t>
                      </a:r>
                    </a:p>
                  </a:txBody>
                  <a:tcPr marL="60435" marR="60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5448609"/>
                  </a:ext>
                </a:extLst>
              </a:tr>
              <a:tr h="548640">
                <a:tc>
                  <a:txBody>
                    <a:bodyPr/>
                    <a:lstStyle/>
                    <a:p>
                      <a:r>
                        <a:rPr lang="en-GB" sz="1600" dirty="0">
                          <a:effectLst/>
                          <a:latin typeface="Calibri" panose="020F0502020204030204" pitchFamily="34" charset="0"/>
                          <a:ea typeface="Calibri" panose="020F0502020204030204" pitchFamily="34" charset="0"/>
                          <a:cs typeface="Times New Roman" panose="02020603050405020304" pitchFamily="18" charset="0"/>
                        </a:rPr>
                        <a:t>November 2023</a:t>
                      </a:r>
                    </a:p>
                  </a:txBody>
                  <a:tcPr marL="60435" marR="60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600">
                          <a:effectLst/>
                          <a:latin typeface="Calibri" panose="020F0502020204030204" pitchFamily="34" charset="0"/>
                          <a:ea typeface="Calibri" panose="020F0502020204030204" pitchFamily="34" charset="0"/>
                          <a:cs typeface="Times New Roman" panose="02020603050405020304" pitchFamily="18" charset="0"/>
                        </a:rPr>
                        <a:t>Final </a:t>
                      </a:r>
                      <a:r>
                        <a:rPr lang="en-GB" sz="1600" b="1">
                          <a:effectLst/>
                          <a:latin typeface="Calibri" panose="020F0502020204030204" pitchFamily="34" charset="0"/>
                          <a:ea typeface="Calibri" panose="020F0502020204030204" pitchFamily="34" charset="0"/>
                          <a:cs typeface="Times New Roman" panose="02020603050405020304" pitchFamily="18" charset="0"/>
                        </a:rPr>
                        <a:t>internal deadline </a:t>
                      </a:r>
                      <a:r>
                        <a:rPr lang="en-GB" sz="1600">
                          <a:effectLst/>
                          <a:latin typeface="Calibri" panose="020F0502020204030204" pitchFamily="34" charset="0"/>
                          <a:ea typeface="Calibri" panose="020F0502020204030204" pitchFamily="34" charset="0"/>
                          <a:cs typeface="Times New Roman" panose="02020603050405020304" pitchFamily="18" charset="0"/>
                        </a:rPr>
                        <a:t>for all applications for UCAS courses </a:t>
                      </a:r>
                      <a:r>
                        <a:rPr lang="en-GB" sz="1600" b="1">
                          <a:effectLst/>
                          <a:latin typeface="Calibri" panose="020F0502020204030204" pitchFamily="34" charset="0"/>
                          <a:ea typeface="Calibri" panose="020F0502020204030204" pitchFamily="34" charset="0"/>
                          <a:cs typeface="Times New Roman" panose="02020603050405020304" pitchFamily="18" charset="0"/>
                        </a:rPr>
                        <a:t>25/11/23</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0435" marR="60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600" dirty="0">
                          <a:effectLst/>
                          <a:latin typeface="Calibri" panose="020F0502020204030204" pitchFamily="34" charset="0"/>
                          <a:ea typeface="Calibri" panose="020F0502020204030204" pitchFamily="34" charset="0"/>
                          <a:cs typeface="Times New Roman" panose="02020603050405020304" pitchFamily="18" charset="0"/>
                        </a:rPr>
                        <a:t> </a:t>
                      </a:r>
                    </a:p>
                  </a:txBody>
                  <a:tcPr marL="60435" marR="60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6898090"/>
                  </a:ext>
                </a:extLst>
              </a:tr>
              <a:tr h="548640">
                <a:tc>
                  <a:txBody>
                    <a:bodyPr/>
                    <a:lstStyle/>
                    <a:p>
                      <a:r>
                        <a:rPr lang="en-GB" sz="1600" dirty="0">
                          <a:effectLst/>
                          <a:latin typeface="Calibri" panose="020F0502020204030204" pitchFamily="34" charset="0"/>
                          <a:ea typeface="Calibri" panose="020F0502020204030204" pitchFamily="34" charset="0"/>
                          <a:cs typeface="Times New Roman" panose="02020603050405020304" pitchFamily="18" charset="0"/>
                        </a:rPr>
                        <a:t>December 2023</a:t>
                      </a:r>
                    </a:p>
                  </a:txBody>
                  <a:tcPr marL="60435" marR="60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600" dirty="0">
                          <a:effectLst/>
                          <a:latin typeface="Calibri" panose="020F0502020204030204" pitchFamily="34" charset="0"/>
                          <a:ea typeface="Calibri" panose="020F0502020204030204" pitchFamily="34" charset="0"/>
                          <a:cs typeface="Times New Roman" panose="02020603050405020304" pitchFamily="18" charset="0"/>
                        </a:rPr>
                        <a:t>Interviews.</a:t>
                      </a:r>
                    </a:p>
                    <a:p>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0435" marR="60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600" dirty="0">
                          <a:effectLst/>
                          <a:latin typeface="Calibri" panose="020F0502020204030204" pitchFamily="34" charset="0"/>
                          <a:ea typeface="Calibri" panose="020F0502020204030204" pitchFamily="34" charset="0"/>
                          <a:cs typeface="Times New Roman" panose="02020603050405020304" pitchFamily="18" charset="0"/>
                        </a:rPr>
                        <a:t> </a:t>
                      </a:r>
                    </a:p>
                  </a:txBody>
                  <a:tcPr marL="60435" marR="60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4710935"/>
                  </a:ext>
                </a:extLst>
              </a:tr>
            </a:tbl>
          </a:graphicData>
        </a:graphic>
      </p:graphicFrame>
    </p:spTree>
    <p:extLst>
      <p:ext uri="{BB962C8B-B14F-4D97-AF65-F5344CB8AC3E}">
        <p14:creationId xmlns:p14="http://schemas.microsoft.com/office/powerpoint/2010/main" val="29895731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19585" y="161839"/>
            <a:ext cx="9383252" cy="6534321"/>
          </a:xfrm>
          <a:prstGeom prst="rect">
            <a:avLst/>
          </a:prstGeom>
        </p:spPr>
      </p:pic>
      <p:sp>
        <p:nvSpPr>
          <p:cNvPr id="2" name="TextBox 1">
            <a:extLst>
              <a:ext uri="{FF2B5EF4-FFF2-40B4-BE49-F238E27FC236}">
                <a16:creationId xmlns:a16="http://schemas.microsoft.com/office/drawing/2014/main" id="{AC1FE03E-75DF-C347-A7DC-D499D20A2CA0}"/>
              </a:ext>
            </a:extLst>
          </p:cNvPr>
          <p:cNvSpPr txBox="1"/>
          <p:nvPr/>
        </p:nvSpPr>
        <p:spPr>
          <a:xfrm>
            <a:off x="222069" y="731520"/>
            <a:ext cx="2599508" cy="1077218"/>
          </a:xfrm>
          <a:prstGeom prst="rect">
            <a:avLst/>
          </a:prstGeom>
          <a:noFill/>
        </p:spPr>
        <p:txBody>
          <a:bodyPr wrap="square" rtlCol="0">
            <a:spAutoFit/>
          </a:bodyPr>
          <a:lstStyle/>
          <a:p>
            <a:r>
              <a:rPr lang="en-US" sz="3200" dirty="0"/>
              <a:t>Avoid the cliches!</a:t>
            </a:r>
          </a:p>
        </p:txBody>
      </p:sp>
    </p:spTree>
    <p:extLst>
      <p:ext uri="{BB962C8B-B14F-4D97-AF65-F5344CB8AC3E}">
        <p14:creationId xmlns:p14="http://schemas.microsoft.com/office/powerpoint/2010/main" val="227862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11680" y="257695"/>
            <a:ext cx="6577313" cy="769441"/>
          </a:xfrm>
          <a:prstGeom prst="rect">
            <a:avLst/>
          </a:prstGeom>
          <a:noFill/>
        </p:spPr>
        <p:txBody>
          <a:bodyPr wrap="none" rtlCol="0">
            <a:spAutoFit/>
          </a:bodyPr>
          <a:lstStyle/>
          <a:p>
            <a:r>
              <a:rPr lang="en-US" sz="4400" dirty="0"/>
              <a:t>Early entry application cycle</a:t>
            </a:r>
            <a:endParaRPr lang="en-GB" sz="4400" dirty="0"/>
          </a:p>
        </p:txBody>
      </p:sp>
      <p:sp>
        <p:nvSpPr>
          <p:cNvPr id="5" name="TextBox 4"/>
          <p:cNvSpPr txBox="1"/>
          <p:nvPr/>
        </p:nvSpPr>
        <p:spPr>
          <a:xfrm>
            <a:off x="798022" y="1438102"/>
            <a:ext cx="1704109" cy="646331"/>
          </a:xfrm>
          <a:prstGeom prst="rect">
            <a:avLst/>
          </a:prstGeom>
          <a:noFill/>
        </p:spPr>
        <p:txBody>
          <a:bodyPr wrap="square" rtlCol="0">
            <a:spAutoFit/>
          </a:bodyPr>
          <a:lstStyle/>
          <a:p>
            <a:r>
              <a:rPr lang="en-US" dirty="0"/>
              <a:t>Choose your five universities</a:t>
            </a:r>
            <a:endParaRPr lang="en-GB" dirty="0"/>
          </a:p>
        </p:txBody>
      </p:sp>
      <p:sp>
        <p:nvSpPr>
          <p:cNvPr id="6" name="Right Arrow 5"/>
          <p:cNvSpPr/>
          <p:nvPr/>
        </p:nvSpPr>
        <p:spPr>
          <a:xfrm>
            <a:off x="2626822" y="1586699"/>
            <a:ext cx="914400" cy="3491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3765666" y="1438100"/>
            <a:ext cx="2427316" cy="646331"/>
          </a:xfrm>
          <a:prstGeom prst="rect">
            <a:avLst/>
          </a:prstGeom>
          <a:noFill/>
        </p:spPr>
        <p:txBody>
          <a:bodyPr wrap="square" rtlCol="0">
            <a:spAutoFit/>
          </a:bodyPr>
          <a:lstStyle/>
          <a:p>
            <a:r>
              <a:rPr lang="en-US" dirty="0"/>
              <a:t>Complete the your UCAS application online</a:t>
            </a:r>
            <a:endParaRPr lang="en-GB" dirty="0"/>
          </a:p>
        </p:txBody>
      </p:sp>
      <p:sp>
        <p:nvSpPr>
          <p:cNvPr id="8" name="Right Arrow 7"/>
          <p:cNvSpPr/>
          <p:nvPr/>
        </p:nvSpPr>
        <p:spPr>
          <a:xfrm>
            <a:off x="6319691" y="1453694"/>
            <a:ext cx="914400" cy="3491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2888673" y="2090091"/>
            <a:ext cx="4181302" cy="109572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rgbClr val="FF0000"/>
                </a:solidFill>
              </a:rPr>
              <a:t>Initial ideas/first draft = 17</a:t>
            </a:r>
            <a:r>
              <a:rPr lang="en-US" b="1" baseline="30000" dirty="0">
                <a:solidFill>
                  <a:srgbClr val="FF0000"/>
                </a:solidFill>
              </a:rPr>
              <a:t>th</a:t>
            </a:r>
            <a:r>
              <a:rPr lang="en-US" b="1" dirty="0">
                <a:solidFill>
                  <a:srgbClr val="FF0000"/>
                </a:solidFill>
              </a:rPr>
              <a:t> July</a:t>
            </a:r>
          </a:p>
          <a:p>
            <a:pPr algn="ctr"/>
            <a:r>
              <a:rPr lang="en-US" b="1" dirty="0">
                <a:solidFill>
                  <a:srgbClr val="FF0000"/>
                </a:solidFill>
              </a:rPr>
              <a:t>Second draft= 4</a:t>
            </a:r>
            <a:r>
              <a:rPr lang="en-US" b="1" baseline="30000" dirty="0">
                <a:solidFill>
                  <a:srgbClr val="FF0000"/>
                </a:solidFill>
              </a:rPr>
              <a:t>th</a:t>
            </a:r>
            <a:r>
              <a:rPr lang="en-US" b="1" dirty="0">
                <a:solidFill>
                  <a:srgbClr val="FF0000"/>
                </a:solidFill>
              </a:rPr>
              <a:t> September</a:t>
            </a:r>
          </a:p>
          <a:p>
            <a:pPr algn="ctr"/>
            <a:r>
              <a:rPr lang="en-US" b="1" dirty="0">
                <a:solidFill>
                  <a:srgbClr val="FF0000"/>
                </a:solidFill>
              </a:rPr>
              <a:t>Final draft = 25</a:t>
            </a:r>
            <a:r>
              <a:rPr lang="en-US" b="1" baseline="30000" dirty="0">
                <a:solidFill>
                  <a:srgbClr val="FF0000"/>
                </a:solidFill>
              </a:rPr>
              <a:t>th</a:t>
            </a:r>
            <a:r>
              <a:rPr lang="en-US" b="1" dirty="0">
                <a:solidFill>
                  <a:srgbClr val="FF0000"/>
                </a:solidFill>
              </a:rPr>
              <a:t> September</a:t>
            </a:r>
          </a:p>
          <a:p>
            <a:pPr algn="ctr"/>
            <a:r>
              <a:rPr lang="en-US" b="1" dirty="0">
                <a:solidFill>
                  <a:srgbClr val="FF0000"/>
                </a:solidFill>
              </a:rPr>
              <a:t>Sent to UCAS by 15</a:t>
            </a:r>
            <a:r>
              <a:rPr lang="en-US" b="1" baseline="30000" dirty="0">
                <a:solidFill>
                  <a:srgbClr val="FF0000"/>
                </a:solidFill>
              </a:rPr>
              <a:t>th</a:t>
            </a:r>
            <a:r>
              <a:rPr lang="en-US" b="1" dirty="0">
                <a:solidFill>
                  <a:srgbClr val="FF0000"/>
                </a:solidFill>
              </a:rPr>
              <a:t> October</a:t>
            </a:r>
            <a:endParaRPr lang="en-GB" b="1" dirty="0">
              <a:solidFill>
                <a:srgbClr val="FF0000"/>
              </a:solidFill>
            </a:endParaRPr>
          </a:p>
        </p:txBody>
      </p:sp>
      <p:sp>
        <p:nvSpPr>
          <p:cNvPr id="10" name="TextBox 9"/>
          <p:cNvSpPr txBox="1"/>
          <p:nvPr/>
        </p:nvSpPr>
        <p:spPr>
          <a:xfrm>
            <a:off x="7456517" y="1443595"/>
            <a:ext cx="2768138" cy="646331"/>
          </a:xfrm>
          <a:prstGeom prst="rect">
            <a:avLst/>
          </a:prstGeom>
          <a:noFill/>
        </p:spPr>
        <p:txBody>
          <a:bodyPr wrap="square" rtlCol="0">
            <a:spAutoFit/>
          </a:bodyPr>
          <a:lstStyle/>
          <a:p>
            <a:r>
              <a:rPr lang="en-US" dirty="0"/>
              <a:t>Complete pre-interview assessments and exams</a:t>
            </a:r>
            <a:endParaRPr lang="en-GB" dirty="0"/>
          </a:p>
        </p:txBody>
      </p:sp>
      <p:sp>
        <p:nvSpPr>
          <p:cNvPr id="11" name="Down Arrow 10"/>
          <p:cNvSpPr/>
          <p:nvPr/>
        </p:nvSpPr>
        <p:spPr>
          <a:xfrm>
            <a:off x="8329353" y="2360815"/>
            <a:ext cx="482138" cy="14203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7456517" y="4125664"/>
            <a:ext cx="2768138" cy="646331"/>
          </a:xfrm>
          <a:prstGeom prst="rect">
            <a:avLst/>
          </a:prstGeom>
          <a:noFill/>
        </p:spPr>
        <p:txBody>
          <a:bodyPr wrap="square" rtlCol="0">
            <a:spAutoFit/>
          </a:bodyPr>
          <a:lstStyle/>
          <a:p>
            <a:r>
              <a:rPr lang="en-US" dirty="0"/>
              <a:t>Interviews and “at-interview” assessments</a:t>
            </a:r>
            <a:endParaRPr lang="en-GB" dirty="0"/>
          </a:p>
        </p:txBody>
      </p:sp>
      <p:sp>
        <p:nvSpPr>
          <p:cNvPr id="13" name="Left Arrow 12"/>
          <p:cNvSpPr/>
          <p:nvPr/>
        </p:nvSpPr>
        <p:spPr>
          <a:xfrm>
            <a:off x="6088510" y="4281544"/>
            <a:ext cx="1172094" cy="49045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3765572" y="4289367"/>
            <a:ext cx="2098588" cy="369332"/>
          </a:xfrm>
          <a:prstGeom prst="rect">
            <a:avLst/>
          </a:prstGeom>
          <a:noFill/>
        </p:spPr>
        <p:txBody>
          <a:bodyPr wrap="none" rtlCol="0">
            <a:spAutoFit/>
          </a:bodyPr>
          <a:lstStyle/>
          <a:p>
            <a:r>
              <a:rPr lang="en-US" dirty="0"/>
              <a:t>Result of application</a:t>
            </a:r>
            <a:endParaRPr lang="en-GB" dirty="0"/>
          </a:p>
        </p:txBody>
      </p:sp>
      <p:sp>
        <p:nvSpPr>
          <p:cNvPr id="15" name="Rectangle 14"/>
          <p:cNvSpPr/>
          <p:nvPr/>
        </p:nvSpPr>
        <p:spPr>
          <a:xfrm>
            <a:off x="9872750" y="3185817"/>
            <a:ext cx="1956261" cy="146099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Oxbridge = early December</a:t>
            </a:r>
          </a:p>
          <a:p>
            <a:pPr algn="ctr"/>
            <a:r>
              <a:rPr lang="en-US" b="1" dirty="0">
                <a:solidFill>
                  <a:srgbClr val="FF0000"/>
                </a:solidFill>
              </a:rPr>
              <a:t>M/D/V = December -March</a:t>
            </a:r>
            <a:endParaRPr lang="en-GB" b="1" dirty="0">
              <a:solidFill>
                <a:srgbClr val="FF0000"/>
              </a:solidFill>
            </a:endParaRPr>
          </a:p>
        </p:txBody>
      </p:sp>
      <p:sp>
        <p:nvSpPr>
          <p:cNvPr id="16" name="Rectangle 15"/>
          <p:cNvSpPr/>
          <p:nvPr/>
        </p:nvSpPr>
        <p:spPr>
          <a:xfrm>
            <a:off x="3541222" y="4882596"/>
            <a:ext cx="2427316" cy="119078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Oxbridge = Early January</a:t>
            </a:r>
          </a:p>
          <a:p>
            <a:pPr algn="ctr"/>
            <a:r>
              <a:rPr lang="en-US" b="1" dirty="0">
                <a:solidFill>
                  <a:srgbClr val="FF0000"/>
                </a:solidFill>
              </a:rPr>
              <a:t>M/D/V = May at the latest </a:t>
            </a:r>
            <a:endParaRPr lang="en-GB" b="1" dirty="0">
              <a:solidFill>
                <a:srgbClr val="FF0000"/>
              </a:solidFill>
            </a:endParaRPr>
          </a:p>
        </p:txBody>
      </p:sp>
      <p:sp>
        <p:nvSpPr>
          <p:cNvPr id="17" name="Left Arrow 16"/>
          <p:cNvSpPr/>
          <p:nvPr/>
        </p:nvSpPr>
        <p:spPr>
          <a:xfrm>
            <a:off x="2369128" y="4285701"/>
            <a:ext cx="1172094" cy="49045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689956" y="4289367"/>
            <a:ext cx="1454822" cy="369332"/>
          </a:xfrm>
          <a:prstGeom prst="rect">
            <a:avLst/>
          </a:prstGeom>
          <a:noFill/>
        </p:spPr>
        <p:txBody>
          <a:bodyPr wrap="none" rtlCol="0">
            <a:spAutoFit/>
          </a:bodyPr>
          <a:lstStyle/>
          <a:p>
            <a:r>
              <a:rPr lang="en-US" dirty="0"/>
              <a:t>Make choices</a:t>
            </a:r>
            <a:endParaRPr lang="en-GB" dirty="0"/>
          </a:p>
        </p:txBody>
      </p:sp>
    </p:spTree>
    <p:extLst>
      <p:ext uri="{BB962C8B-B14F-4D97-AF65-F5344CB8AC3E}">
        <p14:creationId xmlns:p14="http://schemas.microsoft.com/office/powerpoint/2010/main" val="22200027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67346" y="368300"/>
            <a:ext cx="8492926" cy="6103736"/>
          </a:xfrm>
          <a:prstGeom prst="rect">
            <a:avLst/>
          </a:prstGeom>
          <a:ln>
            <a:solidFill>
              <a:srgbClr val="C00000"/>
            </a:solidFill>
          </a:ln>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9050" y="1"/>
            <a:ext cx="3028950" cy="1149927"/>
          </a:xfrm>
          <a:prstGeom prst="rect">
            <a:avLst/>
          </a:prstGeom>
          <a:ln>
            <a:noFill/>
          </a:ln>
          <a:effectLst>
            <a:softEdge rad="112500"/>
          </a:effectLst>
        </p:spPr>
      </p:pic>
    </p:spTree>
    <p:extLst>
      <p:ext uri="{BB962C8B-B14F-4D97-AF65-F5344CB8AC3E}">
        <p14:creationId xmlns:p14="http://schemas.microsoft.com/office/powerpoint/2010/main" val="3118745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13817" y="401782"/>
            <a:ext cx="7979935" cy="5791782"/>
          </a:xfrm>
          <a:prstGeom prst="rect">
            <a:avLst/>
          </a:prstGeom>
          <a:ln>
            <a:solidFill>
              <a:srgbClr val="C00000"/>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9050" y="1"/>
            <a:ext cx="3028950" cy="1514475"/>
          </a:xfrm>
          <a:prstGeom prst="rect">
            <a:avLst/>
          </a:prstGeom>
          <a:ln>
            <a:noFill/>
          </a:ln>
          <a:effectLst>
            <a:softEdge rad="112500"/>
          </a:effectLst>
        </p:spPr>
      </p:pic>
    </p:spTree>
    <p:extLst>
      <p:ext uri="{BB962C8B-B14F-4D97-AF65-F5344CB8AC3E}">
        <p14:creationId xmlns:p14="http://schemas.microsoft.com/office/powerpoint/2010/main" val="12291428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02268" y="182331"/>
            <a:ext cx="8966200" cy="6467175"/>
          </a:xfrm>
          <a:prstGeom prst="rect">
            <a:avLst/>
          </a:prstGeom>
        </p:spPr>
      </p:pic>
    </p:spTree>
    <p:extLst>
      <p:ext uri="{BB962C8B-B14F-4D97-AF65-F5344CB8AC3E}">
        <p14:creationId xmlns:p14="http://schemas.microsoft.com/office/powerpoint/2010/main" val="31254062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9584" y="379566"/>
            <a:ext cx="10341033" cy="6124754"/>
          </a:xfrm>
          <a:prstGeom prst="rect">
            <a:avLst/>
          </a:prstGeom>
          <a:noFill/>
        </p:spPr>
        <p:txBody>
          <a:bodyPr wrap="square" lIns="91440" tIns="45720" rIns="91440" bIns="45720" rtlCol="0" anchor="t">
            <a:spAutoFit/>
          </a:bodyPr>
          <a:lstStyle/>
          <a:p>
            <a:r>
              <a:rPr lang="en-US" sz="3200" dirty="0"/>
              <a:t>Complete pre-interview assessments and exams</a:t>
            </a:r>
          </a:p>
          <a:p>
            <a:endParaRPr lang="en-US" sz="2400" dirty="0"/>
          </a:p>
          <a:p>
            <a:pPr marL="285750" indent="-285750">
              <a:buFont typeface="Arial" panose="020B0604020202020204" pitchFamily="34" charset="0"/>
              <a:buChar char="•"/>
            </a:pPr>
            <a:r>
              <a:rPr lang="en-US" sz="2400" dirty="0"/>
              <a:t>Oxbridge may ask for written work to be submitted in advance.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For entrance exams, you must do your own research and LET THE EXAMS OFFICE KNOW!</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BMAT or UKCAT – check with individual universities.</a:t>
            </a:r>
            <a:endParaRPr lang="en-US" sz="2400" dirty="0">
              <a:cs typeface="Calibri"/>
            </a:endParaRP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Most exams can be sat in school, apart from UKCAT and LNAT. For these two, you need to enter yourself online.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Make use of past papers online and look to see if there are any books aimed at helping students to prepare for the test you will sit.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Check the </a:t>
            </a:r>
            <a:r>
              <a:rPr lang="en-US" sz="2400" dirty="0" err="1"/>
              <a:t>Unifrog</a:t>
            </a:r>
            <a:r>
              <a:rPr lang="en-US" sz="2400" dirty="0"/>
              <a:t> guides.</a:t>
            </a:r>
            <a:endParaRPr lang="en-GB" sz="2400" dirty="0"/>
          </a:p>
        </p:txBody>
      </p:sp>
    </p:spTree>
    <p:extLst>
      <p:ext uri="{BB962C8B-B14F-4D97-AF65-F5344CB8AC3E}">
        <p14:creationId xmlns:p14="http://schemas.microsoft.com/office/powerpoint/2010/main" val="2599016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189EB-84FA-3643-8A19-43AC5054084B}"/>
              </a:ext>
            </a:extLst>
          </p:cNvPr>
          <p:cNvSpPr>
            <a:spLocks noGrp="1"/>
          </p:cNvSpPr>
          <p:nvPr>
            <p:ph type="title"/>
          </p:nvPr>
        </p:nvSpPr>
        <p:spPr/>
        <p:txBody>
          <a:bodyPr/>
          <a:lstStyle/>
          <a:p>
            <a:r>
              <a:rPr lang="en-US" dirty="0"/>
              <a:t>Admissions tests - UCAT</a:t>
            </a:r>
          </a:p>
        </p:txBody>
      </p:sp>
      <p:sp>
        <p:nvSpPr>
          <p:cNvPr id="3" name="Content Placeholder 2">
            <a:extLst>
              <a:ext uri="{FF2B5EF4-FFF2-40B4-BE49-F238E27FC236}">
                <a16:creationId xmlns:a16="http://schemas.microsoft.com/office/drawing/2014/main" id="{0A9B59B8-AA82-AA4A-A2F2-3C267C7E1893}"/>
              </a:ext>
            </a:extLst>
          </p:cNvPr>
          <p:cNvSpPr>
            <a:spLocks noGrp="1"/>
          </p:cNvSpPr>
          <p:nvPr>
            <p:ph idx="1"/>
          </p:nvPr>
        </p:nvSpPr>
        <p:spPr/>
        <p:txBody>
          <a:bodyPr>
            <a:normAutofit fontScale="85000" lnSpcReduction="20000"/>
          </a:bodyPr>
          <a:lstStyle/>
          <a:p>
            <a:pPr marL="0" indent="0">
              <a:buNone/>
            </a:pPr>
            <a:r>
              <a:rPr lang="en-GB" dirty="0"/>
              <a:t>The University Clinical Aptitude Test (UCAT) is used by Med School admissions teams to help shortlist candidates for interview. For 2021, UCAT tests will only take place in testing centres because this is the “best and most secure experience for candidates”.</a:t>
            </a:r>
          </a:p>
          <a:p>
            <a:pPr marL="0" indent="0">
              <a:buNone/>
            </a:pPr>
            <a:r>
              <a:rPr lang="en-US" dirty="0"/>
              <a:t>The UCAT test is designed to help Medical Schools gauge whether a candidate has the attitude, mental ability and professionalism needed to thrive on a Medicine or Dentistry course. It’s considered a key entry requirement alongside your grades, work experience and Personal Statement by UCAT Universities.</a:t>
            </a:r>
          </a:p>
          <a:p>
            <a:pPr marL="0" indent="0">
              <a:buNone/>
            </a:pPr>
            <a:r>
              <a:rPr lang="en-US" dirty="0"/>
              <a:t>30 UK universities use UCAT as part of their admission criteria. The weighting given to UCAT and the score threshold varies in different institutions.</a:t>
            </a:r>
          </a:p>
          <a:p>
            <a:pPr marL="0" indent="0">
              <a:buNone/>
            </a:pPr>
            <a:r>
              <a:rPr lang="en-US" dirty="0"/>
              <a:t>The UCAT test assesses verbal reasoning, decision making, abstract reasoning, quantitative reasoning and situational judgment.</a:t>
            </a:r>
          </a:p>
          <a:p>
            <a:pPr marL="0" indent="0">
              <a:buNone/>
            </a:pPr>
            <a:r>
              <a:rPr lang="en-US" dirty="0"/>
              <a:t>For more information </a:t>
            </a:r>
            <a:r>
              <a:rPr lang="en-US" dirty="0">
                <a:hlinkClick r:id="rId2"/>
              </a:rPr>
              <a:t>https://www.ucat.ac.uk/</a:t>
            </a:r>
            <a:endParaRPr lang="en-US" dirty="0"/>
          </a:p>
          <a:p>
            <a:pPr marL="0" indent="0">
              <a:buNone/>
            </a:pPr>
            <a:r>
              <a:rPr lang="en-GB" dirty="0"/>
              <a:t>The UCAT can be sat between 10 July - 28 September 2021. </a:t>
            </a:r>
            <a:endParaRPr lang="en-US" dirty="0"/>
          </a:p>
        </p:txBody>
      </p:sp>
      <p:pic>
        <p:nvPicPr>
          <p:cNvPr id="9218" name="Picture 2" descr="UCAT Practice Test">
            <a:extLst>
              <a:ext uri="{FF2B5EF4-FFF2-40B4-BE49-F238E27FC236}">
                <a16:creationId xmlns:a16="http://schemas.microsoft.com/office/drawing/2014/main" id="{35BC6B57-D9D5-4C40-949D-D173E35510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372" y="246282"/>
            <a:ext cx="6001505" cy="1444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29362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6CAB9-64A9-974D-A64E-05AA9E14E080}"/>
              </a:ext>
            </a:extLst>
          </p:cNvPr>
          <p:cNvSpPr>
            <a:spLocks noGrp="1"/>
          </p:cNvSpPr>
          <p:nvPr>
            <p:ph type="title"/>
          </p:nvPr>
        </p:nvSpPr>
        <p:spPr/>
        <p:txBody>
          <a:bodyPr/>
          <a:lstStyle/>
          <a:p>
            <a:r>
              <a:rPr lang="en-US" dirty="0"/>
              <a:t>Admission tests BMAT – </a:t>
            </a:r>
          </a:p>
        </p:txBody>
      </p:sp>
      <p:sp>
        <p:nvSpPr>
          <p:cNvPr id="3" name="Content Placeholder 2">
            <a:extLst>
              <a:ext uri="{FF2B5EF4-FFF2-40B4-BE49-F238E27FC236}">
                <a16:creationId xmlns:a16="http://schemas.microsoft.com/office/drawing/2014/main" id="{3E975EA8-2D53-CB40-A16D-375801DF2988}"/>
              </a:ext>
            </a:extLst>
          </p:cNvPr>
          <p:cNvSpPr>
            <a:spLocks noGrp="1"/>
          </p:cNvSpPr>
          <p:nvPr>
            <p:ph idx="1"/>
          </p:nvPr>
        </p:nvSpPr>
        <p:spPr>
          <a:xfrm>
            <a:off x="86497" y="1825624"/>
            <a:ext cx="11267303" cy="5032375"/>
          </a:xfrm>
        </p:spPr>
        <p:txBody>
          <a:bodyPr>
            <a:normAutofit fontScale="92500" lnSpcReduction="10000"/>
          </a:bodyPr>
          <a:lstStyle/>
          <a:p>
            <a:pPr marL="0" indent="0">
              <a:buNone/>
            </a:pPr>
            <a:r>
              <a:rPr lang="en-GB" dirty="0"/>
              <a:t>The BMAT (</a:t>
            </a:r>
            <a:r>
              <a:rPr lang="en-GB" dirty="0" err="1"/>
              <a:t>BioMedical</a:t>
            </a:r>
            <a:r>
              <a:rPr lang="en-GB" dirty="0"/>
              <a:t> Admissions Test) is a two-hour aptitude test required by a handful of medical, dental and veterinary schools.</a:t>
            </a:r>
          </a:p>
          <a:p>
            <a:r>
              <a:rPr lang="en-GB" dirty="0"/>
              <a:t>Section 1 tests your skills in problem-solving, understanding arguments, and data analysis and inference. You’ll answer 32 multiple-choice questions in 60 minutes.</a:t>
            </a:r>
          </a:p>
          <a:p>
            <a:r>
              <a:rPr lang="en-GB" dirty="0"/>
              <a:t>Section 2 tests your ability to apply scientific knowledge typically covered in school science and mathematics by the age of 16. You’ll answer 27 multiple-choice questions in 30 minutes.</a:t>
            </a:r>
          </a:p>
          <a:p>
            <a:r>
              <a:rPr lang="en-GB" dirty="0"/>
              <a:t>Section 3 tests your ability to select, develop and organise ideas, and to communicate them in writing, concisely and effectively. You’ll write an essay on one of three questions that you choose, and you get 30 minutes to do this.</a:t>
            </a:r>
          </a:p>
          <a:p>
            <a:pPr marL="0" indent="0">
              <a:buNone/>
            </a:pPr>
            <a:r>
              <a:rPr lang="en-US" dirty="0"/>
              <a:t>All BMAT past papers are available to download online from the Cambridge Assessment Admissions Testing website. So with sufficient practice, you should feel confident and well prepared.</a:t>
            </a:r>
          </a:p>
        </p:txBody>
      </p:sp>
      <p:pic>
        <p:nvPicPr>
          <p:cNvPr id="10242" name="Picture 2" descr="The Medical University of Gdańsk recognises the BioMedical Admissions Test ( BMAT)">
            <a:extLst>
              <a:ext uri="{FF2B5EF4-FFF2-40B4-BE49-F238E27FC236}">
                <a16:creationId xmlns:a16="http://schemas.microsoft.com/office/drawing/2014/main" id="{F535E3DD-488A-F04B-B959-83271DC4C0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8637" y="52563"/>
            <a:ext cx="3830595" cy="1705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57741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02368-981C-8242-90AF-6031F50EE52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3A1D15B-5B14-6140-962B-69024104573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DBF7300-5660-044B-819E-75F3565700A0}"/>
              </a:ext>
            </a:extLst>
          </p:cNvPr>
          <p:cNvPicPr>
            <a:picLocks noChangeAspect="1"/>
          </p:cNvPicPr>
          <p:nvPr/>
        </p:nvPicPr>
        <p:blipFill>
          <a:blip r:embed="rId2"/>
          <a:stretch>
            <a:fillRect/>
          </a:stretch>
        </p:blipFill>
        <p:spPr>
          <a:xfrm>
            <a:off x="1314450" y="889000"/>
            <a:ext cx="9563100" cy="5080000"/>
          </a:xfrm>
          <a:prstGeom prst="rect">
            <a:avLst/>
          </a:prstGeom>
        </p:spPr>
      </p:pic>
    </p:spTree>
    <p:extLst>
      <p:ext uri="{BB962C8B-B14F-4D97-AF65-F5344CB8AC3E}">
        <p14:creationId xmlns:p14="http://schemas.microsoft.com/office/powerpoint/2010/main" val="25782857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2623" y="373161"/>
            <a:ext cx="8083705" cy="6056196"/>
          </a:xfrm>
          <a:prstGeom prst="rect">
            <a:avLst/>
          </a:prstGeom>
        </p:spPr>
      </p:pic>
      <p:pic>
        <p:nvPicPr>
          <p:cNvPr id="5" name="Picture 4"/>
          <p:cNvPicPr>
            <a:picLocks noChangeAspect="1"/>
          </p:cNvPicPr>
          <p:nvPr/>
        </p:nvPicPr>
        <p:blipFill>
          <a:blip r:embed="rId3"/>
          <a:stretch>
            <a:fillRect/>
          </a:stretch>
        </p:blipFill>
        <p:spPr>
          <a:xfrm>
            <a:off x="7980217" y="694610"/>
            <a:ext cx="4073583" cy="3411270"/>
          </a:xfrm>
          <a:prstGeom prst="rect">
            <a:avLst/>
          </a:prstGeom>
        </p:spPr>
      </p:pic>
    </p:spTree>
    <p:extLst>
      <p:ext uri="{BB962C8B-B14F-4D97-AF65-F5344CB8AC3E}">
        <p14:creationId xmlns:p14="http://schemas.microsoft.com/office/powerpoint/2010/main" val="17854579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6211" y="556952"/>
            <a:ext cx="8328306" cy="4278094"/>
          </a:xfrm>
          <a:prstGeom prst="rect">
            <a:avLst/>
          </a:prstGeom>
          <a:noFill/>
        </p:spPr>
        <p:txBody>
          <a:bodyPr wrap="none" rtlCol="0">
            <a:spAutoFit/>
          </a:bodyPr>
          <a:lstStyle/>
          <a:p>
            <a:r>
              <a:rPr lang="en-US" sz="3200" dirty="0"/>
              <a:t>Interview preparation</a:t>
            </a:r>
          </a:p>
          <a:p>
            <a:endParaRPr lang="en-US" sz="2400" dirty="0"/>
          </a:p>
          <a:p>
            <a:pPr marL="285750" indent="-285750">
              <a:buFont typeface="Arial" panose="020B0604020202020204" pitchFamily="34" charset="0"/>
              <a:buChar char="•"/>
            </a:pPr>
            <a:r>
              <a:rPr lang="en-US" sz="2400" dirty="0"/>
              <a:t>Mock interviews with a subject specialist.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Watch online – YouTube / </a:t>
            </a:r>
            <a:r>
              <a:rPr lang="en-US" sz="2400" dirty="0" err="1"/>
              <a:t>Unifrog</a:t>
            </a:r>
            <a:r>
              <a:rPr lang="en-US" sz="2400" dirty="0"/>
              <a:t> / university websites.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MMI – common for medicine, dentistry and veterinary science.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Links with external experts.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Know your statement!</a:t>
            </a:r>
          </a:p>
        </p:txBody>
      </p:sp>
    </p:spTree>
    <p:extLst>
      <p:ext uri="{BB962C8B-B14F-4D97-AF65-F5344CB8AC3E}">
        <p14:creationId xmlns:p14="http://schemas.microsoft.com/office/powerpoint/2010/main" val="14369527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6255" y="342900"/>
            <a:ext cx="6234545" cy="1143000"/>
          </a:xfrm>
          <a:solidFill>
            <a:schemeClr val="accent6"/>
          </a:solidFill>
          <a:ln>
            <a:noFill/>
          </a:ln>
        </p:spPr>
        <p:style>
          <a:lnRef idx="0">
            <a:scrgbClr r="0" g="0" b="0"/>
          </a:lnRef>
          <a:fillRef idx="0">
            <a:scrgbClr r="0" g="0" b="0"/>
          </a:fillRef>
          <a:effectRef idx="0">
            <a:scrgbClr r="0" g="0" b="0"/>
          </a:effectRef>
          <a:fontRef idx="minor">
            <a:schemeClr val="lt1"/>
          </a:fontRef>
        </p:style>
        <p:txBody>
          <a:bodyPr>
            <a:normAutofit fontScale="90000"/>
          </a:bodyPr>
          <a:lstStyle/>
          <a:p>
            <a:r>
              <a:rPr lang="en-GB" dirty="0"/>
              <a:t>What do They Want at the Interview?</a:t>
            </a:r>
          </a:p>
        </p:txBody>
      </p:sp>
      <p:pic>
        <p:nvPicPr>
          <p:cNvPr id="4" name="Content Placeholder 3"/>
          <p:cNvPicPr>
            <a:picLocks noGrp="1" noChangeAspect="1"/>
          </p:cNvPicPr>
          <p:nvPr>
            <p:ph idx="1"/>
          </p:nvPr>
        </p:nvPicPr>
        <p:blipFill>
          <a:blip r:embed="rId2"/>
          <a:srcRect l="-10063" r="-10063"/>
          <a:stretch>
            <a:fillRect/>
          </a:stretch>
        </p:blipFill>
        <p:spPr>
          <a:xfrm>
            <a:off x="1430785" y="1602420"/>
            <a:ext cx="8229600" cy="4869872"/>
          </a:xfrm>
          <a:ln>
            <a:solidFill>
              <a:srgbClr val="FF0000"/>
            </a:solidFill>
          </a:ln>
        </p:spPr>
      </p:pic>
      <p:sp>
        <p:nvSpPr>
          <p:cNvPr id="3" name="Rounded Rectangle 2"/>
          <p:cNvSpPr/>
          <p:nvPr/>
        </p:nvSpPr>
        <p:spPr>
          <a:xfrm>
            <a:off x="7657100" y="1602420"/>
            <a:ext cx="3835153" cy="46496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solidFill>
                  <a:srgbClr val="FF0000"/>
                </a:solidFill>
              </a:rPr>
              <a:t>WHO SHOULD APPLY?</a:t>
            </a:r>
          </a:p>
          <a:p>
            <a:pPr algn="ctr"/>
            <a:r>
              <a:rPr lang="en-GB" b="1" dirty="0">
                <a:solidFill>
                  <a:srgbClr val="FF0000"/>
                </a:solidFill>
              </a:rPr>
              <a:t>STUDENTS WHO:</a:t>
            </a:r>
          </a:p>
          <a:p>
            <a:pPr marL="285750" indent="-285750" algn="just">
              <a:buFont typeface="Arial" panose="020B0604020202020204" pitchFamily="34" charset="0"/>
              <a:buChar char="•"/>
            </a:pPr>
            <a:r>
              <a:rPr lang="en-GB" dirty="0">
                <a:solidFill>
                  <a:schemeClr val="tx1"/>
                </a:solidFill>
              </a:rPr>
              <a:t>Already read independently.</a:t>
            </a:r>
          </a:p>
          <a:p>
            <a:pPr marL="285750" indent="-285750" algn="just">
              <a:buFont typeface="Arial" panose="020B0604020202020204" pitchFamily="34" charset="0"/>
              <a:buChar char="•"/>
            </a:pPr>
            <a:r>
              <a:rPr lang="en-GB" dirty="0">
                <a:solidFill>
                  <a:schemeClr val="tx1"/>
                </a:solidFill>
              </a:rPr>
              <a:t>Who have the right combination of subjects at A level.</a:t>
            </a:r>
          </a:p>
          <a:p>
            <a:pPr marL="285750" indent="-285750" algn="just">
              <a:buFont typeface="Arial" panose="020B0604020202020204" pitchFamily="34" charset="0"/>
              <a:buChar char="•"/>
            </a:pPr>
            <a:r>
              <a:rPr lang="en-GB" dirty="0">
                <a:solidFill>
                  <a:schemeClr val="tx1"/>
                </a:solidFill>
              </a:rPr>
              <a:t>Who have strong GCSE performance.</a:t>
            </a:r>
          </a:p>
          <a:p>
            <a:pPr marL="285750" indent="-285750" algn="just">
              <a:buFont typeface="Arial" panose="020B0604020202020204" pitchFamily="34" charset="0"/>
              <a:buChar char="•"/>
            </a:pPr>
            <a:r>
              <a:rPr lang="en-GB" dirty="0">
                <a:solidFill>
                  <a:schemeClr val="tx1"/>
                </a:solidFill>
              </a:rPr>
              <a:t>Who think clearly and analytically.</a:t>
            </a:r>
          </a:p>
          <a:p>
            <a:pPr marL="285750" indent="-285750" algn="just">
              <a:buFont typeface="Arial" panose="020B0604020202020204" pitchFamily="34" charset="0"/>
              <a:buChar char="•"/>
            </a:pPr>
            <a:r>
              <a:rPr lang="en-GB" dirty="0">
                <a:solidFill>
                  <a:schemeClr val="tx1"/>
                </a:solidFill>
              </a:rPr>
              <a:t>Who can be flexible in their thinking.</a:t>
            </a:r>
          </a:p>
          <a:p>
            <a:pPr marL="285750" indent="-285750" algn="just">
              <a:buFont typeface="Arial" panose="020B0604020202020204" pitchFamily="34" charset="0"/>
              <a:buChar char="•"/>
            </a:pPr>
            <a:r>
              <a:rPr lang="en-GB" dirty="0">
                <a:solidFill>
                  <a:schemeClr val="tx1"/>
                </a:solidFill>
              </a:rPr>
              <a:t>Who do not just want to know the right answer.</a:t>
            </a:r>
          </a:p>
          <a:p>
            <a:pPr marL="285750" indent="-285750" algn="just">
              <a:buFont typeface="Arial" panose="020B0604020202020204" pitchFamily="34" charset="0"/>
              <a:buChar char="•"/>
            </a:pPr>
            <a:r>
              <a:rPr lang="en-GB" dirty="0">
                <a:solidFill>
                  <a:schemeClr val="tx1"/>
                </a:solidFill>
              </a:rPr>
              <a:t>Who love their subject.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0390"/>
            <a:ext cx="2590800" cy="1496290"/>
          </a:xfrm>
          <a:prstGeom prst="rect">
            <a:avLst/>
          </a:prstGeom>
          <a:ln>
            <a:noFill/>
          </a:ln>
          <a:effectLst>
            <a:softEdge rad="112500"/>
          </a:effectLst>
        </p:spPr>
      </p:pic>
    </p:spTree>
    <p:extLst>
      <p:ext uri="{BB962C8B-B14F-4D97-AF65-F5344CB8AC3E}">
        <p14:creationId xmlns:p14="http://schemas.microsoft.com/office/powerpoint/2010/main" val="132588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04121" y="401795"/>
            <a:ext cx="9727363" cy="6163874"/>
          </a:xfrm>
          <a:prstGeom prst="rect">
            <a:avLst/>
          </a:prstGeom>
        </p:spPr>
      </p:pic>
      <p:sp>
        <p:nvSpPr>
          <p:cNvPr id="5" name="Rounded Rectangle 4"/>
          <p:cNvSpPr/>
          <p:nvPr/>
        </p:nvSpPr>
        <p:spPr>
          <a:xfrm>
            <a:off x="8088284" y="4779818"/>
            <a:ext cx="3000894" cy="158773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2DDD1FD4-8C4F-A841-9C5B-D6395E32DE1C}"/>
              </a:ext>
            </a:extLst>
          </p:cNvPr>
          <p:cNvSpPr txBox="1"/>
          <p:nvPr/>
        </p:nvSpPr>
        <p:spPr>
          <a:xfrm>
            <a:off x="7811589" y="4779818"/>
            <a:ext cx="4380411" cy="1384995"/>
          </a:xfrm>
          <a:prstGeom prst="rect">
            <a:avLst/>
          </a:prstGeom>
          <a:noFill/>
        </p:spPr>
        <p:txBody>
          <a:bodyPr wrap="square" rtlCol="0">
            <a:spAutoFit/>
          </a:bodyPr>
          <a:lstStyle/>
          <a:p>
            <a:r>
              <a:rPr lang="en-US" sz="2800" dirty="0"/>
              <a:t>Please read carefully the advice given on the course website</a:t>
            </a:r>
          </a:p>
        </p:txBody>
      </p:sp>
    </p:spTree>
    <p:extLst>
      <p:ext uri="{BB962C8B-B14F-4D97-AF65-F5344CB8AC3E}">
        <p14:creationId xmlns:p14="http://schemas.microsoft.com/office/powerpoint/2010/main" val="12625759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1481512"/>
          </a:xfrm>
        </p:spPr>
        <p:style>
          <a:lnRef idx="1">
            <a:schemeClr val="accent1"/>
          </a:lnRef>
          <a:fillRef idx="3">
            <a:schemeClr val="accent1"/>
          </a:fillRef>
          <a:effectRef idx="2">
            <a:schemeClr val="accent1"/>
          </a:effectRef>
          <a:fontRef idx="minor">
            <a:schemeClr val="lt1"/>
          </a:fontRef>
        </p:style>
        <p:txBody>
          <a:bodyPr/>
          <a:lstStyle/>
          <a:p>
            <a:r>
              <a:rPr lang="en-GB" dirty="0"/>
              <a:t>What will the Interview be Like?</a:t>
            </a:r>
            <a:br>
              <a:rPr lang="en-GB" dirty="0"/>
            </a:br>
            <a:r>
              <a:rPr lang="en-GB" dirty="0"/>
              <a:t>Oxbridge</a:t>
            </a:r>
          </a:p>
        </p:txBody>
      </p:sp>
      <p:pic>
        <p:nvPicPr>
          <p:cNvPr id="4" name="Content Placeholder 3"/>
          <p:cNvPicPr>
            <a:picLocks noGrp="1" noChangeAspect="1"/>
          </p:cNvPicPr>
          <p:nvPr>
            <p:ph idx="1"/>
          </p:nvPr>
        </p:nvPicPr>
        <p:blipFill>
          <a:blip r:embed="rId2"/>
          <a:srcRect l="-8898" r="-8898"/>
          <a:stretch>
            <a:fillRect/>
          </a:stretch>
        </p:blipFill>
        <p:spPr>
          <a:xfrm>
            <a:off x="1981200" y="1928629"/>
            <a:ext cx="7716982" cy="4499880"/>
          </a:xfrm>
          <a:ln>
            <a:solidFill>
              <a:srgbClr val="C00000"/>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4291" y="984625"/>
            <a:ext cx="2170834" cy="1543050"/>
          </a:xfrm>
          <a:prstGeom prst="rect">
            <a:avLst/>
          </a:prstGeom>
          <a:ln>
            <a:noFill/>
          </a:ln>
          <a:effectLst>
            <a:softEdge rad="112500"/>
          </a:effectLst>
        </p:spPr>
      </p:pic>
    </p:spTree>
    <p:extLst>
      <p:ext uri="{BB962C8B-B14F-4D97-AF65-F5344CB8AC3E}">
        <p14:creationId xmlns:p14="http://schemas.microsoft.com/office/powerpoint/2010/main" val="1555738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88493"/>
            <a:ext cx="9149542" cy="1143000"/>
          </a:xfrm>
        </p:spPr>
        <p:style>
          <a:lnRef idx="1">
            <a:schemeClr val="accent1"/>
          </a:lnRef>
          <a:fillRef idx="3">
            <a:schemeClr val="accent1"/>
          </a:fillRef>
          <a:effectRef idx="2">
            <a:schemeClr val="accent1"/>
          </a:effectRef>
          <a:fontRef idx="minor">
            <a:schemeClr val="lt1"/>
          </a:fontRef>
        </p:style>
        <p:txBody>
          <a:bodyPr>
            <a:normAutofit fontScale="90000"/>
          </a:bodyPr>
          <a:lstStyle/>
          <a:p>
            <a:r>
              <a:rPr lang="en-GB" dirty="0"/>
              <a:t>What Will the Interview Be Like?</a:t>
            </a:r>
            <a:br>
              <a:rPr lang="en-GB" dirty="0"/>
            </a:br>
            <a:r>
              <a:rPr lang="en-GB" dirty="0"/>
              <a:t>Medicine / Dentistry / Veterinary Science  </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47500" lnSpcReduction="20000"/>
          </a:bodyPr>
          <a:lstStyle/>
          <a:p>
            <a:r>
              <a:rPr lang="en-GB" dirty="0">
                <a:hlinkClick r:id="rId2"/>
              </a:rPr>
              <a:t>https://www.themedicportal.com/application-guide/medical-school-interview/mmi-interviews/</a:t>
            </a:r>
            <a:endParaRPr lang="en-GB" dirty="0"/>
          </a:p>
          <a:p>
            <a:r>
              <a:rPr lang="en-GB" dirty="0"/>
              <a:t>You could be sitting across from an interview panel – be ready to talk about your work experience and personal statement.</a:t>
            </a:r>
          </a:p>
          <a:p>
            <a:r>
              <a:rPr lang="en-GB" dirty="0"/>
              <a:t>Or you could have a series of MMI (multi mini interviews) interviews where you have to make a series of ethical judgements or asked to solve problems.</a:t>
            </a:r>
          </a:p>
          <a:p>
            <a:pPr marL="0" indent="0">
              <a:buNone/>
            </a:pPr>
            <a:r>
              <a:rPr lang="en-GB" b="1" dirty="0"/>
              <a:t>How can I prepare for a medical interview? </a:t>
            </a:r>
            <a:r>
              <a:rPr lang="en-GB" b="1" dirty="0">
                <a:hlinkClick r:id="rId3"/>
              </a:rPr>
              <a:t>https://www.themedicportal.com/how-to-prepare-for-your-medicine-interview/</a:t>
            </a:r>
            <a:endParaRPr lang="en-GB" b="1" dirty="0"/>
          </a:p>
          <a:p>
            <a:pPr marL="0" indent="0">
              <a:buNone/>
            </a:pPr>
            <a:endParaRPr lang="en-GB" b="1" dirty="0"/>
          </a:p>
          <a:p>
            <a:pPr marL="0" indent="0">
              <a:buNone/>
            </a:pPr>
            <a:r>
              <a:rPr lang="en-GB" b="1" dirty="0"/>
              <a:t>Dentistry / Veterinary Science / Medicine – How to Prepare…</a:t>
            </a:r>
          </a:p>
          <a:p>
            <a:pPr marL="0" indent="0">
              <a:buNone/>
            </a:pPr>
            <a:endParaRPr lang="en-GB" b="1" dirty="0"/>
          </a:p>
          <a:p>
            <a:r>
              <a:rPr lang="en-GB" dirty="0"/>
              <a:t>Use your </a:t>
            </a:r>
            <a:r>
              <a:rPr lang="en-GB" sz="4000" b="1" dirty="0">
                <a:solidFill>
                  <a:srgbClr val="FF0066"/>
                </a:solidFill>
              </a:rPr>
              <a:t>work experience</a:t>
            </a:r>
            <a:r>
              <a:rPr lang="en-GB" dirty="0"/>
              <a:t>. Lean on the experience logged in your personal portfolio and use specific examples when giving a response.</a:t>
            </a:r>
          </a:p>
          <a:p>
            <a:r>
              <a:rPr lang="en-GB" dirty="0"/>
              <a:t>Make sure you understand </a:t>
            </a:r>
            <a:r>
              <a:rPr lang="en-GB" sz="3500" b="1" dirty="0">
                <a:solidFill>
                  <a:srgbClr val="FF0066"/>
                </a:solidFill>
              </a:rPr>
              <a:t>key ethical concepts </a:t>
            </a:r>
            <a:r>
              <a:rPr lang="en-GB" dirty="0"/>
              <a:t>relating to medicine, like the 4 pillars and patient confidentiality. (Or for being a vet or dentist).</a:t>
            </a:r>
          </a:p>
          <a:p>
            <a:r>
              <a:rPr lang="en-GB" dirty="0"/>
              <a:t>Make sure you understand </a:t>
            </a:r>
            <a:r>
              <a:rPr lang="en-GB" b="1" dirty="0">
                <a:solidFill>
                  <a:srgbClr val="FF0066"/>
                </a:solidFill>
              </a:rPr>
              <a:t>key scientific concepts. </a:t>
            </a:r>
          </a:p>
          <a:p>
            <a:r>
              <a:rPr lang="en-GB" b="1" dirty="0">
                <a:solidFill>
                  <a:srgbClr val="FF0066"/>
                </a:solidFill>
              </a:rPr>
              <a:t>If it’s in your personal statement – know about it!!</a:t>
            </a:r>
          </a:p>
          <a:p>
            <a:r>
              <a:rPr lang="en-GB" dirty="0"/>
              <a:t>Know what it takes to be a good doctor / dentist / vet. </a:t>
            </a:r>
            <a:r>
              <a:rPr lang="en-GB" b="1" dirty="0">
                <a:solidFill>
                  <a:srgbClr val="FF0066"/>
                </a:solidFill>
              </a:rPr>
              <a:t>Make a list of qualities and practise demonstrating them in your responses.</a:t>
            </a:r>
          </a:p>
          <a:p>
            <a:r>
              <a:rPr lang="en-GB" b="1" dirty="0">
                <a:solidFill>
                  <a:srgbClr val="FF0066"/>
                </a:solidFill>
              </a:rPr>
              <a:t>Keep up to date with medical / veterinary . dentistry news. </a:t>
            </a:r>
            <a:r>
              <a:rPr lang="en-GB" dirty="0"/>
              <a:t>Questions may be inspired by stories or debates in the media.</a:t>
            </a:r>
          </a:p>
          <a:p>
            <a:r>
              <a:rPr lang="en-GB" b="1" dirty="0">
                <a:solidFill>
                  <a:srgbClr val="FF0066"/>
                </a:solidFill>
              </a:rPr>
              <a:t>Practise</a:t>
            </a:r>
            <a:r>
              <a:rPr lang="en-GB" dirty="0"/>
              <a:t> giving 8-minute presentations in response to common MMI questions. This will help with time management on the day.</a:t>
            </a:r>
          </a:p>
          <a:p>
            <a:r>
              <a:rPr lang="en-GB" b="1" dirty="0">
                <a:solidFill>
                  <a:srgbClr val="FF0066"/>
                </a:solidFill>
              </a:rPr>
              <a:t>Research the medical school </a:t>
            </a:r>
            <a:r>
              <a:rPr lang="en-GB" dirty="0"/>
              <a:t>you are being interview at and ensure you link the content of your answers to what you discover.</a:t>
            </a:r>
          </a:p>
          <a:p>
            <a:endParaRPr lang="en-GB" dirty="0"/>
          </a:p>
        </p:txBody>
      </p:sp>
    </p:spTree>
    <p:extLst>
      <p:ext uri="{BB962C8B-B14F-4D97-AF65-F5344CB8AC3E}">
        <p14:creationId xmlns:p14="http://schemas.microsoft.com/office/powerpoint/2010/main" val="40276960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Advice from previous applicants</a:t>
            </a:r>
            <a:endParaRPr lang="en-GB" dirty="0"/>
          </a:p>
        </p:txBody>
      </p:sp>
      <p:sp>
        <p:nvSpPr>
          <p:cNvPr id="3" name="Content Placeholder 2"/>
          <p:cNvSpPr>
            <a:spLocks noGrp="1"/>
          </p:cNvSpPr>
          <p:nvPr>
            <p:ph idx="1"/>
          </p:nvPr>
        </p:nvSpPr>
        <p:spPr/>
        <p:txBody>
          <a:bodyPr/>
          <a:lstStyle/>
          <a:p>
            <a:pPr marL="0" indent="0">
              <a:buNone/>
            </a:pPr>
            <a:r>
              <a:rPr lang="en-US" dirty="0"/>
              <a:t>How best to prepare:</a:t>
            </a:r>
          </a:p>
          <a:p>
            <a:r>
              <a:rPr lang="en-US" dirty="0"/>
              <a:t>Speak with willing subject staff, people from elsewhere</a:t>
            </a:r>
          </a:p>
          <a:p>
            <a:r>
              <a:rPr lang="en-US" dirty="0"/>
              <a:t>Take advantage of interview practice</a:t>
            </a:r>
          </a:p>
          <a:p>
            <a:r>
              <a:rPr lang="en-US" dirty="0"/>
              <a:t>Research staff at the college you are applying to</a:t>
            </a:r>
          </a:p>
          <a:p>
            <a:r>
              <a:rPr lang="en-US" dirty="0"/>
              <a:t>Know your personal statement!</a:t>
            </a:r>
          </a:p>
          <a:p>
            <a:r>
              <a:rPr lang="en-US" dirty="0"/>
              <a:t>Look at courses in advance</a:t>
            </a:r>
            <a:endParaRPr lang="en-GB" dirty="0"/>
          </a:p>
        </p:txBody>
      </p:sp>
    </p:spTree>
    <p:extLst>
      <p:ext uri="{BB962C8B-B14F-4D97-AF65-F5344CB8AC3E}">
        <p14:creationId xmlns:p14="http://schemas.microsoft.com/office/powerpoint/2010/main" val="1959582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Advice from previous applicants</a:t>
            </a:r>
            <a:endParaRPr lang="en-GB" dirty="0"/>
          </a:p>
        </p:txBody>
      </p:sp>
      <p:sp>
        <p:nvSpPr>
          <p:cNvPr id="3" name="Content Placeholder 2"/>
          <p:cNvSpPr>
            <a:spLocks noGrp="1"/>
          </p:cNvSpPr>
          <p:nvPr>
            <p:ph idx="1"/>
          </p:nvPr>
        </p:nvSpPr>
        <p:spPr/>
        <p:txBody>
          <a:bodyPr>
            <a:normAutofit/>
          </a:bodyPr>
          <a:lstStyle/>
          <a:p>
            <a:pPr marL="0" indent="0">
              <a:buNone/>
            </a:pPr>
            <a:r>
              <a:rPr lang="en-US" dirty="0"/>
              <a:t>For the interview itself:</a:t>
            </a:r>
          </a:p>
          <a:p>
            <a:r>
              <a:rPr lang="en-US" dirty="0"/>
              <a:t>Don’t rush into answers!</a:t>
            </a:r>
          </a:p>
          <a:p>
            <a:r>
              <a:rPr lang="en-US" dirty="0"/>
              <a:t>Don’t be thrown by questions, apply the knowledge you do have</a:t>
            </a:r>
          </a:p>
          <a:p>
            <a:r>
              <a:rPr lang="en-US" dirty="0"/>
              <a:t>Relax and mingle with other applicants </a:t>
            </a:r>
          </a:p>
          <a:p>
            <a:r>
              <a:rPr lang="en-US" dirty="0"/>
              <a:t>Wear comfortable clothes</a:t>
            </a:r>
          </a:p>
          <a:p>
            <a:r>
              <a:rPr lang="en-US" dirty="0"/>
              <a:t>Think aloud in responses</a:t>
            </a:r>
          </a:p>
          <a:p>
            <a:r>
              <a:rPr lang="en-US" dirty="0"/>
              <a:t>Think of interesting questions*</a:t>
            </a:r>
            <a:endParaRPr lang="en-GB" dirty="0"/>
          </a:p>
        </p:txBody>
      </p:sp>
    </p:spTree>
    <p:extLst>
      <p:ext uri="{BB962C8B-B14F-4D97-AF65-F5344CB8AC3E}">
        <p14:creationId xmlns:p14="http://schemas.microsoft.com/office/powerpoint/2010/main" val="36983193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Any questions?</a:t>
            </a:r>
            <a:endParaRPr lang="en-GB" dirty="0"/>
          </a:p>
        </p:txBody>
      </p:sp>
      <p:sp>
        <p:nvSpPr>
          <p:cNvPr id="3" name="Content Placeholder 2"/>
          <p:cNvSpPr>
            <a:spLocks noGrp="1"/>
          </p:cNvSpPr>
          <p:nvPr>
            <p:ph idx="1"/>
          </p:nvPr>
        </p:nvSpPr>
        <p:spPr/>
        <p:txBody>
          <a:bodyPr/>
          <a:lstStyle/>
          <a:p>
            <a:pPr marL="0" indent="0">
              <a:buNone/>
            </a:pPr>
            <a:r>
              <a:rPr lang="en-US" dirty="0">
                <a:hlinkClick r:id="rId2"/>
              </a:rPr>
              <a:t>pbamber@ecclesbourne.derbyshire.sch.uk</a:t>
            </a:r>
            <a:r>
              <a:rPr lang="en-US" dirty="0"/>
              <a:t> </a:t>
            </a:r>
            <a:endParaRPr lang="en-GB" dirty="0"/>
          </a:p>
        </p:txBody>
      </p:sp>
    </p:spTree>
    <p:extLst>
      <p:ext uri="{BB962C8B-B14F-4D97-AF65-F5344CB8AC3E}">
        <p14:creationId xmlns:p14="http://schemas.microsoft.com/office/powerpoint/2010/main" val="775501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96256" y="232363"/>
            <a:ext cx="8986836" cy="6293128"/>
          </a:xfrm>
          <a:prstGeom prst="rect">
            <a:avLst/>
          </a:prstGeom>
        </p:spPr>
      </p:pic>
      <p:sp>
        <p:nvSpPr>
          <p:cNvPr id="5" name="TextBox 4"/>
          <p:cNvSpPr txBox="1"/>
          <p:nvPr/>
        </p:nvSpPr>
        <p:spPr>
          <a:xfrm>
            <a:off x="324197" y="573576"/>
            <a:ext cx="2427316" cy="646331"/>
          </a:xfrm>
          <a:prstGeom prst="rect">
            <a:avLst/>
          </a:prstGeom>
          <a:noFill/>
        </p:spPr>
        <p:txBody>
          <a:bodyPr wrap="square" rtlCol="0">
            <a:spAutoFit/>
          </a:bodyPr>
          <a:lstStyle/>
          <a:p>
            <a:r>
              <a:rPr lang="en-US" dirty="0"/>
              <a:t>Complete the your UCAS application online</a:t>
            </a:r>
            <a:endParaRPr lang="en-GB" dirty="0"/>
          </a:p>
        </p:txBody>
      </p:sp>
    </p:spTree>
    <p:extLst>
      <p:ext uri="{BB962C8B-B14F-4D97-AF65-F5344CB8AC3E}">
        <p14:creationId xmlns:p14="http://schemas.microsoft.com/office/powerpoint/2010/main" val="260680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3F57B7-80AC-2F4D-9CB3-0142BF17089E}"/>
              </a:ext>
            </a:extLst>
          </p:cNvPr>
          <p:cNvSpPr>
            <a:spLocks noGrp="1"/>
          </p:cNvSpPr>
          <p:nvPr>
            <p:ph type="title"/>
          </p:nvPr>
        </p:nvSpPr>
        <p:spPr/>
        <p:txBody>
          <a:bodyPr/>
          <a:lstStyle/>
          <a:p>
            <a:r>
              <a:rPr lang="en-US" dirty="0"/>
              <a:t>Oxbridge</a:t>
            </a:r>
          </a:p>
        </p:txBody>
      </p:sp>
      <p:sp>
        <p:nvSpPr>
          <p:cNvPr id="5" name="Content Placeholder 4">
            <a:extLst>
              <a:ext uri="{FF2B5EF4-FFF2-40B4-BE49-F238E27FC236}">
                <a16:creationId xmlns:a16="http://schemas.microsoft.com/office/drawing/2014/main" id="{B864C9FF-7433-5940-A870-C1E4999F9ADB}"/>
              </a:ext>
            </a:extLst>
          </p:cNvPr>
          <p:cNvSpPr>
            <a:spLocks noGrp="1"/>
          </p:cNvSpPr>
          <p:nvPr>
            <p:ph idx="1"/>
          </p:nvPr>
        </p:nvSpPr>
        <p:spPr/>
        <p:txBody>
          <a:bodyPr/>
          <a:lstStyle/>
          <a:p>
            <a:pPr marL="0" indent="0">
              <a:buNone/>
            </a:pPr>
            <a:r>
              <a:rPr lang="en-GB" dirty="0"/>
              <a:t>All admissions decisions are based solely on academic criteria (ability and potential). </a:t>
            </a:r>
          </a:p>
          <a:p>
            <a:pPr marL="0" indent="0">
              <a:buNone/>
            </a:pPr>
            <a:r>
              <a:rPr lang="en-GB" dirty="0"/>
              <a:t>Therefore, in their personal statement, we’re looking for applicants to: • explain their reasons for wanting to study the subject at university </a:t>
            </a:r>
          </a:p>
          <a:p>
            <a:pPr marL="0" indent="0">
              <a:buNone/>
            </a:pPr>
            <a:r>
              <a:rPr lang="en-GB" dirty="0"/>
              <a:t>• demonstrate enthusiasm for and commitment to their chosen course • express any particular interests within the field </a:t>
            </a:r>
          </a:p>
          <a:p>
            <a:pPr marL="0" indent="0">
              <a:buNone/>
            </a:pPr>
            <a:r>
              <a:rPr lang="en-GB" dirty="0"/>
              <a:t>• outline how they’ve pursued their subject interest in their own time.</a:t>
            </a:r>
          </a:p>
          <a:p>
            <a:pPr marL="0" indent="0">
              <a:buNone/>
            </a:pPr>
            <a:r>
              <a:rPr lang="en-GB" dirty="0"/>
              <a:t> Such information is often used as a basis for discussion at interview.</a:t>
            </a:r>
            <a:endParaRPr lang="en-US" dirty="0"/>
          </a:p>
        </p:txBody>
      </p:sp>
    </p:spTree>
    <p:extLst>
      <p:ext uri="{BB962C8B-B14F-4D97-AF65-F5344CB8AC3E}">
        <p14:creationId xmlns:p14="http://schemas.microsoft.com/office/powerpoint/2010/main" val="2336417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4307D-9B66-7345-A29B-3D64E0079D9E}"/>
              </a:ext>
            </a:extLst>
          </p:cNvPr>
          <p:cNvSpPr>
            <a:spLocks noGrp="1"/>
          </p:cNvSpPr>
          <p:nvPr>
            <p:ph type="title"/>
          </p:nvPr>
        </p:nvSpPr>
        <p:spPr/>
        <p:txBody>
          <a:bodyPr/>
          <a:lstStyle/>
          <a:p>
            <a:r>
              <a:rPr lang="en-GB" b="1" i="0" dirty="0">
                <a:solidFill>
                  <a:srgbClr val="606060"/>
                </a:solidFill>
                <a:effectLst/>
                <a:latin typeface="Open Sans" panose="020B0606030504020204" pitchFamily="34" charset="0"/>
              </a:rPr>
              <a:t>Focus on the academic</a:t>
            </a:r>
            <a:br>
              <a:rPr lang="en-GB" b="0" i="0" dirty="0">
                <a:solidFill>
                  <a:srgbClr val="606060"/>
                </a:solidFill>
                <a:effectLst/>
                <a:latin typeface="Open Sans" panose="020B0606030504020204" pitchFamily="34" charset="0"/>
              </a:rPr>
            </a:br>
            <a:endParaRPr lang="en-US" dirty="0"/>
          </a:p>
        </p:txBody>
      </p:sp>
      <p:sp>
        <p:nvSpPr>
          <p:cNvPr id="3" name="Content Placeholder 2">
            <a:extLst>
              <a:ext uri="{FF2B5EF4-FFF2-40B4-BE49-F238E27FC236}">
                <a16:creationId xmlns:a16="http://schemas.microsoft.com/office/drawing/2014/main" id="{C6D8B254-0D4C-114A-91CA-A435B39DB03D}"/>
              </a:ext>
            </a:extLst>
          </p:cNvPr>
          <p:cNvSpPr>
            <a:spLocks noGrp="1"/>
          </p:cNvSpPr>
          <p:nvPr>
            <p:ph idx="1"/>
          </p:nvPr>
        </p:nvSpPr>
        <p:spPr>
          <a:xfrm>
            <a:off x="0" y="1825625"/>
            <a:ext cx="11353800" cy="4351338"/>
          </a:xfrm>
        </p:spPr>
        <p:txBody>
          <a:bodyPr>
            <a:normAutofit fontScale="92500" lnSpcReduction="10000"/>
          </a:bodyPr>
          <a:lstStyle/>
          <a:p>
            <a:pPr algn="l"/>
            <a:r>
              <a:rPr lang="en-GB" b="0" i="0" dirty="0">
                <a:solidFill>
                  <a:srgbClr val="606060"/>
                </a:solidFill>
                <a:effectLst/>
                <a:latin typeface="Open Sans" panose="020B0606030504020204" pitchFamily="34" charset="0"/>
              </a:rPr>
              <a:t>Admissions tutors at Oxford and Cambridge are looking for candidates who are passionate about their chosen academic field. There is no requirement to be able to contribute to university life in any other field than the one in which you have chosen to study.</a:t>
            </a:r>
          </a:p>
          <a:p>
            <a:pPr algn="l"/>
            <a:r>
              <a:rPr lang="en-GB" b="0" i="0" dirty="0">
                <a:solidFill>
                  <a:srgbClr val="606060"/>
                </a:solidFill>
                <a:effectLst/>
                <a:latin typeface="Open Sans" panose="020B0606030504020204" pitchFamily="34" charset="0"/>
              </a:rPr>
              <a:t>You can show your interest and ability in your subject with examples of books you’ve read, an EPQ you’ve written, a prize you’ve won, lectures you’ve attended, documentaries you’ve watched, podcasts you’ve listened to, or really anything you can think of! </a:t>
            </a:r>
          </a:p>
          <a:p>
            <a:pPr marL="0" indent="0" algn="l">
              <a:buNone/>
            </a:pPr>
            <a:r>
              <a:rPr lang="en-GB" b="0" i="1" dirty="0">
                <a:solidFill>
                  <a:srgbClr val="606060"/>
                </a:solidFill>
                <a:effectLst/>
                <a:latin typeface="Open Sans" panose="020B0606030504020204" pitchFamily="34" charset="0"/>
              </a:rPr>
              <a:t>Tip:</a:t>
            </a:r>
            <a:r>
              <a:rPr lang="en-GB" b="0" i="0" dirty="0">
                <a:solidFill>
                  <a:srgbClr val="606060"/>
                </a:solidFill>
                <a:effectLst/>
                <a:latin typeface="Open Sans" panose="020B0606030504020204" pitchFamily="34" charset="0"/>
              </a:rPr>
              <a:t> </a:t>
            </a:r>
          </a:p>
          <a:p>
            <a:pPr algn="l">
              <a:buFont typeface="Arial" panose="020B0604020202020204" pitchFamily="34" charset="0"/>
              <a:buChar char="•"/>
            </a:pPr>
            <a:r>
              <a:rPr lang="en-GB" b="0" i="1" dirty="0">
                <a:solidFill>
                  <a:srgbClr val="606060"/>
                </a:solidFill>
                <a:effectLst/>
                <a:latin typeface="Open Sans" panose="020B0606030504020204" pitchFamily="34" charset="0"/>
              </a:rPr>
              <a:t>Instead of: “I am interested in molecular biology”</a:t>
            </a:r>
            <a:endParaRPr lang="en-GB" b="0" i="0" dirty="0">
              <a:solidFill>
                <a:srgbClr val="606060"/>
              </a:solidFill>
              <a:effectLst/>
              <a:latin typeface="Open Sans" panose="020B0606030504020204" pitchFamily="34" charset="0"/>
            </a:endParaRPr>
          </a:p>
          <a:p>
            <a:pPr algn="l">
              <a:buFont typeface="Arial" panose="020B0604020202020204" pitchFamily="34" charset="0"/>
              <a:buChar char="•"/>
            </a:pPr>
            <a:r>
              <a:rPr lang="en-GB" b="0" i="1" dirty="0">
                <a:solidFill>
                  <a:srgbClr val="606060"/>
                </a:solidFill>
                <a:effectLst/>
                <a:latin typeface="Open Sans" panose="020B0606030504020204" pitchFamily="34" charset="0"/>
              </a:rPr>
              <a:t>Try: “My interest in molecular biology led me to read X”</a:t>
            </a:r>
            <a:endParaRPr lang="en-GB" b="0" i="0" dirty="0">
              <a:solidFill>
                <a:srgbClr val="606060"/>
              </a:solidFill>
              <a:effectLst/>
              <a:latin typeface="Open Sans" panose="020B0606030504020204" pitchFamily="34" charset="0"/>
            </a:endParaRPr>
          </a:p>
          <a:p>
            <a:pPr algn="l"/>
            <a:endParaRPr lang="en-GB" b="0" i="0" dirty="0">
              <a:solidFill>
                <a:srgbClr val="606060"/>
              </a:solidFill>
              <a:effectLst/>
              <a:latin typeface="Open Sans" panose="020B0606030504020204" pitchFamily="34" charset="0"/>
            </a:endParaRPr>
          </a:p>
          <a:p>
            <a:pPr marL="0" indent="0">
              <a:buNone/>
            </a:pPr>
            <a:endParaRPr lang="en-US" dirty="0"/>
          </a:p>
        </p:txBody>
      </p:sp>
    </p:spTree>
    <p:extLst>
      <p:ext uri="{BB962C8B-B14F-4D97-AF65-F5344CB8AC3E}">
        <p14:creationId xmlns:p14="http://schemas.microsoft.com/office/powerpoint/2010/main" val="3307198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7DA74-C7E9-5C47-855F-8C2AEB1F02AA}"/>
              </a:ext>
            </a:extLst>
          </p:cNvPr>
          <p:cNvSpPr>
            <a:spLocks noGrp="1"/>
          </p:cNvSpPr>
          <p:nvPr>
            <p:ph type="title"/>
          </p:nvPr>
        </p:nvSpPr>
        <p:spPr/>
        <p:txBody>
          <a:bodyPr/>
          <a:lstStyle/>
          <a:p>
            <a:r>
              <a:rPr lang="en-GB" b="1" i="0" dirty="0">
                <a:solidFill>
                  <a:srgbClr val="606060"/>
                </a:solidFill>
                <a:effectLst/>
                <a:latin typeface="Open Sans" panose="020B0606030504020204" pitchFamily="34" charset="0"/>
              </a:rPr>
              <a:t>Think about ‘super-curricular’ activities</a:t>
            </a:r>
            <a:endParaRPr lang="en-US" dirty="0"/>
          </a:p>
        </p:txBody>
      </p:sp>
      <p:sp>
        <p:nvSpPr>
          <p:cNvPr id="3" name="Content Placeholder 2">
            <a:extLst>
              <a:ext uri="{FF2B5EF4-FFF2-40B4-BE49-F238E27FC236}">
                <a16:creationId xmlns:a16="http://schemas.microsoft.com/office/drawing/2014/main" id="{9B5D7F2C-A884-5443-B040-3060729005D6}"/>
              </a:ext>
            </a:extLst>
          </p:cNvPr>
          <p:cNvSpPr>
            <a:spLocks noGrp="1"/>
          </p:cNvSpPr>
          <p:nvPr>
            <p:ph idx="1"/>
          </p:nvPr>
        </p:nvSpPr>
        <p:spPr/>
        <p:txBody>
          <a:bodyPr/>
          <a:lstStyle/>
          <a:p>
            <a:pPr algn="l"/>
            <a:r>
              <a:rPr lang="en-GB" b="0" i="0" dirty="0">
                <a:solidFill>
                  <a:srgbClr val="606060"/>
                </a:solidFill>
                <a:effectLst/>
                <a:latin typeface="Open Sans" panose="020B0606030504020204" pitchFamily="34" charset="0"/>
              </a:rPr>
              <a:t>Super-curricular activities are when you go beyond what you have studied in your school syllabus, either by going more in depth, or by learning about a related topic from scratch. You can do this by reading books, attending lectures, taking MOOCs, going on trips, watching films or in any number of other ways.</a:t>
            </a:r>
          </a:p>
          <a:p>
            <a:pPr algn="l"/>
            <a:r>
              <a:rPr lang="en-GB" b="0" i="0" dirty="0">
                <a:solidFill>
                  <a:srgbClr val="606060"/>
                </a:solidFill>
                <a:effectLst/>
                <a:latin typeface="Open Sans" panose="020B0606030504020204" pitchFamily="34" charset="0"/>
              </a:rPr>
              <a:t>Oxbridge will look for evidence of super-curricular activities rather than extracurricular activities because they demonstrate passion and curiosity for your chosen subject, as well as your ability and motivation to learn independently.</a:t>
            </a:r>
          </a:p>
          <a:p>
            <a:pPr marL="0" indent="0">
              <a:buNone/>
            </a:pPr>
            <a:endParaRPr lang="en-US" dirty="0"/>
          </a:p>
        </p:txBody>
      </p:sp>
    </p:spTree>
    <p:extLst>
      <p:ext uri="{BB962C8B-B14F-4D97-AF65-F5344CB8AC3E}">
        <p14:creationId xmlns:p14="http://schemas.microsoft.com/office/powerpoint/2010/main" val="32815037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773aca8-3cae-4ea7-b159-662d3d13f9ea" xsi:nil="true"/>
    <lcf76f155ced4ddcb4097134ff3c332f xmlns="8016d306-0153-405a-be98-310ea55ccd8d">
      <Terms xmlns="http://schemas.microsoft.com/office/infopath/2007/PartnerControls"/>
    </lcf76f155ced4ddcb4097134ff3c332f>
    <SharedWithUsers xmlns="3773aca8-3cae-4ea7-b159-662d3d13f9ea">
      <UserInfo>
        <DisplayName>Deborah Cotton (DHC)</DisplayName>
        <AccountId>200</AccountId>
        <AccountType/>
      </UserInfo>
      <UserInfo>
        <DisplayName>Sharon McCammon (SIM)</DisplayName>
        <AccountId>56</AccountId>
        <AccountType/>
      </UserInfo>
      <UserInfo>
        <DisplayName>Louise Dawson (LND)</DisplayName>
        <AccountId>57</AccountId>
        <AccountType/>
      </UserInfo>
      <UserInfo>
        <DisplayName>Kate Firth (CAF)</DisplayName>
        <AccountId>148</AccountId>
        <AccountType/>
      </UserInfo>
      <UserInfo>
        <DisplayName>Jack Cuthbert (JAC)</DisplayName>
        <AccountId>22</AccountId>
        <AccountType/>
      </UserInfo>
      <UserInfo>
        <DisplayName>Christopher Martin (CDM)</DisplayName>
        <AccountId>223</AccountId>
        <AccountType/>
      </UserInfo>
      <UserInfo>
        <DisplayName>Danielle Fones (DAF)</DisplayName>
        <AccountId>389</AccountId>
        <AccountType/>
      </UserInfo>
      <UserInfo>
        <DisplayName>Robert Mason (RRM)</DisplayName>
        <AccountId>54</AccountId>
        <AccountType/>
      </UserInfo>
      <UserInfo>
        <DisplayName>Sarah Rafferty (SLR)</DisplayName>
        <AccountId>18</AccountId>
        <AccountType/>
      </UserInfo>
      <UserInfo>
        <DisplayName>Taryn March (TRM)</DisplayName>
        <AccountId>327</AccountId>
        <AccountType/>
      </UserInfo>
      <UserInfo>
        <DisplayName>Sue O'Boyle (SEO)</DisplayName>
        <AccountId>58</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4747D233B303C42867A11F9D9240F5B" ma:contentTypeVersion="15" ma:contentTypeDescription="Create a new document." ma:contentTypeScope="" ma:versionID="08c90dcc80d5ca50c425f0e9bebf52c1">
  <xsd:schema xmlns:xsd="http://www.w3.org/2001/XMLSchema" xmlns:xs="http://www.w3.org/2001/XMLSchema" xmlns:p="http://schemas.microsoft.com/office/2006/metadata/properties" xmlns:ns2="8016d306-0153-405a-be98-310ea55ccd8d" xmlns:ns3="3773aca8-3cae-4ea7-b159-662d3d13f9ea" targetNamespace="http://schemas.microsoft.com/office/2006/metadata/properties" ma:root="true" ma:fieldsID="17d912ba30098bced726617112cc99bb" ns2:_="" ns3:_="">
    <xsd:import namespace="8016d306-0153-405a-be98-310ea55ccd8d"/>
    <xsd:import namespace="3773aca8-3cae-4ea7-b159-662d3d13f9e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16d306-0153-405a-be98-310ea55ccd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96de71d0-2f3c-4ce9-b2c1-eaefba129377"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773aca8-3cae-4ea7-b159-662d3d13f9e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b0d01f24-02f0-4e90-b403-b1ee388ded42}" ma:internalName="TaxCatchAll" ma:showField="CatchAllData" ma:web="3773aca8-3cae-4ea7-b159-662d3d13f9e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27C7708-8F05-45FB-B5C7-80D3DFEC1A96}">
  <ds:schemaRefs>
    <ds:schemaRef ds:uri="http://schemas.microsoft.com/office/2006/metadata/properties"/>
    <ds:schemaRef ds:uri="http://schemas.microsoft.com/office/infopath/2007/PartnerControls"/>
    <ds:schemaRef ds:uri="3773aca8-3cae-4ea7-b159-662d3d13f9ea"/>
    <ds:schemaRef ds:uri="8016d306-0153-405a-be98-310ea55ccd8d"/>
  </ds:schemaRefs>
</ds:datastoreItem>
</file>

<file path=customXml/itemProps2.xml><?xml version="1.0" encoding="utf-8"?>
<ds:datastoreItem xmlns:ds="http://schemas.openxmlformats.org/officeDocument/2006/customXml" ds:itemID="{41FA61AA-B60D-42ED-AFCA-27069FFCBBFF}">
  <ds:schemaRefs>
    <ds:schemaRef ds:uri="http://schemas.microsoft.com/sharepoint/v3/contenttype/forms"/>
  </ds:schemaRefs>
</ds:datastoreItem>
</file>

<file path=customXml/itemProps3.xml><?xml version="1.0" encoding="utf-8"?>
<ds:datastoreItem xmlns:ds="http://schemas.openxmlformats.org/officeDocument/2006/customXml" ds:itemID="{FB76587A-1563-45B0-B410-49B3E20EEB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016d306-0153-405a-be98-310ea55ccd8d"/>
    <ds:schemaRef ds:uri="3773aca8-3cae-4ea7-b159-662d3d13f9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394</TotalTime>
  <Words>4039</Words>
  <Application>Microsoft Office PowerPoint</Application>
  <PresentationFormat>Widescreen</PresentationFormat>
  <Paragraphs>280</Paragraphs>
  <Slides>54</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54</vt:i4>
      </vt:variant>
    </vt:vector>
  </HeadingPairs>
  <TitlesOfParts>
    <vt:vector size="64" baseType="lpstr">
      <vt:lpstr>adelle-sans</vt:lpstr>
      <vt:lpstr>Arial</vt:lpstr>
      <vt:lpstr>Calibri</vt:lpstr>
      <vt:lpstr>Calibri Light</vt:lpstr>
      <vt:lpstr>fs_emericregular</vt:lpstr>
      <vt:lpstr>Lato</vt:lpstr>
      <vt:lpstr>Open Sans</vt:lpstr>
      <vt:lpstr>Roboto</vt:lpstr>
      <vt:lpstr>Rubik</vt:lpstr>
      <vt:lpstr>Office Theme</vt:lpstr>
      <vt:lpstr>PowerPoint Presentation</vt:lpstr>
      <vt:lpstr>PowerPoint Presentation</vt:lpstr>
      <vt:lpstr>PowerPoint Presentation</vt:lpstr>
      <vt:lpstr>PowerPoint Presentation</vt:lpstr>
      <vt:lpstr>PowerPoint Presentation</vt:lpstr>
      <vt:lpstr>PowerPoint Presentation</vt:lpstr>
      <vt:lpstr>Oxbridge</vt:lpstr>
      <vt:lpstr>Focus on the academic </vt:lpstr>
      <vt:lpstr>Think about ‘super-curricular’ activities</vt:lpstr>
      <vt:lpstr>Show that you are intellectually curious and thoughtful</vt:lpstr>
      <vt:lpstr>PowerPoint Presentation</vt:lpstr>
      <vt:lpstr>Try to be original… </vt:lpstr>
      <vt:lpstr>Use your Reference</vt:lpstr>
      <vt:lpstr>Proof-read, then proof-read again </vt:lpstr>
      <vt:lpstr>Stay relevant </vt:lpstr>
      <vt:lpstr>PowerPoint Presentation</vt:lpstr>
      <vt:lpstr>Work/ research experience </vt:lpstr>
      <vt:lpstr>Check and double check claims of knowledge </vt:lpstr>
      <vt:lpstr>Less is more </vt:lpstr>
      <vt:lpstr>Create links if including extracurricular</vt:lpstr>
      <vt:lpstr>Cambridge SAQ</vt:lpstr>
      <vt:lpstr>Additional work to support an application.</vt:lpstr>
      <vt:lpstr>Personal statement</vt:lpstr>
      <vt:lpstr>PowerPoint Presentation</vt:lpstr>
      <vt:lpstr>Skills and attributes</vt:lpstr>
      <vt:lpstr>How Should I Structure My Personal Statement? </vt:lpstr>
      <vt:lpstr>Personal statement cont ..</vt:lpstr>
      <vt:lpstr>PowerPoint Presentation</vt:lpstr>
      <vt:lpstr>Vet – personal statement </vt:lpstr>
      <vt:lpstr>Vet – personal statement </vt:lpstr>
      <vt:lpstr>Vet – personal statement </vt:lpstr>
      <vt:lpstr>Vet – personal statement </vt:lpstr>
      <vt:lpstr>Veterinary - Cambridge</vt:lpstr>
      <vt:lpstr>Using Unifrog to support personal statement writing.</vt:lpstr>
      <vt:lpstr>PowerPoint Presentation</vt:lpstr>
      <vt:lpstr>PowerPoint Presentation</vt:lpstr>
      <vt:lpstr>Where else can I get help?</vt:lpstr>
      <vt:lpstr>PowerPoint Presentation</vt:lpstr>
      <vt:lpstr>PowerPoint Presentation</vt:lpstr>
      <vt:lpstr>PowerPoint Presentation</vt:lpstr>
      <vt:lpstr>PowerPoint Presentation</vt:lpstr>
      <vt:lpstr>PowerPoint Presentation</vt:lpstr>
      <vt:lpstr>PowerPoint Presentation</vt:lpstr>
      <vt:lpstr>Admissions tests - UCAT</vt:lpstr>
      <vt:lpstr>Admission tests BMAT – </vt:lpstr>
      <vt:lpstr>PowerPoint Presentation</vt:lpstr>
      <vt:lpstr>PowerPoint Presentation</vt:lpstr>
      <vt:lpstr>PowerPoint Presentation</vt:lpstr>
      <vt:lpstr>What do They Want at the Interview?</vt:lpstr>
      <vt:lpstr>What will the Interview be Like? Oxbridge</vt:lpstr>
      <vt:lpstr>What Will the Interview Be Like? Medicine / Dentistry / Veterinary Science  </vt:lpstr>
      <vt:lpstr>Advice from previous applicants</vt:lpstr>
      <vt:lpstr>Advice from previous applicants</vt:lpstr>
      <vt:lpstr>Any questions?</vt:lpstr>
    </vt:vector>
  </TitlesOfParts>
  <Company>The Ecclesbourne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ZFarina@ecclesbourne.derbyshire.sch.uk</dc:creator>
  <cp:lastModifiedBy>Paul Cobham (PCC) - ICT Services</cp:lastModifiedBy>
  <cp:revision>56</cp:revision>
  <dcterms:created xsi:type="dcterms:W3CDTF">2020-06-02T09:06:45Z</dcterms:created>
  <dcterms:modified xsi:type="dcterms:W3CDTF">2023-07-11T09:49:15Z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0x01010004747D233B303C42867A11F9D9240F5B</vt:lpwstr>
  </property>
  <property fmtid="{D5CDD505-2E9C-101B-9397-08002B2CF9AE}" pid="3" name="Order">
    <vt:r8>195600</vt:r8>
  </property>
  <property fmtid="{D5CDD505-2E9C-101B-9397-08002B2CF9AE}" pid="4" name="MediaServiceImageTags">
    <vt:lpwstr/>
  </property>
</Properties>
</file>