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slides/slide220.xml" ContentType="application/vnd.openxmlformats-officedocument.presentationml.slide+xml"/>
  <Override PartName="/ppt/slides/slide100.xml" ContentType="application/vnd.openxmlformats-officedocument.presentationml.slide+xml"/>
  <Override PartName="/ppt/slides/slide110.xml" ContentType="application/vnd.openxmlformats-officedocument.presentationml.slide+xml"/>
  <Override PartName="/ppt/slides/slide120.xml" ContentType="application/vnd.openxmlformats-officedocument.presentationml.slide+xml"/>
  <Override PartName="/ppt/slides/slide130.xml" ContentType="application/vnd.openxmlformats-officedocument.presentationml.slide+xml"/>
  <Override PartName="/ppt/slides/slide140.xml" ContentType="application/vnd.openxmlformats-officedocument.presentationml.slide+xml"/>
  <Override PartName="/ppt/slideLayouts/slideLayout210.xml" ContentType="application/vnd.openxmlformats-officedocument.presentationml.slideLayout+xml"/>
  <Override PartName="/ppt/slideMasters/slideMaster10.xml" ContentType="application/vnd.openxmlformats-officedocument.presentationml.slideMaster+xml"/>
  <Override PartName="/ppt/slideLayouts/slideLayout80.xml" ContentType="application/vnd.openxmlformats-officedocument.presentationml.slideLayout+xml"/>
  <Override PartName="/ppt/slideLayouts/slideLayout130.xml" ContentType="application/vnd.openxmlformats-officedocument.presentationml.slideLayout+xml"/>
  <Override PartName="/ppt/slideLayouts/slideLayout180.xml" ContentType="application/vnd.openxmlformats-officedocument.presentationml.slideLayout+xml"/>
  <Override PartName="/ppt/slideLayouts/slideLayout39.xml" ContentType="application/vnd.openxmlformats-officedocument.presentationml.slideLayout+xml"/>
  <Override PartName="/ppt/theme/theme10.xml" ContentType="application/vnd.openxmlformats-officedocument.theme+xml"/>
  <Override PartName="/ppt/slideLayouts/slideLayout70.xml" ContentType="application/vnd.openxmlformats-officedocument.presentationml.slideLayout+xml"/>
  <Override PartName="/ppt/slideLayouts/slideLayout120.xml" ContentType="application/vnd.openxmlformats-officedocument.presentationml.slideLayout+xml"/>
  <Override PartName="/ppt/slideLayouts/slideLayout170.xml" ContentType="application/vnd.openxmlformats-officedocument.presentationml.slideLayout+xml"/>
  <Override PartName="/ppt/slideLayouts/slideLayout160.xml" ContentType="application/vnd.openxmlformats-officedocument.presentationml.slideLayout+xml"/>
  <Override PartName="/ppt/slideLayouts/slideLayout200.xml" ContentType="application/vnd.openxmlformats-officedocument.presentationml.slideLayout+xml"/>
  <Override PartName="/ppt/slideLayouts/slideLayout110.xml" ContentType="application/vnd.openxmlformats-officedocument.presentationml.slideLayout+xml"/>
  <Override PartName="/ppt/slideLayouts/slideLayout60.xml" ContentType="application/vnd.openxmlformats-officedocument.presentationml.slideLayout+xml"/>
  <Override PartName="/ppt/slideLayouts/slideLayout111.xml" ContentType="application/vnd.openxmlformats-officedocument.presentationml.slideLayout+xml"/>
  <Override PartName="/ppt/slideLayouts/slideLayout50.xml" ContentType="application/vnd.openxmlformats-officedocument.presentationml.slideLayout+xml"/>
  <Override PartName="/ppt/slideLayouts/slideLayout150.xml" ContentType="application/vnd.openxmlformats-officedocument.presentationml.slideLayout+xml"/>
  <Override PartName="/ppt/slideLayouts/slideLayout100.xml" ContentType="application/vnd.openxmlformats-officedocument.presentationml.slideLayout+xml"/>
  <Override PartName="/ppt/slideLayouts/slideLayout190.xml" ContentType="application/vnd.openxmlformats-officedocument.presentationml.slideLayout+xml"/>
  <Override PartName="/ppt/slideLayouts/slideLayout40.xml" ContentType="application/vnd.openxmlformats-officedocument.presentationml.slideLayout+xml"/>
  <Override PartName="/ppt/slideLayouts/slideLayout90.xml" ContentType="application/vnd.openxmlformats-officedocument.presentationml.slideLayout+xml"/>
  <Override PartName="/ppt/slideLayouts/slideLayout14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9" r:id="rId4"/>
    <p:sldMasterId id="2147483720" r:id="rId5"/>
  </p:sldMasterIdLst>
  <p:notesMasterIdLst>
    <p:notesMasterId r:id="rId78"/>
  </p:notesMasterIdLst>
  <p:handoutMasterIdLst>
    <p:handoutMasterId r:id="rId79"/>
  </p:handoutMasterIdLst>
  <p:sldIdLst>
    <p:sldId id="364" r:id="rId6"/>
    <p:sldId id="352" r:id="rId7"/>
    <p:sldId id="353" r:id="rId8"/>
    <p:sldId id="832" r:id="rId9"/>
    <p:sldId id="1200" r:id="rId10"/>
    <p:sldId id="315" r:id="rId11"/>
    <p:sldId id="488" r:id="rId12"/>
    <p:sldId id="1190" r:id="rId13"/>
    <p:sldId id="1191" r:id="rId14"/>
    <p:sldId id="1192" r:id="rId15"/>
    <p:sldId id="1193" r:id="rId16"/>
    <p:sldId id="1194" r:id="rId17"/>
    <p:sldId id="382" r:id="rId18"/>
    <p:sldId id="480" r:id="rId19"/>
    <p:sldId id="595" r:id="rId20"/>
    <p:sldId id="563" r:id="rId21"/>
    <p:sldId id="1196" r:id="rId22"/>
    <p:sldId id="1199" r:id="rId23"/>
    <p:sldId id="1197" r:id="rId24"/>
    <p:sldId id="1198" r:id="rId25"/>
    <p:sldId id="841" r:id="rId26"/>
    <p:sldId id="813" r:id="rId27"/>
    <p:sldId id="842" r:id="rId28"/>
    <p:sldId id="372" r:id="rId29"/>
    <p:sldId id="361" r:id="rId30"/>
    <p:sldId id="362" r:id="rId31"/>
    <p:sldId id="360" r:id="rId32"/>
    <p:sldId id="363" r:id="rId33"/>
    <p:sldId id="371" r:id="rId34"/>
    <p:sldId id="366" r:id="rId35"/>
    <p:sldId id="367" r:id="rId36"/>
    <p:sldId id="368" r:id="rId37"/>
    <p:sldId id="369" r:id="rId38"/>
    <p:sldId id="336" r:id="rId39"/>
    <p:sldId id="279" r:id="rId40"/>
    <p:sldId id="321" r:id="rId41"/>
    <p:sldId id="294" r:id="rId42"/>
    <p:sldId id="257" r:id="rId43"/>
    <p:sldId id="365" r:id="rId44"/>
    <p:sldId id="356" r:id="rId45"/>
    <p:sldId id="818" r:id="rId46"/>
    <p:sldId id="819" r:id="rId47"/>
    <p:sldId id="820" r:id="rId48"/>
    <p:sldId id="821" r:id="rId49"/>
    <p:sldId id="268" r:id="rId50"/>
    <p:sldId id="262" r:id="rId51"/>
    <p:sldId id="261" r:id="rId52"/>
    <p:sldId id="822" r:id="rId53"/>
    <p:sldId id="264" r:id="rId54"/>
    <p:sldId id="256" r:id="rId55"/>
    <p:sldId id="834" r:id="rId56"/>
    <p:sldId id="258" r:id="rId57"/>
    <p:sldId id="259" r:id="rId58"/>
    <p:sldId id="260" r:id="rId59"/>
    <p:sldId id="276" r:id="rId60"/>
    <p:sldId id="835" r:id="rId61"/>
    <p:sldId id="836" r:id="rId62"/>
    <p:sldId id="828" r:id="rId63"/>
    <p:sldId id="829" r:id="rId64"/>
    <p:sldId id="830" r:id="rId65"/>
    <p:sldId id="277" r:id="rId66"/>
    <p:sldId id="283" r:id="rId67"/>
    <p:sldId id="284" r:id="rId68"/>
    <p:sldId id="837" r:id="rId69"/>
    <p:sldId id="838" r:id="rId70"/>
    <p:sldId id="281" r:id="rId71"/>
    <p:sldId id="282" r:id="rId72"/>
    <p:sldId id="278" r:id="rId73"/>
    <p:sldId id="280" r:id="rId74"/>
    <p:sldId id="275" r:id="rId75"/>
    <p:sldId id="839" r:id="rId76"/>
    <p:sldId id="1195" r:id="rId77"/>
  </p:sldIdLst>
  <p:sldSz cx="9144000" cy="6858000" type="screen4x3"/>
  <p:notesSz cx="6797675" cy="9926638"/>
  <p:defaultTextStyle>
    <a:defPPr>
      <a:defRPr lang="en-GB"/>
    </a:defPPr>
    <a:lvl1pPr algn="ctr" rtl="0" eaLnBrk="0" fontAlgn="base" hangingPunct="0">
      <a:spcBef>
        <a:spcPct val="0"/>
      </a:spcBef>
      <a:spcAft>
        <a:spcPct val="0"/>
      </a:spcAft>
      <a:defRPr sz="3600" kern="1200">
        <a:solidFill>
          <a:srgbClr val="FFFFFF"/>
        </a:solidFill>
        <a:latin typeface="Times New Roman" panose="02020603050405020304" pitchFamily="18" charset="0"/>
        <a:ea typeface="+mn-ea"/>
        <a:cs typeface="+mn-cs"/>
      </a:defRPr>
    </a:lvl1pPr>
    <a:lvl2pPr marL="457200" algn="ctr" rtl="0" eaLnBrk="0" fontAlgn="base" hangingPunct="0">
      <a:spcBef>
        <a:spcPct val="0"/>
      </a:spcBef>
      <a:spcAft>
        <a:spcPct val="0"/>
      </a:spcAft>
      <a:defRPr sz="3600" kern="1200">
        <a:solidFill>
          <a:srgbClr val="FFFFFF"/>
        </a:solidFill>
        <a:latin typeface="Times New Roman" panose="02020603050405020304" pitchFamily="18" charset="0"/>
        <a:ea typeface="+mn-ea"/>
        <a:cs typeface="+mn-cs"/>
      </a:defRPr>
    </a:lvl2pPr>
    <a:lvl3pPr marL="914400" algn="ctr" rtl="0" eaLnBrk="0" fontAlgn="base" hangingPunct="0">
      <a:spcBef>
        <a:spcPct val="0"/>
      </a:spcBef>
      <a:spcAft>
        <a:spcPct val="0"/>
      </a:spcAft>
      <a:defRPr sz="3600" kern="1200">
        <a:solidFill>
          <a:srgbClr val="FFFFFF"/>
        </a:solidFill>
        <a:latin typeface="Times New Roman" panose="02020603050405020304" pitchFamily="18" charset="0"/>
        <a:ea typeface="+mn-ea"/>
        <a:cs typeface="+mn-cs"/>
      </a:defRPr>
    </a:lvl3pPr>
    <a:lvl4pPr marL="1371600" algn="ctr" rtl="0" eaLnBrk="0" fontAlgn="base" hangingPunct="0">
      <a:spcBef>
        <a:spcPct val="0"/>
      </a:spcBef>
      <a:spcAft>
        <a:spcPct val="0"/>
      </a:spcAft>
      <a:defRPr sz="3600" kern="1200">
        <a:solidFill>
          <a:srgbClr val="FFFFFF"/>
        </a:solidFill>
        <a:latin typeface="Times New Roman" panose="02020603050405020304" pitchFamily="18" charset="0"/>
        <a:ea typeface="+mn-ea"/>
        <a:cs typeface="+mn-cs"/>
      </a:defRPr>
    </a:lvl4pPr>
    <a:lvl5pPr marL="1828800" algn="ctr" rtl="0" eaLnBrk="0" fontAlgn="base" hangingPunct="0">
      <a:spcBef>
        <a:spcPct val="0"/>
      </a:spcBef>
      <a:spcAft>
        <a:spcPct val="0"/>
      </a:spcAft>
      <a:defRPr sz="3600" kern="1200">
        <a:solidFill>
          <a:srgbClr val="FFFFFF"/>
        </a:solidFill>
        <a:latin typeface="Times New Roman" panose="02020603050405020304" pitchFamily="18" charset="0"/>
        <a:ea typeface="+mn-ea"/>
        <a:cs typeface="+mn-cs"/>
      </a:defRPr>
    </a:lvl5pPr>
    <a:lvl6pPr marL="2286000" algn="l" defTabSz="914400" rtl="0" eaLnBrk="1" latinLnBrk="0" hangingPunct="1">
      <a:defRPr sz="3600" kern="1200">
        <a:solidFill>
          <a:srgbClr val="FFFFFF"/>
        </a:solidFill>
        <a:latin typeface="Times New Roman" panose="02020603050405020304" pitchFamily="18" charset="0"/>
        <a:ea typeface="+mn-ea"/>
        <a:cs typeface="+mn-cs"/>
      </a:defRPr>
    </a:lvl6pPr>
    <a:lvl7pPr marL="2743200" algn="l" defTabSz="914400" rtl="0" eaLnBrk="1" latinLnBrk="0" hangingPunct="1">
      <a:defRPr sz="3600" kern="1200">
        <a:solidFill>
          <a:srgbClr val="FFFFFF"/>
        </a:solidFill>
        <a:latin typeface="Times New Roman" panose="02020603050405020304" pitchFamily="18" charset="0"/>
        <a:ea typeface="+mn-ea"/>
        <a:cs typeface="+mn-cs"/>
      </a:defRPr>
    </a:lvl7pPr>
    <a:lvl8pPr marL="3200400" algn="l" defTabSz="914400" rtl="0" eaLnBrk="1" latinLnBrk="0" hangingPunct="1">
      <a:defRPr sz="3600" kern="1200">
        <a:solidFill>
          <a:srgbClr val="FFFFFF"/>
        </a:solidFill>
        <a:latin typeface="Times New Roman" panose="02020603050405020304" pitchFamily="18" charset="0"/>
        <a:ea typeface="+mn-ea"/>
        <a:cs typeface="+mn-cs"/>
      </a:defRPr>
    </a:lvl8pPr>
    <a:lvl9pPr marL="3657600" algn="l" defTabSz="914400" rtl="0" eaLnBrk="1" latinLnBrk="0" hangingPunct="1">
      <a:defRPr sz="3600" kern="1200">
        <a:solidFill>
          <a:srgbClr val="FFFFFF"/>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990033"/>
    <a:srgbClr val="FFFFFF"/>
    <a:srgbClr val="5B9BD5"/>
    <a:srgbClr val="7B1134"/>
    <a:srgbClr val="EE82A6"/>
    <a:srgbClr val="8F1D24"/>
    <a:srgbClr val="85171E"/>
    <a:srgbClr val="04A4E3"/>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4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4DAA07-EF20-462E-81A2-D747A47B318A}"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GB"/>
        </a:p>
      </dgm:t>
    </dgm:pt>
    <dgm:pt modelId="{B6093532-F93A-4B62-9E49-06A456809AC8}">
      <dgm:prSet phldrT="[Text]"/>
      <dgm:spPr/>
      <dgm:t>
        <a:bodyPr/>
        <a:lstStyle/>
        <a:p>
          <a:r>
            <a:rPr lang="en-GB">
              <a:latin typeface="Century Gothic"/>
            </a:rPr>
            <a:t>BTEC Tech Award Health and Social Care</a:t>
          </a:r>
        </a:p>
      </dgm:t>
    </dgm:pt>
    <dgm:pt modelId="{D5556423-6502-45A2-A0A6-255B1AA04DBB}" type="parTrans" cxnId="{6B3174AF-29C5-4E53-A633-19699C74A075}">
      <dgm:prSet/>
      <dgm:spPr/>
      <dgm:t>
        <a:bodyPr/>
        <a:lstStyle/>
        <a:p>
          <a:endParaRPr lang="en-GB"/>
        </a:p>
      </dgm:t>
    </dgm:pt>
    <dgm:pt modelId="{9AA4783D-42D5-472A-B420-860078892456}" type="sibTrans" cxnId="{6B3174AF-29C5-4E53-A633-19699C74A075}">
      <dgm:prSet/>
      <dgm:spPr/>
      <dgm:t>
        <a:bodyPr/>
        <a:lstStyle/>
        <a:p>
          <a:endParaRPr lang="en-GB"/>
        </a:p>
      </dgm:t>
    </dgm:pt>
    <dgm:pt modelId="{AABFDDC9-D547-49FC-ABF4-7A58FA019F4D}">
      <dgm:prSet phldrT="[Text]"/>
      <dgm:spPr/>
      <dgm:t>
        <a:bodyPr/>
        <a:lstStyle/>
        <a:p>
          <a:r>
            <a:rPr lang="en-GB" u="sng">
              <a:latin typeface="Century Gothic"/>
            </a:rPr>
            <a:t>Component 1</a:t>
          </a:r>
        </a:p>
        <a:p>
          <a:r>
            <a:rPr lang="en-GB">
              <a:latin typeface="Century Gothic"/>
            </a:rPr>
            <a:t>Human Lifespan Development</a:t>
          </a:r>
        </a:p>
        <a:p>
          <a:r>
            <a:rPr lang="en-GB">
              <a:latin typeface="Century Gothic"/>
            </a:rPr>
            <a:t>(Coursework – 30%)</a:t>
          </a:r>
        </a:p>
      </dgm:t>
    </dgm:pt>
    <dgm:pt modelId="{53E35F0F-E2A9-4379-9CCE-128E69A9ED71}" type="parTrans" cxnId="{8BB8B24A-0449-4432-BB99-1B8844563DC2}">
      <dgm:prSet/>
      <dgm:spPr/>
      <dgm:t>
        <a:bodyPr/>
        <a:lstStyle/>
        <a:p>
          <a:endParaRPr lang="en-GB"/>
        </a:p>
      </dgm:t>
    </dgm:pt>
    <dgm:pt modelId="{495B09DB-82DE-4B92-98E8-F6C37C3E71DB}" type="sibTrans" cxnId="{8BB8B24A-0449-4432-BB99-1B8844563DC2}">
      <dgm:prSet/>
      <dgm:spPr/>
      <dgm:t>
        <a:bodyPr/>
        <a:lstStyle/>
        <a:p>
          <a:endParaRPr lang="en-GB"/>
        </a:p>
      </dgm:t>
    </dgm:pt>
    <dgm:pt modelId="{E68B218E-6FB4-4C14-BF0B-0D41FE62033F}">
      <dgm:prSet phldrT="[Text]"/>
      <dgm:spPr/>
      <dgm:t>
        <a:bodyPr/>
        <a:lstStyle/>
        <a:p>
          <a:r>
            <a:rPr lang="en-GB" u="sng">
              <a:latin typeface="Century Gothic"/>
            </a:rPr>
            <a:t>Component 2</a:t>
          </a:r>
        </a:p>
        <a:p>
          <a:r>
            <a:rPr lang="en-GB">
              <a:latin typeface="Century Gothic"/>
            </a:rPr>
            <a:t>Health and Social Care Services and Values</a:t>
          </a:r>
        </a:p>
        <a:p>
          <a:r>
            <a:rPr lang="en-GB">
              <a:latin typeface="Century Gothic"/>
            </a:rPr>
            <a:t>(Coursework – 30%)</a:t>
          </a:r>
        </a:p>
      </dgm:t>
    </dgm:pt>
    <dgm:pt modelId="{5EEA2516-F709-4648-A02C-4C6322FE05A6}" type="parTrans" cxnId="{A48981C9-9591-44B3-A8A4-D9A24318E5E0}">
      <dgm:prSet/>
      <dgm:spPr/>
      <dgm:t>
        <a:bodyPr/>
        <a:lstStyle/>
        <a:p>
          <a:endParaRPr lang="en-GB"/>
        </a:p>
      </dgm:t>
    </dgm:pt>
    <dgm:pt modelId="{09E6A4D9-BF85-4131-B9FA-8592FF25DCBC}" type="sibTrans" cxnId="{A48981C9-9591-44B3-A8A4-D9A24318E5E0}">
      <dgm:prSet/>
      <dgm:spPr/>
      <dgm:t>
        <a:bodyPr/>
        <a:lstStyle/>
        <a:p>
          <a:endParaRPr lang="en-GB"/>
        </a:p>
      </dgm:t>
    </dgm:pt>
    <dgm:pt modelId="{116440CE-10AD-4A77-96C9-94AF1CA3DE24}">
      <dgm:prSet phldrT="[Text]"/>
      <dgm:spPr/>
      <dgm:t>
        <a:bodyPr/>
        <a:lstStyle/>
        <a:p>
          <a:r>
            <a:rPr lang="en-GB" u="sng">
              <a:latin typeface="Century Gothic"/>
            </a:rPr>
            <a:t>Component 3</a:t>
          </a:r>
        </a:p>
        <a:p>
          <a:r>
            <a:rPr lang="en-GB">
              <a:latin typeface="Century Gothic"/>
            </a:rPr>
            <a:t>Health and Well-Being</a:t>
          </a:r>
        </a:p>
        <a:p>
          <a:r>
            <a:rPr lang="en-GB">
              <a:latin typeface="Century Gothic"/>
            </a:rPr>
            <a:t>(External exam – 40%)</a:t>
          </a:r>
        </a:p>
      </dgm:t>
    </dgm:pt>
    <dgm:pt modelId="{317412B5-6D7F-4886-8925-9CEAB46102A9}" type="parTrans" cxnId="{30129A37-07C8-4CC9-A39B-B658403D6B95}">
      <dgm:prSet/>
      <dgm:spPr/>
      <dgm:t>
        <a:bodyPr/>
        <a:lstStyle/>
        <a:p>
          <a:endParaRPr lang="en-GB"/>
        </a:p>
      </dgm:t>
    </dgm:pt>
    <dgm:pt modelId="{D813670B-32C0-4432-A723-89E327F6265F}" type="sibTrans" cxnId="{30129A37-07C8-4CC9-A39B-B658403D6B95}">
      <dgm:prSet/>
      <dgm:spPr/>
      <dgm:t>
        <a:bodyPr/>
        <a:lstStyle/>
        <a:p>
          <a:endParaRPr lang="en-GB"/>
        </a:p>
      </dgm:t>
    </dgm:pt>
    <dgm:pt modelId="{52CB7C7B-E080-4B13-B115-B301FB2B9043}" type="pres">
      <dgm:prSet presAssocID="{E64DAA07-EF20-462E-81A2-D747A47B318A}" presName="Name0" presStyleCnt="0">
        <dgm:presLayoutVars>
          <dgm:chPref val="1"/>
          <dgm:dir/>
          <dgm:animOne val="branch"/>
          <dgm:animLvl val="lvl"/>
          <dgm:resizeHandles val="exact"/>
        </dgm:presLayoutVars>
      </dgm:prSet>
      <dgm:spPr/>
    </dgm:pt>
    <dgm:pt modelId="{52C07594-72AD-48A9-8960-F1BDCF3C78C2}" type="pres">
      <dgm:prSet presAssocID="{B6093532-F93A-4B62-9E49-06A456809AC8}" presName="root1" presStyleCnt="0"/>
      <dgm:spPr/>
    </dgm:pt>
    <dgm:pt modelId="{CD1F9D11-7E94-4893-8556-BF08DF836AD4}" type="pres">
      <dgm:prSet presAssocID="{B6093532-F93A-4B62-9E49-06A456809AC8}" presName="LevelOneTextNode" presStyleLbl="node0" presStyleIdx="0" presStyleCnt="1">
        <dgm:presLayoutVars>
          <dgm:chPref val="3"/>
        </dgm:presLayoutVars>
      </dgm:prSet>
      <dgm:spPr/>
    </dgm:pt>
    <dgm:pt modelId="{B470E645-FC97-4F2A-A6F8-16FD54963DB6}" type="pres">
      <dgm:prSet presAssocID="{B6093532-F93A-4B62-9E49-06A456809AC8}" presName="level2hierChild" presStyleCnt="0"/>
      <dgm:spPr/>
    </dgm:pt>
    <dgm:pt modelId="{E3CE3C4C-B778-4C78-BD6A-AB978F45740D}" type="pres">
      <dgm:prSet presAssocID="{53E35F0F-E2A9-4379-9CCE-128E69A9ED71}" presName="conn2-1" presStyleLbl="parChTrans1D2" presStyleIdx="0" presStyleCnt="3"/>
      <dgm:spPr/>
    </dgm:pt>
    <dgm:pt modelId="{F03FFF08-BD9D-43CF-9D63-65B9F31D99B2}" type="pres">
      <dgm:prSet presAssocID="{53E35F0F-E2A9-4379-9CCE-128E69A9ED71}" presName="connTx" presStyleLbl="parChTrans1D2" presStyleIdx="0" presStyleCnt="3"/>
      <dgm:spPr/>
    </dgm:pt>
    <dgm:pt modelId="{C23F0E37-2A27-48FE-A613-38E71129DC01}" type="pres">
      <dgm:prSet presAssocID="{AABFDDC9-D547-49FC-ABF4-7A58FA019F4D}" presName="root2" presStyleCnt="0"/>
      <dgm:spPr/>
    </dgm:pt>
    <dgm:pt modelId="{B7F40158-054E-4EFA-93CD-FFB500220157}" type="pres">
      <dgm:prSet presAssocID="{AABFDDC9-D547-49FC-ABF4-7A58FA019F4D}" presName="LevelTwoTextNode" presStyleLbl="node2" presStyleIdx="0" presStyleCnt="3">
        <dgm:presLayoutVars>
          <dgm:chPref val="3"/>
        </dgm:presLayoutVars>
      </dgm:prSet>
      <dgm:spPr/>
    </dgm:pt>
    <dgm:pt modelId="{ACCDFDE8-52F7-4684-8D4A-302D33EED2D5}" type="pres">
      <dgm:prSet presAssocID="{AABFDDC9-D547-49FC-ABF4-7A58FA019F4D}" presName="level3hierChild" presStyleCnt="0"/>
      <dgm:spPr/>
    </dgm:pt>
    <dgm:pt modelId="{D3C1E814-E181-4085-8DCC-C38C9CDA8926}" type="pres">
      <dgm:prSet presAssocID="{5EEA2516-F709-4648-A02C-4C6322FE05A6}" presName="conn2-1" presStyleLbl="parChTrans1D2" presStyleIdx="1" presStyleCnt="3"/>
      <dgm:spPr/>
    </dgm:pt>
    <dgm:pt modelId="{D6F09555-9D3B-4E69-860D-770352F96F77}" type="pres">
      <dgm:prSet presAssocID="{5EEA2516-F709-4648-A02C-4C6322FE05A6}" presName="connTx" presStyleLbl="parChTrans1D2" presStyleIdx="1" presStyleCnt="3"/>
      <dgm:spPr/>
    </dgm:pt>
    <dgm:pt modelId="{E9FA26B0-CEB8-40C8-8606-4DCF676FDEF5}" type="pres">
      <dgm:prSet presAssocID="{E68B218E-6FB4-4C14-BF0B-0D41FE62033F}" presName="root2" presStyleCnt="0"/>
      <dgm:spPr/>
    </dgm:pt>
    <dgm:pt modelId="{6810C6D8-0716-410C-83A1-495FC573A43D}" type="pres">
      <dgm:prSet presAssocID="{E68B218E-6FB4-4C14-BF0B-0D41FE62033F}" presName="LevelTwoTextNode" presStyleLbl="node2" presStyleIdx="1" presStyleCnt="3" custScaleY="131402">
        <dgm:presLayoutVars>
          <dgm:chPref val="3"/>
        </dgm:presLayoutVars>
      </dgm:prSet>
      <dgm:spPr/>
    </dgm:pt>
    <dgm:pt modelId="{79D41F25-0B50-438F-892E-54150B88FD41}" type="pres">
      <dgm:prSet presAssocID="{E68B218E-6FB4-4C14-BF0B-0D41FE62033F}" presName="level3hierChild" presStyleCnt="0"/>
      <dgm:spPr/>
    </dgm:pt>
    <dgm:pt modelId="{FEE84D2C-8603-4B34-A410-5FD21C738953}" type="pres">
      <dgm:prSet presAssocID="{317412B5-6D7F-4886-8925-9CEAB46102A9}" presName="conn2-1" presStyleLbl="parChTrans1D2" presStyleIdx="2" presStyleCnt="3"/>
      <dgm:spPr/>
    </dgm:pt>
    <dgm:pt modelId="{F04E23F0-81D2-4613-A665-729338590217}" type="pres">
      <dgm:prSet presAssocID="{317412B5-6D7F-4886-8925-9CEAB46102A9}" presName="connTx" presStyleLbl="parChTrans1D2" presStyleIdx="2" presStyleCnt="3"/>
      <dgm:spPr/>
    </dgm:pt>
    <dgm:pt modelId="{201C075B-8116-4B29-AC7B-BF1581140F5F}" type="pres">
      <dgm:prSet presAssocID="{116440CE-10AD-4A77-96C9-94AF1CA3DE24}" presName="root2" presStyleCnt="0"/>
      <dgm:spPr/>
    </dgm:pt>
    <dgm:pt modelId="{C0AD325A-6089-4B5D-B5FE-99A37C8A6543}" type="pres">
      <dgm:prSet presAssocID="{116440CE-10AD-4A77-96C9-94AF1CA3DE24}" presName="LevelTwoTextNode" presStyleLbl="node2" presStyleIdx="2" presStyleCnt="3">
        <dgm:presLayoutVars>
          <dgm:chPref val="3"/>
        </dgm:presLayoutVars>
      </dgm:prSet>
      <dgm:spPr/>
    </dgm:pt>
    <dgm:pt modelId="{6ADD1404-05E4-4ABB-B824-0F2D049468A0}" type="pres">
      <dgm:prSet presAssocID="{116440CE-10AD-4A77-96C9-94AF1CA3DE24}" presName="level3hierChild" presStyleCnt="0"/>
      <dgm:spPr/>
    </dgm:pt>
  </dgm:ptLst>
  <dgm:cxnLst>
    <dgm:cxn modelId="{F4D52107-24AE-4FB1-A1A7-17943D0F1618}" type="presOf" srcId="{E68B218E-6FB4-4C14-BF0B-0D41FE62033F}" destId="{6810C6D8-0716-410C-83A1-495FC573A43D}" srcOrd="0" destOrd="0" presId="urn:microsoft.com/office/officeart/2008/layout/HorizontalMultiLevelHierarchy"/>
    <dgm:cxn modelId="{7AA70320-050F-4C42-A3B6-9B507F5DE084}" type="presOf" srcId="{E64DAA07-EF20-462E-81A2-D747A47B318A}" destId="{52CB7C7B-E080-4B13-B115-B301FB2B9043}" srcOrd="0" destOrd="0" presId="urn:microsoft.com/office/officeart/2008/layout/HorizontalMultiLevelHierarchy"/>
    <dgm:cxn modelId="{30129A37-07C8-4CC9-A39B-B658403D6B95}" srcId="{B6093532-F93A-4B62-9E49-06A456809AC8}" destId="{116440CE-10AD-4A77-96C9-94AF1CA3DE24}" srcOrd="2" destOrd="0" parTransId="{317412B5-6D7F-4886-8925-9CEAB46102A9}" sibTransId="{D813670B-32C0-4432-A723-89E327F6265F}"/>
    <dgm:cxn modelId="{70FFCD3D-FC9A-463E-8280-3D8A9D41DB1D}" type="presOf" srcId="{AABFDDC9-D547-49FC-ABF4-7A58FA019F4D}" destId="{B7F40158-054E-4EFA-93CD-FFB500220157}" srcOrd="0" destOrd="0" presId="urn:microsoft.com/office/officeart/2008/layout/HorizontalMultiLevelHierarchy"/>
    <dgm:cxn modelId="{5F50B33E-0F59-4FE5-BFB1-3C2E4BE01FA9}" type="presOf" srcId="{53E35F0F-E2A9-4379-9CCE-128E69A9ED71}" destId="{F03FFF08-BD9D-43CF-9D63-65B9F31D99B2}" srcOrd="1" destOrd="0" presId="urn:microsoft.com/office/officeart/2008/layout/HorizontalMultiLevelHierarchy"/>
    <dgm:cxn modelId="{43186565-A477-4ED2-A2F9-2D5BF2FA76D3}" type="presOf" srcId="{B6093532-F93A-4B62-9E49-06A456809AC8}" destId="{CD1F9D11-7E94-4893-8556-BF08DF836AD4}" srcOrd="0" destOrd="0" presId="urn:microsoft.com/office/officeart/2008/layout/HorizontalMultiLevelHierarchy"/>
    <dgm:cxn modelId="{8B3C3747-EA60-43D1-89D6-5985D3E4B4BF}" type="presOf" srcId="{53E35F0F-E2A9-4379-9CCE-128E69A9ED71}" destId="{E3CE3C4C-B778-4C78-BD6A-AB978F45740D}" srcOrd="0" destOrd="0" presId="urn:microsoft.com/office/officeart/2008/layout/HorizontalMultiLevelHierarchy"/>
    <dgm:cxn modelId="{8BB8B24A-0449-4432-BB99-1B8844563DC2}" srcId="{B6093532-F93A-4B62-9E49-06A456809AC8}" destId="{AABFDDC9-D547-49FC-ABF4-7A58FA019F4D}" srcOrd="0" destOrd="0" parTransId="{53E35F0F-E2A9-4379-9CCE-128E69A9ED71}" sibTransId="{495B09DB-82DE-4B92-98E8-F6C37C3E71DB}"/>
    <dgm:cxn modelId="{2B857E9B-4C5C-44BA-A7B7-B6EFA9B57292}" type="presOf" srcId="{317412B5-6D7F-4886-8925-9CEAB46102A9}" destId="{FEE84D2C-8603-4B34-A410-5FD21C738953}" srcOrd="0" destOrd="0" presId="urn:microsoft.com/office/officeart/2008/layout/HorizontalMultiLevelHierarchy"/>
    <dgm:cxn modelId="{920FC3A6-C9FE-4001-AE22-F65F3D2F2030}" type="presOf" srcId="{317412B5-6D7F-4886-8925-9CEAB46102A9}" destId="{F04E23F0-81D2-4613-A665-729338590217}" srcOrd="1" destOrd="0" presId="urn:microsoft.com/office/officeart/2008/layout/HorizontalMultiLevelHierarchy"/>
    <dgm:cxn modelId="{6B3174AF-29C5-4E53-A633-19699C74A075}" srcId="{E64DAA07-EF20-462E-81A2-D747A47B318A}" destId="{B6093532-F93A-4B62-9E49-06A456809AC8}" srcOrd="0" destOrd="0" parTransId="{D5556423-6502-45A2-A0A6-255B1AA04DBB}" sibTransId="{9AA4783D-42D5-472A-B420-860078892456}"/>
    <dgm:cxn modelId="{A48981C9-9591-44B3-A8A4-D9A24318E5E0}" srcId="{B6093532-F93A-4B62-9E49-06A456809AC8}" destId="{E68B218E-6FB4-4C14-BF0B-0D41FE62033F}" srcOrd="1" destOrd="0" parTransId="{5EEA2516-F709-4648-A02C-4C6322FE05A6}" sibTransId="{09E6A4D9-BF85-4131-B9FA-8592FF25DCBC}"/>
    <dgm:cxn modelId="{2CE923CA-7F1D-471B-9780-F7520D0E82AF}" type="presOf" srcId="{116440CE-10AD-4A77-96C9-94AF1CA3DE24}" destId="{C0AD325A-6089-4B5D-B5FE-99A37C8A6543}" srcOrd="0" destOrd="0" presId="urn:microsoft.com/office/officeart/2008/layout/HorizontalMultiLevelHierarchy"/>
    <dgm:cxn modelId="{4835D2D1-A1BA-4906-8D54-5FC2846BC233}" type="presOf" srcId="{5EEA2516-F709-4648-A02C-4C6322FE05A6}" destId="{D3C1E814-E181-4085-8DCC-C38C9CDA8926}" srcOrd="0" destOrd="0" presId="urn:microsoft.com/office/officeart/2008/layout/HorizontalMultiLevelHierarchy"/>
    <dgm:cxn modelId="{CD619AD5-BADF-4244-865C-10657E724E0D}" type="presOf" srcId="{5EEA2516-F709-4648-A02C-4C6322FE05A6}" destId="{D6F09555-9D3B-4E69-860D-770352F96F77}" srcOrd="1" destOrd="0" presId="urn:microsoft.com/office/officeart/2008/layout/HorizontalMultiLevelHierarchy"/>
    <dgm:cxn modelId="{DE04B729-88BE-41A7-8312-73EC82DBF838}" type="presParOf" srcId="{52CB7C7B-E080-4B13-B115-B301FB2B9043}" destId="{52C07594-72AD-48A9-8960-F1BDCF3C78C2}" srcOrd="0" destOrd="0" presId="urn:microsoft.com/office/officeart/2008/layout/HorizontalMultiLevelHierarchy"/>
    <dgm:cxn modelId="{255C2956-A250-4FD1-8C4C-6F429D0C2584}" type="presParOf" srcId="{52C07594-72AD-48A9-8960-F1BDCF3C78C2}" destId="{CD1F9D11-7E94-4893-8556-BF08DF836AD4}" srcOrd="0" destOrd="0" presId="urn:microsoft.com/office/officeart/2008/layout/HorizontalMultiLevelHierarchy"/>
    <dgm:cxn modelId="{4A0A1B9E-E243-4D01-8998-706BD3EB05F1}" type="presParOf" srcId="{52C07594-72AD-48A9-8960-F1BDCF3C78C2}" destId="{B470E645-FC97-4F2A-A6F8-16FD54963DB6}" srcOrd="1" destOrd="0" presId="urn:microsoft.com/office/officeart/2008/layout/HorizontalMultiLevelHierarchy"/>
    <dgm:cxn modelId="{B10E0181-B59C-4B34-99E7-974280B603E6}" type="presParOf" srcId="{B470E645-FC97-4F2A-A6F8-16FD54963DB6}" destId="{E3CE3C4C-B778-4C78-BD6A-AB978F45740D}" srcOrd="0" destOrd="0" presId="urn:microsoft.com/office/officeart/2008/layout/HorizontalMultiLevelHierarchy"/>
    <dgm:cxn modelId="{2780A2A4-2761-4890-89D2-2A05D68F93B6}" type="presParOf" srcId="{E3CE3C4C-B778-4C78-BD6A-AB978F45740D}" destId="{F03FFF08-BD9D-43CF-9D63-65B9F31D99B2}" srcOrd="0" destOrd="0" presId="urn:microsoft.com/office/officeart/2008/layout/HorizontalMultiLevelHierarchy"/>
    <dgm:cxn modelId="{24A51ACE-A7BE-42CF-9C5A-391CB22866E5}" type="presParOf" srcId="{B470E645-FC97-4F2A-A6F8-16FD54963DB6}" destId="{C23F0E37-2A27-48FE-A613-38E71129DC01}" srcOrd="1" destOrd="0" presId="urn:microsoft.com/office/officeart/2008/layout/HorizontalMultiLevelHierarchy"/>
    <dgm:cxn modelId="{795B3E29-9AF4-4DDB-A4CB-6E780A37B0B5}" type="presParOf" srcId="{C23F0E37-2A27-48FE-A613-38E71129DC01}" destId="{B7F40158-054E-4EFA-93CD-FFB500220157}" srcOrd="0" destOrd="0" presId="urn:microsoft.com/office/officeart/2008/layout/HorizontalMultiLevelHierarchy"/>
    <dgm:cxn modelId="{500CBCEA-61AF-4C30-972A-BCB2719F6517}" type="presParOf" srcId="{C23F0E37-2A27-48FE-A613-38E71129DC01}" destId="{ACCDFDE8-52F7-4684-8D4A-302D33EED2D5}" srcOrd="1" destOrd="0" presId="urn:microsoft.com/office/officeart/2008/layout/HorizontalMultiLevelHierarchy"/>
    <dgm:cxn modelId="{3BE982AA-82E8-420E-99DE-8E0E11D798CB}" type="presParOf" srcId="{B470E645-FC97-4F2A-A6F8-16FD54963DB6}" destId="{D3C1E814-E181-4085-8DCC-C38C9CDA8926}" srcOrd="2" destOrd="0" presId="urn:microsoft.com/office/officeart/2008/layout/HorizontalMultiLevelHierarchy"/>
    <dgm:cxn modelId="{D355038E-C603-4156-B2DF-B82E74BEBB1F}" type="presParOf" srcId="{D3C1E814-E181-4085-8DCC-C38C9CDA8926}" destId="{D6F09555-9D3B-4E69-860D-770352F96F77}" srcOrd="0" destOrd="0" presId="urn:microsoft.com/office/officeart/2008/layout/HorizontalMultiLevelHierarchy"/>
    <dgm:cxn modelId="{467CB5D5-ED7C-495E-8C33-2D836EECE58C}" type="presParOf" srcId="{B470E645-FC97-4F2A-A6F8-16FD54963DB6}" destId="{E9FA26B0-CEB8-40C8-8606-4DCF676FDEF5}" srcOrd="3" destOrd="0" presId="urn:microsoft.com/office/officeart/2008/layout/HorizontalMultiLevelHierarchy"/>
    <dgm:cxn modelId="{8E3C6DC5-D086-4DDE-A554-44B0484CB8D2}" type="presParOf" srcId="{E9FA26B0-CEB8-40C8-8606-4DCF676FDEF5}" destId="{6810C6D8-0716-410C-83A1-495FC573A43D}" srcOrd="0" destOrd="0" presId="urn:microsoft.com/office/officeart/2008/layout/HorizontalMultiLevelHierarchy"/>
    <dgm:cxn modelId="{697E82F0-4239-481B-A4C8-2F5F3FD4658D}" type="presParOf" srcId="{E9FA26B0-CEB8-40C8-8606-4DCF676FDEF5}" destId="{79D41F25-0B50-438F-892E-54150B88FD41}" srcOrd="1" destOrd="0" presId="urn:microsoft.com/office/officeart/2008/layout/HorizontalMultiLevelHierarchy"/>
    <dgm:cxn modelId="{DD25122C-8B41-4A67-9F6C-886B85CFE2B5}" type="presParOf" srcId="{B470E645-FC97-4F2A-A6F8-16FD54963DB6}" destId="{FEE84D2C-8603-4B34-A410-5FD21C738953}" srcOrd="4" destOrd="0" presId="urn:microsoft.com/office/officeart/2008/layout/HorizontalMultiLevelHierarchy"/>
    <dgm:cxn modelId="{94A2B472-86D3-4CAA-BA59-B020E313737E}" type="presParOf" srcId="{FEE84D2C-8603-4B34-A410-5FD21C738953}" destId="{F04E23F0-81D2-4613-A665-729338590217}" srcOrd="0" destOrd="0" presId="urn:microsoft.com/office/officeart/2008/layout/HorizontalMultiLevelHierarchy"/>
    <dgm:cxn modelId="{3A4DEE4A-CBE5-46DE-8117-C8DFF36B522E}" type="presParOf" srcId="{B470E645-FC97-4F2A-A6F8-16FD54963DB6}" destId="{201C075B-8116-4B29-AC7B-BF1581140F5F}" srcOrd="5" destOrd="0" presId="urn:microsoft.com/office/officeart/2008/layout/HorizontalMultiLevelHierarchy"/>
    <dgm:cxn modelId="{EAA493B1-775E-4EB9-9C31-9E76DF3D0CB6}" type="presParOf" srcId="{201C075B-8116-4B29-AC7B-BF1581140F5F}" destId="{C0AD325A-6089-4B5D-B5FE-99A37C8A6543}" srcOrd="0" destOrd="0" presId="urn:microsoft.com/office/officeart/2008/layout/HorizontalMultiLevelHierarchy"/>
    <dgm:cxn modelId="{ED7D86AB-E245-4AC4-BD09-70AAEB257721}" type="presParOf" srcId="{201C075B-8116-4B29-AC7B-BF1581140F5F}" destId="{6ADD1404-05E4-4ABB-B824-0F2D049468A0}"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E84D2C-8603-4B34-A410-5FD21C738953}">
      <dsp:nvSpPr>
        <dsp:cNvPr id="0" name=""/>
        <dsp:cNvSpPr/>
      </dsp:nvSpPr>
      <dsp:spPr>
        <a:xfrm>
          <a:off x="1440165" y="1585322"/>
          <a:ext cx="395189" cy="847614"/>
        </a:xfrm>
        <a:custGeom>
          <a:avLst/>
          <a:gdLst/>
          <a:ahLst/>
          <a:cxnLst/>
          <a:rect l="0" t="0" r="0" b="0"/>
          <a:pathLst>
            <a:path>
              <a:moveTo>
                <a:pt x="0" y="0"/>
              </a:moveTo>
              <a:lnTo>
                <a:pt x="197594" y="0"/>
              </a:lnTo>
              <a:lnTo>
                <a:pt x="197594" y="847614"/>
              </a:lnTo>
              <a:lnTo>
                <a:pt x="395189" y="8476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614379" y="1985748"/>
        <a:ext cx="46760" cy="46760"/>
      </dsp:txXfrm>
    </dsp:sp>
    <dsp:sp modelId="{D3C1E814-E181-4085-8DCC-C38C9CDA8926}">
      <dsp:nvSpPr>
        <dsp:cNvPr id="0" name=""/>
        <dsp:cNvSpPr/>
      </dsp:nvSpPr>
      <dsp:spPr>
        <a:xfrm>
          <a:off x="1440165" y="1539602"/>
          <a:ext cx="395189" cy="91440"/>
        </a:xfrm>
        <a:custGeom>
          <a:avLst/>
          <a:gdLst/>
          <a:ahLst/>
          <a:cxnLst/>
          <a:rect l="0" t="0" r="0" b="0"/>
          <a:pathLst>
            <a:path>
              <a:moveTo>
                <a:pt x="0" y="45720"/>
              </a:moveTo>
              <a:lnTo>
                <a:pt x="395189"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627880" y="1575442"/>
        <a:ext cx="19759" cy="19759"/>
      </dsp:txXfrm>
    </dsp:sp>
    <dsp:sp modelId="{E3CE3C4C-B778-4C78-BD6A-AB978F45740D}">
      <dsp:nvSpPr>
        <dsp:cNvPr id="0" name=""/>
        <dsp:cNvSpPr/>
      </dsp:nvSpPr>
      <dsp:spPr>
        <a:xfrm>
          <a:off x="1440165" y="737707"/>
          <a:ext cx="395189" cy="847614"/>
        </a:xfrm>
        <a:custGeom>
          <a:avLst/>
          <a:gdLst/>
          <a:ahLst/>
          <a:cxnLst/>
          <a:rect l="0" t="0" r="0" b="0"/>
          <a:pathLst>
            <a:path>
              <a:moveTo>
                <a:pt x="0" y="847614"/>
              </a:moveTo>
              <a:lnTo>
                <a:pt x="197594" y="847614"/>
              </a:lnTo>
              <a:lnTo>
                <a:pt x="197594" y="0"/>
              </a:lnTo>
              <a:lnTo>
                <a:pt x="395189"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614379" y="1138134"/>
        <a:ext cx="46760" cy="46760"/>
      </dsp:txXfrm>
    </dsp:sp>
    <dsp:sp modelId="{CD1F9D11-7E94-4893-8556-BF08DF836AD4}">
      <dsp:nvSpPr>
        <dsp:cNvPr id="0" name=""/>
        <dsp:cNvSpPr/>
      </dsp:nvSpPr>
      <dsp:spPr>
        <a:xfrm rot="16200000">
          <a:off x="-446367" y="1284110"/>
          <a:ext cx="3170644" cy="60242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a:latin typeface="Century Gothic"/>
            </a:rPr>
            <a:t>BTEC Tech Award Health and Social Care</a:t>
          </a:r>
        </a:p>
      </dsp:txBody>
      <dsp:txXfrm>
        <a:off x="-446367" y="1284110"/>
        <a:ext cx="3170644" cy="602422"/>
      </dsp:txXfrm>
    </dsp:sp>
    <dsp:sp modelId="{B7F40158-054E-4EFA-93CD-FFB500220157}">
      <dsp:nvSpPr>
        <dsp:cNvPr id="0" name=""/>
        <dsp:cNvSpPr/>
      </dsp:nvSpPr>
      <dsp:spPr>
        <a:xfrm>
          <a:off x="1835354" y="436496"/>
          <a:ext cx="1975945" cy="60242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u="sng" kern="1200">
              <a:latin typeface="Century Gothic"/>
            </a:rPr>
            <a:t>Component 1</a:t>
          </a:r>
        </a:p>
        <a:p>
          <a:pPr marL="0" lvl="0" indent="0" algn="ctr" defTabSz="400050">
            <a:lnSpc>
              <a:spcPct val="90000"/>
            </a:lnSpc>
            <a:spcBef>
              <a:spcPct val="0"/>
            </a:spcBef>
            <a:spcAft>
              <a:spcPct val="35000"/>
            </a:spcAft>
            <a:buNone/>
          </a:pPr>
          <a:r>
            <a:rPr lang="en-GB" sz="900" kern="1200">
              <a:latin typeface="Century Gothic"/>
            </a:rPr>
            <a:t>Human Lifespan Development</a:t>
          </a:r>
        </a:p>
        <a:p>
          <a:pPr marL="0" lvl="0" indent="0" algn="ctr" defTabSz="400050">
            <a:lnSpc>
              <a:spcPct val="90000"/>
            </a:lnSpc>
            <a:spcBef>
              <a:spcPct val="0"/>
            </a:spcBef>
            <a:spcAft>
              <a:spcPct val="35000"/>
            </a:spcAft>
            <a:buNone/>
          </a:pPr>
          <a:r>
            <a:rPr lang="en-GB" sz="900" kern="1200">
              <a:latin typeface="Century Gothic"/>
            </a:rPr>
            <a:t>(Coursework – 30%)</a:t>
          </a:r>
        </a:p>
      </dsp:txBody>
      <dsp:txXfrm>
        <a:off x="1835354" y="436496"/>
        <a:ext cx="1975945" cy="602422"/>
      </dsp:txXfrm>
    </dsp:sp>
    <dsp:sp modelId="{6810C6D8-0716-410C-83A1-495FC573A43D}">
      <dsp:nvSpPr>
        <dsp:cNvPr id="0" name=""/>
        <dsp:cNvSpPr/>
      </dsp:nvSpPr>
      <dsp:spPr>
        <a:xfrm>
          <a:off x="1835354" y="1189524"/>
          <a:ext cx="1975945" cy="79159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u="sng" kern="1200">
              <a:latin typeface="Century Gothic"/>
            </a:rPr>
            <a:t>Component 2</a:t>
          </a:r>
        </a:p>
        <a:p>
          <a:pPr marL="0" lvl="0" indent="0" algn="ctr" defTabSz="400050">
            <a:lnSpc>
              <a:spcPct val="90000"/>
            </a:lnSpc>
            <a:spcBef>
              <a:spcPct val="0"/>
            </a:spcBef>
            <a:spcAft>
              <a:spcPct val="35000"/>
            </a:spcAft>
            <a:buNone/>
          </a:pPr>
          <a:r>
            <a:rPr lang="en-GB" sz="900" kern="1200">
              <a:latin typeface="Century Gothic"/>
            </a:rPr>
            <a:t>Health and Social Care Services and Values</a:t>
          </a:r>
        </a:p>
        <a:p>
          <a:pPr marL="0" lvl="0" indent="0" algn="ctr" defTabSz="400050">
            <a:lnSpc>
              <a:spcPct val="90000"/>
            </a:lnSpc>
            <a:spcBef>
              <a:spcPct val="0"/>
            </a:spcBef>
            <a:spcAft>
              <a:spcPct val="35000"/>
            </a:spcAft>
            <a:buNone/>
          </a:pPr>
          <a:r>
            <a:rPr lang="en-GB" sz="900" kern="1200">
              <a:latin typeface="Century Gothic"/>
            </a:rPr>
            <a:t>(Coursework – 30%)</a:t>
          </a:r>
        </a:p>
      </dsp:txBody>
      <dsp:txXfrm>
        <a:off x="1835354" y="1189524"/>
        <a:ext cx="1975945" cy="791595"/>
      </dsp:txXfrm>
    </dsp:sp>
    <dsp:sp modelId="{C0AD325A-6089-4B5D-B5FE-99A37C8A6543}">
      <dsp:nvSpPr>
        <dsp:cNvPr id="0" name=""/>
        <dsp:cNvSpPr/>
      </dsp:nvSpPr>
      <dsp:spPr>
        <a:xfrm>
          <a:off x="1835354" y="2131725"/>
          <a:ext cx="1975945" cy="60242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u="sng" kern="1200">
              <a:latin typeface="Century Gothic"/>
            </a:rPr>
            <a:t>Component 3</a:t>
          </a:r>
        </a:p>
        <a:p>
          <a:pPr marL="0" lvl="0" indent="0" algn="ctr" defTabSz="400050">
            <a:lnSpc>
              <a:spcPct val="90000"/>
            </a:lnSpc>
            <a:spcBef>
              <a:spcPct val="0"/>
            </a:spcBef>
            <a:spcAft>
              <a:spcPct val="35000"/>
            </a:spcAft>
            <a:buNone/>
          </a:pPr>
          <a:r>
            <a:rPr lang="en-GB" sz="900" kern="1200">
              <a:latin typeface="Century Gothic"/>
            </a:rPr>
            <a:t>Health and Well-Being</a:t>
          </a:r>
        </a:p>
        <a:p>
          <a:pPr marL="0" lvl="0" indent="0" algn="ctr" defTabSz="400050">
            <a:lnSpc>
              <a:spcPct val="90000"/>
            </a:lnSpc>
            <a:spcBef>
              <a:spcPct val="0"/>
            </a:spcBef>
            <a:spcAft>
              <a:spcPct val="35000"/>
            </a:spcAft>
            <a:buNone/>
          </a:pPr>
          <a:r>
            <a:rPr lang="en-GB" sz="900" kern="1200">
              <a:latin typeface="Century Gothic"/>
            </a:rPr>
            <a:t>(External exam – 40%)</a:t>
          </a:r>
        </a:p>
      </dsp:txBody>
      <dsp:txXfrm>
        <a:off x="1835354" y="2131725"/>
        <a:ext cx="1975945" cy="602422"/>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latin typeface="Century Gothic" panose="020B0502020202020204" pitchFamily="34" charset="0"/>
            </a:endParaRPr>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5B63C41B-05D0-4901-B128-A51B64AEE561}" type="datetimeFigureOut">
              <a:rPr lang="en-GB" smtClean="0">
                <a:latin typeface="Century Gothic" panose="020B0502020202020204" pitchFamily="34" charset="0"/>
              </a:rPr>
              <a:t>22/01/2024</a:t>
            </a:fld>
            <a:endParaRPr lang="en-GB">
              <a:latin typeface="Century Gothic" panose="020B0502020202020204" pitchFamily="34" charset="0"/>
            </a:endParaRPr>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latin typeface="Century Gothic" panose="020B0502020202020204" pitchFamily="34" charset="0"/>
            </a:endParaRPr>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AFC43B91-8FDE-4EE2-B8CF-956C97A17FFB}" type="slidenum">
              <a:rPr lang="en-GB" smtClean="0">
                <a:latin typeface="Century Gothic" panose="020B0502020202020204" pitchFamily="34" charset="0"/>
              </a:rPr>
              <a:t>‹#›</a:t>
            </a:fld>
            <a:endParaRPr lang="en-GB">
              <a:latin typeface="Century Gothic" panose="020B0502020202020204" pitchFamily="34" charset="0"/>
            </a:endParaRPr>
          </a:p>
        </p:txBody>
      </p:sp>
    </p:spTree>
    <p:extLst>
      <p:ext uri="{BB962C8B-B14F-4D97-AF65-F5344CB8AC3E}">
        <p14:creationId xmlns:p14="http://schemas.microsoft.com/office/powerpoint/2010/main" val="893658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atin typeface="Century Gothic" panose="020B0502020202020204" pitchFamily="34" charset="0"/>
              </a:defRPr>
            </a:lvl1pPr>
          </a:lstStyle>
          <a:p>
            <a:fld id="{DF32E41A-65D3-40BD-AEFC-3C9D02A400B6}" type="datetimeFigureOut">
              <a:rPr lang="en-GB" smtClean="0"/>
              <a:pPr/>
              <a:t>22/01/2024</a:t>
            </a:fld>
            <a:endParaRPr lang="en-GB"/>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6E68F6F1-B25A-423C-97FE-F50E12A7A08B}" type="slidenum">
              <a:rPr lang="en-GB" smtClean="0"/>
              <a:pPr/>
              <a:t>‹#›</a:t>
            </a:fld>
            <a:endParaRPr lang="en-GB"/>
          </a:p>
        </p:txBody>
      </p:sp>
    </p:spTree>
    <p:extLst>
      <p:ext uri="{BB962C8B-B14F-4D97-AF65-F5344CB8AC3E}">
        <p14:creationId xmlns:p14="http://schemas.microsoft.com/office/powerpoint/2010/main" val="643839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8CAAB8-8BD7-4175-9FC2-71423E1517B7}" type="slidenum">
              <a:rPr lang="en-GB" smtClean="0"/>
              <a:t>2</a:t>
            </a:fld>
            <a:endParaRPr lang="en-GB"/>
          </a:p>
        </p:txBody>
      </p:sp>
    </p:spTree>
    <p:extLst>
      <p:ext uri="{BB962C8B-B14F-4D97-AF65-F5344CB8AC3E}">
        <p14:creationId xmlns:p14="http://schemas.microsoft.com/office/powerpoint/2010/main" val="658047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8CAAB8-8BD7-4175-9FC2-71423E1517B7}" type="slidenum">
              <a:rPr lang="en-GB" smtClean="0"/>
              <a:t>3</a:t>
            </a:fld>
            <a:endParaRPr lang="en-GB"/>
          </a:p>
        </p:txBody>
      </p:sp>
    </p:spTree>
    <p:extLst>
      <p:ext uri="{BB962C8B-B14F-4D97-AF65-F5344CB8AC3E}">
        <p14:creationId xmlns:p14="http://schemas.microsoft.com/office/powerpoint/2010/main" val="1801311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223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lvl1pPr algn="ctr">
              <a:defRPr sz="3000">
                <a:latin typeface="Century Gothic" panose="020B050202020202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sz="2100">
                <a:latin typeface="Century Gothic" panose="020B0502020202020204" pitchFamily="34" charset="0"/>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2641678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6338"/>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197865"/>
            <a:ext cx="8229600" cy="4928300"/>
          </a:xfrm>
          <a:prstGeom prst="rect">
            <a:avLst/>
          </a:prstGeom>
        </p:spPr>
        <p:txBody>
          <a:bodyPr vert="eaVert"/>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21396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6338"/>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197865"/>
            <a:ext cx="8229600" cy="4928300"/>
          </a:xfrm>
          <a:prstGeom prst="rect">
            <a:avLst/>
          </a:prstGeom>
        </p:spPr>
        <p:txBody>
          <a:bodyPr vert="eaVert"/>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2139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0704"/>
            <a:ext cx="2057400" cy="5065460"/>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1060704"/>
            <a:ext cx="6019800" cy="5065460"/>
          </a:xfrm>
          <a:prstGeom prst="rect">
            <a:avLst/>
          </a:prstGeom>
        </p:spPr>
        <p:txBody>
          <a:bodyPr vert="eaVert"/>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556035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lvl1pPr algn="ctr">
              <a:defRPr sz="3000">
                <a:latin typeface="Century Gothic" panose="020B050202020202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sz="2100">
                <a:latin typeface="Century Gothic" panose="020B0502020202020204" pitchFamily="34" charset="0"/>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26416781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0704"/>
            <a:ext cx="2057400" cy="5065460"/>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1060704"/>
            <a:ext cx="6019800" cy="5065460"/>
          </a:xfrm>
          <a:prstGeom prst="rect">
            <a:avLst/>
          </a:prstGeom>
        </p:spPr>
        <p:txBody>
          <a:bodyPr vert="eaVert"/>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55603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a:prstGeom prst="rect">
            <a:avLst/>
          </a:prstGeom>
        </p:spPr>
        <p:txBody>
          <a:bodyPr/>
          <a:lstStyle/>
          <a:p>
            <a:r>
              <a:rPr lang="en-US"/>
              <a:t>Click to edit Master title style</a:t>
            </a:r>
            <a:endParaRPr lang="en-GB"/>
          </a:p>
        </p:txBody>
      </p:sp>
      <p:sp>
        <p:nvSpPr>
          <p:cNvPr id="3" name="ClipArt Placeholder 2"/>
          <p:cNvSpPr>
            <a:spLocks noGrp="1"/>
          </p:cNvSpPr>
          <p:nvPr>
            <p:ph type="clipArt" sz="half" idx="1"/>
          </p:nvPr>
        </p:nvSpPr>
        <p:spPr>
          <a:xfrm>
            <a:off x="457200" y="1052738"/>
            <a:ext cx="4038600" cy="5073427"/>
          </a:xfrm>
          <a:prstGeom prst="rect">
            <a:avLst/>
          </a:prstGeom>
        </p:spPr>
        <p:txBody>
          <a:bodyPr/>
          <a:lstStyle>
            <a:lvl1pPr>
              <a:defRPr>
                <a:latin typeface="Century Gothic" panose="020B0502020202020204" pitchFamily="34" charset="0"/>
              </a:defRPr>
            </a:lvl1pPr>
          </a:lstStyle>
          <a:p>
            <a:pPr lvl="0"/>
            <a:r>
              <a:rPr lang="en-US" noProof="0"/>
              <a:t>Click icon to add online image</a:t>
            </a:r>
            <a:endParaRPr lang="en-GB" noProof="0"/>
          </a:p>
        </p:txBody>
      </p:sp>
      <p:sp>
        <p:nvSpPr>
          <p:cNvPr id="4" name="Text Placeholder 3"/>
          <p:cNvSpPr>
            <a:spLocks noGrp="1"/>
          </p:cNvSpPr>
          <p:nvPr>
            <p:ph type="body" sz="half" idx="2"/>
          </p:nvPr>
        </p:nvSpPr>
        <p:spPr>
          <a:xfrm>
            <a:off x="4648200" y="1052738"/>
            <a:ext cx="4038600" cy="5073427"/>
          </a:xfrm>
          <a:prstGeom prst="rect">
            <a:avLst/>
          </a:prstGeo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5946107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a:prstGeom prst="rect">
            <a:avLst/>
          </a:prstGeom>
        </p:spPr>
        <p:txBody>
          <a:bodyPr/>
          <a:lstStyle/>
          <a:p>
            <a:r>
              <a:rPr lang="en-US"/>
              <a:t>Click to edit Master title style</a:t>
            </a:r>
            <a:endParaRPr lang="en-GB"/>
          </a:p>
        </p:txBody>
      </p:sp>
      <p:sp>
        <p:nvSpPr>
          <p:cNvPr id="3" name="ClipArt Placeholder 2"/>
          <p:cNvSpPr>
            <a:spLocks noGrp="1"/>
          </p:cNvSpPr>
          <p:nvPr>
            <p:ph type="clipArt" sz="half" idx="1"/>
          </p:nvPr>
        </p:nvSpPr>
        <p:spPr>
          <a:xfrm>
            <a:off x="457200" y="1052738"/>
            <a:ext cx="4038600" cy="5073427"/>
          </a:xfrm>
          <a:prstGeom prst="rect">
            <a:avLst/>
          </a:prstGeom>
        </p:spPr>
        <p:txBody>
          <a:bodyPr/>
          <a:lstStyle>
            <a:lvl1pPr>
              <a:defRPr>
                <a:latin typeface="Century Gothic" panose="020B0502020202020204" pitchFamily="34" charset="0"/>
              </a:defRPr>
            </a:lvl1pPr>
          </a:lstStyle>
          <a:p>
            <a:pPr lvl="0"/>
            <a:r>
              <a:rPr lang="en-US" noProof="0"/>
              <a:t>Click icon to add online image</a:t>
            </a:r>
            <a:endParaRPr lang="en-GB" noProof="0"/>
          </a:p>
        </p:txBody>
      </p:sp>
      <p:sp>
        <p:nvSpPr>
          <p:cNvPr id="4" name="Text Placeholder 3"/>
          <p:cNvSpPr>
            <a:spLocks noGrp="1"/>
          </p:cNvSpPr>
          <p:nvPr>
            <p:ph type="body" sz="half" idx="2"/>
          </p:nvPr>
        </p:nvSpPr>
        <p:spPr>
          <a:xfrm>
            <a:off x="4648200" y="1052738"/>
            <a:ext cx="4038600" cy="5073427"/>
          </a:xfrm>
          <a:prstGeom prst="rect">
            <a:avLst/>
          </a:prstGeo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59461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67194"/>
          </a:xfrm>
          <a:prstGeom prst="rect">
            <a:avLst/>
          </a:prstGeom>
        </p:spPr>
        <p:txBody>
          <a:bodyPr/>
          <a:lstStyle/>
          <a:p>
            <a:r>
              <a:rPr lang="en-US"/>
              <a:t>Click to edit Master title style</a:t>
            </a:r>
            <a:endParaRPr lang="en-GB"/>
          </a:p>
        </p:txBody>
      </p:sp>
      <p:sp>
        <p:nvSpPr>
          <p:cNvPr id="3" name="Table Placeholder 2"/>
          <p:cNvSpPr>
            <a:spLocks noGrp="1"/>
          </p:cNvSpPr>
          <p:nvPr>
            <p:ph type="tbl" idx="1"/>
          </p:nvPr>
        </p:nvSpPr>
        <p:spPr>
          <a:xfrm>
            <a:off x="457200" y="1133857"/>
            <a:ext cx="8229600" cy="4992308"/>
          </a:xfrm>
          <a:prstGeom prst="rect">
            <a:avLst/>
          </a:prstGeom>
        </p:spPr>
        <p:txBody>
          <a:bodyPr/>
          <a:lstStyle>
            <a:lvl1pPr>
              <a:defRPr>
                <a:latin typeface="Century Gothic" panose="020B0502020202020204" pitchFamily="34" charset="0"/>
              </a:defRPr>
            </a:lvl1pPr>
          </a:lstStyle>
          <a:p>
            <a:pPr lvl="0"/>
            <a:r>
              <a:rPr lang="en-US" noProof="0"/>
              <a:t>Click icon to add table</a:t>
            </a:r>
            <a:endParaRPr lang="en-GB" noProof="0"/>
          </a:p>
        </p:txBody>
      </p:sp>
    </p:spTree>
    <p:extLst>
      <p:ext uri="{BB962C8B-B14F-4D97-AF65-F5344CB8AC3E}">
        <p14:creationId xmlns:p14="http://schemas.microsoft.com/office/powerpoint/2010/main" val="40229825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67194"/>
          </a:xfrm>
          <a:prstGeom prst="rect">
            <a:avLst/>
          </a:prstGeom>
        </p:spPr>
        <p:txBody>
          <a:bodyPr/>
          <a:lstStyle/>
          <a:p>
            <a:r>
              <a:rPr lang="en-US"/>
              <a:t>Click to edit Master title style</a:t>
            </a:r>
            <a:endParaRPr lang="en-GB"/>
          </a:p>
        </p:txBody>
      </p:sp>
      <p:sp>
        <p:nvSpPr>
          <p:cNvPr id="3" name="Table Placeholder 2"/>
          <p:cNvSpPr>
            <a:spLocks noGrp="1"/>
          </p:cNvSpPr>
          <p:nvPr>
            <p:ph type="tbl" idx="1"/>
          </p:nvPr>
        </p:nvSpPr>
        <p:spPr>
          <a:xfrm>
            <a:off x="457200" y="1133857"/>
            <a:ext cx="8229600" cy="4992308"/>
          </a:xfrm>
          <a:prstGeom prst="rect">
            <a:avLst/>
          </a:prstGeom>
        </p:spPr>
        <p:txBody>
          <a:bodyPr/>
          <a:lstStyle>
            <a:lvl1pPr>
              <a:defRPr>
                <a:latin typeface="Century Gothic" panose="020B0502020202020204" pitchFamily="34" charset="0"/>
              </a:defRPr>
            </a:lvl1pPr>
          </a:lstStyle>
          <a:p>
            <a:pPr lvl="0"/>
            <a:r>
              <a:rPr lang="en-US" noProof="0"/>
              <a:t>Click icon to add table</a:t>
            </a:r>
            <a:endParaRPr lang="en-GB" noProof="0"/>
          </a:p>
        </p:txBody>
      </p:sp>
    </p:spTree>
    <p:extLst>
      <p:ext uri="{BB962C8B-B14F-4D97-AF65-F5344CB8AC3E}">
        <p14:creationId xmlns:p14="http://schemas.microsoft.com/office/powerpoint/2010/main" val="4022982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050"/>
          </a:xfrm>
          <a:prstGeom prst="rect">
            <a:avLst/>
          </a:prstGeom>
        </p:spPr>
        <p:txBody>
          <a:bodyPr/>
          <a:lstStyle/>
          <a:p>
            <a:r>
              <a:rPr lang="en-US"/>
              <a:t>Click to edit Master title style</a:t>
            </a:r>
            <a:endParaRPr lang="en-GB"/>
          </a:p>
        </p:txBody>
      </p:sp>
      <p:sp>
        <p:nvSpPr>
          <p:cNvPr id="3" name="Chart Placeholder 2"/>
          <p:cNvSpPr>
            <a:spLocks noGrp="1"/>
          </p:cNvSpPr>
          <p:nvPr>
            <p:ph type="chart" idx="1"/>
          </p:nvPr>
        </p:nvSpPr>
        <p:spPr>
          <a:xfrm>
            <a:off x="457200" y="1152145"/>
            <a:ext cx="8229600" cy="4974020"/>
          </a:xfrm>
          <a:prstGeom prst="rect">
            <a:avLst/>
          </a:prstGeom>
        </p:spPr>
        <p:txBody>
          <a:bodyPr/>
          <a:lstStyle>
            <a:lvl1pPr>
              <a:defRPr>
                <a:latin typeface="Century Gothic" panose="020B0502020202020204" pitchFamily="34" charset="0"/>
              </a:defRPr>
            </a:lvl1pPr>
          </a:lstStyle>
          <a:p>
            <a:pPr lvl="0"/>
            <a:r>
              <a:rPr lang="en-US" noProof="0"/>
              <a:t>Click icon to add chart</a:t>
            </a:r>
            <a:endParaRPr lang="en-GB" noProof="0"/>
          </a:p>
        </p:txBody>
      </p:sp>
    </p:spTree>
    <p:extLst>
      <p:ext uri="{BB962C8B-B14F-4D97-AF65-F5344CB8AC3E}">
        <p14:creationId xmlns:p14="http://schemas.microsoft.com/office/powerpoint/2010/main" val="116258709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050"/>
          </a:xfrm>
          <a:prstGeom prst="rect">
            <a:avLst/>
          </a:prstGeom>
        </p:spPr>
        <p:txBody>
          <a:bodyPr/>
          <a:lstStyle/>
          <a:p>
            <a:r>
              <a:rPr lang="en-US"/>
              <a:t>Click to edit Master title style</a:t>
            </a:r>
            <a:endParaRPr lang="en-GB"/>
          </a:p>
        </p:txBody>
      </p:sp>
      <p:sp>
        <p:nvSpPr>
          <p:cNvPr id="3" name="Chart Placeholder 2"/>
          <p:cNvSpPr>
            <a:spLocks noGrp="1"/>
          </p:cNvSpPr>
          <p:nvPr>
            <p:ph type="chart" idx="1"/>
          </p:nvPr>
        </p:nvSpPr>
        <p:spPr>
          <a:xfrm>
            <a:off x="457200" y="1152145"/>
            <a:ext cx="8229600" cy="4974020"/>
          </a:xfrm>
          <a:prstGeom prst="rect">
            <a:avLst/>
          </a:prstGeom>
        </p:spPr>
        <p:txBody>
          <a:bodyPr/>
          <a:lstStyle>
            <a:lvl1pPr>
              <a:defRPr>
                <a:latin typeface="Century Gothic" panose="020B0502020202020204" pitchFamily="34" charset="0"/>
              </a:defRPr>
            </a:lvl1pPr>
          </a:lstStyle>
          <a:p>
            <a:pPr lvl="0"/>
            <a:r>
              <a:rPr lang="en-US" noProof="0"/>
              <a:t>Click icon to add chart</a:t>
            </a:r>
            <a:endParaRPr lang="en-GB" noProof="0"/>
          </a:p>
        </p:txBody>
      </p:sp>
    </p:spTree>
    <p:extLst>
      <p:ext uri="{BB962C8B-B14F-4D97-AF65-F5344CB8AC3E}">
        <p14:creationId xmlns:p14="http://schemas.microsoft.com/office/powerpoint/2010/main" val="1162587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4314"/>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124713"/>
            <a:ext cx="4038600" cy="5001452"/>
          </a:xfrm>
          <a:prstGeom prst="rect">
            <a:avLst/>
          </a:prstGeo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115568"/>
            <a:ext cx="4038600" cy="2368868"/>
          </a:xfrm>
          <a:prstGeom prst="rect">
            <a:avLst/>
          </a:prstGeo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3639313"/>
            <a:ext cx="4038600" cy="2486852"/>
          </a:xfrm>
          <a:prstGeom prst="rect">
            <a:avLst/>
          </a:prstGeo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5637857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4314"/>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124713"/>
            <a:ext cx="4038600" cy="5001452"/>
          </a:xfrm>
          <a:prstGeom prst="rect">
            <a:avLst/>
          </a:prstGeo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115568"/>
            <a:ext cx="4038600" cy="2368868"/>
          </a:xfrm>
          <a:prstGeom prst="rect">
            <a:avLst/>
          </a:prstGeo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3639313"/>
            <a:ext cx="4038600" cy="2486852"/>
          </a:xfrm>
          <a:prstGeom prst="rect">
            <a:avLst/>
          </a:prstGeo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56378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233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152145"/>
            <a:ext cx="4038600" cy="4974019"/>
          </a:xfrm>
          <a:prstGeom prst="rect">
            <a:avLst/>
          </a:prstGeo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648200" y="1152145"/>
            <a:ext cx="4038600" cy="4974020"/>
          </a:xfrm>
          <a:prstGeom prst="rect">
            <a:avLst/>
          </a:prstGeo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8388397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233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152145"/>
            <a:ext cx="4038600" cy="4974019"/>
          </a:xfrm>
          <a:prstGeom prst="rect">
            <a:avLst/>
          </a:prstGeo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648200" y="1152145"/>
            <a:ext cx="4038600" cy="4974020"/>
          </a:xfrm>
          <a:prstGeom prst="rect">
            <a:avLst/>
          </a:prstGeo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83883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94626"/>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179577"/>
            <a:ext cx="4038600" cy="4946588"/>
          </a:xfrm>
          <a:prstGeom prst="rect">
            <a:avLst/>
          </a:prstGeo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179577"/>
            <a:ext cx="4038600" cy="4946587"/>
          </a:xfrm>
          <a:prstGeom prst="rect">
            <a:avLst/>
          </a:prstGeo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661776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94626"/>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179577"/>
            <a:ext cx="4038600" cy="4946588"/>
          </a:xfrm>
          <a:prstGeom prst="rect">
            <a:avLst/>
          </a:prstGeo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179577"/>
            <a:ext cx="4038600" cy="4946587"/>
          </a:xfrm>
          <a:prstGeom prst="rect">
            <a:avLst/>
          </a:prstGeo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66177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052738"/>
            <a:ext cx="4038600" cy="5073427"/>
          </a:xfrm>
          <a:prstGeom prst="rect">
            <a:avLst/>
          </a:prstGeom>
        </p:spPr>
        <p:txBody>
          <a:bodyPr/>
          <a:lstStyle>
            <a:lvl1pPr>
              <a:defRPr sz="2100">
                <a:latin typeface="Century Gothic" panose="020B0502020202020204" pitchFamily="34" charset="0"/>
              </a:defRPr>
            </a:lvl1pPr>
            <a:lvl2pPr>
              <a:defRPr sz="1800">
                <a:latin typeface="Century Gothic" panose="020B0502020202020204" pitchFamily="34" charset="0"/>
              </a:defRPr>
            </a:lvl2pPr>
            <a:lvl3pPr>
              <a:defRPr sz="1500">
                <a:latin typeface="Century Gothic" panose="020B0502020202020204" pitchFamily="34" charset="0"/>
              </a:defRPr>
            </a:lvl3pPr>
            <a:lvl4pPr>
              <a:defRPr sz="1350">
                <a:latin typeface="Century Gothic" panose="020B0502020202020204" pitchFamily="34" charset="0"/>
              </a:defRPr>
            </a:lvl4pPr>
            <a:lvl5pPr>
              <a:defRPr sz="1350">
                <a:latin typeface="Century Gothic" panose="020B0502020202020204" pitchFamily="34" charset="0"/>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052738"/>
            <a:ext cx="4038600" cy="5073427"/>
          </a:xfrm>
          <a:prstGeom prst="rect">
            <a:avLst/>
          </a:prstGeom>
        </p:spPr>
        <p:txBody>
          <a:bodyPr/>
          <a:lstStyle>
            <a:lvl1pPr>
              <a:defRPr sz="2100">
                <a:latin typeface="Century Gothic" panose="020B0502020202020204" pitchFamily="34" charset="0"/>
              </a:defRPr>
            </a:lvl1pPr>
            <a:lvl2pPr>
              <a:defRPr sz="1800">
                <a:latin typeface="Century Gothic" panose="020B0502020202020204" pitchFamily="34" charset="0"/>
              </a:defRPr>
            </a:lvl2pPr>
            <a:lvl3pPr>
              <a:defRPr sz="1500">
                <a:latin typeface="Century Gothic" panose="020B0502020202020204" pitchFamily="34" charset="0"/>
              </a:defRPr>
            </a:lvl3pPr>
            <a:lvl4pPr>
              <a:defRPr sz="1350">
                <a:latin typeface="Century Gothic" panose="020B0502020202020204" pitchFamily="34" charset="0"/>
              </a:defRPr>
            </a:lvl4pPr>
            <a:lvl5pPr>
              <a:defRPr sz="1350">
                <a:latin typeface="Century Gothic" panose="020B0502020202020204" pitchFamily="34" charset="0"/>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1153390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052738"/>
            <a:ext cx="4038600" cy="5073427"/>
          </a:xfrm>
          <a:prstGeom prst="rect">
            <a:avLst/>
          </a:prstGeom>
        </p:spPr>
        <p:txBody>
          <a:bodyPr/>
          <a:lstStyle>
            <a:lvl1pPr>
              <a:defRPr sz="2100">
                <a:latin typeface="Century Gothic" panose="020B0502020202020204" pitchFamily="34" charset="0"/>
              </a:defRPr>
            </a:lvl1pPr>
            <a:lvl2pPr>
              <a:defRPr sz="1800">
                <a:latin typeface="Century Gothic" panose="020B0502020202020204" pitchFamily="34" charset="0"/>
              </a:defRPr>
            </a:lvl2pPr>
            <a:lvl3pPr>
              <a:defRPr sz="1500">
                <a:latin typeface="Century Gothic" panose="020B0502020202020204" pitchFamily="34" charset="0"/>
              </a:defRPr>
            </a:lvl3pPr>
            <a:lvl4pPr>
              <a:defRPr sz="1350">
                <a:latin typeface="Century Gothic" panose="020B0502020202020204" pitchFamily="34" charset="0"/>
              </a:defRPr>
            </a:lvl4pPr>
            <a:lvl5pPr>
              <a:defRPr sz="1350">
                <a:latin typeface="Century Gothic" panose="020B0502020202020204" pitchFamily="34" charset="0"/>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052738"/>
            <a:ext cx="4038600" cy="5073427"/>
          </a:xfrm>
          <a:prstGeom prst="rect">
            <a:avLst/>
          </a:prstGeom>
        </p:spPr>
        <p:txBody>
          <a:bodyPr/>
          <a:lstStyle>
            <a:lvl1pPr>
              <a:defRPr sz="2100">
                <a:latin typeface="Century Gothic" panose="020B0502020202020204" pitchFamily="34" charset="0"/>
              </a:defRPr>
            </a:lvl1pPr>
            <a:lvl2pPr>
              <a:defRPr sz="1800">
                <a:latin typeface="Century Gothic" panose="020B0502020202020204" pitchFamily="34" charset="0"/>
              </a:defRPr>
            </a:lvl2pPr>
            <a:lvl3pPr>
              <a:defRPr sz="1500">
                <a:latin typeface="Century Gothic" panose="020B0502020202020204" pitchFamily="34" charset="0"/>
              </a:defRPr>
            </a:lvl3pPr>
            <a:lvl4pPr>
              <a:defRPr sz="1350">
                <a:latin typeface="Century Gothic" panose="020B0502020202020204" pitchFamily="34" charset="0"/>
              </a:defRPr>
            </a:lvl4pPr>
            <a:lvl5pPr>
              <a:defRPr sz="1350">
                <a:latin typeface="Century Gothic" panose="020B0502020202020204" pitchFamily="34" charset="0"/>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115339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Welcome">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4C2055-2F48-7543-9F60-DF30846366A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244541" y="587740"/>
            <a:ext cx="4654920" cy="5682527"/>
          </a:xfrm>
          <a:prstGeom prst="rect">
            <a:avLst/>
          </a:prstGeom>
        </p:spPr>
      </p:pic>
    </p:spTree>
    <p:extLst>
      <p:ext uri="{BB962C8B-B14F-4D97-AF65-F5344CB8AC3E}">
        <p14:creationId xmlns:p14="http://schemas.microsoft.com/office/powerpoint/2010/main" val="282992017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userDrawn="1">
  <p:cSld name="Welcome">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4C2055-2F48-7543-9F60-DF30846366AC}"/>
              </a:ext>
            </a:extLst>
          </p:cNvPr>
          <p:cNvPicPr>
            <a:picLocks noChangeAspect="1"/>
          </p:cNvPicPr>
          <p:nvPr userDrawn="1"/>
        </p:nvPicPr>
        <p:blipFill rotWithShape="1">
          <a:blip r:embed="rId2"/>
          <a:srcRect l="21061" t="13817" r="22658" b="13336"/>
          <a:stretch/>
        </p:blipFill>
        <p:spPr>
          <a:xfrm>
            <a:off x="2244541" y="587740"/>
            <a:ext cx="4654920" cy="5682527"/>
          </a:xfrm>
          <a:prstGeom prst="rect">
            <a:avLst/>
          </a:prstGeom>
        </p:spPr>
      </p:pic>
    </p:spTree>
    <p:extLst>
      <p:ext uri="{BB962C8B-B14F-4D97-AF65-F5344CB8AC3E}">
        <p14:creationId xmlns:p14="http://schemas.microsoft.com/office/powerpoint/2010/main" val="2829920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31841" y="274638"/>
            <a:ext cx="5554960" cy="490066"/>
          </a:xfrm>
          <a:prstGeom prst="rect">
            <a:avLst/>
          </a:prstGeom>
        </p:spPr>
        <p:txBody>
          <a:bodyPr>
            <a:noAutofit/>
          </a:bodyPr>
          <a:lstStyle>
            <a:lvl1pPr>
              <a:defRPr sz="2100">
                <a:solidFill>
                  <a:srgbClr val="881419"/>
                </a:solidFill>
                <a:effectLst>
                  <a:outerShdw blurRad="38100" dist="38100" dir="2700000" algn="tl">
                    <a:srgbClr val="000000">
                      <a:alpha val="43137"/>
                    </a:srgbClr>
                  </a:outerShdw>
                </a:effectLst>
                <a:latin typeface="Century Gothic" panose="020B0502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436042" y="1556794"/>
            <a:ext cx="8229600" cy="4525963"/>
          </a:xfrm>
          <a:prstGeom prst="rect">
            <a:avLst/>
          </a:prstGeo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17712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81561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815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lvl1pPr algn="ctr">
              <a:defRPr sz="3000">
                <a:latin typeface="Calibri" panose="020F050202020403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sz="2100">
                <a:latin typeface="Calibri" panose="020F0502020204030204" pitchFamily="34" charset="0"/>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166542844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31841" y="274638"/>
            <a:ext cx="5554960" cy="490066"/>
          </a:xfrm>
          <a:prstGeom prst="rect">
            <a:avLst/>
          </a:prstGeom>
        </p:spPr>
        <p:txBody>
          <a:bodyPr>
            <a:noAutofit/>
          </a:bodyPr>
          <a:lstStyle>
            <a:lvl1pPr>
              <a:defRPr sz="2100">
                <a:solidFill>
                  <a:srgbClr val="881419"/>
                </a:solidFill>
                <a:effectLst>
                  <a:outerShdw blurRad="38100" dist="38100" dir="2700000" algn="tl">
                    <a:srgbClr val="000000">
                      <a:alpha val="43137"/>
                    </a:srgbClr>
                  </a:outerShdw>
                </a:effectLst>
                <a:latin typeface="Century Gothic" panose="020B0502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436042" y="1556794"/>
            <a:ext cx="8229600" cy="4525963"/>
          </a:xfrm>
          <a:prstGeom prst="rect">
            <a:avLst/>
          </a:prstGeo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17712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31841" y="274638"/>
            <a:ext cx="5554960" cy="490066"/>
          </a:xfrm>
          <a:prstGeom prst="rect">
            <a:avLst/>
          </a:prstGeom>
        </p:spPr>
        <p:txBody>
          <a:bodyPr>
            <a:noAutofit/>
          </a:bodyPr>
          <a:lstStyle>
            <a:lvl1pPr>
              <a:defRPr sz="2100">
                <a:solidFill>
                  <a:srgbClr val="881419"/>
                </a:solidFill>
                <a:effectLst>
                  <a:outerShdw blurRad="38100" dist="38100" dir="2700000" algn="tl">
                    <a:srgbClr val="000000">
                      <a:alpha val="43137"/>
                    </a:srgbClr>
                  </a:outerShdw>
                </a:effectLst>
                <a:latin typeface="Calibri" panose="020F050202020403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436042" y="1556794"/>
            <a:ext cx="8229600" cy="4525963"/>
          </a:xfrm>
          <a:prstGeom prst="rect">
            <a:avLst/>
          </a:prstGeo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148691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normAutofit/>
          </a:bodyPr>
          <a:lstStyle>
            <a:lvl1pPr algn="l">
              <a:defRPr sz="2400" b="0" cap="all">
                <a:solidFill>
                  <a:srgbClr val="990033"/>
                </a:solidFill>
                <a:effectLst>
                  <a:outerShdw blurRad="38100" dist="38100" dir="2700000" algn="tl">
                    <a:srgbClr val="000000">
                      <a:alpha val="43137"/>
                    </a:srgbClr>
                  </a:outerShdw>
                </a:effectLst>
                <a:latin typeface="Calibri" panose="020F0502020204030204" pitchFamily="34" charset="0"/>
              </a:defRPr>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latin typeface="Calibri" panose="020F0502020204030204" pitchFamily="34" charset="0"/>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Edit Master text styles</a:t>
            </a:r>
          </a:p>
        </p:txBody>
      </p:sp>
    </p:spTree>
    <p:extLst>
      <p:ext uri="{BB962C8B-B14F-4D97-AF65-F5344CB8AC3E}">
        <p14:creationId xmlns:p14="http://schemas.microsoft.com/office/powerpoint/2010/main" val="30529944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2"/>
            <a:ext cx="4038600" cy="4525963"/>
          </a:xfrm>
          <a:prstGeom prst="rect">
            <a:avLst/>
          </a:prstGeom>
        </p:spPr>
        <p:txBody>
          <a:bodyPr/>
          <a:lstStyle>
            <a:lvl1pPr>
              <a:defRPr sz="2100">
                <a:latin typeface="Calibri" panose="020F0502020204030204" pitchFamily="34" charset="0"/>
              </a:defRPr>
            </a:lvl1pPr>
            <a:lvl2pPr>
              <a:defRPr sz="1800">
                <a:latin typeface="Calibri" panose="020F0502020204030204" pitchFamily="34" charset="0"/>
              </a:defRPr>
            </a:lvl2pPr>
            <a:lvl3pPr>
              <a:defRPr sz="1500">
                <a:latin typeface="Calibri" panose="020F0502020204030204" pitchFamily="34" charset="0"/>
              </a:defRPr>
            </a:lvl3pPr>
            <a:lvl4pPr>
              <a:defRPr sz="1350">
                <a:latin typeface="Calibri" panose="020F0502020204030204" pitchFamily="34" charset="0"/>
              </a:defRPr>
            </a:lvl4pPr>
            <a:lvl5pPr>
              <a:defRPr sz="1350">
                <a:latin typeface="Calibri" panose="020F0502020204030204" pitchFamily="34" charset="0"/>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100">
                <a:latin typeface="Calibri" panose="020F0502020204030204" pitchFamily="34" charset="0"/>
              </a:defRPr>
            </a:lvl1pPr>
            <a:lvl2pPr>
              <a:defRPr sz="1800">
                <a:latin typeface="Calibri" panose="020F0502020204030204" pitchFamily="34" charset="0"/>
              </a:defRPr>
            </a:lvl2pPr>
            <a:lvl3pPr>
              <a:defRPr sz="1500">
                <a:latin typeface="Calibri" panose="020F0502020204030204" pitchFamily="34" charset="0"/>
              </a:defRPr>
            </a:lvl3pPr>
            <a:lvl4pPr>
              <a:defRPr sz="1350">
                <a:latin typeface="Calibri" panose="020F0502020204030204" pitchFamily="34" charset="0"/>
              </a:defRPr>
            </a:lvl4pPr>
            <a:lvl5pPr>
              <a:defRPr sz="1350">
                <a:latin typeface="Calibri" panose="020F0502020204030204" pitchFamily="34" charset="0"/>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1"/>
          <p:cNvSpPr txBox="1">
            <a:spLocks/>
          </p:cNvSpPr>
          <p:nvPr/>
        </p:nvSpPr>
        <p:spPr>
          <a:xfrm>
            <a:off x="3203848" y="274638"/>
            <a:ext cx="5482952" cy="634082"/>
          </a:xfrm>
          <a:prstGeom prst="rect">
            <a:avLst/>
          </a:prstGeom>
        </p:spPr>
        <p:txBody>
          <a:bodyPr vert="horz" lIns="68580" tIns="34290" rIns="68580" bIns="34290" rtlCol="0" anchor="ctr">
            <a:noAutofit/>
          </a:bodyPr>
          <a:lstStyle>
            <a:lvl1pPr algn="ctr" rtl="0" eaLnBrk="0" fontAlgn="base" hangingPunct="0">
              <a:spcBef>
                <a:spcPct val="0"/>
              </a:spcBef>
              <a:spcAft>
                <a:spcPct val="0"/>
              </a:spcAft>
              <a:defRPr sz="3200">
                <a:solidFill>
                  <a:schemeClr val="bg1"/>
                </a:solidFill>
                <a:effectLst>
                  <a:outerShdw blurRad="50800" dist="38100" dir="2700000" algn="tl" rotWithShape="0">
                    <a:prstClr val="black">
                      <a:alpha val="40000"/>
                    </a:prstClr>
                  </a:outerShdw>
                </a:effectLst>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2100" kern="0">
                <a:solidFill>
                  <a:srgbClr val="990033"/>
                </a:solidFill>
                <a:latin typeface="Calibri" panose="020F0502020204030204" pitchFamily="34" charset="0"/>
              </a:rPr>
              <a:t>Click to edit Master title style</a:t>
            </a:r>
            <a:endParaRPr lang="en-GB" sz="2100" kern="0">
              <a:solidFill>
                <a:srgbClr val="990033"/>
              </a:solidFill>
              <a:latin typeface="Calibri" panose="020F0502020204030204" pitchFamily="34" charset="0"/>
            </a:endParaRPr>
          </a:p>
        </p:txBody>
      </p:sp>
    </p:spTree>
    <p:extLst>
      <p:ext uri="{BB962C8B-B14F-4D97-AF65-F5344CB8AC3E}">
        <p14:creationId xmlns:p14="http://schemas.microsoft.com/office/powerpoint/2010/main" val="3558922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1800" b="1">
                <a:latin typeface="Calibri" panose="020F050202020403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latin typeface="Calibri" panose="020F0502020204030204" pitchFamily="34" charset="0"/>
              </a:defRPr>
            </a:lvl1pPr>
            <a:lvl2pPr>
              <a:defRPr sz="1500">
                <a:latin typeface="Calibri" panose="020F0502020204030204" pitchFamily="34" charset="0"/>
              </a:defRPr>
            </a:lvl2pPr>
            <a:lvl3pPr>
              <a:defRPr sz="1350">
                <a:latin typeface="Calibri" panose="020F0502020204030204" pitchFamily="34" charset="0"/>
              </a:defRPr>
            </a:lvl3pPr>
            <a:lvl4pPr>
              <a:defRPr sz="1200">
                <a:latin typeface="Calibri" panose="020F0502020204030204" pitchFamily="34" charset="0"/>
              </a:defRPr>
            </a:lvl4pPr>
            <a:lvl5pPr>
              <a:defRPr sz="1200">
                <a:latin typeface="Calibri" panose="020F0502020204030204" pitchFamily="34" charset="0"/>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1800" b="1">
                <a:latin typeface="Calibri" panose="020F050202020403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1800">
                <a:latin typeface="Calibri" panose="020F0502020204030204" pitchFamily="34" charset="0"/>
              </a:defRPr>
            </a:lvl1pPr>
            <a:lvl2pPr>
              <a:defRPr sz="1500">
                <a:latin typeface="Calibri" panose="020F0502020204030204" pitchFamily="34" charset="0"/>
              </a:defRPr>
            </a:lvl2pPr>
            <a:lvl3pPr>
              <a:defRPr sz="1350">
                <a:latin typeface="Calibri" panose="020F0502020204030204" pitchFamily="34" charset="0"/>
              </a:defRPr>
            </a:lvl3pPr>
            <a:lvl4pPr>
              <a:defRPr sz="1200">
                <a:latin typeface="Calibri" panose="020F0502020204030204" pitchFamily="34" charset="0"/>
              </a:defRPr>
            </a:lvl4pPr>
            <a:lvl5pPr>
              <a:defRPr sz="1200">
                <a:latin typeface="Calibri" panose="020F0502020204030204" pitchFamily="34" charset="0"/>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p:cNvSpPr>
            <a:spLocks noGrp="1"/>
          </p:cNvSpPr>
          <p:nvPr>
            <p:ph type="title"/>
          </p:nvPr>
        </p:nvSpPr>
        <p:spPr>
          <a:xfrm>
            <a:off x="3203848" y="274638"/>
            <a:ext cx="5482952" cy="634082"/>
          </a:xfrm>
          <a:prstGeom prst="rect">
            <a:avLst/>
          </a:prstGeom>
        </p:spPr>
        <p:txBody>
          <a:bodyPr>
            <a:noAutofit/>
          </a:bodyPr>
          <a:lstStyle>
            <a:lvl1pPr>
              <a:defRPr sz="2100">
                <a:solidFill>
                  <a:srgbClr val="990033"/>
                </a:solidFill>
                <a:effectLst>
                  <a:outerShdw blurRad="50800" dist="38100" dir="2700000" algn="tl" rotWithShape="0">
                    <a:prstClr val="black">
                      <a:alpha val="40000"/>
                    </a:prstClr>
                  </a:outerShdw>
                </a:effectLst>
                <a:latin typeface="Calibri" panose="020F050202020403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2652005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203848" y="274638"/>
            <a:ext cx="5482952" cy="634082"/>
          </a:xfrm>
          <a:prstGeom prst="rect">
            <a:avLst/>
          </a:prstGeom>
        </p:spPr>
        <p:txBody>
          <a:bodyPr>
            <a:noAutofit/>
          </a:bodyPr>
          <a:lstStyle>
            <a:lvl1pPr>
              <a:defRPr sz="2100">
                <a:solidFill>
                  <a:srgbClr val="990033"/>
                </a:solidFill>
                <a:effectLst>
                  <a:outerShdw blurRad="50800" dist="38100" dir="2700000" algn="tl" rotWithShape="0">
                    <a:prstClr val="black">
                      <a:alpha val="40000"/>
                    </a:prstClr>
                  </a:outerShdw>
                </a:effectLst>
                <a:latin typeface="Calibri" panose="020F050202020403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2138245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8701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30216" y="-171400"/>
            <a:ext cx="5256584" cy="883336"/>
          </a:xfrm>
          <a:prstGeom prst="rect">
            <a:avLst/>
          </a:prstGeom>
        </p:spPr>
        <p:txBody>
          <a:bodyPr anchor="b"/>
          <a:lstStyle>
            <a:lvl1pPr algn="r">
              <a:defRPr sz="1500" b="0"/>
            </a:lvl1pPr>
          </a:lstStyle>
          <a:p>
            <a:r>
              <a:rPr lang="en-US"/>
              <a:t>Click to edit Master title style</a:t>
            </a:r>
            <a:endParaRPr lang="en-GB"/>
          </a:p>
        </p:txBody>
      </p:sp>
      <p:sp>
        <p:nvSpPr>
          <p:cNvPr id="3" name="Content Placeholder 2"/>
          <p:cNvSpPr>
            <a:spLocks noGrp="1"/>
          </p:cNvSpPr>
          <p:nvPr>
            <p:ph idx="1"/>
          </p:nvPr>
        </p:nvSpPr>
        <p:spPr>
          <a:xfrm>
            <a:off x="3575050" y="1124746"/>
            <a:ext cx="5111750" cy="5001419"/>
          </a:xfrm>
          <a:prstGeom prst="rect">
            <a:avLst/>
          </a:prstGeom>
        </p:spPr>
        <p:txBody>
          <a:bodyPr/>
          <a:lstStyle>
            <a:lvl1pPr>
              <a:defRPr sz="2400">
                <a:latin typeface="Calibri" panose="020F0502020204030204" pitchFamily="34" charset="0"/>
              </a:defRPr>
            </a:lvl1pPr>
            <a:lvl2pPr>
              <a:defRPr sz="2100">
                <a:latin typeface="Calibri" panose="020F0502020204030204" pitchFamily="34" charset="0"/>
              </a:defRPr>
            </a:lvl2pPr>
            <a:lvl3pPr>
              <a:defRPr sz="1800">
                <a:latin typeface="Calibri" panose="020F0502020204030204" pitchFamily="34" charset="0"/>
              </a:defRPr>
            </a:lvl3pPr>
            <a:lvl4pPr>
              <a:defRPr sz="1500">
                <a:latin typeface="Calibri" panose="020F0502020204030204" pitchFamily="34" charset="0"/>
              </a:defRPr>
            </a:lvl4pPr>
            <a:lvl5pPr>
              <a:defRPr sz="1500">
                <a:latin typeface="Calibri" panose="020F0502020204030204" pitchFamily="34" charset="0"/>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050">
                <a:latin typeface="Calibri" panose="020F050202020403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19262359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1088136"/>
            <a:ext cx="5486400" cy="3639439"/>
          </a:xfrm>
          <a:prstGeom prst="rect">
            <a:avLst/>
          </a:prstGeom>
        </p:spPr>
        <p:txBody>
          <a:bodyPr/>
          <a:lstStyle>
            <a:lvl1pPr marL="0" indent="0">
              <a:buNone/>
              <a:defRPr sz="2400">
                <a:latin typeface="Calibri" panose="020F050202020403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050">
                <a:latin typeface="Calibri" panose="020F050202020403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3799892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normAutofit/>
          </a:bodyPr>
          <a:lstStyle>
            <a:lvl1pPr algn="l">
              <a:defRPr sz="2400" b="0" cap="all">
                <a:solidFill>
                  <a:srgbClr val="990033"/>
                </a:solidFill>
                <a:effectLst>
                  <a:outerShdw blurRad="38100" dist="38100" dir="2700000" algn="tl">
                    <a:srgbClr val="000000">
                      <a:alpha val="43137"/>
                    </a:srgbClr>
                  </a:outerShdw>
                </a:effectLst>
                <a:latin typeface="Century Gothic" panose="020B0502020202020204" pitchFamily="34" charset="0"/>
              </a:defRPr>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latin typeface="Century Gothic" panose="020B0502020202020204" pitchFamily="34" charset="0"/>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Edit Master text styles</a:t>
            </a:r>
          </a:p>
        </p:txBody>
      </p:sp>
    </p:spTree>
    <p:extLst>
      <p:ext uri="{BB962C8B-B14F-4D97-AF65-F5344CB8AC3E}">
        <p14:creationId xmlns:p14="http://schemas.microsoft.com/office/powerpoint/2010/main" val="40227390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6338"/>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197865"/>
            <a:ext cx="8229600" cy="4928300"/>
          </a:xfrm>
          <a:prstGeom prst="rect">
            <a:avLst/>
          </a:prstGeom>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802175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0704"/>
            <a:ext cx="2057400" cy="5065460"/>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1060704"/>
            <a:ext cx="6019800" cy="5065460"/>
          </a:xfrm>
          <a:prstGeom prst="rect">
            <a:avLst/>
          </a:prstGeom>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166131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a:prstGeom prst="rect">
            <a:avLst/>
          </a:prstGeom>
        </p:spPr>
        <p:txBody>
          <a:bodyPr/>
          <a:lstStyle/>
          <a:p>
            <a:r>
              <a:rPr lang="en-US"/>
              <a:t>Click to edit Master title style</a:t>
            </a:r>
            <a:endParaRPr lang="en-GB"/>
          </a:p>
        </p:txBody>
      </p:sp>
      <p:sp>
        <p:nvSpPr>
          <p:cNvPr id="3" name="ClipArt Placeholder 2"/>
          <p:cNvSpPr>
            <a:spLocks noGrp="1"/>
          </p:cNvSpPr>
          <p:nvPr>
            <p:ph type="clipArt" sz="half" idx="1"/>
          </p:nvPr>
        </p:nvSpPr>
        <p:spPr>
          <a:xfrm>
            <a:off x="457200" y="1052738"/>
            <a:ext cx="4038600" cy="5073427"/>
          </a:xfrm>
          <a:prstGeom prst="rect">
            <a:avLst/>
          </a:prstGeom>
        </p:spPr>
        <p:txBody>
          <a:bodyPr/>
          <a:lstStyle>
            <a:lvl1pPr>
              <a:defRPr>
                <a:latin typeface="Calibri" panose="020F0502020204030204" pitchFamily="34" charset="0"/>
              </a:defRPr>
            </a:lvl1pPr>
          </a:lstStyle>
          <a:p>
            <a:pPr lvl="0"/>
            <a:r>
              <a:rPr lang="en-US" noProof="0"/>
              <a:t>Click icon to add online image</a:t>
            </a:r>
            <a:endParaRPr lang="en-GB" noProof="0"/>
          </a:p>
        </p:txBody>
      </p:sp>
      <p:sp>
        <p:nvSpPr>
          <p:cNvPr id="4" name="Text Placeholder 3"/>
          <p:cNvSpPr>
            <a:spLocks noGrp="1"/>
          </p:cNvSpPr>
          <p:nvPr>
            <p:ph type="body" sz="half" idx="2"/>
          </p:nvPr>
        </p:nvSpPr>
        <p:spPr>
          <a:xfrm>
            <a:off x="4648200" y="1052738"/>
            <a:ext cx="4038600" cy="5073427"/>
          </a:xfrm>
          <a:prstGeom prst="rect">
            <a:avLst/>
          </a:prstGeo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662427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67194"/>
          </a:xfrm>
          <a:prstGeom prst="rect">
            <a:avLst/>
          </a:prstGeom>
        </p:spPr>
        <p:txBody>
          <a:bodyPr/>
          <a:lstStyle/>
          <a:p>
            <a:r>
              <a:rPr lang="en-US"/>
              <a:t>Click to edit Master title style</a:t>
            </a:r>
            <a:endParaRPr lang="en-GB"/>
          </a:p>
        </p:txBody>
      </p:sp>
      <p:sp>
        <p:nvSpPr>
          <p:cNvPr id="3" name="Table Placeholder 2"/>
          <p:cNvSpPr>
            <a:spLocks noGrp="1"/>
          </p:cNvSpPr>
          <p:nvPr>
            <p:ph type="tbl" idx="1"/>
          </p:nvPr>
        </p:nvSpPr>
        <p:spPr>
          <a:xfrm>
            <a:off x="457200" y="1133857"/>
            <a:ext cx="8229600" cy="4992308"/>
          </a:xfrm>
          <a:prstGeom prst="rect">
            <a:avLst/>
          </a:prstGeom>
        </p:spPr>
        <p:txBody>
          <a:bodyPr/>
          <a:lstStyle>
            <a:lvl1pPr>
              <a:defRPr>
                <a:latin typeface="Calibri" panose="020F0502020204030204" pitchFamily="34" charset="0"/>
              </a:defRPr>
            </a:lvl1pPr>
          </a:lstStyle>
          <a:p>
            <a:pPr lvl="0"/>
            <a:r>
              <a:rPr lang="en-US" noProof="0"/>
              <a:t>Click icon to add table</a:t>
            </a:r>
            <a:endParaRPr lang="en-GB" noProof="0"/>
          </a:p>
        </p:txBody>
      </p:sp>
    </p:spTree>
    <p:extLst>
      <p:ext uri="{BB962C8B-B14F-4D97-AF65-F5344CB8AC3E}">
        <p14:creationId xmlns:p14="http://schemas.microsoft.com/office/powerpoint/2010/main" val="40027708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050"/>
          </a:xfrm>
          <a:prstGeom prst="rect">
            <a:avLst/>
          </a:prstGeom>
        </p:spPr>
        <p:txBody>
          <a:bodyPr/>
          <a:lstStyle/>
          <a:p>
            <a:r>
              <a:rPr lang="en-US"/>
              <a:t>Click to edit Master title style</a:t>
            </a:r>
            <a:endParaRPr lang="en-GB"/>
          </a:p>
        </p:txBody>
      </p:sp>
      <p:sp>
        <p:nvSpPr>
          <p:cNvPr id="3" name="Chart Placeholder 2"/>
          <p:cNvSpPr>
            <a:spLocks noGrp="1"/>
          </p:cNvSpPr>
          <p:nvPr>
            <p:ph type="chart" idx="1"/>
          </p:nvPr>
        </p:nvSpPr>
        <p:spPr>
          <a:xfrm>
            <a:off x="457200" y="1152145"/>
            <a:ext cx="8229600" cy="4974020"/>
          </a:xfrm>
          <a:prstGeom prst="rect">
            <a:avLst/>
          </a:prstGeom>
        </p:spPr>
        <p:txBody>
          <a:bodyPr/>
          <a:lstStyle>
            <a:lvl1pPr>
              <a:defRPr>
                <a:latin typeface="Calibri" panose="020F0502020204030204" pitchFamily="34" charset="0"/>
              </a:defRPr>
            </a:lvl1pPr>
          </a:lstStyle>
          <a:p>
            <a:pPr lvl="0"/>
            <a:r>
              <a:rPr lang="en-US" noProof="0"/>
              <a:t>Click icon to add chart</a:t>
            </a:r>
            <a:endParaRPr lang="en-GB" noProof="0"/>
          </a:p>
        </p:txBody>
      </p:sp>
    </p:spTree>
    <p:extLst>
      <p:ext uri="{BB962C8B-B14F-4D97-AF65-F5344CB8AC3E}">
        <p14:creationId xmlns:p14="http://schemas.microsoft.com/office/powerpoint/2010/main" val="21346664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4314"/>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124713"/>
            <a:ext cx="4038600" cy="5001452"/>
          </a:xfrm>
          <a:prstGeom prst="rect">
            <a:avLst/>
          </a:prstGeo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115568"/>
            <a:ext cx="4038600" cy="2368868"/>
          </a:xfrm>
          <a:prstGeom prst="rect">
            <a:avLst/>
          </a:prstGeo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3639313"/>
            <a:ext cx="4038600" cy="2486852"/>
          </a:xfrm>
          <a:prstGeom prst="rect">
            <a:avLst/>
          </a:prstGeo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245134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233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152145"/>
            <a:ext cx="4038600" cy="4974019"/>
          </a:xfrm>
          <a:prstGeom prst="rect">
            <a:avLst/>
          </a:prstGeo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648200" y="1152145"/>
            <a:ext cx="4038600" cy="4974020"/>
          </a:xfrm>
          <a:prstGeom prst="rect">
            <a:avLst/>
          </a:prstGeo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048553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94626"/>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179577"/>
            <a:ext cx="4038600" cy="4946588"/>
          </a:xfrm>
          <a:prstGeom prst="rect">
            <a:avLst/>
          </a:prstGeo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179577"/>
            <a:ext cx="4038600" cy="4946587"/>
          </a:xfrm>
          <a:prstGeom prst="rect">
            <a:avLst/>
          </a:prstGeo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789733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052738"/>
            <a:ext cx="4038600" cy="5073427"/>
          </a:xfrm>
          <a:prstGeom prst="rect">
            <a:avLst/>
          </a:prstGeom>
        </p:spPr>
        <p:txBody>
          <a:bodyPr/>
          <a:lstStyle>
            <a:lvl1pPr>
              <a:defRPr sz="2100">
                <a:latin typeface="Calibri" panose="020F0502020204030204" pitchFamily="34" charset="0"/>
              </a:defRPr>
            </a:lvl1pPr>
            <a:lvl2pPr>
              <a:defRPr sz="1800">
                <a:latin typeface="Calibri" panose="020F0502020204030204" pitchFamily="34" charset="0"/>
              </a:defRPr>
            </a:lvl2pPr>
            <a:lvl3pPr>
              <a:defRPr sz="1500">
                <a:latin typeface="Calibri" panose="020F0502020204030204" pitchFamily="34" charset="0"/>
              </a:defRPr>
            </a:lvl3pPr>
            <a:lvl4pPr>
              <a:defRPr sz="1350">
                <a:latin typeface="Calibri" panose="020F0502020204030204" pitchFamily="34" charset="0"/>
              </a:defRPr>
            </a:lvl4pPr>
            <a:lvl5pPr>
              <a:defRPr sz="1350">
                <a:latin typeface="Calibri" panose="020F0502020204030204" pitchFamily="34" charset="0"/>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052738"/>
            <a:ext cx="4038600" cy="5073427"/>
          </a:xfrm>
          <a:prstGeom prst="rect">
            <a:avLst/>
          </a:prstGeom>
        </p:spPr>
        <p:txBody>
          <a:bodyPr/>
          <a:lstStyle>
            <a:lvl1pPr>
              <a:defRPr sz="2100">
                <a:latin typeface="Calibri" panose="020F0502020204030204" pitchFamily="34" charset="0"/>
              </a:defRPr>
            </a:lvl1pPr>
            <a:lvl2pPr>
              <a:defRPr sz="1800">
                <a:latin typeface="Calibri" panose="020F0502020204030204" pitchFamily="34" charset="0"/>
              </a:defRPr>
            </a:lvl2pPr>
            <a:lvl3pPr>
              <a:defRPr sz="1500">
                <a:latin typeface="Calibri" panose="020F0502020204030204" pitchFamily="34" charset="0"/>
              </a:defRPr>
            </a:lvl3pPr>
            <a:lvl4pPr>
              <a:defRPr sz="1350">
                <a:latin typeface="Calibri" panose="020F0502020204030204" pitchFamily="34" charset="0"/>
              </a:defRPr>
            </a:lvl4pPr>
            <a:lvl5pPr>
              <a:defRPr sz="1350">
                <a:latin typeface="Calibri" panose="020F0502020204030204" pitchFamily="34" charset="0"/>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579634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normAutofit/>
          </a:bodyPr>
          <a:lstStyle>
            <a:lvl1pPr algn="l">
              <a:defRPr sz="2400" b="0" cap="all">
                <a:solidFill>
                  <a:srgbClr val="990033"/>
                </a:solidFill>
                <a:effectLst>
                  <a:outerShdw blurRad="38100" dist="38100" dir="2700000" algn="tl">
                    <a:srgbClr val="000000">
                      <a:alpha val="43137"/>
                    </a:srgbClr>
                  </a:outerShdw>
                </a:effectLst>
                <a:latin typeface="Century Gothic" panose="020B0502020202020204" pitchFamily="34" charset="0"/>
              </a:defRPr>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latin typeface="Century Gothic" panose="020B0502020202020204" pitchFamily="34" charset="0"/>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Edit Master text styles</a:t>
            </a:r>
          </a:p>
        </p:txBody>
      </p:sp>
    </p:spTree>
    <p:extLst>
      <p:ext uri="{BB962C8B-B14F-4D97-AF65-F5344CB8AC3E}">
        <p14:creationId xmlns:p14="http://schemas.microsoft.com/office/powerpoint/2010/main" val="4022739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2"/>
            <a:ext cx="4038600" cy="4525963"/>
          </a:xfrm>
          <a:prstGeom prst="rect">
            <a:avLst/>
          </a:prstGeom>
        </p:spPr>
        <p:txBody>
          <a:bodyPr/>
          <a:lstStyle>
            <a:lvl1pPr>
              <a:defRPr sz="2100">
                <a:latin typeface="Century Gothic" panose="020B0502020202020204" pitchFamily="34" charset="0"/>
              </a:defRPr>
            </a:lvl1pPr>
            <a:lvl2pPr>
              <a:defRPr sz="1800">
                <a:latin typeface="Century Gothic" panose="020B0502020202020204" pitchFamily="34" charset="0"/>
              </a:defRPr>
            </a:lvl2pPr>
            <a:lvl3pPr>
              <a:defRPr sz="1500">
                <a:latin typeface="Century Gothic" panose="020B0502020202020204" pitchFamily="34" charset="0"/>
              </a:defRPr>
            </a:lvl3pPr>
            <a:lvl4pPr>
              <a:defRPr sz="1350">
                <a:latin typeface="Century Gothic" panose="020B0502020202020204" pitchFamily="34" charset="0"/>
              </a:defRPr>
            </a:lvl4pPr>
            <a:lvl5pPr>
              <a:defRPr sz="1350">
                <a:latin typeface="Century Gothic" panose="020B0502020202020204" pitchFamily="34" charset="0"/>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100">
                <a:latin typeface="Century Gothic" panose="020B0502020202020204" pitchFamily="34" charset="0"/>
              </a:defRPr>
            </a:lvl1pPr>
            <a:lvl2pPr>
              <a:defRPr sz="1800">
                <a:latin typeface="Century Gothic" panose="020B0502020202020204" pitchFamily="34" charset="0"/>
              </a:defRPr>
            </a:lvl2pPr>
            <a:lvl3pPr>
              <a:defRPr sz="1500">
                <a:latin typeface="Century Gothic" panose="020B0502020202020204" pitchFamily="34" charset="0"/>
              </a:defRPr>
            </a:lvl3pPr>
            <a:lvl4pPr>
              <a:defRPr sz="1350">
                <a:latin typeface="Century Gothic" panose="020B0502020202020204" pitchFamily="34" charset="0"/>
              </a:defRPr>
            </a:lvl4pPr>
            <a:lvl5pPr>
              <a:defRPr sz="1350">
                <a:latin typeface="Century Gothic" panose="020B0502020202020204" pitchFamily="34" charset="0"/>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1"/>
          <p:cNvSpPr txBox="1">
            <a:spLocks/>
          </p:cNvSpPr>
          <p:nvPr/>
        </p:nvSpPr>
        <p:spPr>
          <a:xfrm>
            <a:off x="3203848" y="274638"/>
            <a:ext cx="5482952" cy="634082"/>
          </a:xfrm>
          <a:prstGeom prst="rect">
            <a:avLst/>
          </a:prstGeom>
        </p:spPr>
        <p:txBody>
          <a:bodyPr vert="horz" lIns="68580" tIns="34290" rIns="68580" bIns="34290" rtlCol="0" anchor="ctr">
            <a:noAutofit/>
          </a:bodyPr>
          <a:lstStyle>
            <a:lvl1pPr algn="ctr" rtl="0" eaLnBrk="0" fontAlgn="base" hangingPunct="0">
              <a:spcBef>
                <a:spcPct val="0"/>
              </a:spcBef>
              <a:spcAft>
                <a:spcPct val="0"/>
              </a:spcAft>
              <a:defRPr sz="3200">
                <a:solidFill>
                  <a:schemeClr val="bg1"/>
                </a:solidFill>
                <a:effectLst>
                  <a:outerShdw blurRad="50800" dist="38100" dir="2700000" algn="tl" rotWithShape="0">
                    <a:prstClr val="black">
                      <a:alpha val="40000"/>
                    </a:prstClr>
                  </a:outerShdw>
                </a:effectLst>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2100" kern="0">
                <a:solidFill>
                  <a:srgbClr val="990033"/>
                </a:solidFill>
                <a:latin typeface="Century Gothic" panose="020B0502020202020204" pitchFamily="34" charset="0"/>
              </a:rPr>
              <a:t>Click to edit Master title style</a:t>
            </a:r>
            <a:endParaRPr lang="en-GB" sz="2100" kern="0">
              <a:solidFill>
                <a:srgbClr val="990033"/>
              </a:solidFill>
              <a:latin typeface="Century Gothic" panose="020B0502020202020204" pitchFamily="34" charset="0"/>
            </a:endParaRPr>
          </a:p>
        </p:txBody>
      </p:sp>
    </p:spTree>
    <p:extLst>
      <p:ext uri="{BB962C8B-B14F-4D97-AF65-F5344CB8AC3E}">
        <p14:creationId xmlns:p14="http://schemas.microsoft.com/office/powerpoint/2010/main" val="1019764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2"/>
            <a:ext cx="4038600" cy="4525963"/>
          </a:xfrm>
          <a:prstGeom prst="rect">
            <a:avLst/>
          </a:prstGeom>
        </p:spPr>
        <p:txBody>
          <a:bodyPr/>
          <a:lstStyle>
            <a:lvl1pPr>
              <a:defRPr sz="2100">
                <a:latin typeface="Century Gothic" panose="020B0502020202020204" pitchFamily="34" charset="0"/>
              </a:defRPr>
            </a:lvl1pPr>
            <a:lvl2pPr>
              <a:defRPr sz="1800">
                <a:latin typeface="Century Gothic" panose="020B0502020202020204" pitchFamily="34" charset="0"/>
              </a:defRPr>
            </a:lvl2pPr>
            <a:lvl3pPr>
              <a:defRPr sz="1500">
                <a:latin typeface="Century Gothic" panose="020B0502020202020204" pitchFamily="34" charset="0"/>
              </a:defRPr>
            </a:lvl3pPr>
            <a:lvl4pPr>
              <a:defRPr sz="1350">
                <a:latin typeface="Century Gothic" panose="020B0502020202020204" pitchFamily="34" charset="0"/>
              </a:defRPr>
            </a:lvl4pPr>
            <a:lvl5pPr>
              <a:defRPr sz="1350">
                <a:latin typeface="Century Gothic" panose="020B0502020202020204" pitchFamily="34" charset="0"/>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100">
                <a:latin typeface="Century Gothic" panose="020B0502020202020204" pitchFamily="34" charset="0"/>
              </a:defRPr>
            </a:lvl1pPr>
            <a:lvl2pPr>
              <a:defRPr sz="1800">
                <a:latin typeface="Century Gothic" panose="020B0502020202020204" pitchFamily="34" charset="0"/>
              </a:defRPr>
            </a:lvl2pPr>
            <a:lvl3pPr>
              <a:defRPr sz="1500">
                <a:latin typeface="Century Gothic" panose="020B0502020202020204" pitchFamily="34" charset="0"/>
              </a:defRPr>
            </a:lvl3pPr>
            <a:lvl4pPr>
              <a:defRPr sz="1350">
                <a:latin typeface="Century Gothic" panose="020B0502020202020204" pitchFamily="34" charset="0"/>
              </a:defRPr>
            </a:lvl4pPr>
            <a:lvl5pPr>
              <a:defRPr sz="1350">
                <a:latin typeface="Century Gothic" panose="020B0502020202020204" pitchFamily="34" charset="0"/>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1"/>
          <p:cNvSpPr txBox="1">
            <a:spLocks/>
          </p:cNvSpPr>
          <p:nvPr/>
        </p:nvSpPr>
        <p:spPr>
          <a:xfrm>
            <a:off x="3203848" y="274638"/>
            <a:ext cx="5482952" cy="634082"/>
          </a:xfrm>
          <a:prstGeom prst="rect">
            <a:avLst/>
          </a:prstGeom>
        </p:spPr>
        <p:txBody>
          <a:bodyPr vert="horz" lIns="68580" tIns="34290" rIns="68580" bIns="34290" rtlCol="0" anchor="ctr">
            <a:noAutofit/>
          </a:bodyPr>
          <a:lstStyle>
            <a:lvl1pPr algn="ctr" rtl="0" eaLnBrk="0" fontAlgn="base" hangingPunct="0">
              <a:spcBef>
                <a:spcPct val="0"/>
              </a:spcBef>
              <a:spcAft>
                <a:spcPct val="0"/>
              </a:spcAft>
              <a:defRPr sz="3200">
                <a:solidFill>
                  <a:schemeClr val="bg1"/>
                </a:solidFill>
                <a:effectLst>
                  <a:outerShdw blurRad="50800" dist="38100" dir="2700000" algn="tl" rotWithShape="0">
                    <a:prstClr val="black">
                      <a:alpha val="40000"/>
                    </a:prstClr>
                  </a:outerShdw>
                </a:effectLst>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2100" kern="0">
                <a:solidFill>
                  <a:srgbClr val="990033"/>
                </a:solidFill>
                <a:latin typeface="Century Gothic" panose="020B0502020202020204" pitchFamily="34" charset="0"/>
              </a:rPr>
              <a:t>Click to edit Master title style</a:t>
            </a:r>
            <a:endParaRPr lang="en-GB" sz="2100" kern="0">
              <a:solidFill>
                <a:srgbClr val="990033"/>
              </a:solidFill>
              <a:latin typeface="Century Gothic" panose="020B0502020202020204" pitchFamily="34" charset="0"/>
            </a:endParaRPr>
          </a:p>
        </p:txBody>
      </p:sp>
    </p:spTree>
    <p:extLst>
      <p:ext uri="{BB962C8B-B14F-4D97-AF65-F5344CB8AC3E}">
        <p14:creationId xmlns:p14="http://schemas.microsoft.com/office/powerpoint/2010/main" val="101976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1800" b="1">
                <a:latin typeface="Century Gothic" panose="020B0502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latin typeface="Century Gothic" panose="020B0502020202020204" pitchFamily="34" charset="0"/>
              </a:defRPr>
            </a:lvl1pPr>
            <a:lvl2pPr>
              <a:defRPr sz="1500">
                <a:latin typeface="Century Gothic" panose="020B0502020202020204" pitchFamily="34" charset="0"/>
              </a:defRPr>
            </a:lvl2pPr>
            <a:lvl3pPr>
              <a:defRPr sz="1350">
                <a:latin typeface="Century Gothic" panose="020B0502020202020204" pitchFamily="34" charset="0"/>
              </a:defRPr>
            </a:lvl3pPr>
            <a:lvl4pPr>
              <a:defRPr sz="1200">
                <a:latin typeface="Century Gothic" panose="020B0502020202020204" pitchFamily="34" charset="0"/>
              </a:defRPr>
            </a:lvl4pPr>
            <a:lvl5pPr>
              <a:defRPr sz="1200">
                <a:latin typeface="Century Gothic" panose="020B0502020202020204" pitchFamily="34" charset="0"/>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1800" b="1">
                <a:latin typeface="Century Gothic" panose="020B0502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1800">
                <a:latin typeface="Century Gothic" panose="020B0502020202020204" pitchFamily="34" charset="0"/>
              </a:defRPr>
            </a:lvl1pPr>
            <a:lvl2pPr>
              <a:defRPr sz="1500">
                <a:latin typeface="Century Gothic" panose="020B0502020202020204" pitchFamily="34" charset="0"/>
              </a:defRPr>
            </a:lvl2pPr>
            <a:lvl3pPr>
              <a:defRPr sz="1350">
                <a:latin typeface="Century Gothic" panose="020B0502020202020204" pitchFamily="34" charset="0"/>
              </a:defRPr>
            </a:lvl3pPr>
            <a:lvl4pPr>
              <a:defRPr sz="1200">
                <a:latin typeface="Century Gothic" panose="020B0502020202020204" pitchFamily="34" charset="0"/>
              </a:defRPr>
            </a:lvl4pPr>
            <a:lvl5pPr>
              <a:defRPr sz="1200">
                <a:latin typeface="Century Gothic" panose="020B0502020202020204" pitchFamily="34" charset="0"/>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p:cNvSpPr>
            <a:spLocks noGrp="1"/>
          </p:cNvSpPr>
          <p:nvPr>
            <p:ph type="title"/>
          </p:nvPr>
        </p:nvSpPr>
        <p:spPr>
          <a:xfrm>
            <a:off x="3203848" y="274638"/>
            <a:ext cx="5482952" cy="634082"/>
          </a:xfrm>
          <a:prstGeom prst="rect">
            <a:avLst/>
          </a:prstGeom>
        </p:spPr>
        <p:txBody>
          <a:bodyPr>
            <a:noAutofit/>
          </a:bodyPr>
          <a:lstStyle>
            <a:lvl1pPr>
              <a:defRPr sz="2100">
                <a:solidFill>
                  <a:srgbClr val="990033"/>
                </a:solidFill>
                <a:effectLst>
                  <a:outerShdw blurRad="50800" dist="38100" dir="2700000" algn="tl" rotWithShape="0">
                    <a:prstClr val="black">
                      <a:alpha val="40000"/>
                    </a:prstClr>
                  </a:outerShdw>
                </a:effectLst>
                <a:latin typeface="Century Gothic" panose="020B0502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17933955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1800" b="1">
                <a:latin typeface="Century Gothic" panose="020B0502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latin typeface="Century Gothic" panose="020B0502020202020204" pitchFamily="34" charset="0"/>
              </a:defRPr>
            </a:lvl1pPr>
            <a:lvl2pPr>
              <a:defRPr sz="1500">
                <a:latin typeface="Century Gothic" panose="020B0502020202020204" pitchFamily="34" charset="0"/>
              </a:defRPr>
            </a:lvl2pPr>
            <a:lvl3pPr>
              <a:defRPr sz="1350">
                <a:latin typeface="Century Gothic" panose="020B0502020202020204" pitchFamily="34" charset="0"/>
              </a:defRPr>
            </a:lvl3pPr>
            <a:lvl4pPr>
              <a:defRPr sz="1200">
                <a:latin typeface="Century Gothic" panose="020B0502020202020204" pitchFamily="34" charset="0"/>
              </a:defRPr>
            </a:lvl4pPr>
            <a:lvl5pPr>
              <a:defRPr sz="1200">
                <a:latin typeface="Century Gothic" panose="020B0502020202020204" pitchFamily="34" charset="0"/>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1800" b="1">
                <a:latin typeface="Century Gothic" panose="020B0502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1800">
                <a:latin typeface="Century Gothic" panose="020B0502020202020204" pitchFamily="34" charset="0"/>
              </a:defRPr>
            </a:lvl1pPr>
            <a:lvl2pPr>
              <a:defRPr sz="1500">
                <a:latin typeface="Century Gothic" panose="020B0502020202020204" pitchFamily="34" charset="0"/>
              </a:defRPr>
            </a:lvl2pPr>
            <a:lvl3pPr>
              <a:defRPr sz="1350">
                <a:latin typeface="Century Gothic" panose="020B0502020202020204" pitchFamily="34" charset="0"/>
              </a:defRPr>
            </a:lvl3pPr>
            <a:lvl4pPr>
              <a:defRPr sz="1200">
                <a:latin typeface="Century Gothic" panose="020B0502020202020204" pitchFamily="34" charset="0"/>
              </a:defRPr>
            </a:lvl4pPr>
            <a:lvl5pPr>
              <a:defRPr sz="1200">
                <a:latin typeface="Century Gothic" panose="020B0502020202020204" pitchFamily="34" charset="0"/>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p:cNvSpPr>
            <a:spLocks noGrp="1"/>
          </p:cNvSpPr>
          <p:nvPr>
            <p:ph type="title"/>
          </p:nvPr>
        </p:nvSpPr>
        <p:spPr>
          <a:xfrm>
            <a:off x="3203848" y="274638"/>
            <a:ext cx="5482952" cy="634082"/>
          </a:xfrm>
          <a:prstGeom prst="rect">
            <a:avLst/>
          </a:prstGeom>
        </p:spPr>
        <p:txBody>
          <a:bodyPr>
            <a:noAutofit/>
          </a:bodyPr>
          <a:lstStyle>
            <a:lvl1pPr>
              <a:defRPr sz="2100">
                <a:solidFill>
                  <a:srgbClr val="990033"/>
                </a:solidFill>
                <a:effectLst>
                  <a:outerShdw blurRad="50800" dist="38100" dir="2700000" algn="tl" rotWithShape="0">
                    <a:prstClr val="black">
                      <a:alpha val="40000"/>
                    </a:prstClr>
                  </a:outerShdw>
                </a:effectLst>
                <a:latin typeface="Century Gothic" panose="020B0502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1793395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203848" y="274638"/>
            <a:ext cx="5482952" cy="634082"/>
          </a:xfrm>
          <a:prstGeom prst="rect">
            <a:avLst/>
          </a:prstGeom>
        </p:spPr>
        <p:txBody>
          <a:bodyPr>
            <a:noAutofit/>
          </a:bodyPr>
          <a:lstStyle>
            <a:lvl1pPr>
              <a:defRPr sz="2100">
                <a:solidFill>
                  <a:srgbClr val="990033"/>
                </a:solidFill>
                <a:effectLst>
                  <a:outerShdw blurRad="50800" dist="38100" dir="2700000" algn="tl" rotWithShape="0">
                    <a:prstClr val="black">
                      <a:alpha val="40000"/>
                    </a:prstClr>
                  </a:outerShdw>
                </a:effectLst>
                <a:latin typeface="Century Gothic" panose="020B0502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30365251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203848" y="274638"/>
            <a:ext cx="5482952" cy="634082"/>
          </a:xfrm>
          <a:prstGeom prst="rect">
            <a:avLst/>
          </a:prstGeom>
        </p:spPr>
        <p:txBody>
          <a:bodyPr>
            <a:noAutofit/>
          </a:bodyPr>
          <a:lstStyle>
            <a:lvl1pPr>
              <a:defRPr sz="2100">
                <a:solidFill>
                  <a:srgbClr val="990033"/>
                </a:solidFill>
                <a:effectLst>
                  <a:outerShdw blurRad="50800" dist="38100" dir="2700000" algn="tl" rotWithShape="0">
                    <a:prstClr val="black">
                      <a:alpha val="40000"/>
                    </a:prstClr>
                  </a:outerShdw>
                </a:effectLst>
                <a:latin typeface="Century Gothic" panose="020B0502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3036525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96565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9656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30216" y="-171400"/>
            <a:ext cx="5256584" cy="883336"/>
          </a:xfrm>
          <a:prstGeom prst="rect">
            <a:avLst/>
          </a:prstGeom>
        </p:spPr>
        <p:txBody>
          <a:bodyPr anchor="b"/>
          <a:lstStyle>
            <a:lvl1pPr algn="r">
              <a:defRPr sz="1500" b="0"/>
            </a:lvl1pPr>
          </a:lstStyle>
          <a:p>
            <a:r>
              <a:rPr lang="en-US"/>
              <a:t>Click to edit Master title style</a:t>
            </a:r>
            <a:endParaRPr lang="en-GB"/>
          </a:p>
        </p:txBody>
      </p:sp>
      <p:sp>
        <p:nvSpPr>
          <p:cNvPr id="3" name="Content Placeholder 2"/>
          <p:cNvSpPr>
            <a:spLocks noGrp="1"/>
          </p:cNvSpPr>
          <p:nvPr>
            <p:ph idx="1"/>
          </p:nvPr>
        </p:nvSpPr>
        <p:spPr>
          <a:xfrm>
            <a:off x="3575050" y="1124746"/>
            <a:ext cx="5111750" cy="5001419"/>
          </a:xfrm>
          <a:prstGeom prst="rect">
            <a:avLst/>
          </a:prstGeom>
        </p:spPr>
        <p:txBody>
          <a:bodyPr/>
          <a:lstStyle>
            <a:lvl1pPr>
              <a:defRPr sz="2400">
                <a:latin typeface="Century Gothic" panose="020B0502020202020204" pitchFamily="34" charset="0"/>
              </a:defRPr>
            </a:lvl1pPr>
            <a:lvl2pPr>
              <a:defRPr sz="2100">
                <a:latin typeface="Century Gothic" panose="020B0502020202020204" pitchFamily="34" charset="0"/>
              </a:defRPr>
            </a:lvl2pPr>
            <a:lvl3pPr>
              <a:defRPr sz="1800">
                <a:latin typeface="Century Gothic" panose="020B0502020202020204" pitchFamily="34" charset="0"/>
              </a:defRPr>
            </a:lvl3pPr>
            <a:lvl4pPr>
              <a:defRPr sz="1500">
                <a:latin typeface="Century Gothic" panose="020B0502020202020204" pitchFamily="34" charset="0"/>
              </a:defRPr>
            </a:lvl4pPr>
            <a:lvl5pPr>
              <a:defRPr sz="1500">
                <a:latin typeface="Century Gothic" panose="020B0502020202020204" pitchFamily="34" charset="0"/>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050">
                <a:latin typeface="Century Gothic" panose="020B0502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8807723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30216" y="-171400"/>
            <a:ext cx="5256584" cy="883336"/>
          </a:xfrm>
          <a:prstGeom prst="rect">
            <a:avLst/>
          </a:prstGeom>
        </p:spPr>
        <p:txBody>
          <a:bodyPr anchor="b"/>
          <a:lstStyle>
            <a:lvl1pPr algn="r">
              <a:defRPr sz="1500" b="0"/>
            </a:lvl1pPr>
          </a:lstStyle>
          <a:p>
            <a:r>
              <a:rPr lang="en-US"/>
              <a:t>Click to edit Master title style</a:t>
            </a:r>
            <a:endParaRPr lang="en-GB"/>
          </a:p>
        </p:txBody>
      </p:sp>
      <p:sp>
        <p:nvSpPr>
          <p:cNvPr id="3" name="Content Placeholder 2"/>
          <p:cNvSpPr>
            <a:spLocks noGrp="1"/>
          </p:cNvSpPr>
          <p:nvPr>
            <p:ph idx="1"/>
          </p:nvPr>
        </p:nvSpPr>
        <p:spPr>
          <a:xfrm>
            <a:off x="3575050" y="1124746"/>
            <a:ext cx="5111750" cy="5001419"/>
          </a:xfrm>
          <a:prstGeom prst="rect">
            <a:avLst/>
          </a:prstGeom>
        </p:spPr>
        <p:txBody>
          <a:bodyPr/>
          <a:lstStyle>
            <a:lvl1pPr>
              <a:defRPr sz="2400">
                <a:latin typeface="Century Gothic" panose="020B0502020202020204" pitchFamily="34" charset="0"/>
              </a:defRPr>
            </a:lvl1pPr>
            <a:lvl2pPr>
              <a:defRPr sz="2100">
                <a:latin typeface="Century Gothic" panose="020B0502020202020204" pitchFamily="34" charset="0"/>
              </a:defRPr>
            </a:lvl2pPr>
            <a:lvl3pPr>
              <a:defRPr sz="1800">
                <a:latin typeface="Century Gothic" panose="020B0502020202020204" pitchFamily="34" charset="0"/>
              </a:defRPr>
            </a:lvl3pPr>
            <a:lvl4pPr>
              <a:defRPr sz="1500">
                <a:latin typeface="Century Gothic" panose="020B0502020202020204" pitchFamily="34" charset="0"/>
              </a:defRPr>
            </a:lvl4pPr>
            <a:lvl5pPr>
              <a:defRPr sz="1500">
                <a:latin typeface="Century Gothic" panose="020B0502020202020204" pitchFamily="34" charset="0"/>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050">
                <a:latin typeface="Century Gothic" panose="020B0502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880772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1088136"/>
            <a:ext cx="5486400" cy="3639439"/>
          </a:xfrm>
          <a:prstGeom prst="rect">
            <a:avLst/>
          </a:prstGeom>
        </p:spPr>
        <p:txBody>
          <a:bodyPr/>
          <a:lstStyle>
            <a:lvl1pPr marL="0" indent="0">
              <a:buNone/>
              <a:defRPr sz="2400">
                <a:latin typeface="Century Gothic" panose="020B0502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050">
                <a:latin typeface="Century Gothic" panose="020B0502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33533226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1088136"/>
            <a:ext cx="5486400" cy="3639439"/>
          </a:xfrm>
          <a:prstGeom prst="rect">
            <a:avLst/>
          </a:prstGeom>
        </p:spPr>
        <p:txBody>
          <a:bodyPr/>
          <a:lstStyle>
            <a:lvl1pPr marL="0" indent="0">
              <a:buNone/>
              <a:defRPr sz="2400">
                <a:latin typeface="Century Gothic" panose="020B0502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050">
                <a:latin typeface="Century Gothic" panose="020B0502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3353322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130.xml"/><Relationship Id="rId18" Type="http://schemas.openxmlformats.org/officeDocument/2006/relationships/slideLayout" Target="../slideLayouts/slideLayout180.xml"/><Relationship Id="rId3" Type="http://schemas.openxmlformats.org/officeDocument/2006/relationships/slideLayout" Target="../slideLayouts/slideLayout39.xml"/><Relationship Id="rId21" Type="http://schemas.openxmlformats.org/officeDocument/2006/relationships/theme" Target="../theme/theme10.xml"/><Relationship Id="rId7" Type="http://schemas.openxmlformats.org/officeDocument/2006/relationships/slideLayout" Target="../slideLayouts/slideLayout70.xml"/><Relationship Id="rId12" Type="http://schemas.openxmlformats.org/officeDocument/2006/relationships/slideLayout" Target="../slideLayouts/slideLayout120.xml"/><Relationship Id="rId17" Type="http://schemas.openxmlformats.org/officeDocument/2006/relationships/slideLayout" Target="../slideLayouts/slideLayout170.xml"/><Relationship Id="rId2" Type="http://schemas.openxmlformats.org/officeDocument/2006/relationships/slideLayout" Target="../slideLayouts/slideLayout210.xml"/><Relationship Id="rId16" Type="http://schemas.openxmlformats.org/officeDocument/2006/relationships/slideLayout" Target="../slideLayouts/slideLayout160.xml"/><Relationship Id="rId20" Type="http://schemas.openxmlformats.org/officeDocument/2006/relationships/slideLayout" Target="../slideLayouts/slideLayout200.xml"/><Relationship Id="rId1" Type="http://schemas.openxmlformats.org/officeDocument/2006/relationships/slideLayout" Target="../slideLayouts/slideLayout110.xml"/><Relationship Id="rId6" Type="http://schemas.openxmlformats.org/officeDocument/2006/relationships/slideLayout" Target="../slideLayouts/slideLayout60.xml"/><Relationship Id="rId11" Type="http://schemas.openxmlformats.org/officeDocument/2006/relationships/slideLayout" Target="../slideLayouts/slideLayout111.xml"/><Relationship Id="rId5" Type="http://schemas.openxmlformats.org/officeDocument/2006/relationships/slideLayout" Target="../slideLayouts/slideLayout50.xml"/><Relationship Id="rId15" Type="http://schemas.openxmlformats.org/officeDocument/2006/relationships/slideLayout" Target="../slideLayouts/slideLayout150.xml"/><Relationship Id="rId23" Type="http://schemas.openxmlformats.org/officeDocument/2006/relationships/image" Target="../media/image20.jpeg"/><Relationship Id="rId10" Type="http://schemas.openxmlformats.org/officeDocument/2006/relationships/slideLayout" Target="../slideLayouts/slideLayout100.xml"/><Relationship Id="rId19" Type="http://schemas.openxmlformats.org/officeDocument/2006/relationships/slideLayout" Target="../slideLayouts/slideLayout190.xml"/><Relationship Id="rId4" Type="http://schemas.openxmlformats.org/officeDocument/2006/relationships/slideLayout" Target="../slideLayouts/slideLayout40.xml"/><Relationship Id="rId9" Type="http://schemas.openxmlformats.org/officeDocument/2006/relationships/slideLayout" Target="../slideLayouts/slideLayout90.xml"/><Relationship Id="rId14" Type="http://schemas.openxmlformats.org/officeDocument/2006/relationships/slideLayout" Target="../slideLayouts/slideLayout140.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image" Target="../media/image2.jpe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theme" Target="../theme/theme2.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Rectangle 12"/>
          <p:cNvSpPr>
            <a:spLocks noChangeArrowheads="1"/>
          </p:cNvSpPr>
          <p:nvPr/>
        </p:nvSpPr>
        <p:spPr bwMode="auto">
          <a:xfrm>
            <a:off x="3805238" y="2286000"/>
            <a:ext cx="914400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en-US" sz="1350">
              <a:latin typeface="Century Gothic" panose="020B0502020202020204" pitchFamily="34" charset="0"/>
            </a:endParaRPr>
          </a:p>
        </p:txBody>
      </p:sp>
      <p:sp>
        <p:nvSpPr>
          <p:cNvPr id="9" name="Title Placeholder 1"/>
          <p:cNvSpPr>
            <a:spLocks noGrp="1"/>
          </p:cNvSpPr>
          <p:nvPr>
            <p:ph type="title"/>
          </p:nvPr>
        </p:nvSpPr>
        <p:spPr>
          <a:xfrm>
            <a:off x="457200" y="184367"/>
            <a:ext cx="8229600" cy="652345"/>
          </a:xfrm>
          <a:prstGeom prst="rect">
            <a:avLst/>
          </a:prstGeom>
        </p:spPr>
        <p:txBody>
          <a:bodyPr vert="horz" lIns="91440" tIns="45720" rIns="91440" bIns="45720" rtlCol="0" anchor="ctr">
            <a:noAutofit/>
          </a:bodyPr>
          <a:lstStyle/>
          <a:p>
            <a:r>
              <a:rPr lang="en-US"/>
              <a:t>Click to edit Master title style</a:t>
            </a:r>
            <a:endParaRPr lang="en-GB"/>
          </a:p>
        </p:txBody>
      </p:sp>
      <p:sp>
        <p:nvSpPr>
          <p:cNvPr id="10"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latin typeface="Century Gothic" panose="020B0502020202020204" pitchFamily="34" charset="0"/>
              </a:defRPr>
            </a:lvl1pPr>
          </a:lstStyle>
          <a:p>
            <a:fld id="{1C0BD4D0-EFC4-46D6-8DE4-F7371A95C233}" type="datetimeFigureOut">
              <a:rPr lang="en-GB" smtClean="0"/>
              <a:pPr/>
              <a:t>22/01/2024</a:t>
            </a:fld>
            <a:endParaRPr lang="en-GB"/>
          </a:p>
        </p:txBody>
      </p:sp>
      <p:sp>
        <p:nvSpPr>
          <p:cNvPr id="11"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latin typeface="Century Gothic" panose="020B0502020202020204" pitchFamily="34" charset="0"/>
              </a:defRPr>
            </a:lvl1pPr>
          </a:lstStyle>
          <a:p>
            <a:endParaRPr lang="en-GB"/>
          </a:p>
        </p:txBody>
      </p:sp>
      <p:sp>
        <p:nvSpPr>
          <p:cNvPr id="12" name="Slide Number Placeholder 5"/>
          <p:cNvSpPr>
            <a:spLocks noGrp="1"/>
          </p:cNvSpPr>
          <p:nvPr>
            <p:ph type="sldNum" sz="quarter" idx="4"/>
          </p:nvPr>
        </p:nvSpPr>
        <p:spPr>
          <a:xfrm>
            <a:off x="6531405" y="5599435"/>
            <a:ext cx="2133600" cy="365125"/>
          </a:xfrm>
          <a:prstGeom prst="rect">
            <a:avLst/>
          </a:prstGeom>
        </p:spPr>
        <p:txBody>
          <a:bodyPr vert="horz" lIns="91440" tIns="45720" rIns="91440" bIns="45720" rtlCol="0" anchor="ctr"/>
          <a:lstStyle>
            <a:lvl1pPr algn="r">
              <a:defRPr sz="900">
                <a:solidFill>
                  <a:schemeClr val="tx1">
                    <a:tint val="75000"/>
                  </a:schemeClr>
                </a:solidFill>
                <a:latin typeface="Century Gothic" panose="020B0502020202020204" pitchFamily="34" charset="0"/>
              </a:defRPr>
            </a:lvl1pPr>
          </a:lstStyle>
          <a:p>
            <a:fld id="{C05635AA-2381-4170-8200-FE4B4BC1B7B7}" type="slidenum">
              <a:rPr lang="en-GB" smtClean="0"/>
              <a:pPr/>
              <a:t>‹#›</a:t>
            </a:fld>
            <a:endParaRPr lang="en-GB"/>
          </a:p>
        </p:txBody>
      </p:sp>
      <p:sp>
        <p:nvSpPr>
          <p:cNvPr id="13" name="Title 1"/>
          <p:cNvSpPr txBox="1">
            <a:spLocks/>
          </p:cNvSpPr>
          <p:nvPr/>
        </p:nvSpPr>
        <p:spPr>
          <a:xfrm>
            <a:off x="3888159" y="6538914"/>
            <a:ext cx="5255841" cy="1027051"/>
          </a:xfrm>
          <a:prstGeom prst="rect">
            <a:avLst/>
          </a:prstGeom>
        </p:spPr>
        <p:txBody>
          <a:bodyPr lIns="95996" tIns="47999" rIns="95996" bIns="47999"/>
          <a:lstStyle>
            <a:lvl1pPr algn="ctr" defTabSz="1475110" rtl="0" eaLnBrk="1" latinLnBrk="0" hangingPunct="1">
              <a:spcBef>
                <a:spcPct val="0"/>
              </a:spcBef>
              <a:buNone/>
              <a:defRPr sz="7100" kern="1200">
                <a:solidFill>
                  <a:schemeClr val="tx1"/>
                </a:solidFill>
                <a:latin typeface="+mj-lt"/>
                <a:ea typeface="+mj-ea"/>
                <a:cs typeface="+mj-cs"/>
              </a:defRPr>
            </a:lvl1pPr>
          </a:lstStyle>
          <a:p>
            <a:pPr algn="r">
              <a:defRPr/>
            </a:pPr>
            <a:r>
              <a:rPr lang="en-GB" sz="900" b="1">
                <a:solidFill>
                  <a:schemeClr val="bg1">
                    <a:lumMod val="50000"/>
                  </a:schemeClr>
                </a:solidFill>
                <a:latin typeface="Century Gothic" panose="020B0502020202020204" pitchFamily="34" charset="0"/>
              </a:rPr>
              <a:t>THE ECCLESBOURNE SCHOOL </a:t>
            </a:r>
          </a:p>
        </p:txBody>
      </p:sp>
      <p:sp>
        <p:nvSpPr>
          <p:cNvPr id="14" name="Title 1"/>
          <p:cNvSpPr txBox="1">
            <a:spLocks/>
          </p:cNvSpPr>
          <p:nvPr/>
        </p:nvSpPr>
        <p:spPr>
          <a:xfrm>
            <a:off x="175673" y="6566864"/>
            <a:ext cx="9073008" cy="513526"/>
          </a:xfrm>
          <a:prstGeom prst="rect">
            <a:avLst/>
          </a:prstGeom>
        </p:spPr>
        <p:txBody>
          <a:bodyPr lIns="95996" tIns="47999" rIns="95996" bIns="47999"/>
          <a:lstStyle>
            <a:lvl1pPr algn="ctr" defTabSz="1475110" rtl="0" eaLnBrk="1" latinLnBrk="0" hangingPunct="1">
              <a:spcBef>
                <a:spcPct val="0"/>
              </a:spcBef>
              <a:buNone/>
              <a:defRPr sz="7100" kern="1200">
                <a:solidFill>
                  <a:schemeClr val="tx1"/>
                </a:solidFill>
                <a:latin typeface="+mj-lt"/>
                <a:ea typeface="+mj-ea"/>
                <a:cs typeface="+mj-cs"/>
              </a:defRPr>
            </a:lvl1pPr>
          </a:lstStyle>
          <a:p>
            <a:pPr algn="l">
              <a:defRPr/>
            </a:pPr>
            <a:r>
              <a:rPr lang="en-GB" sz="900" b="0">
                <a:solidFill>
                  <a:schemeClr val="tx1"/>
                </a:solidFill>
                <a:latin typeface="Century Gothic" panose="020B0502020202020204" pitchFamily="34" charset="0"/>
              </a:rPr>
              <a:t>     </a:t>
            </a:r>
          </a:p>
        </p:txBody>
      </p:sp>
      <p:sp>
        <p:nvSpPr>
          <p:cNvPr id="15" name="Rectangle 14"/>
          <p:cNvSpPr/>
          <p:nvPr/>
        </p:nvSpPr>
        <p:spPr>
          <a:xfrm>
            <a:off x="0" y="976278"/>
            <a:ext cx="9144000" cy="756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latin typeface="Century Gothic" panose="020B0502020202020204" pitchFamily="34" charset="0"/>
              </a:rPr>
              <a:t>`</a:t>
            </a:r>
            <a:endParaRPr lang="en-GB" sz="1350">
              <a:latin typeface="Century Gothic" panose="020B0502020202020204" pitchFamily="34" charset="0"/>
            </a:endParaRPr>
          </a:p>
        </p:txBody>
      </p:sp>
      <p:sp>
        <p:nvSpPr>
          <p:cNvPr id="16" name="Rectangle 15"/>
          <p:cNvSpPr/>
          <p:nvPr/>
        </p:nvSpPr>
        <p:spPr>
          <a:xfrm>
            <a:off x="0" y="901925"/>
            <a:ext cx="9144000" cy="84742"/>
          </a:xfrm>
          <a:prstGeom prst="rect">
            <a:avLst/>
          </a:prstGeom>
          <a:solidFill>
            <a:srgbClr val="881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Century Gothic" panose="020B0502020202020204" pitchFamily="34" charset="0"/>
            </a:endParaRPr>
          </a:p>
        </p:txBody>
      </p:sp>
      <p:sp>
        <p:nvSpPr>
          <p:cNvPr id="17" name="Rectangle 16"/>
          <p:cNvSpPr/>
          <p:nvPr/>
        </p:nvSpPr>
        <p:spPr>
          <a:xfrm>
            <a:off x="0" y="6525345"/>
            <a:ext cx="9144000" cy="743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latin typeface="Century Gothic" panose="020B0502020202020204" pitchFamily="34" charset="0"/>
              </a:rPr>
              <a:t>`</a:t>
            </a:r>
            <a:endParaRPr lang="en-GB" sz="1350">
              <a:latin typeface="Century Gothic" panose="020B0502020202020204" pitchFamily="34" charset="0"/>
            </a:endParaRPr>
          </a:p>
        </p:txBody>
      </p:sp>
      <p:sp>
        <p:nvSpPr>
          <p:cNvPr id="18" name="Rectangle 17"/>
          <p:cNvSpPr/>
          <p:nvPr/>
        </p:nvSpPr>
        <p:spPr>
          <a:xfrm>
            <a:off x="0" y="6479626"/>
            <a:ext cx="9144000" cy="45719"/>
          </a:xfrm>
          <a:prstGeom prst="rect">
            <a:avLst/>
          </a:prstGeom>
          <a:solidFill>
            <a:srgbClr val="881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Century Gothic" panose="020B0502020202020204" pitchFamily="34" charset="0"/>
            </a:endParaRPr>
          </a:p>
        </p:txBody>
      </p:sp>
      <p:pic>
        <p:nvPicPr>
          <p:cNvPr id="24" name="Picture 23"/>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6019800" y="1223164"/>
            <a:ext cx="2929787" cy="4998929"/>
          </a:xfrm>
          <a:prstGeom prst="rect">
            <a:avLst/>
          </a:prstGeom>
        </p:spPr>
      </p:pic>
      <p:sp>
        <p:nvSpPr>
          <p:cNvPr id="2" name="Rectangle 1"/>
          <p:cNvSpPr/>
          <p:nvPr/>
        </p:nvSpPr>
        <p:spPr>
          <a:xfrm>
            <a:off x="3210878" y="6690071"/>
            <a:ext cx="4572000" cy="230832"/>
          </a:xfrm>
          <a:prstGeom prst="rect">
            <a:avLst/>
          </a:prstGeom>
        </p:spPr>
        <p:txBody>
          <a:bodyPr>
            <a:spAutoFit/>
          </a:bodyPr>
          <a:lstStyle/>
          <a:p>
            <a:pPr algn="l">
              <a:defRPr/>
            </a:pPr>
            <a:r>
              <a:rPr lang="en-GB" sz="900" b="0" baseline="0">
                <a:solidFill>
                  <a:schemeClr val="tx1"/>
                </a:solidFill>
                <a:latin typeface="Century Gothic" panose="020B0502020202020204" pitchFamily="34" charset="0"/>
              </a:rPr>
              <a:t>       </a:t>
            </a:r>
            <a:endParaRPr lang="en-GB" sz="900" b="0">
              <a:solidFill>
                <a:schemeClr val="tx1"/>
              </a:solidFill>
              <a:latin typeface="Century Gothic" panose="020B0502020202020204" pitchFamily="34" charset="0"/>
            </a:endParaRPr>
          </a:p>
        </p:txBody>
      </p:sp>
      <p:pic>
        <p:nvPicPr>
          <p:cNvPr id="26" name="Picture 25"/>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1" y="-5850"/>
            <a:ext cx="3707904" cy="898124"/>
          </a:xfrm>
          <a:prstGeom prst="rect">
            <a:avLst/>
          </a:prstGeom>
        </p:spPr>
      </p:pic>
    </p:spTree>
    <p:extLst>
      <p:ext uri="{BB962C8B-B14F-4D97-AF65-F5344CB8AC3E}">
        <p14:creationId xmlns:p14="http://schemas.microsoft.com/office/powerpoint/2010/main" val="291325880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Lst>
  <p:txStyles>
    <p:titleStyle>
      <a:lvl1pPr algn="r" rtl="0" eaLnBrk="1" fontAlgn="base" hangingPunct="1">
        <a:spcBef>
          <a:spcPct val="0"/>
        </a:spcBef>
        <a:spcAft>
          <a:spcPct val="0"/>
        </a:spcAft>
        <a:defRPr sz="2100">
          <a:solidFill>
            <a:srgbClr val="990033"/>
          </a:solidFill>
          <a:effectLst>
            <a:outerShdw blurRad="38100" dist="38100" dir="2700000" algn="tl">
              <a:srgbClr val="000000">
                <a:alpha val="43137"/>
              </a:srgbClr>
            </a:outerShdw>
          </a:effectLst>
          <a:latin typeface="Century Gothic" panose="020B0502020202020204" pitchFamily="34" charset="0"/>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p:titleStyle>
    <p:bodyStyle>
      <a:lvl1pPr marL="257175" indent="-257175" algn="l" rtl="0" eaLnBrk="1" fontAlgn="base" hangingPunct="1">
        <a:spcBef>
          <a:spcPct val="20000"/>
        </a:spcBef>
        <a:spcAft>
          <a:spcPct val="0"/>
        </a:spcAft>
        <a:buChar char="•"/>
        <a:defRPr sz="24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defRPr>
      </a:lvl2pPr>
      <a:lvl3pPr marL="857250" indent="-171450" algn="l" rtl="0" eaLnBrk="1" fontAlgn="base" hangingPunct="1">
        <a:spcBef>
          <a:spcPct val="20000"/>
        </a:spcBef>
        <a:spcAft>
          <a:spcPct val="0"/>
        </a:spcAft>
        <a:buChar char="•"/>
        <a:defRPr sz="1800">
          <a:solidFill>
            <a:schemeClr val="tx1"/>
          </a:solidFill>
          <a:latin typeface="+mn-lt"/>
        </a:defRPr>
      </a:lvl3pPr>
      <a:lvl4pPr marL="1200150" indent="-171450" algn="l" rtl="0" eaLnBrk="1" fontAlgn="base" hangingPunct="1">
        <a:spcBef>
          <a:spcPct val="20000"/>
        </a:spcBef>
        <a:spcAft>
          <a:spcPct val="0"/>
        </a:spcAft>
        <a:buChar char="–"/>
        <a:defRPr sz="1500">
          <a:solidFill>
            <a:schemeClr val="tx1"/>
          </a:solidFill>
          <a:latin typeface="+mn-lt"/>
        </a:defRPr>
      </a:lvl4pPr>
      <a:lvl5pPr marL="1543050" indent="-171450" algn="l" rtl="0" eaLnBrk="1" fontAlgn="base" hangingPunct="1">
        <a:spcBef>
          <a:spcPct val="20000"/>
        </a:spcBef>
        <a:spcAft>
          <a:spcPct val="0"/>
        </a:spcAft>
        <a:buChar char="»"/>
        <a:defRPr sz="1500">
          <a:solidFill>
            <a:schemeClr val="tx1"/>
          </a:solidFill>
          <a:latin typeface="+mn-lt"/>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Rectangle 12"/>
          <p:cNvSpPr>
            <a:spLocks noChangeArrowheads="1"/>
          </p:cNvSpPr>
          <p:nvPr/>
        </p:nvSpPr>
        <p:spPr bwMode="auto">
          <a:xfrm>
            <a:off x="3805238" y="2286000"/>
            <a:ext cx="914400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en-US" sz="1350">
              <a:latin typeface="Century Gothic" panose="020B0502020202020204" pitchFamily="34" charset="0"/>
            </a:endParaRPr>
          </a:p>
        </p:txBody>
      </p:sp>
      <p:sp>
        <p:nvSpPr>
          <p:cNvPr id="9" name="Title Placeholder 1"/>
          <p:cNvSpPr>
            <a:spLocks noGrp="1"/>
          </p:cNvSpPr>
          <p:nvPr>
            <p:ph type="title"/>
          </p:nvPr>
        </p:nvSpPr>
        <p:spPr>
          <a:xfrm>
            <a:off x="457200" y="184367"/>
            <a:ext cx="8229600" cy="652345"/>
          </a:xfrm>
          <a:prstGeom prst="rect">
            <a:avLst/>
          </a:prstGeom>
        </p:spPr>
        <p:txBody>
          <a:bodyPr vert="horz" lIns="91440" tIns="45720" rIns="91440" bIns="45720" rtlCol="0" anchor="ctr">
            <a:noAutofit/>
          </a:bodyPr>
          <a:lstStyle/>
          <a:p>
            <a:r>
              <a:rPr lang="en-US"/>
              <a:t>Click to edit Master title style</a:t>
            </a:r>
            <a:endParaRPr lang="en-GB"/>
          </a:p>
        </p:txBody>
      </p:sp>
      <p:sp>
        <p:nvSpPr>
          <p:cNvPr id="10"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latin typeface="Century Gothic" panose="020B0502020202020204" pitchFamily="34" charset="0"/>
              </a:defRPr>
            </a:lvl1pPr>
          </a:lstStyle>
          <a:p>
            <a:fld id="{1C0BD4D0-EFC4-46D6-8DE4-F7371A95C233}" type="datetimeFigureOut">
              <a:rPr lang="en-GB" smtClean="0"/>
              <a:pPr/>
              <a:t>19/01/2024</a:t>
            </a:fld>
            <a:endParaRPr lang="en-GB"/>
          </a:p>
        </p:txBody>
      </p:sp>
      <p:sp>
        <p:nvSpPr>
          <p:cNvPr id="11"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latin typeface="Century Gothic" panose="020B0502020202020204" pitchFamily="34" charset="0"/>
              </a:defRPr>
            </a:lvl1pPr>
          </a:lstStyle>
          <a:p>
            <a:endParaRPr lang="en-GB"/>
          </a:p>
        </p:txBody>
      </p:sp>
      <p:sp>
        <p:nvSpPr>
          <p:cNvPr id="12" name="Slide Number Placeholder 5"/>
          <p:cNvSpPr>
            <a:spLocks noGrp="1"/>
          </p:cNvSpPr>
          <p:nvPr>
            <p:ph type="sldNum" sz="quarter" idx="4"/>
          </p:nvPr>
        </p:nvSpPr>
        <p:spPr>
          <a:xfrm>
            <a:off x="6531405" y="5599435"/>
            <a:ext cx="2133600" cy="365125"/>
          </a:xfrm>
          <a:prstGeom prst="rect">
            <a:avLst/>
          </a:prstGeom>
        </p:spPr>
        <p:txBody>
          <a:bodyPr vert="horz" lIns="91440" tIns="45720" rIns="91440" bIns="45720" rtlCol="0" anchor="ctr"/>
          <a:lstStyle>
            <a:lvl1pPr algn="r">
              <a:defRPr sz="900">
                <a:solidFill>
                  <a:schemeClr val="tx1">
                    <a:tint val="75000"/>
                  </a:schemeClr>
                </a:solidFill>
                <a:latin typeface="Century Gothic" panose="020B0502020202020204" pitchFamily="34" charset="0"/>
              </a:defRPr>
            </a:lvl1pPr>
          </a:lstStyle>
          <a:p>
            <a:fld id="{C05635AA-2381-4170-8200-FE4B4BC1B7B7}" type="slidenum">
              <a:rPr lang="en-GB" smtClean="0"/>
              <a:pPr/>
              <a:t>‹#›</a:t>
            </a:fld>
            <a:endParaRPr lang="en-GB"/>
          </a:p>
        </p:txBody>
      </p:sp>
      <p:sp>
        <p:nvSpPr>
          <p:cNvPr id="13" name="Title 1"/>
          <p:cNvSpPr txBox="1">
            <a:spLocks/>
          </p:cNvSpPr>
          <p:nvPr/>
        </p:nvSpPr>
        <p:spPr>
          <a:xfrm>
            <a:off x="3888159" y="6538914"/>
            <a:ext cx="5255841" cy="1027051"/>
          </a:xfrm>
          <a:prstGeom prst="rect">
            <a:avLst/>
          </a:prstGeom>
        </p:spPr>
        <p:txBody>
          <a:bodyPr lIns="95996" tIns="47999" rIns="95996" bIns="47999"/>
          <a:lstStyle>
            <a:lvl1pPr algn="ctr" defTabSz="1475110" rtl="0" eaLnBrk="1" latinLnBrk="0" hangingPunct="1">
              <a:spcBef>
                <a:spcPct val="0"/>
              </a:spcBef>
              <a:buNone/>
              <a:defRPr sz="7100" kern="1200">
                <a:solidFill>
                  <a:schemeClr val="tx1"/>
                </a:solidFill>
                <a:latin typeface="+mj-lt"/>
                <a:ea typeface="+mj-ea"/>
                <a:cs typeface="+mj-cs"/>
              </a:defRPr>
            </a:lvl1pPr>
          </a:lstStyle>
          <a:p>
            <a:pPr algn="r">
              <a:defRPr/>
            </a:pPr>
            <a:r>
              <a:rPr lang="en-GB" sz="900" b="1">
                <a:solidFill>
                  <a:schemeClr val="bg1">
                    <a:lumMod val="50000"/>
                  </a:schemeClr>
                </a:solidFill>
                <a:latin typeface="Century Gothic" panose="020B0502020202020204" pitchFamily="34" charset="0"/>
              </a:rPr>
              <a:t>THE ECCLESBOURNE SCHOOL </a:t>
            </a:r>
          </a:p>
        </p:txBody>
      </p:sp>
      <p:sp>
        <p:nvSpPr>
          <p:cNvPr id="14" name="Title 1"/>
          <p:cNvSpPr txBox="1">
            <a:spLocks/>
          </p:cNvSpPr>
          <p:nvPr/>
        </p:nvSpPr>
        <p:spPr>
          <a:xfrm>
            <a:off x="175673" y="6566864"/>
            <a:ext cx="9073008" cy="513526"/>
          </a:xfrm>
          <a:prstGeom prst="rect">
            <a:avLst/>
          </a:prstGeom>
        </p:spPr>
        <p:txBody>
          <a:bodyPr lIns="95996" tIns="47999" rIns="95996" bIns="47999"/>
          <a:lstStyle>
            <a:lvl1pPr algn="ctr" defTabSz="1475110" rtl="0" eaLnBrk="1" latinLnBrk="0" hangingPunct="1">
              <a:spcBef>
                <a:spcPct val="0"/>
              </a:spcBef>
              <a:buNone/>
              <a:defRPr sz="7100" kern="1200">
                <a:solidFill>
                  <a:schemeClr val="tx1"/>
                </a:solidFill>
                <a:latin typeface="+mj-lt"/>
                <a:ea typeface="+mj-ea"/>
                <a:cs typeface="+mj-cs"/>
              </a:defRPr>
            </a:lvl1pPr>
          </a:lstStyle>
          <a:p>
            <a:pPr algn="l">
              <a:defRPr/>
            </a:pPr>
            <a:r>
              <a:rPr lang="en-GB" sz="900" b="0">
                <a:solidFill>
                  <a:schemeClr val="tx1"/>
                </a:solidFill>
                <a:latin typeface="Century Gothic" panose="020B0502020202020204" pitchFamily="34" charset="0"/>
              </a:rPr>
              <a:t>     </a:t>
            </a:r>
          </a:p>
        </p:txBody>
      </p:sp>
      <p:sp>
        <p:nvSpPr>
          <p:cNvPr id="15" name="Rectangle 14"/>
          <p:cNvSpPr/>
          <p:nvPr/>
        </p:nvSpPr>
        <p:spPr>
          <a:xfrm>
            <a:off x="0" y="976278"/>
            <a:ext cx="9144000" cy="756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latin typeface="Century Gothic" panose="020B0502020202020204" pitchFamily="34" charset="0"/>
              </a:rPr>
              <a:t>`</a:t>
            </a:r>
            <a:endParaRPr lang="en-GB" sz="1350">
              <a:latin typeface="Century Gothic" panose="020B0502020202020204" pitchFamily="34" charset="0"/>
            </a:endParaRPr>
          </a:p>
        </p:txBody>
      </p:sp>
      <p:sp>
        <p:nvSpPr>
          <p:cNvPr id="16" name="Rectangle 15"/>
          <p:cNvSpPr/>
          <p:nvPr/>
        </p:nvSpPr>
        <p:spPr>
          <a:xfrm>
            <a:off x="0" y="901925"/>
            <a:ext cx="9144000" cy="84742"/>
          </a:xfrm>
          <a:prstGeom prst="rect">
            <a:avLst/>
          </a:prstGeom>
          <a:solidFill>
            <a:srgbClr val="881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Century Gothic" panose="020B0502020202020204" pitchFamily="34" charset="0"/>
            </a:endParaRPr>
          </a:p>
        </p:txBody>
      </p:sp>
      <p:sp>
        <p:nvSpPr>
          <p:cNvPr id="17" name="Rectangle 16"/>
          <p:cNvSpPr/>
          <p:nvPr/>
        </p:nvSpPr>
        <p:spPr>
          <a:xfrm>
            <a:off x="0" y="6525345"/>
            <a:ext cx="9144000" cy="743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latin typeface="Century Gothic" panose="020B0502020202020204" pitchFamily="34" charset="0"/>
              </a:rPr>
              <a:t>`</a:t>
            </a:r>
            <a:endParaRPr lang="en-GB" sz="1350">
              <a:latin typeface="Century Gothic" panose="020B0502020202020204" pitchFamily="34" charset="0"/>
            </a:endParaRPr>
          </a:p>
        </p:txBody>
      </p:sp>
      <p:sp>
        <p:nvSpPr>
          <p:cNvPr id="18" name="Rectangle 17"/>
          <p:cNvSpPr/>
          <p:nvPr/>
        </p:nvSpPr>
        <p:spPr>
          <a:xfrm>
            <a:off x="0" y="6479626"/>
            <a:ext cx="9144000" cy="45719"/>
          </a:xfrm>
          <a:prstGeom prst="rect">
            <a:avLst/>
          </a:prstGeom>
          <a:solidFill>
            <a:srgbClr val="881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Century Gothic" panose="020B0502020202020204" pitchFamily="34" charset="0"/>
            </a:endParaRPr>
          </a:p>
        </p:txBody>
      </p:sp>
      <p:pic>
        <p:nvPicPr>
          <p:cNvPr id="24" name="Picture 23"/>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6019800" y="1223164"/>
            <a:ext cx="2929787" cy="4998929"/>
          </a:xfrm>
          <a:prstGeom prst="rect">
            <a:avLst/>
          </a:prstGeom>
        </p:spPr>
      </p:pic>
      <p:sp>
        <p:nvSpPr>
          <p:cNvPr id="2" name="Rectangle 1"/>
          <p:cNvSpPr/>
          <p:nvPr/>
        </p:nvSpPr>
        <p:spPr>
          <a:xfrm>
            <a:off x="3210878" y="6690071"/>
            <a:ext cx="4572000" cy="230832"/>
          </a:xfrm>
          <a:prstGeom prst="rect">
            <a:avLst/>
          </a:prstGeom>
        </p:spPr>
        <p:txBody>
          <a:bodyPr>
            <a:spAutoFit/>
          </a:bodyPr>
          <a:lstStyle/>
          <a:p>
            <a:pPr algn="l">
              <a:defRPr/>
            </a:pPr>
            <a:r>
              <a:rPr lang="en-GB" sz="900" b="0" baseline="0">
                <a:solidFill>
                  <a:schemeClr val="tx1"/>
                </a:solidFill>
                <a:latin typeface="Century Gothic" panose="020B0502020202020204" pitchFamily="34" charset="0"/>
              </a:rPr>
              <a:t>       </a:t>
            </a:r>
            <a:endParaRPr lang="en-GB" sz="900" b="0">
              <a:solidFill>
                <a:schemeClr val="tx1"/>
              </a:solidFill>
              <a:latin typeface="Century Gothic" panose="020B0502020202020204" pitchFamily="34" charset="0"/>
            </a:endParaRPr>
          </a:p>
        </p:txBody>
      </p:sp>
      <p:pic>
        <p:nvPicPr>
          <p:cNvPr id="26" name="Picture 25"/>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1" y="-5850"/>
            <a:ext cx="3707904" cy="898124"/>
          </a:xfrm>
          <a:prstGeom prst="rect">
            <a:avLst/>
          </a:prstGeom>
        </p:spPr>
      </p:pic>
    </p:spTree>
    <p:extLst>
      <p:ext uri="{BB962C8B-B14F-4D97-AF65-F5344CB8AC3E}">
        <p14:creationId xmlns:p14="http://schemas.microsoft.com/office/powerpoint/2010/main" val="291325880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Lst>
  <p:txStyles>
    <p:titleStyle>
      <a:lvl1pPr algn="r" rtl="0" eaLnBrk="1" fontAlgn="base" hangingPunct="1">
        <a:spcBef>
          <a:spcPct val="0"/>
        </a:spcBef>
        <a:spcAft>
          <a:spcPct val="0"/>
        </a:spcAft>
        <a:defRPr sz="2100">
          <a:solidFill>
            <a:srgbClr val="990033"/>
          </a:solidFill>
          <a:effectLst>
            <a:outerShdw blurRad="38100" dist="38100" dir="2700000" algn="tl">
              <a:srgbClr val="000000">
                <a:alpha val="43137"/>
              </a:srgbClr>
            </a:outerShdw>
          </a:effectLst>
          <a:latin typeface="Century Gothic" panose="020B0502020202020204" pitchFamily="34" charset="0"/>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p:titleStyle>
    <p:bodyStyle>
      <a:lvl1pPr marL="257175" indent="-257175" algn="l" rtl="0" eaLnBrk="1" fontAlgn="base" hangingPunct="1">
        <a:spcBef>
          <a:spcPct val="20000"/>
        </a:spcBef>
        <a:spcAft>
          <a:spcPct val="0"/>
        </a:spcAft>
        <a:buChar char="•"/>
        <a:defRPr sz="24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defRPr>
      </a:lvl2pPr>
      <a:lvl3pPr marL="857250" indent="-171450" algn="l" rtl="0" eaLnBrk="1" fontAlgn="base" hangingPunct="1">
        <a:spcBef>
          <a:spcPct val="20000"/>
        </a:spcBef>
        <a:spcAft>
          <a:spcPct val="0"/>
        </a:spcAft>
        <a:buChar char="•"/>
        <a:defRPr sz="1800">
          <a:solidFill>
            <a:schemeClr val="tx1"/>
          </a:solidFill>
          <a:latin typeface="+mn-lt"/>
        </a:defRPr>
      </a:lvl3pPr>
      <a:lvl4pPr marL="1200150" indent="-171450" algn="l" rtl="0" eaLnBrk="1" fontAlgn="base" hangingPunct="1">
        <a:spcBef>
          <a:spcPct val="20000"/>
        </a:spcBef>
        <a:spcAft>
          <a:spcPct val="0"/>
        </a:spcAft>
        <a:buChar char="–"/>
        <a:defRPr sz="1500">
          <a:solidFill>
            <a:schemeClr val="tx1"/>
          </a:solidFill>
          <a:latin typeface="+mn-lt"/>
        </a:defRPr>
      </a:lvl4pPr>
      <a:lvl5pPr marL="1543050" indent="-171450" algn="l" rtl="0" eaLnBrk="1" fontAlgn="base" hangingPunct="1">
        <a:spcBef>
          <a:spcPct val="20000"/>
        </a:spcBef>
        <a:spcAft>
          <a:spcPct val="0"/>
        </a:spcAft>
        <a:buChar char="»"/>
        <a:defRPr sz="1500">
          <a:solidFill>
            <a:schemeClr val="tx1"/>
          </a:solidFill>
          <a:latin typeface="+mn-lt"/>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Rectangle 12"/>
          <p:cNvSpPr>
            <a:spLocks noChangeArrowheads="1"/>
          </p:cNvSpPr>
          <p:nvPr/>
        </p:nvSpPr>
        <p:spPr bwMode="auto">
          <a:xfrm>
            <a:off x="3805238" y="2286000"/>
            <a:ext cx="914400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en-US" sz="1350">
              <a:latin typeface="Calibri" panose="020F0502020204030204" pitchFamily="34" charset="0"/>
            </a:endParaRPr>
          </a:p>
        </p:txBody>
      </p:sp>
      <p:sp>
        <p:nvSpPr>
          <p:cNvPr id="9" name="Title Placeholder 1"/>
          <p:cNvSpPr>
            <a:spLocks noGrp="1"/>
          </p:cNvSpPr>
          <p:nvPr>
            <p:ph type="title"/>
          </p:nvPr>
        </p:nvSpPr>
        <p:spPr>
          <a:xfrm>
            <a:off x="457200" y="184367"/>
            <a:ext cx="8229600" cy="652345"/>
          </a:xfrm>
          <a:prstGeom prst="rect">
            <a:avLst/>
          </a:prstGeom>
        </p:spPr>
        <p:txBody>
          <a:bodyPr vert="horz" lIns="91440" tIns="45720" rIns="91440" bIns="45720" rtlCol="0" anchor="ctr">
            <a:noAutofit/>
          </a:bodyPr>
          <a:lstStyle/>
          <a:p>
            <a:r>
              <a:rPr lang="en-US"/>
              <a:t>Click to edit Master title style</a:t>
            </a:r>
            <a:endParaRPr lang="en-GB"/>
          </a:p>
        </p:txBody>
      </p:sp>
      <p:sp>
        <p:nvSpPr>
          <p:cNvPr id="10"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latin typeface="Calibri" panose="020F0502020204030204" pitchFamily="34" charset="0"/>
              </a:defRPr>
            </a:lvl1pPr>
          </a:lstStyle>
          <a:p>
            <a:fld id="{1C0BD4D0-EFC4-46D6-8DE4-F7371A95C233}" type="datetimeFigureOut">
              <a:rPr lang="en-GB" smtClean="0"/>
              <a:pPr/>
              <a:t>22/01/2024</a:t>
            </a:fld>
            <a:endParaRPr lang="en-GB"/>
          </a:p>
        </p:txBody>
      </p:sp>
      <p:sp>
        <p:nvSpPr>
          <p:cNvPr id="11"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latin typeface="Calibri" panose="020F0502020204030204" pitchFamily="34" charset="0"/>
              </a:defRPr>
            </a:lvl1pPr>
          </a:lstStyle>
          <a:p>
            <a:endParaRPr lang="en-GB"/>
          </a:p>
        </p:txBody>
      </p:sp>
      <p:sp>
        <p:nvSpPr>
          <p:cNvPr id="12" name="Slide Number Placeholder 5"/>
          <p:cNvSpPr>
            <a:spLocks noGrp="1"/>
          </p:cNvSpPr>
          <p:nvPr>
            <p:ph type="sldNum" sz="quarter" idx="4"/>
          </p:nvPr>
        </p:nvSpPr>
        <p:spPr>
          <a:xfrm>
            <a:off x="6531405" y="5599435"/>
            <a:ext cx="2133600" cy="365125"/>
          </a:xfrm>
          <a:prstGeom prst="rect">
            <a:avLst/>
          </a:prstGeom>
        </p:spPr>
        <p:txBody>
          <a:bodyPr vert="horz" lIns="91440" tIns="45720" rIns="91440" bIns="45720" rtlCol="0" anchor="ctr"/>
          <a:lstStyle>
            <a:lvl1pPr algn="r">
              <a:defRPr sz="900">
                <a:solidFill>
                  <a:schemeClr val="tx1">
                    <a:tint val="75000"/>
                  </a:schemeClr>
                </a:solidFill>
                <a:latin typeface="Calibri" panose="020F0502020204030204" pitchFamily="34" charset="0"/>
              </a:defRPr>
            </a:lvl1pPr>
          </a:lstStyle>
          <a:p>
            <a:fld id="{C05635AA-2381-4170-8200-FE4B4BC1B7B7}" type="slidenum">
              <a:rPr lang="en-GB" smtClean="0"/>
              <a:pPr/>
              <a:t>‹#›</a:t>
            </a:fld>
            <a:endParaRPr lang="en-GB"/>
          </a:p>
        </p:txBody>
      </p:sp>
      <p:sp>
        <p:nvSpPr>
          <p:cNvPr id="13" name="Title 1"/>
          <p:cNvSpPr txBox="1">
            <a:spLocks/>
          </p:cNvSpPr>
          <p:nvPr/>
        </p:nvSpPr>
        <p:spPr>
          <a:xfrm>
            <a:off x="3888159" y="6538914"/>
            <a:ext cx="5255841" cy="1027051"/>
          </a:xfrm>
          <a:prstGeom prst="rect">
            <a:avLst/>
          </a:prstGeom>
        </p:spPr>
        <p:txBody>
          <a:bodyPr lIns="95996" tIns="47999" rIns="95996" bIns="47999"/>
          <a:lstStyle>
            <a:lvl1pPr algn="ctr" defTabSz="1475110" rtl="0" eaLnBrk="1" latinLnBrk="0" hangingPunct="1">
              <a:spcBef>
                <a:spcPct val="0"/>
              </a:spcBef>
              <a:buNone/>
              <a:defRPr sz="7100" kern="1200">
                <a:solidFill>
                  <a:schemeClr val="tx1"/>
                </a:solidFill>
                <a:latin typeface="+mj-lt"/>
                <a:ea typeface="+mj-ea"/>
                <a:cs typeface="+mj-cs"/>
              </a:defRPr>
            </a:lvl1pPr>
          </a:lstStyle>
          <a:p>
            <a:pPr algn="r">
              <a:defRPr/>
            </a:pPr>
            <a:r>
              <a:rPr lang="en-GB" sz="900" b="1">
                <a:solidFill>
                  <a:schemeClr val="bg1">
                    <a:lumMod val="50000"/>
                  </a:schemeClr>
                </a:solidFill>
                <a:latin typeface="Calibri" panose="020F0502020204030204" pitchFamily="34" charset="0"/>
              </a:rPr>
              <a:t>THE ECCLESBOURNE SCHOOL </a:t>
            </a:r>
          </a:p>
        </p:txBody>
      </p:sp>
      <p:sp>
        <p:nvSpPr>
          <p:cNvPr id="14" name="Title 1"/>
          <p:cNvSpPr txBox="1">
            <a:spLocks/>
          </p:cNvSpPr>
          <p:nvPr/>
        </p:nvSpPr>
        <p:spPr>
          <a:xfrm>
            <a:off x="175673" y="6566864"/>
            <a:ext cx="9073008" cy="513526"/>
          </a:xfrm>
          <a:prstGeom prst="rect">
            <a:avLst/>
          </a:prstGeom>
        </p:spPr>
        <p:txBody>
          <a:bodyPr lIns="95996" tIns="47999" rIns="95996" bIns="47999"/>
          <a:lstStyle>
            <a:lvl1pPr algn="ctr" defTabSz="1475110" rtl="0" eaLnBrk="1" latinLnBrk="0" hangingPunct="1">
              <a:spcBef>
                <a:spcPct val="0"/>
              </a:spcBef>
              <a:buNone/>
              <a:defRPr sz="7100" kern="1200">
                <a:solidFill>
                  <a:schemeClr val="tx1"/>
                </a:solidFill>
                <a:latin typeface="+mj-lt"/>
                <a:ea typeface="+mj-ea"/>
                <a:cs typeface="+mj-cs"/>
              </a:defRPr>
            </a:lvl1pPr>
          </a:lstStyle>
          <a:p>
            <a:pPr algn="l">
              <a:defRPr/>
            </a:pPr>
            <a:r>
              <a:rPr lang="en-GB" sz="900" b="0">
                <a:solidFill>
                  <a:schemeClr val="tx1"/>
                </a:solidFill>
                <a:latin typeface="Calibri" panose="020F0502020204030204" pitchFamily="34" charset="0"/>
              </a:rPr>
              <a:t>     </a:t>
            </a:r>
          </a:p>
        </p:txBody>
      </p:sp>
      <p:sp>
        <p:nvSpPr>
          <p:cNvPr id="15" name="Rectangle 14"/>
          <p:cNvSpPr/>
          <p:nvPr/>
        </p:nvSpPr>
        <p:spPr>
          <a:xfrm>
            <a:off x="0" y="976278"/>
            <a:ext cx="9144000" cy="756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latin typeface="Calibri" panose="020F0502020204030204" pitchFamily="34" charset="0"/>
              </a:rPr>
              <a:t>`</a:t>
            </a:r>
            <a:endParaRPr lang="en-GB" sz="1350">
              <a:latin typeface="Calibri" panose="020F0502020204030204" pitchFamily="34" charset="0"/>
            </a:endParaRPr>
          </a:p>
        </p:txBody>
      </p:sp>
      <p:sp>
        <p:nvSpPr>
          <p:cNvPr id="16" name="Rectangle 15"/>
          <p:cNvSpPr/>
          <p:nvPr/>
        </p:nvSpPr>
        <p:spPr>
          <a:xfrm>
            <a:off x="0" y="901925"/>
            <a:ext cx="9144000" cy="84742"/>
          </a:xfrm>
          <a:prstGeom prst="rect">
            <a:avLst/>
          </a:prstGeom>
          <a:solidFill>
            <a:srgbClr val="881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Calibri" panose="020F0502020204030204" pitchFamily="34" charset="0"/>
            </a:endParaRPr>
          </a:p>
        </p:txBody>
      </p:sp>
      <p:sp>
        <p:nvSpPr>
          <p:cNvPr id="17" name="Rectangle 16"/>
          <p:cNvSpPr/>
          <p:nvPr/>
        </p:nvSpPr>
        <p:spPr>
          <a:xfrm>
            <a:off x="0" y="6525345"/>
            <a:ext cx="9144000" cy="743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latin typeface="Calibri" panose="020F0502020204030204" pitchFamily="34" charset="0"/>
              </a:rPr>
              <a:t>`</a:t>
            </a:r>
            <a:endParaRPr lang="en-GB" sz="1350">
              <a:latin typeface="Calibri" panose="020F0502020204030204" pitchFamily="34" charset="0"/>
            </a:endParaRPr>
          </a:p>
        </p:txBody>
      </p:sp>
      <p:sp>
        <p:nvSpPr>
          <p:cNvPr id="18" name="Rectangle 17"/>
          <p:cNvSpPr/>
          <p:nvPr/>
        </p:nvSpPr>
        <p:spPr>
          <a:xfrm>
            <a:off x="0" y="6479626"/>
            <a:ext cx="9144000" cy="45719"/>
          </a:xfrm>
          <a:prstGeom prst="rect">
            <a:avLst/>
          </a:prstGeom>
          <a:solidFill>
            <a:srgbClr val="881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Calibri" panose="020F0502020204030204" pitchFamily="34" charset="0"/>
            </a:endParaRPr>
          </a:p>
        </p:txBody>
      </p:sp>
      <p:pic>
        <p:nvPicPr>
          <p:cNvPr id="24" name="Picture 23"/>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6019800" y="1223164"/>
            <a:ext cx="2929787" cy="4998929"/>
          </a:xfrm>
          <a:prstGeom prst="rect">
            <a:avLst/>
          </a:prstGeom>
        </p:spPr>
      </p:pic>
      <p:sp>
        <p:nvSpPr>
          <p:cNvPr id="2" name="Rectangle 1"/>
          <p:cNvSpPr/>
          <p:nvPr/>
        </p:nvSpPr>
        <p:spPr>
          <a:xfrm>
            <a:off x="3210878" y="6690071"/>
            <a:ext cx="4572000" cy="230832"/>
          </a:xfrm>
          <a:prstGeom prst="rect">
            <a:avLst/>
          </a:prstGeom>
        </p:spPr>
        <p:txBody>
          <a:bodyPr>
            <a:spAutoFit/>
          </a:bodyPr>
          <a:lstStyle/>
          <a:p>
            <a:pPr algn="l">
              <a:defRPr/>
            </a:pPr>
            <a:r>
              <a:rPr lang="en-GB" sz="900" b="0" baseline="0">
                <a:solidFill>
                  <a:schemeClr val="tx1"/>
                </a:solidFill>
                <a:latin typeface="Calibri" panose="020F0502020204030204" pitchFamily="34" charset="0"/>
              </a:rPr>
              <a:t>       </a:t>
            </a:r>
            <a:endParaRPr lang="en-GB" sz="900" b="0">
              <a:solidFill>
                <a:schemeClr val="tx1"/>
              </a:solidFill>
              <a:latin typeface="Calibri" panose="020F0502020204030204" pitchFamily="34" charset="0"/>
            </a:endParaRPr>
          </a:p>
        </p:txBody>
      </p:sp>
      <p:pic>
        <p:nvPicPr>
          <p:cNvPr id="26" name="Picture 25"/>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1" y="-5850"/>
            <a:ext cx="3707904" cy="898124"/>
          </a:xfrm>
          <a:prstGeom prst="rect">
            <a:avLst/>
          </a:prstGeom>
        </p:spPr>
      </p:pic>
    </p:spTree>
    <p:extLst>
      <p:ext uri="{BB962C8B-B14F-4D97-AF65-F5344CB8AC3E}">
        <p14:creationId xmlns:p14="http://schemas.microsoft.com/office/powerpoint/2010/main" val="277338290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Lst>
  <p:txStyles>
    <p:titleStyle>
      <a:lvl1pPr algn="r" rtl="0" eaLnBrk="1" fontAlgn="base" hangingPunct="1">
        <a:spcBef>
          <a:spcPct val="0"/>
        </a:spcBef>
        <a:spcAft>
          <a:spcPct val="0"/>
        </a:spcAft>
        <a:defRPr sz="2100">
          <a:solidFill>
            <a:srgbClr val="990033"/>
          </a:solidFill>
          <a:effectLst>
            <a:outerShdw blurRad="38100" dist="38100" dir="2700000" algn="tl">
              <a:srgbClr val="000000">
                <a:alpha val="43137"/>
              </a:srgbClr>
            </a:outerShdw>
          </a:effectLst>
          <a:latin typeface="Calibri" panose="020F0502020204030204" pitchFamily="34" charset="0"/>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p:titleStyle>
    <p:bodyStyle>
      <a:lvl1pPr marL="257175" indent="-257175" algn="l" rtl="0" eaLnBrk="1" fontAlgn="base" hangingPunct="1">
        <a:spcBef>
          <a:spcPct val="20000"/>
        </a:spcBef>
        <a:spcAft>
          <a:spcPct val="0"/>
        </a:spcAft>
        <a:buChar char="•"/>
        <a:defRPr sz="24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defRPr>
      </a:lvl2pPr>
      <a:lvl3pPr marL="857250" indent="-171450" algn="l" rtl="0" eaLnBrk="1" fontAlgn="base" hangingPunct="1">
        <a:spcBef>
          <a:spcPct val="20000"/>
        </a:spcBef>
        <a:spcAft>
          <a:spcPct val="0"/>
        </a:spcAft>
        <a:buChar char="•"/>
        <a:defRPr sz="1800">
          <a:solidFill>
            <a:schemeClr val="tx1"/>
          </a:solidFill>
          <a:latin typeface="+mn-lt"/>
        </a:defRPr>
      </a:lvl3pPr>
      <a:lvl4pPr marL="1200150" indent="-171450" algn="l" rtl="0" eaLnBrk="1" fontAlgn="base" hangingPunct="1">
        <a:spcBef>
          <a:spcPct val="20000"/>
        </a:spcBef>
        <a:spcAft>
          <a:spcPct val="0"/>
        </a:spcAft>
        <a:buChar char="–"/>
        <a:defRPr sz="1500">
          <a:solidFill>
            <a:schemeClr val="tx1"/>
          </a:solidFill>
          <a:latin typeface="+mn-lt"/>
        </a:defRPr>
      </a:lvl4pPr>
      <a:lvl5pPr marL="1543050" indent="-171450" algn="l" rtl="0" eaLnBrk="1" fontAlgn="base" hangingPunct="1">
        <a:spcBef>
          <a:spcPct val="20000"/>
        </a:spcBef>
        <a:spcAft>
          <a:spcPct val="0"/>
        </a:spcAft>
        <a:buChar char="»"/>
        <a:defRPr sz="1500">
          <a:solidFill>
            <a:schemeClr val="tx1"/>
          </a:solidFill>
          <a:latin typeface="+mn-lt"/>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210.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210.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210.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210.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40.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2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hyperlink" Target="https://explore-education-statistics.service.gov.uk/find-statistics/the-link-between-absence-and-attainment-at-ks2-and-ks4" TargetMode="External"/><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hyperlink" Target="https://www.cambridge.org/core/books/abs/mental-health-and-attendance-at-school/mental-health-and-attendance-at-school/4F91A32FBB0561EEC3537D5FE5183A2A" TargetMode="External"/><Relationship Id="rId4" Type="http://schemas.openxmlformats.org/officeDocument/2006/relationships/hyperlink" Target="https://www.childrenscommissioner.gov.uk/resource/missing-children-missing-grades/#:%7E:text=While%2078%25%20of%20all%20children,years%20reached%20this%20same%20standard."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 Id="rId4" Type="http://schemas.openxmlformats.org/officeDocument/2006/relationships/image" Target="../media/image6.gif"/></Relationships>
</file>

<file path=ppt/slides/_rels/slide220.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210.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2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6.gif"/></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6.gif"/></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hyperlink" Target="https://www.ecclesbourne.derbyshire.sch.uk/school-information/option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aqa.org.uk/subjects/business/gcse/business-8132" TargetMode="External"/><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50.svg"/></Relationships>
</file>

<file path=ppt/slides/_rels/slide3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gif"/><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6" Type="http://schemas.openxmlformats.org/officeDocument/2006/relationships/image" Target="../media/image74.png"/><Relationship Id="rId21" Type="http://schemas.openxmlformats.org/officeDocument/2006/relationships/image" Target="../media/image69.svg"/><Relationship Id="rId42" Type="http://schemas.openxmlformats.org/officeDocument/2006/relationships/image" Target="../media/image90.png"/><Relationship Id="rId47" Type="http://schemas.openxmlformats.org/officeDocument/2006/relationships/image" Target="../media/image95.svg"/><Relationship Id="rId63" Type="http://schemas.openxmlformats.org/officeDocument/2006/relationships/image" Target="../media/image111.svg"/><Relationship Id="rId68" Type="http://schemas.openxmlformats.org/officeDocument/2006/relationships/image" Target="../media/image116.png"/><Relationship Id="rId2" Type="http://schemas.openxmlformats.org/officeDocument/2006/relationships/notesSlide" Target="../notesSlides/notesSlide3.xml"/><Relationship Id="rId16" Type="http://schemas.openxmlformats.org/officeDocument/2006/relationships/image" Target="../media/image64.png"/><Relationship Id="rId29" Type="http://schemas.openxmlformats.org/officeDocument/2006/relationships/image" Target="../media/image77.svg"/><Relationship Id="rId11" Type="http://schemas.openxmlformats.org/officeDocument/2006/relationships/image" Target="../media/image59.svg"/><Relationship Id="rId24" Type="http://schemas.openxmlformats.org/officeDocument/2006/relationships/image" Target="../media/image72.png"/><Relationship Id="rId32" Type="http://schemas.openxmlformats.org/officeDocument/2006/relationships/image" Target="../media/image80.png"/><Relationship Id="rId37" Type="http://schemas.openxmlformats.org/officeDocument/2006/relationships/image" Target="../media/image85.svg"/><Relationship Id="rId40" Type="http://schemas.openxmlformats.org/officeDocument/2006/relationships/image" Target="../media/image88.png"/><Relationship Id="rId45" Type="http://schemas.openxmlformats.org/officeDocument/2006/relationships/image" Target="../media/image93.svg"/><Relationship Id="rId53" Type="http://schemas.openxmlformats.org/officeDocument/2006/relationships/image" Target="../media/image101.svg"/><Relationship Id="rId58" Type="http://schemas.openxmlformats.org/officeDocument/2006/relationships/image" Target="../media/image106.png"/><Relationship Id="rId66" Type="http://schemas.openxmlformats.org/officeDocument/2006/relationships/image" Target="../media/image114.png"/><Relationship Id="rId74" Type="http://schemas.openxmlformats.org/officeDocument/2006/relationships/image" Target="../media/image122.png"/><Relationship Id="rId5" Type="http://schemas.openxmlformats.org/officeDocument/2006/relationships/image" Target="../media/image53.png"/><Relationship Id="rId61" Type="http://schemas.openxmlformats.org/officeDocument/2006/relationships/image" Target="../media/image109.svg"/><Relationship Id="rId19" Type="http://schemas.openxmlformats.org/officeDocument/2006/relationships/image" Target="../media/image67.svg"/><Relationship Id="rId14" Type="http://schemas.openxmlformats.org/officeDocument/2006/relationships/image" Target="../media/image62.png"/><Relationship Id="rId22" Type="http://schemas.openxmlformats.org/officeDocument/2006/relationships/image" Target="../media/image70.png"/><Relationship Id="rId27" Type="http://schemas.openxmlformats.org/officeDocument/2006/relationships/image" Target="../media/image75.svg"/><Relationship Id="rId30" Type="http://schemas.openxmlformats.org/officeDocument/2006/relationships/image" Target="../media/image78.png"/><Relationship Id="rId35" Type="http://schemas.openxmlformats.org/officeDocument/2006/relationships/image" Target="../media/image83.svg"/><Relationship Id="rId43" Type="http://schemas.openxmlformats.org/officeDocument/2006/relationships/image" Target="../media/image91.svg"/><Relationship Id="rId48" Type="http://schemas.openxmlformats.org/officeDocument/2006/relationships/image" Target="../media/image96.png"/><Relationship Id="rId56" Type="http://schemas.openxmlformats.org/officeDocument/2006/relationships/image" Target="../media/image104.png"/><Relationship Id="rId64" Type="http://schemas.openxmlformats.org/officeDocument/2006/relationships/image" Target="../media/image112.png"/><Relationship Id="rId69" Type="http://schemas.openxmlformats.org/officeDocument/2006/relationships/image" Target="../media/image117.svg"/><Relationship Id="rId8" Type="http://schemas.openxmlformats.org/officeDocument/2006/relationships/image" Target="../media/image56.png"/><Relationship Id="rId51" Type="http://schemas.openxmlformats.org/officeDocument/2006/relationships/image" Target="../media/image99.svg"/><Relationship Id="rId72" Type="http://schemas.openxmlformats.org/officeDocument/2006/relationships/image" Target="../media/image120.png"/><Relationship Id="rId3" Type="http://schemas.openxmlformats.org/officeDocument/2006/relationships/image" Target="../media/image51.png"/><Relationship Id="rId12" Type="http://schemas.openxmlformats.org/officeDocument/2006/relationships/image" Target="../media/image60.png"/><Relationship Id="rId17" Type="http://schemas.openxmlformats.org/officeDocument/2006/relationships/image" Target="../media/image65.svg"/><Relationship Id="rId25" Type="http://schemas.openxmlformats.org/officeDocument/2006/relationships/image" Target="../media/image73.svg"/><Relationship Id="rId33" Type="http://schemas.openxmlformats.org/officeDocument/2006/relationships/image" Target="../media/image81.svg"/><Relationship Id="rId38" Type="http://schemas.openxmlformats.org/officeDocument/2006/relationships/image" Target="../media/image86.png"/><Relationship Id="rId46" Type="http://schemas.openxmlformats.org/officeDocument/2006/relationships/image" Target="../media/image94.png"/><Relationship Id="rId59" Type="http://schemas.openxmlformats.org/officeDocument/2006/relationships/image" Target="../media/image107.svg"/><Relationship Id="rId67" Type="http://schemas.openxmlformats.org/officeDocument/2006/relationships/image" Target="../media/image115.svg"/><Relationship Id="rId20" Type="http://schemas.openxmlformats.org/officeDocument/2006/relationships/image" Target="../media/image68.png"/><Relationship Id="rId41" Type="http://schemas.openxmlformats.org/officeDocument/2006/relationships/image" Target="../media/image89.svg"/><Relationship Id="rId54" Type="http://schemas.openxmlformats.org/officeDocument/2006/relationships/image" Target="../media/image102.png"/><Relationship Id="rId62" Type="http://schemas.openxmlformats.org/officeDocument/2006/relationships/image" Target="../media/image110.png"/><Relationship Id="rId70" Type="http://schemas.openxmlformats.org/officeDocument/2006/relationships/image" Target="../media/image118.png"/><Relationship Id="rId75" Type="http://schemas.openxmlformats.org/officeDocument/2006/relationships/image" Target="../media/image123.png"/><Relationship Id="rId1" Type="http://schemas.openxmlformats.org/officeDocument/2006/relationships/slideLayout" Target="../slideLayouts/slideLayout6.xml"/><Relationship Id="rId6" Type="http://schemas.openxmlformats.org/officeDocument/2006/relationships/image" Target="../media/image54.svg"/><Relationship Id="rId15" Type="http://schemas.openxmlformats.org/officeDocument/2006/relationships/image" Target="../media/image63.svg"/><Relationship Id="rId23" Type="http://schemas.openxmlformats.org/officeDocument/2006/relationships/image" Target="../media/image71.svg"/><Relationship Id="rId28" Type="http://schemas.openxmlformats.org/officeDocument/2006/relationships/image" Target="../media/image76.png"/><Relationship Id="rId36" Type="http://schemas.openxmlformats.org/officeDocument/2006/relationships/image" Target="../media/image84.png"/><Relationship Id="rId49" Type="http://schemas.openxmlformats.org/officeDocument/2006/relationships/image" Target="../media/image97.svg"/><Relationship Id="rId57" Type="http://schemas.openxmlformats.org/officeDocument/2006/relationships/image" Target="../media/image105.svg"/><Relationship Id="rId10" Type="http://schemas.openxmlformats.org/officeDocument/2006/relationships/image" Target="../media/image58.png"/><Relationship Id="rId31" Type="http://schemas.openxmlformats.org/officeDocument/2006/relationships/image" Target="../media/image79.svg"/><Relationship Id="rId44" Type="http://schemas.openxmlformats.org/officeDocument/2006/relationships/image" Target="../media/image92.png"/><Relationship Id="rId52" Type="http://schemas.openxmlformats.org/officeDocument/2006/relationships/image" Target="../media/image100.png"/><Relationship Id="rId60" Type="http://schemas.openxmlformats.org/officeDocument/2006/relationships/image" Target="../media/image108.png"/><Relationship Id="rId65" Type="http://schemas.openxmlformats.org/officeDocument/2006/relationships/image" Target="../media/image113.svg"/><Relationship Id="rId73" Type="http://schemas.openxmlformats.org/officeDocument/2006/relationships/image" Target="../media/image121.svg"/><Relationship Id="rId4" Type="http://schemas.openxmlformats.org/officeDocument/2006/relationships/image" Target="../media/image52.svg"/><Relationship Id="rId9" Type="http://schemas.openxmlformats.org/officeDocument/2006/relationships/image" Target="../media/image57.svg"/><Relationship Id="rId13" Type="http://schemas.openxmlformats.org/officeDocument/2006/relationships/image" Target="../media/image61.svg"/><Relationship Id="rId18" Type="http://schemas.openxmlformats.org/officeDocument/2006/relationships/image" Target="../media/image66.png"/><Relationship Id="rId39" Type="http://schemas.openxmlformats.org/officeDocument/2006/relationships/image" Target="../media/image87.svg"/><Relationship Id="rId34" Type="http://schemas.openxmlformats.org/officeDocument/2006/relationships/image" Target="../media/image82.png"/><Relationship Id="rId50" Type="http://schemas.openxmlformats.org/officeDocument/2006/relationships/image" Target="../media/image98.png"/><Relationship Id="rId55" Type="http://schemas.openxmlformats.org/officeDocument/2006/relationships/image" Target="../media/image103.svg"/><Relationship Id="rId7" Type="http://schemas.openxmlformats.org/officeDocument/2006/relationships/image" Target="../media/image55.png"/><Relationship Id="rId71" Type="http://schemas.openxmlformats.org/officeDocument/2006/relationships/image" Target="../media/image119.svg"/></Relationships>
</file>

<file path=ppt/slides/_rels/slide4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s://www.bbc.co.uk/bitesize/examspecs/zvwb382" TargetMode="External"/><Relationship Id="rId1" Type="http://schemas.openxmlformats.org/officeDocument/2006/relationships/slideLayout" Target="../slideLayouts/slideLayout2.xml"/><Relationship Id="rId6" Type="http://schemas.openxmlformats.org/officeDocument/2006/relationships/image" Target="../media/image125.jpeg"/><Relationship Id="rId5" Type="http://schemas.openxmlformats.org/officeDocument/2006/relationships/hyperlink" Target="mailto:KGTaylor@ecclesbourne.derbyshire.sch.uk" TargetMode="External"/><Relationship Id="rId4" Type="http://schemas.openxmlformats.org/officeDocument/2006/relationships/hyperlink" Target="mailto:lmooney@ecclesbourne.derbyshire.sch.uk"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26.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gi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jpeg"/><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image" Target="../media/image132.jpeg"/><Relationship Id="rId1" Type="http://schemas.openxmlformats.org/officeDocument/2006/relationships/slideLayout" Target="../slideLayouts/slideLayout2.xml"/><Relationship Id="rId6" Type="http://schemas.openxmlformats.org/officeDocument/2006/relationships/image" Target="../media/image136.jpeg"/><Relationship Id="rId5" Type="http://schemas.openxmlformats.org/officeDocument/2006/relationships/image" Target="../media/image135.jpeg"/><Relationship Id="rId10" Type="http://schemas.openxmlformats.org/officeDocument/2006/relationships/image" Target="../media/image140.jpeg"/><Relationship Id="rId4" Type="http://schemas.openxmlformats.org/officeDocument/2006/relationships/image" Target="../media/image134.jpeg"/><Relationship Id="rId9" Type="http://schemas.openxmlformats.org/officeDocument/2006/relationships/image" Target="../media/image139.jpeg"/></Relationships>
</file>

<file path=ppt/slides/_rels/slide52.xml.rels><?xml version="1.0" encoding="UTF-8" standalone="yes"?>
<Relationships xmlns="http://schemas.openxmlformats.org/package/2006/relationships"><Relationship Id="rId2" Type="http://schemas.openxmlformats.org/officeDocument/2006/relationships/hyperlink" Target="https://www.youtube.com/watch?v=4lLSEDVSAp4"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141.jpeg"/><Relationship Id="rId7"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18.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5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66.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10.png"/><Relationship Id="rId18" Type="http://schemas.openxmlformats.org/officeDocument/2006/relationships/slide" Target="slide140.xml"/><Relationship Id="rId3" Type="http://schemas.openxmlformats.org/officeDocument/2006/relationships/slide" Target="slide220.xml"/><Relationship Id="rId7" Type="http://schemas.openxmlformats.org/officeDocument/2006/relationships/image" Target="../media/image190.png"/><Relationship Id="rId12" Type="http://schemas.openxmlformats.org/officeDocument/2006/relationships/slide" Target="slide120.xml"/><Relationship Id="rId17" Type="http://schemas.openxmlformats.org/officeDocument/2006/relationships/image" Target="../media/image23.png"/><Relationship Id="rId2" Type="http://schemas.openxmlformats.org/officeDocument/2006/relationships/image" Target="../media/image18.png"/><Relationship Id="rId16" Type="http://schemas.openxmlformats.org/officeDocument/2006/relationships/image" Target="../media/image220.png"/><Relationship Id="rId1" Type="http://schemas.openxmlformats.org/officeDocument/2006/relationships/slideLayout" Target="../slideLayouts/slideLayout6.xml"/><Relationship Id="rId6" Type="http://schemas.openxmlformats.org/officeDocument/2006/relationships/slide" Target="slide100.xml"/><Relationship Id="rId11" Type="http://schemas.openxmlformats.org/officeDocument/2006/relationships/image" Target="../media/image21.png"/><Relationship Id="rId5" Type="http://schemas.openxmlformats.org/officeDocument/2006/relationships/image" Target="../media/image19.png"/><Relationship Id="rId15" Type="http://schemas.openxmlformats.org/officeDocument/2006/relationships/slide" Target="slide130.xml"/><Relationship Id="rId10" Type="http://schemas.openxmlformats.org/officeDocument/2006/relationships/image" Target="../media/image200.png"/><Relationship Id="rId19" Type="http://schemas.openxmlformats.org/officeDocument/2006/relationships/image" Target="../media/image230.png"/><Relationship Id="rId4" Type="http://schemas.openxmlformats.org/officeDocument/2006/relationships/image" Target="../media/image180.png"/><Relationship Id="rId9" Type="http://schemas.openxmlformats.org/officeDocument/2006/relationships/slide" Target="slide110.xml"/><Relationship Id="rId14" Type="http://schemas.openxmlformats.org/officeDocument/2006/relationships/image" Target="../media/image22.png"/></Relationships>
</file>

<file path=ppt/slides/_rels/slide7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251520" y="198624"/>
            <a:ext cx="6186764" cy="366804"/>
          </a:xfrm>
          <a:prstGeom prst="rect">
            <a:avLst/>
          </a:prstGeom>
        </p:spPr>
        <p:txBody>
          <a:bodyPr lIns="91425" tIns="45713" rIns="91425" bIns="45713"/>
          <a:lstStyle>
            <a:lvl1pPr algn="ctr" defTabSz="1475110" rtl="0" eaLnBrk="1" latinLnBrk="0" hangingPunct="1">
              <a:spcBef>
                <a:spcPct val="0"/>
              </a:spcBef>
              <a:buNone/>
              <a:defRPr sz="7100" kern="1200">
                <a:solidFill>
                  <a:schemeClr val="tx1"/>
                </a:solidFill>
                <a:latin typeface="+mj-lt"/>
                <a:ea typeface="+mj-ea"/>
                <a:cs typeface="+mj-cs"/>
              </a:defRPr>
            </a:lvl1pPr>
          </a:lstStyle>
          <a:p>
            <a:pPr algn="l" fontAlgn="auto">
              <a:spcAft>
                <a:spcPts val="0"/>
              </a:spcAft>
              <a:defRPr/>
            </a:pPr>
            <a:endParaRPr lang="en-GB" sz="857">
              <a:solidFill>
                <a:prstClr val="white">
                  <a:lumMod val="50000"/>
                </a:prstClr>
              </a:solidFill>
              <a:latin typeface="Century Gothic" panose="020B0502020202020204" pitchFamily="34" charset="0"/>
            </a:endParaRPr>
          </a:p>
        </p:txBody>
      </p:sp>
      <p:pic>
        <p:nvPicPr>
          <p:cNvPr id="3" name="Picture 2"/>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2" name="Rectangle 1"/>
          <p:cNvSpPr/>
          <p:nvPr/>
        </p:nvSpPr>
        <p:spPr>
          <a:xfrm>
            <a:off x="0" y="5743349"/>
            <a:ext cx="9144000" cy="1114651"/>
          </a:xfrm>
          <a:prstGeom prst="rect">
            <a:avLst/>
          </a:prstGeom>
          <a:solidFill>
            <a:srgbClr val="0D0D0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eaLnBrk="1" fontAlgn="auto" hangingPunct="1">
              <a:spcBef>
                <a:spcPts val="0"/>
              </a:spcBef>
              <a:spcAft>
                <a:spcPts val="0"/>
              </a:spcAft>
            </a:pPr>
            <a:endParaRPr lang="en-GB" sz="1786">
              <a:solidFill>
                <a:prstClr val="white"/>
              </a:solidFill>
              <a:latin typeface="Century Gothic" panose="020B0502020202020204" pitchFamily="34" charset="0"/>
            </a:endParaRPr>
          </a:p>
        </p:txBody>
      </p:sp>
      <p:sp>
        <p:nvSpPr>
          <p:cNvPr id="4" name="TextBox 3"/>
          <p:cNvSpPr txBox="1"/>
          <p:nvPr/>
        </p:nvSpPr>
        <p:spPr>
          <a:xfrm>
            <a:off x="4139023" y="6107086"/>
            <a:ext cx="4884671" cy="707886"/>
          </a:xfrm>
          <a:prstGeom prst="rect">
            <a:avLst/>
          </a:prstGeom>
          <a:noFill/>
        </p:spPr>
        <p:txBody>
          <a:bodyPr wrap="none" rtlCol="0">
            <a:spAutoFit/>
          </a:bodyPr>
          <a:lstStyle/>
          <a:p>
            <a:pPr algn="r" defTabSz="914270" eaLnBrk="1" fontAlgn="auto" hangingPunct="1">
              <a:spcBef>
                <a:spcPts val="0"/>
              </a:spcBef>
              <a:spcAft>
                <a:spcPts val="0"/>
              </a:spcAft>
            </a:pPr>
            <a:r>
              <a:rPr lang="en-GB" sz="2000" b="1">
                <a:solidFill>
                  <a:prstClr val="white"/>
                </a:solidFill>
                <a:latin typeface="Century Gothic" panose="020B0502020202020204" pitchFamily="34" charset="0"/>
              </a:rPr>
              <a:t>THE ECCLESBOURNE SCHOOL</a:t>
            </a:r>
          </a:p>
          <a:p>
            <a:pPr algn="r" defTabSz="914270" eaLnBrk="1" fontAlgn="auto" hangingPunct="1">
              <a:spcBef>
                <a:spcPts val="0"/>
              </a:spcBef>
              <a:spcAft>
                <a:spcPts val="0"/>
              </a:spcAft>
            </a:pPr>
            <a:r>
              <a:rPr lang="en-GB" sz="2000" b="1">
                <a:solidFill>
                  <a:prstClr val="white"/>
                </a:solidFill>
                <a:latin typeface="Century Gothic" panose="020B0502020202020204" pitchFamily="34" charset="0"/>
              </a:rPr>
              <a:t>Information and Options Evening 2024</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434" y="6107086"/>
            <a:ext cx="388977" cy="593569"/>
          </a:xfrm>
          <a:prstGeom prst="rect">
            <a:avLst/>
          </a:prstGeom>
        </p:spPr>
      </p:pic>
      <p:sp>
        <p:nvSpPr>
          <p:cNvPr id="9" name="Rectangle 8"/>
          <p:cNvSpPr/>
          <p:nvPr/>
        </p:nvSpPr>
        <p:spPr>
          <a:xfrm>
            <a:off x="2771800" y="291509"/>
            <a:ext cx="6385451" cy="1056255"/>
          </a:xfrm>
          <a:prstGeom prst="rect">
            <a:avLst/>
          </a:prstGeom>
          <a:gradFill flip="none" rotWithShape="1">
            <a:gsLst>
              <a:gs pos="39000">
                <a:schemeClr val="tx1">
                  <a:alpha val="55000"/>
                </a:schemeClr>
              </a:gs>
              <a:gs pos="0">
                <a:schemeClr val="tx1">
                  <a:alpha val="0"/>
                </a:schemeClr>
              </a:gs>
              <a:gs pos="24000">
                <a:schemeClr val="tx1">
                  <a:alpha val="38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0" eaLnBrk="1" fontAlgn="auto" hangingPunct="1">
              <a:spcBef>
                <a:spcPts val="0"/>
              </a:spcBef>
              <a:spcAft>
                <a:spcPts val="0"/>
              </a:spcAft>
            </a:pPr>
            <a:endParaRPr lang="en-GB" sz="2857">
              <a:solidFill>
                <a:prstClr val="white"/>
              </a:solidFill>
              <a:latin typeface="Century Gothic" panose="020B0502020202020204" pitchFamily="34" charset="0"/>
            </a:endParaRPr>
          </a:p>
        </p:txBody>
      </p:sp>
      <p:sp>
        <p:nvSpPr>
          <p:cNvPr id="10" name="TextBox 9"/>
          <p:cNvSpPr txBox="1"/>
          <p:nvPr/>
        </p:nvSpPr>
        <p:spPr>
          <a:xfrm>
            <a:off x="3344903" y="346580"/>
            <a:ext cx="5613662" cy="487954"/>
          </a:xfrm>
          <a:prstGeom prst="rect">
            <a:avLst/>
          </a:prstGeom>
          <a:noFill/>
        </p:spPr>
        <p:txBody>
          <a:bodyPr wrap="square" rtlCol="0">
            <a:spAutoFit/>
          </a:bodyPr>
          <a:lstStyle/>
          <a:p>
            <a:pPr algn="r" defTabSz="914270" eaLnBrk="1" fontAlgn="auto" hangingPunct="1">
              <a:spcBef>
                <a:spcPts val="0"/>
              </a:spcBef>
              <a:spcAft>
                <a:spcPts val="0"/>
              </a:spcAft>
            </a:pPr>
            <a:r>
              <a:rPr lang="en-US" sz="2571">
                <a:solidFill>
                  <a:prstClr val="white"/>
                </a:solidFill>
                <a:effectLst>
                  <a:outerShdw blurRad="50800" dist="63500" dir="8100000" algn="tr" rotWithShape="0">
                    <a:prstClr val="black">
                      <a:alpha val="73000"/>
                    </a:prstClr>
                  </a:outerShdw>
                </a:effectLst>
                <a:latin typeface="Century Gothic" panose="020B0502020202020204" pitchFamily="34" charset="0"/>
              </a:rPr>
              <a:t>Welcome</a:t>
            </a:r>
          </a:p>
        </p:txBody>
      </p:sp>
    </p:spTree>
    <p:extLst>
      <p:ext uri="{BB962C8B-B14F-4D97-AF65-F5344CB8AC3E}">
        <p14:creationId xmlns:p14="http://schemas.microsoft.com/office/powerpoint/2010/main" val="345892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494DA-BCC5-4F24-94BF-2D76CFDC9DA9}"/>
              </a:ext>
            </a:extLst>
          </p:cNvPr>
          <p:cNvSpPr>
            <a:spLocks noGrp="1"/>
          </p:cNvSpPr>
          <p:nvPr>
            <p:ph type="title"/>
          </p:nvPr>
        </p:nvSpPr>
        <p:spPr/>
        <p:txBody>
          <a:bodyPr/>
          <a:lstStyle/>
          <a:p>
            <a:endParaRPr lang="en-GB"/>
          </a:p>
        </p:txBody>
      </p:sp>
      <p:pic>
        <p:nvPicPr>
          <p:cNvPr id="9" name="Content Placeholder 8" descr="A group of people walking together&#10;&#10;Description automatically generated with medium confidence">
            <a:extLst>
              <a:ext uri="{FF2B5EF4-FFF2-40B4-BE49-F238E27FC236}">
                <a16:creationId xmlns:a16="http://schemas.microsoft.com/office/drawing/2014/main" id="{E9CC439B-FDBF-457C-BEBD-D01093BF7B68}"/>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31131" y="0"/>
            <a:ext cx="12280902" cy="6858000"/>
          </a:xfrm>
        </p:spPr>
      </p:pic>
      <p:sp>
        <p:nvSpPr>
          <p:cNvPr id="10" name="Rectangle 9">
            <a:extLst>
              <a:ext uri="{FF2B5EF4-FFF2-40B4-BE49-F238E27FC236}">
                <a16:creationId xmlns:a16="http://schemas.microsoft.com/office/drawing/2014/main" id="{588F1272-D279-415C-808A-AA6EFADF60EE}"/>
              </a:ext>
            </a:extLst>
          </p:cNvPr>
          <p:cNvSpPr/>
          <p:nvPr/>
        </p:nvSpPr>
        <p:spPr bwMode="auto">
          <a:xfrm>
            <a:off x="-66677" y="3861048"/>
            <a:ext cx="12116448" cy="2996952"/>
          </a:xfrm>
          <a:prstGeom prst="rect">
            <a:avLst/>
          </a:prstGeom>
          <a:gradFill>
            <a:gsLst>
              <a:gs pos="0">
                <a:schemeClr val="tx1">
                  <a:alpha val="0"/>
                </a:schemeClr>
              </a:gs>
              <a:gs pos="93000">
                <a:schemeClr val="tx1"/>
              </a:gs>
            </a:gsLst>
            <a:lin ang="54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endParaRPr lang="en-GB" sz="1800"/>
          </a:p>
        </p:txBody>
      </p:sp>
      <p:sp>
        <p:nvSpPr>
          <p:cNvPr id="11" name="TextBox 10">
            <a:extLst>
              <a:ext uri="{FF2B5EF4-FFF2-40B4-BE49-F238E27FC236}">
                <a16:creationId xmlns:a16="http://schemas.microsoft.com/office/drawing/2014/main" id="{2F291B45-7A21-4736-A995-9B046941AD7E}"/>
              </a:ext>
            </a:extLst>
          </p:cNvPr>
          <p:cNvSpPr txBox="1"/>
          <p:nvPr/>
        </p:nvSpPr>
        <p:spPr>
          <a:xfrm>
            <a:off x="1637636" y="5733256"/>
            <a:ext cx="7049164" cy="738664"/>
          </a:xfrm>
          <a:prstGeom prst="rect">
            <a:avLst/>
          </a:prstGeom>
          <a:noFill/>
        </p:spPr>
        <p:txBody>
          <a:bodyPr wrap="square">
            <a:spAutoFit/>
          </a:bodyPr>
          <a:lstStyle/>
          <a:p>
            <a:pPr algn="r"/>
            <a:r>
              <a:rPr lang="en-GB" sz="2100" i="1">
                <a:solidFill>
                  <a:schemeClr val="bg1"/>
                </a:solidFill>
                <a:latin typeface="Arial" panose="020B0604020202020204" pitchFamily="34" charset="0"/>
                <a:ea typeface="Roboto Light" panose="02000000000000000000" pitchFamily="2" charset="0"/>
                <a:cs typeface="Arial" panose="020B0604020202020204" pitchFamily="34" charset="0"/>
              </a:rPr>
              <a:t>Ensure pupils feel valued, value others and learn to work together to make a positive contribution</a:t>
            </a:r>
          </a:p>
        </p:txBody>
      </p:sp>
    </p:spTree>
    <p:extLst>
      <p:ext uri="{BB962C8B-B14F-4D97-AF65-F5344CB8AC3E}">
        <p14:creationId xmlns:p14="http://schemas.microsoft.com/office/powerpoint/2010/main" val="114489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B75EC-DED5-4CBB-B7B1-AA9E453F344F}"/>
              </a:ext>
            </a:extLst>
          </p:cNvPr>
          <p:cNvSpPr>
            <a:spLocks noGrp="1"/>
          </p:cNvSpPr>
          <p:nvPr>
            <p:ph type="title"/>
          </p:nvPr>
        </p:nvSpPr>
        <p:spPr/>
        <p:txBody>
          <a:bodyPr/>
          <a:lstStyle/>
          <a:p>
            <a:endParaRPr lang="en-GB"/>
          </a:p>
        </p:txBody>
      </p:sp>
      <p:pic>
        <p:nvPicPr>
          <p:cNvPr id="9" name="Content Placeholder 8" descr="A person on a stage&#10;&#10;Description automatically generated with low confidence">
            <a:extLst>
              <a:ext uri="{FF2B5EF4-FFF2-40B4-BE49-F238E27FC236}">
                <a16:creationId xmlns:a16="http://schemas.microsoft.com/office/drawing/2014/main" id="{C3606B6E-4017-4A5C-9F67-E61CEA83753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365" t="16712" r="1288"/>
          <a:stretch/>
        </p:blipFill>
        <p:spPr>
          <a:xfrm>
            <a:off x="-1836712" y="-3997"/>
            <a:ext cx="12541226" cy="6889381"/>
          </a:xfrm>
        </p:spPr>
      </p:pic>
      <p:sp>
        <p:nvSpPr>
          <p:cNvPr id="12" name="Rectangle 11">
            <a:extLst>
              <a:ext uri="{FF2B5EF4-FFF2-40B4-BE49-F238E27FC236}">
                <a16:creationId xmlns:a16="http://schemas.microsoft.com/office/drawing/2014/main" id="{304AC218-33F8-456B-A5C7-E05BEBF857A7}"/>
              </a:ext>
            </a:extLst>
          </p:cNvPr>
          <p:cNvSpPr/>
          <p:nvPr/>
        </p:nvSpPr>
        <p:spPr bwMode="auto">
          <a:xfrm>
            <a:off x="-1692695" y="4133850"/>
            <a:ext cx="12457384" cy="2724150"/>
          </a:xfrm>
          <a:prstGeom prst="rect">
            <a:avLst/>
          </a:prstGeom>
          <a:gradFill>
            <a:gsLst>
              <a:gs pos="0">
                <a:schemeClr val="tx1">
                  <a:alpha val="0"/>
                </a:schemeClr>
              </a:gs>
              <a:gs pos="93000">
                <a:schemeClr val="tx1"/>
              </a:gs>
            </a:gsLst>
            <a:lin ang="54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endParaRPr lang="en-GB" sz="1800"/>
          </a:p>
        </p:txBody>
      </p:sp>
      <p:sp>
        <p:nvSpPr>
          <p:cNvPr id="13" name="TextBox 12">
            <a:extLst>
              <a:ext uri="{FF2B5EF4-FFF2-40B4-BE49-F238E27FC236}">
                <a16:creationId xmlns:a16="http://schemas.microsoft.com/office/drawing/2014/main" id="{7D69422D-6F5E-4D73-BE0E-D4B319EA7871}"/>
              </a:ext>
            </a:extLst>
          </p:cNvPr>
          <p:cNvSpPr txBox="1"/>
          <p:nvPr/>
        </p:nvSpPr>
        <p:spPr>
          <a:xfrm>
            <a:off x="2209130" y="5844698"/>
            <a:ext cx="6496050" cy="738664"/>
          </a:xfrm>
          <a:prstGeom prst="rect">
            <a:avLst/>
          </a:prstGeom>
          <a:noFill/>
        </p:spPr>
        <p:txBody>
          <a:bodyPr wrap="square">
            <a:spAutoFit/>
          </a:bodyPr>
          <a:lstStyle/>
          <a:p>
            <a:pPr algn="r"/>
            <a:r>
              <a:rPr lang="en-GB" sz="2100" i="1">
                <a:solidFill>
                  <a:schemeClr val="bg1"/>
                </a:solidFill>
                <a:latin typeface="Arial" panose="020B0604020202020204" pitchFamily="34" charset="0"/>
                <a:ea typeface="Roboto Light" panose="02000000000000000000" pitchFamily="2" charset="0"/>
                <a:cs typeface="Arial" panose="020B0604020202020204" pitchFamily="34" charset="0"/>
              </a:rPr>
              <a:t>Develop pupils’ resilience and confidence in themselves and their capacity for growth</a:t>
            </a:r>
          </a:p>
        </p:txBody>
      </p:sp>
    </p:spTree>
    <p:extLst>
      <p:ext uri="{BB962C8B-B14F-4D97-AF65-F5344CB8AC3E}">
        <p14:creationId xmlns:p14="http://schemas.microsoft.com/office/powerpoint/2010/main" val="24968260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28ACD-7AA6-4747-96A6-2B5D6DC666B0}"/>
              </a:ext>
            </a:extLst>
          </p:cNvPr>
          <p:cNvSpPr>
            <a:spLocks noGrp="1"/>
          </p:cNvSpPr>
          <p:nvPr>
            <p:ph type="title"/>
          </p:nvPr>
        </p:nvSpPr>
        <p:spPr/>
        <p:txBody>
          <a:bodyPr/>
          <a:lstStyle/>
          <a:p>
            <a:endParaRPr lang="en-GB"/>
          </a:p>
        </p:txBody>
      </p:sp>
      <p:pic>
        <p:nvPicPr>
          <p:cNvPr id="5" name="Content Placeholder 4" descr="A group of people running on a track&#10;&#10;Description automatically generated with low confidence">
            <a:extLst>
              <a:ext uri="{FF2B5EF4-FFF2-40B4-BE49-F238E27FC236}">
                <a16:creationId xmlns:a16="http://schemas.microsoft.com/office/drawing/2014/main" id="{94853694-78DE-4EDE-A06A-A60E6C45D240}"/>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524000" y="-1"/>
            <a:ext cx="12216680" cy="6871883"/>
          </a:xfrm>
        </p:spPr>
      </p:pic>
      <p:sp>
        <p:nvSpPr>
          <p:cNvPr id="6" name="Rectangle 5">
            <a:extLst>
              <a:ext uri="{FF2B5EF4-FFF2-40B4-BE49-F238E27FC236}">
                <a16:creationId xmlns:a16="http://schemas.microsoft.com/office/drawing/2014/main" id="{3B8D27D3-4746-42DE-BA5F-3958B6276BEF}"/>
              </a:ext>
            </a:extLst>
          </p:cNvPr>
          <p:cNvSpPr/>
          <p:nvPr/>
        </p:nvSpPr>
        <p:spPr bwMode="auto">
          <a:xfrm>
            <a:off x="-1523999" y="4212463"/>
            <a:ext cx="11784632" cy="2724150"/>
          </a:xfrm>
          <a:prstGeom prst="rect">
            <a:avLst/>
          </a:prstGeom>
          <a:gradFill>
            <a:gsLst>
              <a:gs pos="0">
                <a:schemeClr val="tx1">
                  <a:alpha val="0"/>
                </a:schemeClr>
              </a:gs>
              <a:gs pos="93000">
                <a:schemeClr val="tx1"/>
              </a:gs>
            </a:gsLst>
            <a:lin ang="54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endParaRPr lang="en-GB" sz="1800"/>
          </a:p>
        </p:txBody>
      </p:sp>
      <p:sp>
        <p:nvSpPr>
          <p:cNvPr id="7" name="TextBox 6">
            <a:extLst>
              <a:ext uri="{FF2B5EF4-FFF2-40B4-BE49-F238E27FC236}">
                <a16:creationId xmlns:a16="http://schemas.microsoft.com/office/drawing/2014/main" id="{7DD29CCF-E6B3-46D6-B1D7-43DBD775966E}"/>
              </a:ext>
            </a:extLst>
          </p:cNvPr>
          <p:cNvSpPr txBox="1"/>
          <p:nvPr/>
        </p:nvSpPr>
        <p:spPr>
          <a:xfrm>
            <a:off x="1663284" y="6021288"/>
            <a:ext cx="7049164" cy="415498"/>
          </a:xfrm>
          <a:prstGeom prst="rect">
            <a:avLst/>
          </a:prstGeom>
          <a:noFill/>
        </p:spPr>
        <p:txBody>
          <a:bodyPr wrap="square">
            <a:spAutoFit/>
          </a:bodyPr>
          <a:lstStyle/>
          <a:p>
            <a:pPr algn="r"/>
            <a:r>
              <a:rPr lang="en-GB" sz="2100" i="1">
                <a:solidFill>
                  <a:schemeClr val="bg1"/>
                </a:solidFill>
                <a:latin typeface="Arial" panose="020B0604020202020204" pitchFamily="34" charset="0"/>
                <a:ea typeface="Roboto Light" panose="02000000000000000000" pitchFamily="2" charset="0"/>
                <a:cs typeface="Arial" panose="020B0604020202020204" pitchFamily="34" charset="0"/>
              </a:rPr>
              <a:t>Ensure pupils stay safe and healthy in mind and body</a:t>
            </a:r>
          </a:p>
        </p:txBody>
      </p:sp>
    </p:spTree>
    <p:extLst>
      <p:ext uri="{BB962C8B-B14F-4D97-AF65-F5344CB8AC3E}">
        <p14:creationId xmlns:p14="http://schemas.microsoft.com/office/powerpoint/2010/main" val="104191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494DA-BCC5-4F24-94BF-2D76CFDC9DA9}"/>
              </a:ext>
            </a:extLst>
          </p:cNvPr>
          <p:cNvSpPr>
            <a:spLocks noGrp="1"/>
          </p:cNvSpPr>
          <p:nvPr>
            <p:ph type="title"/>
          </p:nvPr>
        </p:nvSpPr>
        <p:spPr/>
        <p:txBody>
          <a:bodyPr/>
          <a:lstStyle/>
          <a:p>
            <a:endParaRPr lang="en-GB"/>
          </a:p>
        </p:txBody>
      </p:sp>
      <p:pic>
        <p:nvPicPr>
          <p:cNvPr id="9" name="Content Placeholder 8" descr="A group of people walking together&#10;&#10;Description automatically generated with medium confidence">
            <a:extLst>
              <a:ext uri="{FF2B5EF4-FFF2-40B4-BE49-F238E27FC236}">
                <a16:creationId xmlns:a16="http://schemas.microsoft.com/office/drawing/2014/main" id="{E9CC439B-FDBF-457C-BEBD-D01093BF7B6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47" t="5377" r="130" b="11677"/>
          <a:stretch/>
        </p:blipFill>
        <p:spPr>
          <a:xfrm>
            <a:off x="-231131" y="0"/>
            <a:ext cx="12280902" cy="6858000"/>
          </a:xfrm>
        </p:spPr>
      </p:pic>
      <p:sp>
        <p:nvSpPr>
          <p:cNvPr id="10" name="Rectangle 9">
            <a:extLst>
              <a:ext uri="{FF2B5EF4-FFF2-40B4-BE49-F238E27FC236}">
                <a16:creationId xmlns:a16="http://schemas.microsoft.com/office/drawing/2014/main" id="{588F1272-D279-415C-808A-AA6EFADF60EE}"/>
              </a:ext>
            </a:extLst>
          </p:cNvPr>
          <p:cNvSpPr/>
          <p:nvPr/>
        </p:nvSpPr>
        <p:spPr bwMode="auto">
          <a:xfrm>
            <a:off x="-66677" y="3861048"/>
            <a:ext cx="12116448" cy="2996952"/>
          </a:xfrm>
          <a:prstGeom prst="rect">
            <a:avLst/>
          </a:prstGeom>
          <a:gradFill>
            <a:gsLst>
              <a:gs pos="0">
                <a:schemeClr val="tx1">
                  <a:alpha val="0"/>
                </a:schemeClr>
              </a:gs>
              <a:gs pos="93000">
                <a:schemeClr val="tx1"/>
              </a:gs>
            </a:gsLst>
            <a:lin ang="54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endParaRPr lang="en-GB" sz="1800"/>
          </a:p>
        </p:txBody>
      </p:sp>
      <p:sp>
        <p:nvSpPr>
          <p:cNvPr id="11" name="TextBox 10">
            <a:extLst>
              <a:ext uri="{FF2B5EF4-FFF2-40B4-BE49-F238E27FC236}">
                <a16:creationId xmlns:a16="http://schemas.microsoft.com/office/drawing/2014/main" id="{2F291B45-7A21-4736-A995-9B046941AD7E}"/>
              </a:ext>
            </a:extLst>
          </p:cNvPr>
          <p:cNvSpPr txBox="1"/>
          <p:nvPr/>
        </p:nvSpPr>
        <p:spPr>
          <a:xfrm>
            <a:off x="1637636" y="5733256"/>
            <a:ext cx="7049164" cy="738664"/>
          </a:xfrm>
          <a:prstGeom prst="rect">
            <a:avLst/>
          </a:prstGeom>
          <a:noFill/>
        </p:spPr>
        <p:txBody>
          <a:bodyPr wrap="square">
            <a:spAutoFit/>
          </a:bodyPr>
          <a:lstStyle/>
          <a:p>
            <a:pPr algn="r"/>
            <a:r>
              <a:rPr lang="en-GB" sz="2100" i="1">
                <a:solidFill>
                  <a:schemeClr val="bg1"/>
                </a:solidFill>
                <a:latin typeface="Arial" panose="020B0604020202020204" pitchFamily="34" charset="0"/>
                <a:ea typeface="Roboto Light" panose="02000000000000000000" pitchFamily="2" charset="0"/>
                <a:cs typeface="Arial" panose="020B0604020202020204" pitchFamily="34" charset="0"/>
              </a:rPr>
              <a:t>Ensure pupils feel valued, value others and learn to work together to make a positive contribution</a:t>
            </a:r>
          </a:p>
        </p:txBody>
      </p:sp>
    </p:spTree>
    <p:extLst>
      <p:ext uri="{BB962C8B-B14F-4D97-AF65-F5344CB8AC3E}">
        <p14:creationId xmlns:p14="http://schemas.microsoft.com/office/powerpoint/2010/main" val="11448974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34419-71F6-4F66-A52E-3619BBF41D4C}"/>
              </a:ext>
            </a:extLst>
          </p:cNvPr>
          <p:cNvSpPr>
            <a:spLocks noGrp="1"/>
          </p:cNvSpPr>
          <p:nvPr>
            <p:ph type="title"/>
          </p:nvPr>
        </p:nvSpPr>
        <p:spPr/>
        <p:txBody>
          <a:bodyPr/>
          <a:lstStyle/>
          <a:p>
            <a:endParaRPr lang="en-GB"/>
          </a:p>
        </p:txBody>
      </p:sp>
      <p:pic>
        <p:nvPicPr>
          <p:cNvPr id="5" name="Content Placeholder 4" descr="A picture containing person, indoor, stage, crowd&#10;&#10;Description automatically generated">
            <a:extLst>
              <a:ext uri="{FF2B5EF4-FFF2-40B4-BE49-F238E27FC236}">
                <a16:creationId xmlns:a16="http://schemas.microsoft.com/office/drawing/2014/main" id="{32793604-CE7D-4666-B0BF-420963439FEA}"/>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524000" y="0"/>
            <a:ext cx="12192000" cy="6858000"/>
          </a:xfrm>
        </p:spPr>
      </p:pic>
      <p:sp>
        <p:nvSpPr>
          <p:cNvPr id="3" name="Rectangle 2">
            <a:extLst>
              <a:ext uri="{FF2B5EF4-FFF2-40B4-BE49-F238E27FC236}">
                <a16:creationId xmlns:a16="http://schemas.microsoft.com/office/drawing/2014/main" id="{398825FF-C2F1-95BF-E4DD-F72D3EF5C1AE}"/>
              </a:ext>
            </a:extLst>
          </p:cNvPr>
          <p:cNvSpPr/>
          <p:nvPr/>
        </p:nvSpPr>
        <p:spPr bwMode="auto">
          <a:xfrm>
            <a:off x="-1332656" y="4153346"/>
            <a:ext cx="10712897" cy="2724150"/>
          </a:xfrm>
          <a:prstGeom prst="rect">
            <a:avLst/>
          </a:prstGeom>
          <a:gradFill>
            <a:gsLst>
              <a:gs pos="0">
                <a:schemeClr val="tx1">
                  <a:alpha val="0"/>
                </a:schemeClr>
              </a:gs>
              <a:gs pos="93000">
                <a:schemeClr val="tx1"/>
              </a:gs>
            </a:gsLst>
            <a:lin ang="54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endParaRPr lang="en-GB" sz="1800"/>
          </a:p>
        </p:txBody>
      </p:sp>
      <p:sp>
        <p:nvSpPr>
          <p:cNvPr id="6" name="TextBox 5">
            <a:extLst>
              <a:ext uri="{FF2B5EF4-FFF2-40B4-BE49-F238E27FC236}">
                <a16:creationId xmlns:a16="http://schemas.microsoft.com/office/drawing/2014/main" id="{9984B32E-1032-4DBB-92E9-D35C35033A23}"/>
              </a:ext>
            </a:extLst>
          </p:cNvPr>
          <p:cNvSpPr txBox="1"/>
          <p:nvPr/>
        </p:nvSpPr>
        <p:spPr>
          <a:xfrm>
            <a:off x="1637636" y="5877272"/>
            <a:ext cx="7049164" cy="415498"/>
          </a:xfrm>
          <a:prstGeom prst="rect">
            <a:avLst/>
          </a:prstGeom>
          <a:noFill/>
        </p:spPr>
        <p:txBody>
          <a:bodyPr wrap="square">
            <a:spAutoFit/>
          </a:bodyPr>
          <a:lstStyle/>
          <a:p>
            <a:pPr algn="r"/>
            <a:r>
              <a:rPr lang="en-GB" sz="2100" i="1">
                <a:solidFill>
                  <a:schemeClr val="bg1"/>
                </a:solidFill>
                <a:latin typeface="Arial" panose="020B0604020202020204" pitchFamily="34" charset="0"/>
                <a:ea typeface="Roboto Light" panose="02000000000000000000" pitchFamily="2" charset="0"/>
                <a:cs typeface="Arial" panose="020B0604020202020204" pitchFamily="34" charset="0"/>
              </a:rPr>
              <a:t>Develop creativity in an innovative learning environment</a:t>
            </a:r>
          </a:p>
        </p:txBody>
      </p:sp>
    </p:spTree>
    <p:extLst>
      <p:ext uri="{BB962C8B-B14F-4D97-AF65-F5344CB8AC3E}">
        <p14:creationId xmlns:p14="http://schemas.microsoft.com/office/powerpoint/2010/main" val="116760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28ACD-7AA6-4747-96A6-2B5D6DC666B0}"/>
              </a:ext>
            </a:extLst>
          </p:cNvPr>
          <p:cNvSpPr>
            <a:spLocks noGrp="1"/>
          </p:cNvSpPr>
          <p:nvPr>
            <p:ph type="title"/>
          </p:nvPr>
        </p:nvSpPr>
        <p:spPr/>
        <p:txBody>
          <a:bodyPr/>
          <a:lstStyle/>
          <a:p>
            <a:endParaRPr lang="en-GB"/>
          </a:p>
        </p:txBody>
      </p:sp>
      <p:pic>
        <p:nvPicPr>
          <p:cNvPr id="5" name="Content Placeholder 4" descr="A group of people running on a track&#10;&#10;Description automatically generated with low confidence">
            <a:extLst>
              <a:ext uri="{FF2B5EF4-FFF2-40B4-BE49-F238E27FC236}">
                <a16:creationId xmlns:a16="http://schemas.microsoft.com/office/drawing/2014/main" id="{94853694-78DE-4EDE-A06A-A60E6C45D24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906" b="6719"/>
          <a:stretch/>
        </p:blipFill>
        <p:spPr>
          <a:xfrm>
            <a:off x="-1524000" y="-1"/>
            <a:ext cx="12216680" cy="6871883"/>
          </a:xfrm>
        </p:spPr>
      </p:pic>
      <p:sp>
        <p:nvSpPr>
          <p:cNvPr id="6" name="Rectangle 5">
            <a:extLst>
              <a:ext uri="{FF2B5EF4-FFF2-40B4-BE49-F238E27FC236}">
                <a16:creationId xmlns:a16="http://schemas.microsoft.com/office/drawing/2014/main" id="{3B8D27D3-4746-42DE-BA5F-3958B6276BEF}"/>
              </a:ext>
            </a:extLst>
          </p:cNvPr>
          <p:cNvSpPr/>
          <p:nvPr/>
        </p:nvSpPr>
        <p:spPr bwMode="auto">
          <a:xfrm>
            <a:off x="-1523999" y="4212463"/>
            <a:ext cx="11784632" cy="2724150"/>
          </a:xfrm>
          <a:prstGeom prst="rect">
            <a:avLst/>
          </a:prstGeom>
          <a:gradFill>
            <a:gsLst>
              <a:gs pos="0">
                <a:schemeClr val="tx1">
                  <a:alpha val="0"/>
                </a:schemeClr>
              </a:gs>
              <a:gs pos="93000">
                <a:schemeClr val="tx1"/>
              </a:gs>
            </a:gsLst>
            <a:lin ang="54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endParaRPr lang="en-GB" sz="1800"/>
          </a:p>
        </p:txBody>
      </p:sp>
      <p:sp>
        <p:nvSpPr>
          <p:cNvPr id="7" name="TextBox 6">
            <a:extLst>
              <a:ext uri="{FF2B5EF4-FFF2-40B4-BE49-F238E27FC236}">
                <a16:creationId xmlns:a16="http://schemas.microsoft.com/office/drawing/2014/main" id="{7DD29CCF-E6B3-46D6-B1D7-43DBD775966E}"/>
              </a:ext>
            </a:extLst>
          </p:cNvPr>
          <p:cNvSpPr txBox="1"/>
          <p:nvPr/>
        </p:nvSpPr>
        <p:spPr>
          <a:xfrm>
            <a:off x="1663284" y="6021288"/>
            <a:ext cx="7049164" cy="415498"/>
          </a:xfrm>
          <a:prstGeom prst="rect">
            <a:avLst/>
          </a:prstGeom>
          <a:noFill/>
        </p:spPr>
        <p:txBody>
          <a:bodyPr wrap="square">
            <a:spAutoFit/>
          </a:bodyPr>
          <a:lstStyle/>
          <a:p>
            <a:pPr algn="r"/>
            <a:r>
              <a:rPr lang="en-GB" sz="2100" i="1">
                <a:solidFill>
                  <a:schemeClr val="bg1"/>
                </a:solidFill>
                <a:latin typeface="Arial" panose="020B0604020202020204" pitchFamily="34" charset="0"/>
                <a:ea typeface="Roboto Light" panose="02000000000000000000" pitchFamily="2" charset="0"/>
                <a:cs typeface="Arial" panose="020B0604020202020204" pitchFamily="34" charset="0"/>
              </a:rPr>
              <a:t>Ensure pupils stay safe and healthy in mind and body</a:t>
            </a:r>
          </a:p>
        </p:txBody>
      </p:sp>
    </p:spTree>
    <p:extLst>
      <p:ext uri="{BB962C8B-B14F-4D97-AF65-F5344CB8AC3E}">
        <p14:creationId xmlns:p14="http://schemas.microsoft.com/office/powerpoint/2010/main" val="10419128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9B305-F268-4358-8527-76101B94C9A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A1560C7-32C4-459B-95ED-8850A7C95A34}"/>
              </a:ext>
            </a:extLst>
          </p:cNvPr>
          <p:cNvSpPr>
            <a:spLocks noGrp="1"/>
          </p:cNvSpPr>
          <p:nvPr>
            <p:ph idx="1"/>
          </p:nvPr>
        </p:nvSpPr>
        <p:spPr/>
        <p:txBody>
          <a:bodyPr/>
          <a:lstStyle/>
          <a:p>
            <a:endParaRPr lang="en-GB"/>
          </a:p>
        </p:txBody>
      </p:sp>
      <p:pic>
        <p:nvPicPr>
          <p:cNvPr id="4" name="Picture 3" descr="A group of people in graduation gowns&#10;&#10;Description automatically generated with low confidence">
            <a:extLst>
              <a:ext uri="{FF2B5EF4-FFF2-40B4-BE49-F238E27FC236}">
                <a16:creationId xmlns:a16="http://schemas.microsoft.com/office/drawing/2014/main" id="{8C9C606F-6BA8-4428-9054-227BA7E89D3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0"/>
            <a:ext cx="12192000" cy="6858000"/>
          </a:xfrm>
          <a:prstGeom prst="rect">
            <a:avLst/>
          </a:prstGeom>
        </p:spPr>
      </p:pic>
      <p:sp>
        <p:nvSpPr>
          <p:cNvPr id="5" name="Rectangle 4">
            <a:extLst>
              <a:ext uri="{FF2B5EF4-FFF2-40B4-BE49-F238E27FC236}">
                <a16:creationId xmlns:a16="http://schemas.microsoft.com/office/drawing/2014/main" id="{E18B921C-B14C-452A-AF87-AD8243EC4A9D}"/>
              </a:ext>
            </a:extLst>
          </p:cNvPr>
          <p:cNvSpPr/>
          <p:nvPr/>
        </p:nvSpPr>
        <p:spPr bwMode="auto">
          <a:xfrm>
            <a:off x="-747252" y="4150693"/>
            <a:ext cx="9913328" cy="2724150"/>
          </a:xfrm>
          <a:prstGeom prst="rect">
            <a:avLst/>
          </a:prstGeom>
          <a:gradFill>
            <a:gsLst>
              <a:gs pos="0">
                <a:schemeClr val="tx1">
                  <a:alpha val="0"/>
                </a:schemeClr>
              </a:gs>
              <a:gs pos="93000">
                <a:schemeClr val="tx1"/>
              </a:gs>
            </a:gsLst>
            <a:lin ang="54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endParaRPr lang="en-GB" sz="1800"/>
          </a:p>
        </p:txBody>
      </p:sp>
      <p:sp>
        <p:nvSpPr>
          <p:cNvPr id="6" name="TextBox 5">
            <a:extLst>
              <a:ext uri="{FF2B5EF4-FFF2-40B4-BE49-F238E27FC236}">
                <a16:creationId xmlns:a16="http://schemas.microsoft.com/office/drawing/2014/main" id="{6923D7AC-52A2-4FF0-8272-38A2BBF4FCAC}"/>
              </a:ext>
            </a:extLst>
          </p:cNvPr>
          <p:cNvSpPr txBox="1"/>
          <p:nvPr/>
        </p:nvSpPr>
        <p:spPr>
          <a:xfrm>
            <a:off x="1763688" y="5713423"/>
            <a:ext cx="7049164" cy="738664"/>
          </a:xfrm>
          <a:prstGeom prst="rect">
            <a:avLst/>
          </a:prstGeom>
          <a:noFill/>
        </p:spPr>
        <p:txBody>
          <a:bodyPr wrap="square">
            <a:spAutoFit/>
          </a:bodyPr>
          <a:lstStyle/>
          <a:p>
            <a:pPr algn="r"/>
            <a:r>
              <a:rPr lang="en-GB" sz="2100" i="1">
                <a:solidFill>
                  <a:schemeClr val="bg1"/>
                </a:solidFill>
                <a:latin typeface="Arial" panose="020B0604020202020204" pitchFamily="34" charset="0"/>
                <a:ea typeface="Roboto Light" panose="02000000000000000000" pitchFamily="2" charset="0"/>
                <a:cs typeface="Arial" panose="020B0604020202020204" pitchFamily="34" charset="0"/>
              </a:rPr>
              <a:t>Appreciate the spiritual, moral, social and cultural richness of the world at large</a:t>
            </a:r>
          </a:p>
        </p:txBody>
      </p:sp>
    </p:spTree>
    <p:extLst>
      <p:ext uri="{BB962C8B-B14F-4D97-AF65-F5344CB8AC3E}">
        <p14:creationId xmlns:p14="http://schemas.microsoft.com/office/powerpoint/2010/main" val="48154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34419-71F6-4F66-A52E-3619BBF41D4C}"/>
              </a:ext>
            </a:extLst>
          </p:cNvPr>
          <p:cNvSpPr>
            <a:spLocks noGrp="1"/>
          </p:cNvSpPr>
          <p:nvPr>
            <p:ph type="title"/>
          </p:nvPr>
        </p:nvSpPr>
        <p:spPr/>
        <p:txBody>
          <a:bodyPr/>
          <a:lstStyle/>
          <a:p>
            <a:endParaRPr lang="en-GB"/>
          </a:p>
        </p:txBody>
      </p:sp>
      <p:pic>
        <p:nvPicPr>
          <p:cNvPr id="5" name="Content Placeholder 4" descr="A picture containing person, indoor, stage, crowd&#10;&#10;Description automatically generated">
            <a:extLst>
              <a:ext uri="{FF2B5EF4-FFF2-40B4-BE49-F238E27FC236}">
                <a16:creationId xmlns:a16="http://schemas.microsoft.com/office/drawing/2014/main" id="{32793604-CE7D-4666-B0BF-420963439FE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657" b="7969"/>
          <a:stretch/>
        </p:blipFill>
        <p:spPr>
          <a:xfrm>
            <a:off x="-1524000" y="0"/>
            <a:ext cx="12192000" cy="6858000"/>
          </a:xfrm>
        </p:spPr>
      </p:pic>
      <p:sp>
        <p:nvSpPr>
          <p:cNvPr id="3" name="Rectangle 2">
            <a:extLst>
              <a:ext uri="{FF2B5EF4-FFF2-40B4-BE49-F238E27FC236}">
                <a16:creationId xmlns:a16="http://schemas.microsoft.com/office/drawing/2014/main" id="{398825FF-C2F1-95BF-E4DD-F72D3EF5C1AE}"/>
              </a:ext>
            </a:extLst>
          </p:cNvPr>
          <p:cNvSpPr/>
          <p:nvPr/>
        </p:nvSpPr>
        <p:spPr bwMode="auto">
          <a:xfrm>
            <a:off x="-1332656" y="4153346"/>
            <a:ext cx="10712897" cy="2724150"/>
          </a:xfrm>
          <a:prstGeom prst="rect">
            <a:avLst/>
          </a:prstGeom>
          <a:gradFill>
            <a:gsLst>
              <a:gs pos="0">
                <a:schemeClr val="tx1">
                  <a:alpha val="0"/>
                </a:schemeClr>
              </a:gs>
              <a:gs pos="93000">
                <a:schemeClr val="tx1"/>
              </a:gs>
            </a:gsLst>
            <a:lin ang="54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endParaRPr lang="en-GB" sz="1800"/>
          </a:p>
        </p:txBody>
      </p:sp>
      <p:sp>
        <p:nvSpPr>
          <p:cNvPr id="6" name="TextBox 5">
            <a:extLst>
              <a:ext uri="{FF2B5EF4-FFF2-40B4-BE49-F238E27FC236}">
                <a16:creationId xmlns:a16="http://schemas.microsoft.com/office/drawing/2014/main" id="{9984B32E-1032-4DBB-92E9-D35C35033A23}"/>
              </a:ext>
            </a:extLst>
          </p:cNvPr>
          <p:cNvSpPr txBox="1"/>
          <p:nvPr/>
        </p:nvSpPr>
        <p:spPr>
          <a:xfrm>
            <a:off x="1637636" y="5877272"/>
            <a:ext cx="7049164" cy="415498"/>
          </a:xfrm>
          <a:prstGeom prst="rect">
            <a:avLst/>
          </a:prstGeom>
          <a:noFill/>
        </p:spPr>
        <p:txBody>
          <a:bodyPr wrap="square">
            <a:spAutoFit/>
          </a:bodyPr>
          <a:lstStyle/>
          <a:p>
            <a:pPr algn="r"/>
            <a:r>
              <a:rPr lang="en-GB" sz="2100" i="1">
                <a:solidFill>
                  <a:schemeClr val="bg1"/>
                </a:solidFill>
                <a:latin typeface="Arial" panose="020B0604020202020204" pitchFamily="34" charset="0"/>
                <a:ea typeface="Roboto Light" panose="02000000000000000000" pitchFamily="2" charset="0"/>
                <a:cs typeface="Arial" panose="020B0604020202020204" pitchFamily="34" charset="0"/>
              </a:rPr>
              <a:t>Develop creativity in an innovative learning environment</a:t>
            </a:r>
          </a:p>
        </p:txBody>
      </p:sp>
    </p:spTree>
    <p:extLst>
      <p:ext uri="{BB962C8B-B14F-4D97-AF65-F5344CB8AC3E}">
        <p14:creationId xmlns:p14="http://schemas.microsoft.com/office/powerpoint/2010/main" val="11676020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41B79D-C6DB-4955-BD61-8CD8D87FEDF2}"/>
              </a:ext>
            </a:extLst>
          </p:cNvPr>
          <p:cNvSpPr>
            <a:spLocks noGrp="1"/>
          </p:cNvSpPr>
          <p:nvPr>
            <p:ph type="ctrTitle"/>
          </p:nvPr>
        </p:nvSpPr>
        <p:spPr>
          <a:xfrm>
            <a:off x="559417" y="2233058"/>
            <a:ext cx="7772400" cy="1102519"/>
          </a:xfrm>
        </p:spPr>
        <p:txBody>
          <a:bodyPr/>
          <a:lstStyle/>
          <a:p>
            <a:r>
              <a:rPr lang="en-GB" sz="3600"/>
              <a:t>GCSE </a:t>
            </a:r>
            <a:br>
              <a:rPr lang="en-GB" sz="3600"/>
            </a:br>
            <a:r>
              <a:rPr lang="en-GB" sz="3600"/>
              <a:t>Performance</a:t>
            </a:r>
          </a:p>
        </p:txBody>
      </p:sp>
      <p:sp>
        <p:nvSpPr>
          <p:cNvPr id="8" name="Subtitle 7">
            <a:extLst>
              <a:ext uri="{FF2B5EF4-FFF2-40B4-BE49-F238E27FC236}">
                <a16:creationId xmlns:a16="http://schemas.microsoft.com/office/drawing/2014/main" id="{F1E4FC51-EAE7-46F0-A35E-A1C43F6989B7}"/>
              </a:ext>
            </a:extLst>
          </p:cNvPr>
          <p:cNvSpPr>
            <a:spLocks noGrp="1"/>
          </p:cNvSpPr>
          <p:nvPr>
            <p:ph type="subTitle" idx="1"/>
          </p:nvPr>
        </p:nvSpPr>
        <p:spPr/>
        <p:txBody>
          <a:bodyPr/>
          <a:lstStyle/>
          <a:p>
            <a:endParaRPr lang="en-GB"/>
          </a:p>
        </p:txBody>
      </p:sp>
      <p:pic>
        <p:nvPicPr>
          <p:cNvPr id="3" name="Picture 2">
            <a:extLst>
              <a:ext uri="{FF2B5EF4-FFF2-40B4-BE49-F238E27FC236}">
                <a16:creationId xmlns:a16="http://schemas.microsoft.com/office/drawing/2014/main" id="{3F4C5A9E-2688-BE38-EB70-123CB810631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71158" y="2038544"/>
            <a:ext cx="2169596" cy="14502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Content Placeholder 6">
            <a:extLst>
              <a:ext uri="{FF2B5EF4-FFF2-40B4-BE49-F238E27FC236}">
                <a16:creationId xmlns:a16="http://schemas.microsoft.com/office/drawing/2014/main" id="{CF7CE4DA-25DD-C345-8236-3F1C169A88C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369219">
            <a:off x="3001451" y="3623881"/>
            <a:ext cx="2621300" cy="18822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Content Placeholder 4">
            <a:extLst>
              <a:ext uri="{FF2B5EF4-FFF2-40B4-BE49-F238E27FC236}">
                <a16:creationId xmlns:a16="http://schemas.microsoft.com/office/drawing/2014/main" id="{DC8FC558-2B5E-53CF-BEB4-A5079F9F30F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rot="613347">
            <a:off x="6149579" y="2078151"/>
            <a:ext cx="2557130" cy="17093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4192932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9B305-F268-4358-8527-76101B94C9A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A1560C7-32C4-459B-95ED-8850A7C95A34}"/>
              </a:ext>
            </a:extLst>
          </p:cNvPr>
          <p:cNvSpPr>
            <a:spLocks noGrp="1"/>
          </p:cNvSpPr>
          <p:nvPr>
            <p:ph idx="1"/>
          </p:nvPr>
        </p:nvSpPr>
        <p:spPr/>
        <p:txBody>
          <a:bodyPr/>
          <a:lstStyle/>
          <a:p>
            <a:endParaRPr lang="en-GB"/>
          </a:p>
        </p:txBody>
      </p:sp>
      <p:pic>
        <p:nvPicPr>
          <p:cNvPr id="4" name="Picture 3" descr="A group of people in graduation gowns&#10;&#10;Description automatically generated with low confidence">
            <a:extLst>
              <a:ext uri="{FF2B5EF4-FFF2-40B4-BE49-F238E27FC236}">
                <a16:creationId xmlns:a16="http://schemas.microsoft.com/office/drawing/2014/main" id="{8C9C606F-6BA8-4428-9054-227BA7E89D3C}"/>
              </a:ext>
            </a:extLst>
          </p:cNvPr>
          <p:cNvPicPr>
            <a:picLocks noChangeAspect="1"/>
          </p:cNvPicPr>
          <p:nvPr/>
        </p:nvPicPr>
        <p:blipFill rotWithShape="1">
          <a:blip r:embed="rId2">
            <a:extLst>
              <a:ext uri="{28A0092B-C50C-407E-A947-70E740481C1C}">
                <a14:useLocalDpi xmlns:a14="http://schemas.microsoft.com/office/drawing/2010/main" val="0"/>
              </a:ext>
            </a:extLst>
          </a:blip>
          <a:srcRect l="765" t="9996" b="6275"/>
          <a:stretch/>
        </p:blipFill>
        <p:spPr>
          <a:xfrm>
            <a:off x="-1524000" y="0"/>
            <a:ext cx="12192000" cy="6858000"/>
          </a:xfrm>
          <a:prstGeom prst="rect">
            <a:avLst/>
          </a:prstGeom>
        </p:spPr>
      </p:pic>
      <p:sp>
        <p:nvSpPr>
          <p:cNvPr id="5" name="Rectangle 4">
            <a:extLst>
              <a:ext uri="{FF2B5EF4-FFF2-40B4-BE49-F238E27FC236}">
                <a16:creationId xmlns:a16="http://schemas.microsoft.com/office/drawing/2014/main" id="{E18B921C-B14C-452A-AF87-AD8243EC4A9D}"/>
              </a:ext>
            </a:extLst>
          </p:cNvPr>
          <p:cNvSpPr/>
          <p:nvPr/>
        </p:nvSpPr>
        <p:spPr bwMode="auto">
          <a:xfrm>
            <a:off x="-747252" y="4150693"/>
            <a:ext cx="9913328" cy="2724150"/>
          </a:xfrm>
          <a:prstGeom prst="rect">
            <a:avLst/>
          </a:prstGeom>
          <a:gradFill>
            <a:gsLst>
              <a:gs pos="0">
                <a:schemeClr val="tx1">
                  <a:alpha val="0"/>
                </a:schemeClr>
              </a:gs>
              <a:gs pos="93000">
                <a:schemeClr val="tx1"/>
              </a:gs>
            </a:gsLst>
            <a:lin ang="54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endParaRPr lang="en-GB" sz="1800"/>
          </a:p>
        </p:txBody>
      </p:sp>
      <p:sp>
        <p:nvSpPr>
          <p:cNvPr id="6" name="TextBox 5">
            <a:extLst>
              <a:ext uri="{FF2B5EF4-FFF2-40B4-BE49-F238E27FC236}">
                <a16:creationId xmlns:a16="http://schemas.microsoft.com/office/drawing/2014/main" id="{6923D7AC-52A2-4FF0-8272-38A2BBF4FCAC}"/>
              </a:ext>
            </a:extLst>
          </p:cNvPr>
          <p:cNvSpPr txBox="1"/>
          <p:nvPr/>
        </p:nvSpPr>
        <p:spPr>
          <a:xfrm>
            <a:off x="1763688" y="5713423"/>
            <a:ext cx="7049164" cy="738664"/>
          </a:xfrm>
          <a:prstGeom prst="rect">
            <a:avLst/>
          </a:prstGeom>
          <a:noFill/>
        </p:spPr>
        <p:txBody>
          <a:bodyPr wrap="square">
            <a:spAutoFit/>
          </a:bodyPr>
          <a:lstStyle/>
          <a:p>
            <a:pPr algn="r"/>
            <a:r>
              <a:rPr lang="en-GB" sz="2100" i="1">
                <a:solidFill>
                  <a:schemeClr val="bg1"/>
                </a:solidFill>
                <a:latin typeface="Arial" panose="020B0604020202020204" pitchFamily="34" charset="0"/>
                <a:ea typeface="Roboto Light" panose="02000000000000000000" pitchFamily="2" charset="0"/>
                <a:cs typeface="Arial" panose="020B0604020202020204" pitchFamily="34" charset="0"/>
              </a:rPr>
              <a:t>Appreciate the spiritual, moral, social and cultural richness of the world at large</a:t>
            </a:r>
          </a:p>
        </p:txBody>
      </p:sp>
    </p:spTree>
    <p:extLst>
      <p:ext uri="{BB962C8B-B14F-4D97-AF65-F5344CB8AC3E}">
        <p14:creationId xmlns:p14="http://schemas.microsoft.com/office/powerpoint/2010/main" val="4815474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CDD15-7FCE-41C3-9614-29C76DFC8A48}"/>
              </a:ext>
            </a:extLst>
          </p:cNvPr>
          <p:cNvSpPr>
            <a:spLocks noGrp="1"/>
          </p:cNvSpPr>
          <p:nvPr>
            <p:ph type="title"/>
          </p:nvPr>
        </p:nvSpPr>
        <p:spPr/>
        <p:txBody>
          <a:bodyPr/>
          <a:lstStyle/>
          <a:p>
            <a:r>
              <a:rPr lang="en-GB"/>
              <a:t>Results - Year 11</a:t>
            </a:r>
          </a:p>
        </p:txBody>
      </p:sp>
      <p:graphicFrame>
        <p:nvGraphicFramePr>
          <p:cNvPr id="10" name="Content Placeholder 9">
            <a:extLst>
              <a:ext uri="{FF2B5EF4-FFF2-40B4-BE49-F238E27FC236}">
                <a16:creationId xmlns:a16="http://schemas.microsoft.com/office/drawing/2014/main" id="{8A135410-0D32-9178-CC09-71E2F925DD26}"/>
              </a:ext>
            </a:extLst>
          </p:cNvPr>
          <p:cNvGraphicFramePr>
            <a:graphicFrameLocks noGrp="1"/>
          </p:cNvGraphicFramePr>
          <p:nvPr>
            <p:ph idx="1"/>
          </p:nvPr>
        </p:nvGraphicFramePr>
        <p:xfrm>
          <a:off x="1156417" y="1706734"/>
          <a:ext cx="7193501" cy="4008364"/>
        </p:xfrm>
        <a:graphic>
          <a:graphicData uri="http://schemas.openxmlformats.org/drawingml/2006/table">
            <a:tbl>
              <a:tblPr firstRow="1" firstCol="1" bandRow="1"/>
              <a:tblGrid>
                <a:gridCol w="2612282">
                  <a:extLst>
                    <a:ext uri="{9D8B030D-6E8A-4147-A177-3AD203B41FA5}">
                      <a16:colId xmlns:a16="http://schemas.microsoft.com/office/drawing/2014/main" val="3444653367"/>
                    </a:ext>
                  </a:extLst>
                </a:gridCol>
                <a:gridCol w="1133522">
                  <a:extLst>
                    <a:ext uri="{9D8B030D-6E8A-4147-A177-3AD203B41FA5}">
                      <a16:colId xmlns:a16="http://schemas.microsoft.com/office/drawing/2014/main" val="2868279980"/>
                    </a:ext>
                  </a:extLst>
                </a:gridCol>
                <a:gridCol w="1133522">
                  <a:extLst>
                    <a:ext uri="{9D8B030D-6E8A-4147-A177-3AD203B41FA5}">
                      <a16:colId xmlns:a16="http://schemas.microsoft.com/office/drawing/2014/main" val="3414540986"/>
                    </a:ext>
                  </a:extLst>
                </a:gridCol>
                <a:gridCol w="1133522">
                  <a:extLst>
                    <a:ext uri="{9D8B030D-6E8A-4147-A177-3AD203B41FA5}">
                      <a16:colId xmlns:a16="http://schemas.microsoft.com/office/drawing/2014/main" val="624154582"/>
                    </a:ext>
                  </a:extLst>
                </a:gridCol>
                <a:gridCol w="1180653">
                  <a:extLst>
                    <a:ext uri="{9D8B030D-6E8A-4147-A177-3AD203B41FA5}">
                      <a16:colId xmlns:a16="http://schemas.microsoft.com/office/drawing/2014/main" val="606088903"/>
                    </a:ext>
                  </a:extLst>
                </a:gridCol>
              </a:tblGrid>
              <a:tr h="417148">
                <a:tc>
                  <a:txBody>
                    <a:bodyPr/>
                    <a:lstStyle/>
                    <a:p>
                      <a:pPr algn="l">
                        <a:lnSpc>
                          <a:spcPct val="107000"/>
                        </a:lnSpc>
                        <a:spcAft>
                          <a:spcPts val="800"/>
                        </a:spcAft>
                      </a:pPr>
                      <a:endParaRPr lang="en-GB" sz="1800" kern="100">
                        <a:effectLst/>
                        <a:latin typeface="Segoe UI Light"/>
                        <a:ea typeface="Calibri" panose="020F0502020204030204" pitchFamily="34" charset="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n-GB" sz="1800" b="1" kern="100">
                          <a:solidFill>
                            <a:schemeClr val="bg1"/>
                          </a:solidFill>
                          <a:effectLst/>
                          <a:latin typeface="Segoe UI Light" panose="020B0502040204020203" pitchFamily="34" charset="0"/>
                          <a:ea typeface="Calibri" panose="020F0502020204030204" pitchFamily="34" charset="0"/>
                          <a:cs typeface="Times New Roman" panose="02020603050405020304" pitchFamily="18" charset="0"/>
                        </a:rPr>
                        <a:t>2017</a:t>
                      </a:r>
                      <a:endParaRPr lang="en-GB" sz="18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171E"/>
                    </a:solidFill>
                  </a:tcPr>
                </a:tc>
                <a:tc>
                  <a:txBody>
                    <a:bodyPr/>
                    <a:lstStyle/>
                    <a:p>
                      <a:pPr algn="ctr">
                        <a:lnSpc>
                          <a:spcPct val="107000"/>
                        </a:lnSpc>
                        <a:spcAft>
                          <a:spcPts val="800"/>
                        </a:spcAft>
                      </a:pPr>
                      <a:r>
                        <a:rPr lang="en-GB" sz="1800" b="1" kern="100">
                          <a:solidFill>
                            <a:schemeClr val="bg1"/>
                          </a:solidFill>
                          <a:effectLst/>
                          <a:latin typeface="Segoe UI Light" panose="020B0502040204020203" pitchFamily="34" charset="0"/>
                          <a:ea typeface="Calibri" panose="020F0502020204030204" pitchFamily="34" charset="0"/>
                          <a:cs typeface="Times New Roman" panose="02020603050405020304" pitchFamily="18" charset="0"/>
                        </a:rPr>
                        <a:t>2018</a:t>
                      </a:r>
                      <a:endParaRPr lang="en-GB" sz="18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171E"/>
                    </a:solidFill>
                  </a:tcPr>
                </a:tc>
                <a:tc>
                  <a:txBody>
                    <a:bodyPr/>
                    <a:lstStyle/>
                    <a:p>
                      <a:pPr algn="ctr">
                        <a:lnSpc>
                          <a:spcPct val="107000"/>
                        </a:lnSpc>
                        <a:spcAft>
                          <a:spcPts val="800"/>
                        </a:spcAft>
                      </a:pPr>
                      <a:r>
                        <a:rPr lang="en-GB" sz="1800" b="1" kern="100">
                          <a:solidFill>
                            <a:schemeClr val="bg1"/>
                          </a:solidFill>
                          <a:effectLst/>
                          <a:latin typeface="Segoe UI Light" panose="020B0502040204020203" pitchFamily="34" charset="0"/>
                          <a:ea typeface="Calibri" panose="020F0502020204030204" pitchFamily="34" charset="0"/>
                          <a:cs typeface="Times New Roman" panose="02020603050405020304" pitchFamily="18" charset="0"/>
                        </a:rPr>
                        <a:t>2019</a:t>
                      </a:r>
                      <a:endParaRPr lang="en-GB" sz="18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171E"/>
                    </a:solidFill>
                  </a:tcPr>
                </a:tc>
                <a:tc>
                  <a:txBody>
                    <a:bodyPr/>
                    <a:lstStyle/>
                    <a:p>
                      <a:pPr algn="ctr">
                        <a:lnSpc>
                          <a:spcPct val="107000"/>
                        </a:lnSpc>
                        <a:spcAft>
                          <a:spcPts val="800"/>
                        </a:spcAft>
                      </a:pPr>
                      <a:r>
                        <a:rPr lang="en-GB" sz="1800" b="1" kern="100">
                          <a:solidFill>
                            <a:schemeClr val="bg1"/>
                          </a:solidFill>
                          <a:effectLst/>
                          <a:latin typeface="Segoe UI Light" panose="020B0502040204020203" pitchFamily="34" charset="0"/>
                          <a:ea typeface="Calibri" panose="020F0502020204030204" pitchFamily="34" charset="0"/>
                          <a:cs typeface="Times New Roman" panose="02020603050405020304" pitchFamily="18" charset="0"/>
                        </a:rPr>
                        <a:t>2023</a:t>
                      </a:r>
                      <a:endParaRPr lang="en-GB" sz="18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5171E"/>
                    </a:solidFill>
                  </a:tcPr>
                </a:tc>
                <a:extLst>
                  <a:ext uri="{0D108BD9-81ED-4DB2-BD59-A6C34878D82A}">
                    <a16:rowId xmlns:a16="http://schemas.microsoft.com/office/drawing/2014/main" val="3223285972"/>
                  </a:ext>
                </a:extLst>
              </a:tr>
              <a:tr h="417148">
                <a:tc>
                  <a:txBody>
                    <a:bodyPr/>
                    <a:lstStyle/>
                    <a:p>
                      <a:pPr algn="ctr">
                        <a:lnSpc>
                          <a:spcPct val="107000"/>
                        </a:lnSpc>
                        <a:spcAft>
                          <a:spcPts val="800"/>
                        </a:spcAft>
                      </a:pPr>
                      <a:r>
                        <a:rPr lang="en-GB" sz="1800" b="1" kern="100">
                          <a:solidFill>
                            <a:srgbClr val="000000"/>
                          </a:solidFill>
                          <a:effectLst/>
                          <a:latin typeface="Segoe UI Light" panose="020B0502040204020203" pitchFamily="34" charset="0"/>
                          <a:ea typeface="Calibri" panose="020F0502020204030204" pitchFamily="34" charset="0"/>
                          <a:cs typeface="Times New Roman" panose="02020603050405020304" pitchFamily="18" charset="0"/>
                        </a:rPr>
                        <a:t>% 5A-C (9-4)</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FE3"/>
                    </a:solidFill>
                  </a:tcPr>
                </a:tc>
                <a:tc>
                  <a:txBody>
                    <a:bodyPr/>
                    <a:lstStyle/>
                    <a:p>
                      <a:pPr algn="ctr">
                        <a:lnSpc>
                          <a:spcPct val="107000"/>
                        </a:lnSpc>
                        <a:spcAft>
                          <a:spcPts val="800"/>
                        </a:spcAft>
                      </a:pPr>
                      <a:r>
                        <a:rPr lang="en-GB" sz="1800" b="0" kern="100">
                          <a:solidFill>
                            <a:srgbClr val="000000"/>
                          </a:solidFill>
                          <a:effectLst/>
                          <a:latin typeface="Calibri"/>
                          <a:ea typeface="Calibri" panose="020F0502020204030204" pitchFamily="34" charset="0"/>
                          <a:cs typeface="Times New Roman"/>
                        </a:rPr>
                        <a:t>90</a:t>
                      </a:r>
                      <a:endParaRPr lang="en-GB" sz="1800" b="0" kern="100">
                        <a:effectLst/>
                        <a:latin typeface="Calibri"/>
                        <a:ea typeface="Calibri" panose="020F0502020204030204" pitchFamily="34" charset="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800" b="0" kern="100">
                          <a:solidFill>
                            <a:srgbClr val="000000"/>
                          </a:solidFill>
                          <a:effectLst/>
                          <a:latin typeface="Segoe UI Light"/>
                          <a:ea typeface="Calibri" panose="020F0502020204030204" pitchFamily="34" charset="0"/>
                          <a:cs typeface="Times New Roman"/>
                        </a:rPr>
                        <a:t>89</a:t>
                      </a:r>
                      <a:endParaRPr lang="en-GB" sz="1800" b="0" kern="100">
                        <a:effectLst/>
                        <a:latin typeface="Segoe UI Light"/>
                        <a:ea typeface="Calibri" panose="020F0502020204030204" pitchFamily="34" charset="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800" b="0" kern="100">
                          <a:solidFill>
                            <a:srgbClr val="000000"/>
                          </a:solidFill>
                          <a:effectLst/>
                          <a:latin typeface="Segoe UI Light" panose="020B0502040204020203" pitchFamily="34" charset="0"/>
                          <a:ea typeface="Calibri" panose="020F0502020204030204" pitchFamily="34" charset="0"/>
                          <a:cs typeface="Times New Roman" panose="02020603050405020304" pitchFamily="18" charset="0"/>
                        </a:rPr>
                        <a:t>93</a:t>
                      </a:r>
                      <a:endParaRPr lang="en-GB" sz="18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800" b="1" kern="100">
                          <a:solidFill>
                            <a:srgbClr val="000000"/>
                          </a:solidFill>
                          <a:effectLst/>
                          <a:latin typeface="Segoe UI Light"/>
                          <a:ea typeface="Calibri" panose="020F0502020204030204" pitchFamily="34" charset="0"/>
                          <a:cs typeface="Times New Roman"/>
                        </a:rPr>
                        <a:t>86</a:t>
                      </a:r>
                      <a:endParaRPr lang="en-GB" sz="1800" b="1" kern="100">
                        <a:effectLst/>
                        <a:latin typeface="Calibri"/>
                        <a:ea typeface="Calibri" panose="020F0502020204030204" pitchFamily="34" charset="0"/>
                        <a:cs typeface="Times New Roman" panose="02020603050405020304" pitchFamily="18" charset="0"/>
                      </a:endParaRP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3519334840"/>
                  </a:ext>
                </a:extLst>
              </a:tr>
              <a:tr h="417148">
                <a:tc>
                  <a:txBody>
                    <a:bodyPr/>
                    <a:lstStyle/>
                    <a:p>
                      <a:pPr algn="ctr">
                        <a:lnSpc>
                          <a:spcPct val="107000"/>
                        </a:lnSpc>
                        <a:spcAft>
                          <a:spcPts val="800"/>
                        </a:spcAft>
                      </a:pPr>
                      <a:r>
                        <a:rPr lang="en-GB" sz="1800" b="1" kern="100">
                          <a:solidFill>
                            <a:srgbClr val="000000"/>
                          </a:solidFill>
                          <a:effectLst/>
                          <a:latin typeface="Segoe UI Light" panose="020B0502040204020203" pitchFamily="34" charset="0"/>
                          <a:ea typeface="Calibri" panose="020F0502020204030204" pitchFamily="34" charset="0"/>
                          <a:cs typeface="Times New Roman" panose="02020603050405020304" pitchFamily="18" charset="0"/>
                        </a:rPr>
                        <a:t>% 5A-C (9-4)EM</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FE3"/>
                    </a:solidFill>
                  </a:tcPr>
                </a:tc>
                <a:tc>
                  <a:txBody>
                    <a:bodyPr/>
                    <a:lstStyle/>
                    <a:p>
                      <a:pPr algn="ctr">
                        <a:lnSpc>
                          <a:spcPct val="107000"/>
                        </a:lnSpc>
                        <a:spcAft>
                          <a:spcPts val="800"/>
                        </a:spcAft>
                        <a:tabLst>
                          <a:tab pos="2250440" algn="l"/>
                        </a:tabLst>
                      </a:pPr>
                      <a:r>
                        <a:rPr lang="en-GB" sz="1800" b="0" kern="100">
                          <a:solidFill>
                            <a:srgbClr val="000000"/>
                          </a:solidFill>
                          <a:effectLst/>
                          <a:latin typeface="Calibri"/>
                          <a:ea typeface="Calibri" panose="020F0502020204030204" pitchFamily="34" charset="0"/>
                          <a:cs typeface="Times New Roman"/>
                        </a:rPr>
                        <a:t>86</a:t>
                      </a:r>
                      <a:endParaRPr lang="en-GB" sz="1800" b="0" kern="100">
                        <a:effectLst/>
                        <a:latin typeface="Calibri"/>
                        <a:ea typeface="Calibri" panose="020F0502020204030204" pitchFamily="34" charset="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800" b="0" kern="100">
                          <a:solidFill>
                            <a:srgbClr val="000000"/>
                          </a:solidFill>
                          <a:effectLst/>
                          <a:latin typeface="Segoe UI Light" panose="020B0502040204020203" pitchFamily="34" charset="0"/>
                          <a:ea typeface="Calibri" panose="020F0502020204030204" pitchFamily="34" charset="0"/>
                          <a:cs typeface="Times New Roman" panose="02020603050405020304" pitchFamily="18" charset="0"/>
                        </a:rPr>
                        <a:t>84</a:t>
                      </a:r>
                      <a:endParaRPr lang="en-GB" sz="18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800" b="0" kern="100">
                          <a:solidFill>
                            <a:srgbClr val="000000"/>
                          </a:solidFill>
                          <a:effectLst/>
                          <a:latin typeface="Segoe UI Light"/>
                          <a:ea typeface="Calibri" panose="020F0502020204030204" pitchFamily="34" charset="0"/>
                          <a:cs typeface="Times New Roman"/>
                        </a:rPr>
                        <a:t>91</a:t>
                      </a:r>
                      <a:endParaRPr lang="en-GB" sz="1800" b="0" kern="100">
                        <a:effectLst/>
                        <a:latin typeface="Segoe UI Light"/>
                        <a:ea typeface="Calibri" panose="020F0502020204030204" pitchFamily="34" charset="0"/>
                        <a:cs typeface="Times New Roman"/>
                      </a:endParaRPr>
                    </a:p>
                  </a:txBody>
                  <a:tcPr marL="0"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800" b="1" kern="100">
                          <a:solidFill>
                            <a:srgbClr val="000000"/>
                          </a:solidFill>
                          <a:effectLst/>
                          <a:latin typeface="Segoe UI Light"/>
                          <a:ea typeface="Calibri" panose="020F0502020204030204" pitchFamily="34" charset="0"/>
                          <a:cs typeface="Times New Roman"/>
                        </a:rPr>
                        <a:t>84</a:t>
                      </a: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738238721"/>
                  </a:ext>
                </a:extLst>
              </a:tr>
              <a:tr h="417148">
                <a:tc>
                  <a:txBody>
                    <a:bodyPr/>
                    <a:lstStyle/>
                    <a:p>
                      <a:pPr algn="ctr">
                        <a:lnSpc>
                          <a:spcPct val="107000"/>
                        </a:lnSpc>
                        <a:spcAft>
                          <a:spcPts val="800"/>
                        </a:spcAft>
                      </a:pPr>
                      <a:r>
                        <a:rPr lang="en-GB" sz="1800" b="1" kern="100">
                          <a:solidFill>
                            <a:srgbClr val="000000"/>
                          </a:solidFill>
                          <a:effectLst/>
                          <a:latin typeface="Segoe UI Light" panose="020B0502040204020203" pitchFamily="34" charset="0"/>
                          <a:ea typeface="Calibri" panose="020F0502020204030204" pitchFamily="34" charset="0"/>
                          <a:cs typeface="Times New Roman" panose="02020603050405020304" pitchFamily="18" charset="0"/>
                        </a:rPr>
                        <a:t>A*- A  (9-7)</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FE3"/>
                    </a:solidFill>
                  </a:tcPr>
                </a:tc>
                <a:tc>
                  <a:txBody>
                    <a:bodyPr/>
                    <a:lstStyle/>
                    <a:p>
                      <a:pPr algn="ctr">
                        <a:lnSpc>
                          <a:spcPct val="107000"/>
                        </a:lnSpc>
                        <a:spcAft>
                          <a:spcPts val="800"/>
                        </a:spcAft>
                        <a:tabLst>
                          <a:tab pos="2250440" algn="l"/>
                        </a:tabLst>
                      </a:pPr>
                      <a:r>
                        <a:rPr lang="en-GB" sz="1800" b="0" kern="100">
                          <a:solidFill>
                            <a:srgbClr val="000000"/>
                          </a:solidFill>
                          <a:effectLst/>
                          <a:latin typeface="Calibri"/>
                          <a:ea typeface="Calibri" panose="020F0502020204030204" pitchFamily="34" charset="0"/>
                          <a:cs typeface="Times New Roman"/>
                        </a:rPr>
                        <a:t>38</a:t>
                      </a:r>
                      <a:endParaRPr lang="en-GB" sz="1800" b="0" kern="100">
                        <a:effectLst/>
                        <a:latin typeface="Calibri"/>
                        <a:ea typeface="Calibri" panose="020F0502020204030204" pitchFamily="34" charset="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800" b="0" kern="100">
                          <a:solidFill>
                            <a:srgbClr val="000000"/>
                          </a:solidFill>
                          <a:effectLst/>
                          <a:latin typeface="Segoe UI Light" panose="020B0502040204020203" pitchFamily="34" charset="0"/>
                          <a:ea typeface="Calibri" panose="020F0502020204030204" pitchFamily="34" charset="0"/>
                          <a:cs typeface="Times New Roman" panose="02020603050405020304" pitchFamily="18" charset="0"/>
                        </a:rPr>
                        <a:t>25</a:t>
                      </a:r>
                      <a:endParaRPr lang="en-GB" sz="18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800" b="0" kern="100">
                          <a:solidFill>
                            <a:srgbClr val="000000"/>
                          </a:solidFill>
                          <a:effectLst/>
                          <a:latin typeface="Segoe UI Light"/>
                          <a:ea typeface="Calibri" panose="020F0502020204030204" pitchFamily="34" charset="0"/>
                          <a:cs typeface="Times New Roman"/>
                        </a:rPr>
                        <a:t>38</a:t>
                      </a:r>
                      <a:endParaRPr lang="en-GB" sz="1800" b="0" kern="100">
                        <a:effectLst/>
                        <a:latin typeface="Segoe UI Light"/>
                        <a:ea typeface="Calibri" panose="020F0502020204030204" pitchFamily="34" charset="0"/>
                        <a:cs typeface="Times New Roman"/>
                      </a:endParaRPr>
                    </a:p>
                  </a:txBody>
                  <a:tcPr marL="0"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800" b="1" kern="100">
                          <a:solidFill>
                            <a:srgbClr val="000000"/>
                          </a:solidFill>
                          <a:effectLst/>
                          <a:latin typeface="Segoe UI Light"/>
                          <a:ea typeface="Calibri" panose="020F0502020204030204" pitchFamily="34" charset="0"/>
                          <a:cs typeface="Times New Roman"/>
                        </a:rPr>
                        <a:t>32</a:t>
                      </a:r>
                      <a:endParaRPr lang="en-GB" sz="1800" b="1" kern="100">
                        <a:effectLst/>
                        <a:latin typeface="Calibri"/>
                        <a:ea typeface="Calibri" panose="020F0502020204030204" pitchFamily="34" charset="0"/>
                        <a:cs typeface="Times New Roman" panose="02020603050405020304" pitchFamily="18" charset="0"/>
                      </a:endParaRP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895253327"/>
                  </a:ext>
                </a:extLst>
              </a:tr>
              <a:tr h="417148">
                <a:tc>
                  <a:txBody>
                    <a:bodyPr/>
                    <a:lstStyle/>
                    <a:p>
                      <a:pPr algn="ctr">
                        <a:lnSpc>
                          <a:spcPct val="107000"/>
                        </a:lnSpc>
                        <a:spcAft>
                          <a:spcPts val="800"/>
                        </a:spcAft>
                      </a:pPr>
                      <a:r>
                        <a:rPr lang="en-GB" sz="1800" b="1" kern="100">
                          <a:solidFill>
                            <a:srgbClr val="000000"/>
                          </a:solidFill>
                          <a:effectLst/>
                          <a:latin typeface="Segoe UI Light" panose="020B0502040204020203" pitchFamily="34" charset="0"/>
                          <a:ea typeface="Calibri" panose="020F0502020204030204" pitchFamily="34" charset="0"/>
                          <a:cs typeface="Times New Roman" panose="02020603050405020304" pitchFamily="18" charset="0"/>
                        </a:rPr>
                        <a:t>% A*-C EM (9-4)</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FE3"/>
                    </a:solidFill>
                  </a:tcPr>
                </a:tc>
                <a:tc>
                  <a:txBody>
                    <a:bodyPr/>
                    <a:lstStyle/>
                    <a:p>
                      <a:pPr algn="ctr">
                        <a:lnSpc>
                          <a:spcPct val="107000"/>
                        </a:lnSpc>
                        <a:spcAft>
                          <a:spcPts val="800"/>
                        </a:spcAft>
                        <a:tabLst>
                          <a:tab pos="2250440" algn="l"/>
                        </a:tabLst>
                      </a:pPr>
                      <a:r>
                        <a:rPr lang="en-GB" sz="1800" b="0" kern="100">
                          <a:solidFill>
                            <a:srgbClr val="000000"/>
                          </a:solidFill>
                          <a:effectLst/>
                          <a:latin typeface="Calibri"/>
                          <a:ea typeface="Calibri" panose="020F0502020204030204" pitchFamily="34" charset="0"/>
                          <a:cs typeface="Times New Roman"/>
                        </a:rPr>
                        <a:t>87</a:t>
                      </a:r>
                      <a:endParaRPr lang="en-GB" sz="1800" b="0" kern="100">
                        <a:effectLst/>
                        <a:latin typeface="Calibri"/>
                        <a:ea typeface="Calibri" panose="020F0502020204030204" pitchFamily="34" charset="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800" b="0" kern="100">
                          <a:solidFill>
                            <a:srgbClr val="000000"/>
                          </a:solidFill>
                          <a:effectLst/>
                          <a:latin typeface="Segoe UI Light"/>
                          <a:ea typeface="Calibri" panose="020F0502020204030204" pitchFamily="34" charset="0"/>
                          <a:cs typeface="Times New Roman"/>
                        </a:rPr>
                        <a:t>86</a:t>
                      </a:r>
                      <a:endParaRPr lang="en-GB" sz="1800" b="0" kern="100">
                        <a:effectLst/>
                        <a:latin typeface="Segoe UI Light"/>
                        <a:ea typeface="Calibri" panose="020F0502020204030204" pitchFamily="34" charset="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800" b="0" kern="100">
                          <a:solidFill>
                            <a:srgbClr val="000000"/>
                          </a:solidFill>
                          <a:effectLst/>
                          <a:latin typeface="Segoe UI Light" panose="020B0502040204020203" pitchFamily="34" charset="0"/>
                          <a:ea typeface="Calibri" panose="020F0502020204030204" pitchFamily="34" charset="0"/>
                          <a:cs typeface="Times New Roman" panose="02020603050405020304" pitchFamily="18" charset="0"/>
                        </a:rPr>
                        <a:t>91</a:t>
                      </a:r>
                      <a:endParaRPr lang="en-GB" sz="1800" b="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800" b="1" kern="100">
                          <a:solidFill>
                            <a:srgbClr val="000000"/>
                          </a:solidFill>
                          <a:effectLst/>
                          <a:latin typeface="Segoe UI Light"/>
                          <a:ea typeface="Calibri" panose="020F0502020204030204" pitchFamily="34" charset="0"/>
                          <a:cs typeface="Times New Roman"/>
                        </a:rPr>
                        <a:t>86</a:t>
                      </a:r>
                      <a:endParaRPr lang="en-GB" sz="1800" b="1" kern="100">
                        <a:effectLst/>
                        <a:latin typeface="Calibri"/>
                        <a:ea typeface="Calibri" panose="020F0502020204030204" pitchFamily="34" charset="0"/>
                        <a:cs typeface="Times New Roman" panose="02020603050405020304" pitchFamily="18" charset="0"/>
                      </a:endParaRP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4147086380"/>
                  </a:ext>
                </a:extLst>
              </a:tr>
              <a:tr h="417148">
                <a:tc>
                  <a:txBody>
                    <a:bodyPr/>
                    <a:lstStyle/>
                    <a:p>
                      <a:pPr algn="ctr">
                        <a:lnSpc>
                          <a:spcPct val="107000"/>
                        </a:lnSpc>
                        <a:spcAft>
                          <a:spcPts val="800"/>
                        </a:spcAft>
                      </a:pPr>
                      <a:r>
                        <a:rPr lang="en-GB" sz="1800" b="1" kern="100">
                          <a:solidFill>
                            <a:srgbClr val="000000"/>
                          </a:solidFill>
                          <a:effectLst/>
                          <a:latin typeface="Segoe UI Light" panose="020B0502040204020203" pitchFamily="34" charset="0"/>
                          <a:ea typeface="Calibri" panose="020F0502020204030204" pitchFamily="34" charset="0"/>
                          <a:cs typeface="Times New Roman" panose="02020603050405020304" pitchFamily="18" charset="0"/>
                        </a:rPr>
                        <a:t>% A*-C EM (9-5)</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FE3"/>
                    </a:solidFill>
                  </a:tcPr>
                </a:tc>
                <a:tc>
                  <a:txBody>
                    <a:bodyPr/>
                    <a:lstStyle/>
                    <a:p>
                      <a:pPr algn="ctr">
                        <a:lnSpc>
                          <a:spcPct val="107000"/>
                        </a:lnSpc>
                        <a:spcAft>
                          <a:spcPts val="800"/>
                        </a:spcAft>
                        <a:tabLst>
                          <a:tab pos="2250440" algn="l"/>
                        </a:tabLst>
                      </a:pPr>
                      <a:r>
                        <a:rPr lang="en-GB" sz="1800" b="0" kern="100">
                          <a:solidFill>
                            <a:srgbClr val="000000"/>
                          </a:solidFill>
                          <a:effectLst/>
                          <a:latin typeface="Calibri"/>
                          <a:ea typeface="Calibri" panose="020F0502020204030204" pitchFamily="34" charset="0"/>
                          <a:cs typeface="Times New Roman"/>
                        </a:rPr>
                        <a:t>73</a:t>
                      </a:r>
                      <a:endParaRPr lang="en-GB" sz="1800" b="0" kern="100">
                        <a:effectLst/>
                        <a:latin typeface="Calibri"/>
                        <a:ea typeface="Calibri" panose="020F0502020204030204" pitchFamily="34" charset="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800" b="0" kern="100">
                          <a:solidFill>
                            <a:srgbClr val="000000"/>
                          </a:solidFill>
                          <a:effectLst/>
                          <a:latin typeface="Segoe UI Light"/>
                          <a:ea typeface="Calibri" panose="020F0502020204030204" pitchFamily="34" charset="0"/>
                          <a:cs typeface="Times New Roman"/>
                        </a:rPr>
                        <a:t>64</a:t>
                      </a:r>
                      <a:endParaRPr lang="en-GB" sz="1800" b="0" kern="100">
                        <a:effectLst/>
                        <a:latin typeface="Segoe UI Light"/>
                        <a:ea typeface="Calibri" panose="020F0502020204030204" pitchFamily="34" charset="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800" b="0" kern="100">
                          <a:solidFill>
                            <a:srgbClr val="000000"/>
                          </a:solidFill>
                          <a:effectLst/>
                          <a:latin typeface="Segoe UI Light"/>
                          <a:ea typeface="Calibri" panose="020F0502020204030204" pitchFamily="34" charset="0"/>
                          <a:cs typeface="Times New Roman"/>
                        </a:rPr>
                        <a:t>72</a:t>
                      </a:r>
                      <a:endParaRPr lang="en-GB" sz="1800" b="0" kern="100">
                        <a:effectLst/>
                        <a:latin typeface="Calibri"/>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800" b="1" kern="100">
                          <a:solidFill>
                            <a:srgbClr val="000000"/>
                          </a:solidFill>
                          <a:effectLst/>
                          <a:latin typeface="Segoe UI Light"/>
                          <a:ea typeface="Calibri" panose="020F0502020204030204" pitchFamily="34" charset="0"/>
                          <a:cs typeface="Times New Roman"/>
                        </a:rPr>
                        <a:t>68</a:t>
                      </a:r>
                      <a:endParaRPr lang="en-GB" sz="1800" b="1" kern="100">
                        <a:effectLst/>
                        <a:latin typeface="Calibri"/>
                        <a:ea typeface="Calibri" panose="020F0502020204030204" pitchFamily="34" charset="0"/>
                        <a:cs typeface="Times New Roman" panose="02020603050405020304" pitchFamily="18" charset="0"/>
                      </a:endParaRP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3311795857"/>
                  </a:ext>
                </a:extLst>
              </a:tr>
              <a:tr h="671180">
                <a:tc>
                  <a:txBody>
                    <a:bodyPr/>
                    <a:lstStyle/>
                    <a:p>
                      <a:pPr lvl="0" algn="ctr">
                        <a:lnSpc>
                          <a:spcPct val="107000"/>
                        </a:lnSpc>
                        <a:spcAft>
                          <a:spcPts val="800"/>
                        </a:spcAft>
                        <a:buNone/>
                      </a:pPr>
                      <a:r>
                        <a:rPr lang="en-GB" sz="1800" b="1" kern="100">
                          <a:solidFill>
                            <a:srgbClr val="000000"/>
                          </a:solidFill>
                          <a:effectLst/>
                          <a:latin typeface="Segoe UI Light"/>
                          <a:ea typeface="Calibri" panose="020F0502020204030204" pitchFamily="34" charset="0"/>
                          <a:cs typeface="Times New Roman"/>
                        </a:rPr>
                        <a:t>% Ebacc(4+)</a:t>
                      </a:r>
                      <a:endParaRPr lang="en-US" sz="1000"/>
                    </a:p>
                  </a:txBody>
                  <a:tcPr marL="51435" marR="51435"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FE3"/>
                    </a:solidFill>
                  </a:tcPr>
                </a:tc>
                <a:tc>
                  <a:txBody>
                    <a:bodyPr/>
                    <a:lstStyle/>
                    <a:p>
                      <a:pPr algn="ctr">
                        <a:lnSpc>
                          <a:spcPct val="107000"/>
                        </a:lnSpc>
                        <a:spcAft>
                          <a:spcPts val="800"/>
                        </a:spcAft>
                        <a:tabLst>
                          <a:tab pos="2250440" algn="l"/>
                        </a:tabLst>
                      </a:pPr>
                      <a:r>
                        <a:rPr lang="en-GB" sz="1800" b="0" kern="100">
                          <a:solidFill>
                            <a:srgbClr val="000000"/>
                          </a:solidFill>
                          <a:effectLst/>
                          <a:latin typeface="Calibri"/>
                          <a:ea typeface="Calibri" panose="020F0502020204030204" pitchFamily="34" charset="0"/>
                          <a:cs typeface="Times New Roman"/>
                        </a:rPr>
                        <a:t>44</a:t>
                      </a:r>
                      <a:endParaRPr lang="en-GB" sz="1800" b="0" kern="100">
                        <a:effectLst/>
                        <a:latin typeface="Calibri"/>
                        <a:ea typeface="Calibri" panose="020F0502020204030204" pitchFamily="34" charset="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800" b="0" kern="100">
                          <a:solidFill>
                            <a:srgbClr val="000000"/>
                          </a:solidFill>
                          <a:effectLst/>
                          <a:latin typeface="Segoe UI Light"/>
                          <a:ea typeface="Calibri" panose="020F0502020204030204" pitchFamily="34" charset="0"/>
                          <a:cs typeface="Times New Roman"/>
                        </a:rPr>
                        <a:t>45</a:t>
                      </a:r>
                      <a:endParaRPr lang="en-GB" sz="1800" b="0" kern="100">
                        <a:effectLst/>
                        <a:latin typeface="Segoe UI Light"/>
                        <a:ea typeface="Calibri" panose="020F0502020204030204" pitchFamily="34" charset="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800" b="0" kern="100">
                          <a:solidFill>
                            <a:srgbClr val="000000"/>
                          </a:solidFill>
                          <a:effectLst/>
                          <a:latin typeface="Segoe UI Light"/>
                          <a:ea typeface="Calibri" panose="020F0502020204030204" pitchFamily="34" charset="0"/>
                          <a:cs typeface="Times New Roman"/>
                        </a:rPr>
                        <a:t>43</a:t>
                      </a:r>
                      <a:endParaRPr lang="en-GB" sz="1800" b="0" kern="100">
                        <a:effectLst/>
                        <a:latin typeface="Segoe UI Light"/>
                        <a:ea typeface="Calibri" panose="020F0502020204030204" pitchFamily="34" charset="0"/>
                        <a:cs typeface="Times New Roman"/>
                      </a:endParaRPr>
                    </a:p>
                  </a:txBody>
                  <a:tcPr marL="0"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800" b="1" kern="100">
                          <a:solidFill>
                            <a:srgbClr val="000000"/>
                          </a:solidFill>
                          <a:effectLst/>
                          <a:latin typeface="Segoe UI Light"/>
                          <a:ea typeface="Calibri" panose="020F0502020204030204" pitchFamily="34" charset="0"/>
                          <a:cs typeface="Times New Roman"/>
                        </a:rPr>
                        <a:t>46</a:t>
                      </a:r>
                      <a:endParaRPr lang="en-GB" sz="1800" b="1" kern="100">
                        <a:effectLst/>
                        <a:latin typeface="Calibri"/>
                        <a:ea typeface="Calibri" panose="020F0502020204030204" pitchFamily="34" charset="0"/>
                        <a:cs typeface="Times New Roman" panose="02020603050405020304" pitchFamily="18" charset="0"/>
                      </a:endParaRP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2768852515"/>
                  </a:ext>
                </a:extLst>
              </a:tr>
              <a:tr h="417148">
                <a:tc>
                  <a:txBody>
                    <a:bodyPr/>
                    <a:lstStyle/>
                    <a:p>
                      <a:pPr algn="ctr">
                        <a:lnSpc>
                          <a:spcPct val="107000"/>
                        </a:lnSpc>
                        <a:spcAft>
                          <a:spcPts val="800"/>
                        </a:spcAft>
                      </a:pPr>
                      <a:r>
                        <a:rPr lang="en-GB" sz="1800" b="1" kern="100">
                          <a:solidFill>
                            <a:srgbClr val="000000"/>
                          </a:solidFill>
                          <a:effectLst/>
                          <a:latin typeface="Segoe UI Light" panose="020B0502040204020203" pitchFamily="34" charset="0"/>
                          <a:ea typeface="Calibri" panose="020F0502020204030204" pitchFamily="34" charset="0"/>
                          <a:cs typeface="Times New Roman" panose="02020603050405020304" pitchFamily="18" charset="0"/>
                        </a:rPr>
                        <a:t>P8</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FE3"/>
                    </a:solidFill>
                  </a:tcPr>
                </a:tc>
                <a:tc>
                  <a:txBody>
                    <a:bodyPr/>
                    <a:lstStyle/>
                    <a:p>
                      <a:pPr algn="ctr">
                        <a:lnSpc>
                          <a:spcPct val="107000"/>
                        </a:lnSpc>
                        <a:spcAft>
                          <a:spcPts val="800"/>
                        </a:spcAft>
                      </a:pPr>
                      <a:r>
                        <a:rPr lang="en-GB" sz="1800" b="0" kern="100">
                          <a:solidFill>
                            <a:srgbClr val="000000"/>
                          </a:solidFill>
                          <a:effectLst/>
                          <a:latin typeface="Calibri"/>
                          <a:ea typeface="Calibri" panose="020F0502020204030204" pitchFamily="34" charset="0"/>
                          <a:cs typeface="Times New Roman"/>
                        </a:rPr>
                        <a:t>+0.2</a:t>
                      </a:r>
                      <a:endParaRPr lang="en-GB" sz="1800" b="0" kern="100">
                        <a:effectLst/>
                        <a:latin typeface="Calibri"/>
                        <a:ea typeface="Calibri" panose="020F0502020204030204" pitchFamily="34" charset="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800" b="0" kern="100">
                          <a:solidFill>
                            <a:srgbClr val="000000"/>
                          </a:solidFill>
                          <a:effectLst/>
                          <a:latin typeface="Segoe UI Light"/>
                          <a:ea typeface="Calibri" panose="020F0502020204030204" pitchFamily="34" charset="0"/>
                          <a:cs typeface="Times New Roman"/>
                        </a:rPr>
                        <a:t>+0.4</a:t>
                      </a:r>
                      <a:endParaRPr lang="en-GB" sz="1800" b="0" kern="100">
                        <a:effectLst/>
                        <a:latin typeface="Calibri"/>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800" b="0" kern="100">
                          <a:solidFill>
                            <a:srgbClr val="000000"/>
                          </a:solidFill>
                          <a:effectLst/>
                          <a:latin typeface="Segoe UI Light"/>
                          <a:ea typeface="Calibri" panose="020F0502020204030204" pitchFamily="34" charset="0"/>
                          <a:cs typeface="Times New Roman"/>
                        </a:rPr>
                        <a:t>+0.6</a:t>
                      </a:r>
                      <a:endParaRPr lang="en-GB" sz="1800" b="0" kern="100">
                        <a:effectLst/>
                        <a:latin typeface="Segoe UI Light"/>
                        <a:ea typeface="Calibri" panose="020F0502020204030204" pitchFamily="34" charset="0"/>
                        <a:cs typeface="Times New Roman"/>
                      </a:endParaRPr>
                    </a:p>
                  </a:txBody>
                  <a:tcPr marL="0"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800" b="1" kern="100">
                          <a:solidFill>
                            <a:srgbClr val="000000"/>
                          </a:solidFill>
                          <a:effectLst/>
                          <a:latin typeface="Segoe UI Light"/>
                          <a:ea typeface="Calibri" panose="020F0502020204030204" pitchFamily="34" charset="0"/>
                          <a:cs typeface="Times New Roman"/>
                        </a:rPr>
                        <a:t>+0.4</a:t>
                      </a:r>
                      <a:endParaRPr lang="en-GB" sz="1800" b="1" kern="100">
                        <a:effectLst/>
                        <a:latin typeface="Calibri"/>
                        <a:ea typeface="Calibri" panose="020F0502020204030204" pitchFamily="34" charset="0"/>
                        <a:cs typeface="Times New Roman" panose="02020603050405020304" pitchFamily="18" charset="0"/>
                      </a:endParaRP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856869111"/>
                  </a:ext>
                </a:extLst>
              </a:tr>
              <a:tr h="417148">
                <a:tc>
                  <a:txBody>
                    <a:bodyPr/>
                    <a:lstStyle/>
                    <a:p>
                      <a:pPr algn="ctr">
                        <a:lnSpc>
                          <a:spcPct val="107000"/>
                        </a:lnSpc>
                        <a:spcAft>
                          <a:spcPts val="800"/>
                        </a:spcAft>
                      </a:pPr>
                      <a:r>
                        <a:rPr lang="en-GB" sz="1800" b="1" kern="100">
                          <a:solidFill>
                            <a:srgbClr val="000000"/>
                          </a:solidFill>
                          <a:effectLst/>
                          <a:latin typeface="Segoe UI Light" panose="020B0502040204020203" pitchFamily="34" charset="0"/>
                          <a:ea typeface="Calibri" panose="020F0502020204030204" pitchFamily="34" charset="0"/>
                          <a:cs typeface="Times New Roman" panose="02020603050405020304" pitchFamily="18" charset="0"/>
                        </a:rPr>
                        <a:t>A8</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FE3"/>
                    </a:solidFill>
                  </a:tcPr>
                </a:tc>
                <a:tc>
                  <a:txBody>
                    <a:bodyPr/>
                    <a:lstStyle/>
                    <a:p>
                      <a:pPr algn="ctr">
                        <a:lnSpc>
                          <a:spcPct val="107000"/>
                        </a:lnSpc>
                        <a:spcAft>
                          <a:spcPts val="800"/>
                        </a:spcAft>
                      </a:pPr>
                      <a:r>
                        <a:rPr lang="en-GB" sz="1800" b="0" kern="100">
                          <a:solidFill>
                            <a:srgbClr val="000000"/>
                          </a:solidFill>
                          <a:effectLst/>
                          <a:latin typeface="Calibri"/>
                          <a:ea typeface="Calibri" panose="020F0502020204030204" pitchFamily="34" charset="0"/>
                          <a:cs typeface="Times New Roman"/>
                        </a:rPr>
                        <a:t>58</a:t>
                      </a:r>
                      <a:endParaRPr lang="en-GB" sz="1800" b="0" kern="100">
                        <a:effectLst/>
                        <a:latin typeface="Calibri"/>
                        <a:ea typeface="Calibri" panose="020F0502020204030204" pitchFamily="34" charset="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800" b="0" kern="100">
                          <a:solidFill>
                            <a:srgbClr val="000000"/>
                          </a:solidFill>
                          <a:effectLst/>
                          <a:latin typeface="Segoe UI Light"/>
                          <a:ea typeface="Calibri" panose="020F0502020204030204" pitchFamily="34" charset="0"/>
                          <a:cs typeface="Times New Roman"/>
                        </a:rPr>
                        <a:t>55</a:t>
                      </a:r>
                      <a:endParaRPr lang="en-GB" sz="1800" b="0" kern="100">
                        <a:effectLst/>
                        <a:latin typeface="Segoe UI Light"/>
                        <a:ea typeface="Calibri" panose="020F0502020204030204" pitchFamily="34" charset="0"/>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800" b="0" kern="100">
                          <a:solidFill>
                            <a:srgbClr val="000000"/>
                          </a:solidFill>
                          <a:effectLst/>
                          <a:latin typeface="Segoe UI Light"/>
                          <a:ea typeface="Calibri" panose="020F0502020204030204" pitchFamily="34" charset="0"/>
                          <a:cs typeface="Times New Roman"/>
                        </a:rPr>
                        <a:t>59</a:t>
                      </a:r>
                      <a:endParaRPr lang="en-GB" sz="1800" b="0" kern="100">
                        <a:effectLst/>
                        <a:latin typeface="Calibri"/>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GB" sz="1800" b="1" kern="100">
                          <a:solidFill>
                            <a:srgbClr val="000000"/>
                          </a:solidFill>
                          <a:effectLst/>
                          <a:latin typeface="Segoe UI Light"/>
                          <a:ea typeface="Calibri" panose="020F0502020204030204" pitchFamily="34" charset="0"/>
                          <a:cs typeface="Times New Roman"/>
                        </a:rPr>
                        <a:t>57</a:t>
                      </a:r>
                      <a:endParaRPr lang="en-GB" sz="1800" b="1" kern="100">
                        <a:effectLst/>
                        <a:latin typeface="Calibri"/>
                        <a:ea typeface="Calibri" panose="020F0502020204030204" pitchFamily="34" charset="0"/>
                        <a:cs typeface="Times New Roman" panose="02020603050405020304" pitchFamily="18" charset="0"/>
                      </a:endParaRPr>
                    </a:p>
                  </a:txBody>
                  <a:tcPr marL="0" marR="0" marT="0" marB="0" anchor="ctr">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4072681186"/>
                  </a:ext>
                </a:extLst>
              </a:tr>
            </a:tbl>
          </a:graphicData>
        </a:graphic>
      </p:graphicFrame>
    </p:spTree>
    <p:extLst>
      <p:ext uri="{BB962C8B-B14F-4D97-AF65-F5344CB8AC3E}">
        <p14:creationId xmlns:p14="http://schemas.microsoft.com/office/powerpoint/2010/main" val="57495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026FA-4E30-6D49-8AF9-7673CBD059EB}"/>
              </a:ext>
            </a:extLst>
          </p:cNvPr>
          <p:cNvSpPr>
            <a:spLocks noGrp="1"/>
          </p:cNvSpPr>
          <p:nvPr>
            <p:ph type="title"/>
          </p:nvPr>
        </p:nvSpPr>
        <p:spPr/>
        <p:txBody>
          <a:bodyPr/>
          <a:lstStyle/>
          <a:p>
            <a:r>
              <a:rPr lang="en-GB"/>
              <a:t>Derbyshire Ranking</a:t>
            </a:r>
          </a:p>
        </p:txBody>
      </p:sp>
      <p:sp>
        <p:nvSpPr>
          <p:cNvPr id="4" name="TextBox 3">
            <a:extLst>
              <a:ext uri="{FF2B5EF4-FFF2-40B4-BE49-F238E27FC236}">
                <a16:creationId xmlns:a16="http://schemas.microsoft.com/office/drawing/2014/main" id="{637CA0DB-83A4-066B-AAAB-7448ADD5EA47}"/>
              </a:ext>
            </a:extLst>
          </p:cNvPr>
          <p:cNvSpPr txBox="1"/>
          <p:nvPr/>
        </p:nvSpPr>
        <p:spPr>
          <a:xfrm>
            <a:off x="263159" y="4850731"/>
            <a:ext cx="2606743" cy="600164"/>
          </a:xfrm>
          <a:prstGeom prst="rect">
            <a:avLst/>
          </a:prstGeom>
          <a:noFill/>
        </p:spPr>
        <p:txBody>
          <a:bodyPr wrap="square" rtlCol="0">
            <a:spAutoFit/>
          </a:bodyPr>
          <a:lstStyle/>
          <a:p>
            <a:pPr algn="ctr"/>
            <a:r>
              <a:rPr lang="en-GB" sz="3300" b="1">
                <a:solidFill>
                  <a:schemeClr val="tx1"/>
                </a:solidFill>
                <a:latin typeface="Calibri" panose="020F0502020204030204" pitchFamily="34" charset="0"/>
                <a:cs typeface="Calibri" panose="020F0502020204030204" pitchFamily="34" charset="0"/>
              </a:rPr>
              <a:t>9-4 </a:t>
            </a:r>
            <a:r>
              <a:rPr lang="en-GB" sz="3300" b="1" err="1">
                <a:solidFill>
                  <a:schemeClr val="tx1"/>
                </a:solidFill>
                <a:latin typeface="Calibri" panose="020F0502020204030204" pitchFamily="34" charset="0"/>
                <a:cs typeface="Calibri" panose="020F0502020204030204" pitchFamily="34" charset="0"/>
              </a:rPr>
              <a:t>inc</a:t>
            </a:r>
            <a:r>
              <a:rPr lang="en-GB" sz="3300" b="1">
                <a:solidFill>
                  <a:schemeClr val="tx1"/>
                </a:solidFill>
                <a:latin typeface="Calibri" panose="020F0502020204030204" pitchFamily="34" charset="0"/>
                <a:cs typeface="Calibri" panose="020F0502020204030204" pitchFamily="34" charset="0"/>
              </a:rPr>
              <a:t> E &amp; M</a:t>
            </a:r>
          </a:p>
        </p:txBody>
      </p:sp>
      <p:sp>
        <p:nvSpPr>
          <p:cNvPr id="11" name="TextBox 10">
            <a:extLst>
              <a:ext uri="{FF2B5EF4-FFF2-40B4-BE49-F238E27FC236}">
                <a16:creationId xmlns:a16="http://schemas.microsoft.com/office/drawing/2014/main" id="{F6C868C6-D214-75BC-4494-091A9C1C441B}"/>
              </a:ext>
            </a:extLst>
          </p:cNvPr>
          <p:cNvSpPr txBox="1"/>
          <p:nvPr/>
        </p:nvSpPr>
        <p:spPr>
          <a:xfrm>
            <a:off x="129253" y="3540875"/>
            <a:ext cx="2995559" cy="1396536"/>
          </a:xfrm>
          <a:prstGeom prst="rect">
            <a:avLst/>
          </a:prstGeom>
          <a:noFill/>
        </p:spPr>
        <p:txBody>
          <a:bodyPr wrap="square" lIns="68580" tIns="34290" rIns="68580" bIns="34290" rtlCol="0" anchor="t">
            <a:spAutoFit/>
          </a:bodyPr>
          <a:lstStyle/>
          <a:p>
            <a:pPr algn="ctr"/>
            <a:r>
              <a:rPr lang="en-GB" sz="8625" b="1">
                <a:solidFill>
                  <a:schemeClr val="tx1"/>
                </a:solidFill>
                <a:latin typeface="Calibri"/>
                <a:cs typeface="Calibri"/>
              </a:rPr>
              <a:t>86%</a:t>
            </a:r>
          </a:p>
        </p:txBody>
      </p:sp>
      <p:pic>
        <p:nvPicPr>
          <p:cNvPr id="17" name="Picture 16" descr="A picture containing text, metalware, gear&#10;&#10;Description automatically generated">
            <a:extLst>
              <a:ext uri="{FF2B5EF4-FFF2-40B4-BE49-F238E27FC236}">
                <a16:creationId xmlns:a16="http://schemas.microsoft.com/office/drawing/2014/main" id="{E2714E12-26A7-A397-2FA6-0FBB99AA1B0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6643" y="2035332"/>
            <a:ext cx="1968131" cy="1690577"/>
          </a:xfrm>
          <a:prstGeom prst="rect">
            <a:avLst/>
          </a:prstGeom>
        </p:spPr>
      </p:pic>
      <p:sp>
        <p:nvSpPr>
          <p:cNvPr id="19" name="TextBox 18">
            <a:extLst>
              <a:ext uri="{FF2B5EF4-FFF2-40B4-BE49-F238E27FC236}">
                <a16:creationId xmlns:a16="http://schemas.microsoft.com/office/drawing/2014/main" id="{BC842CFE-CB1E-EDE9-61AB-7C26FB61A207}"/>
              </a:ext>
            </a:extLst>
          </p:cNvPr>
          <p:cNvSpPr txBox="1"/>
          <p:nvPr/>
        </p:nvSpPr>
        <p:spPr>
          <a:xfrm>
            <a:off x="3308818" y="4850731"/>
            <a:ext cx="2606743" cy="600164"/>
          </a:xfrm>
          <a:prstGeom prst="rect">
            <a:avLst/>
          </a:prstGeom>
          <a:noFill/>
        </p:spPr>
        <p:txBody>
          <a:bodyPr wrap="square" rtlCol="0">
            <a:spAutoFit/>
          </a:bodyPr>
          <a:lstStyle/>
          <a:p>
            <a:pPr algn="ctr"/>
            <a:r>
              <a:rPr lang="en-GB" sz="3300" b="1">
                <a:solidFill>
                  <a:schemeClr val="tx1"/>
                </a:solidFill>
                <a:latin typeface="Calibri" panose="020F0502020204030204" pitchFamily="34" charset="0"/>
                <a:cs typeface="Calibri" panose="020F0502020204030204" pitchFamily="34" charset="0"/>
              </a:rPr>
              <a:t>9-5 </a:t>
            </a:r>
            <a:r>
              <a:rPr lang="en-GB" sz="3300" b="1" err="1">
                <a:solidFill>
                  <a:schemeClr val="tx1"/>
                </a:solidFill>
                <a:latin typeface="Calibri" panose="020F0502020204030204" pitchFamily="34" charset="0"/>
                <a:cs typeface="Calibri" panose="020F0502020204030204" pitchFamily="34" charset="0"/>
              </a:rPr>
              <a:t>inc</a:t>
            </a:r>
            <a:r>
              <a:rPr lang="en-GB" sz="3300" b="1">
                <a:solidFill>
                  <a:schemeClr val="tx1"/>
                </a:solidFill>
                <a:latin typeface="Calibri" panose="020F0502020204030204" pitchFamily="34" charset="0"/>
                <a:cs typeface="Calibri" panose="020F0502020204030204" pitchFamily="34" charset="0"/>
              </a:rPr>
              <a:t> E &amp; M</a:t>
            </a:r>
          </a:p>
        </p:txBody>
      </p:sp>
      <p:sp>
        <p:nvSpPr>
          <p:cNvPr id="21" name="TextBox 20">
            <a:extLst>
              <a:ext uri="{FF2B5EF4-FFF2-40B4-BE49-F238E27FC236}">
                <a16:creationId xmlns:a16="http://schemas.microsoft.com/office/drawing/2014/main" id="{97C518F2-944C-96E4-3D5A-8E092DBDC480}"/>
              </a:ext>
            </a:extLst>
          </p:cNvPr>
          <p:cNvSpPr txBox="1"/>
          <p:nvPr/>
        </p:nvSpPr>
        <p:spPr>
          <a:xfrm>
            <a:off x="3195639" y="3540875"/>
            <a:ext cx="2995559" cy="1419619"/>
          </a:xfrm>
          <a:prstGeom prst="rect">
            <a:avLst/>
          </a:prstGeom>
          <a:noFill/>
        </p:spPr>
        <p:txBody>
          <a:bodyPr wrap="square" rtlCol="0">
            <a:spAutoFit/>
          </a:bodyPr>
          <a:lstStyle/>
          <a:p>
            <a:pPr algn="ctr"/>
            <a:r>
              <a:rPr lang="en-GB" sz="8625" b="1">
                <a:solidFill>
                  <a:schemeClr val="tx1"/>
                </a:solidFill>
                <a:latin typeface="Calibri" panose="020F0502020204030204" pitchFamily="34" charset="0"/>
                <a:cs typeface="Calibri" panose="020F0502020204030204" pitchFamily="34" charset="0"/>
              </a:rPr>
              <a:t>68%</a:t>
            </a:r>
          </a:p>
        </p:txBody>
      </p:sp>
      <p:pic>
        <p:nvPicPr>
          <p:cNvPr id="23" name="Picture 22" descr="A picture containing text, metalware, gear&#10;&#10;Description automatically generated">
            <a:extLst>
              <a:ext uri="{FF2B5EF4-FFF2-40B4-BE49-F238E27FC236}">
                <a16:creationId xmlns:a16="http://schemas.microsoft.com/office/drawing/2014/main" id="{4D269A87-5014-E0BA-BE26-F32FD308020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72302" y="2035332"/>
            <a:ext cx="1968131" cy="1690577"/>
          </a:xfrm>
          <a:prstGeom prst="rect">
            <a:avLst/>
          </a:prstGeom>
        </p:spPr>
      </p:pic>
      <p:sp>
        <p:nvSpPr>
          <p:cNvPr id="25" name="TextBox 24">
            <a:extLst>
              <a:ext uri="{FF2B5EF4-FFF2-40B4-BE49-F238E27FC236}">
                <a16:creationId xmlns:a16="http://schemas.microsoft.com/office/drawing/2014/main" id="{CBDEE8E2-EE33-7483-E3F6-1AAD72F14C45}"/>
              </a:ext>
            </a:extLst>
          </p:cNvPr>
          <p:cNvSpPr txBox="1"/>
          <p:nvPr/>
        </p:nvSpPr>
        <p:spPr>
          <a:xfrm>
            <a:off x="6222086" y="4846747"/>
            <a:ext cx="2606743" cy="600164"/>
          </a:xfrm>
          <a:prstGeom prst="rect">
            <a:avLst/>
          </a:prstGeom>
          <a:noFill/>
        </p:spPr>
        <p:txBody>
          <a:bodyPr wrap="square" rtlCol="0">
            <a:spAutoFit/>
          </a:bodyPr>
          <a:lstStyle/>
          <a:p>
            <a:pPr algn="ctr"/>
            <a:r>
              <a:rPr lang="en-GB" sz="3300" b="1">
                <a:solidFill>
                  <a:schemeClr val="tx1"/>
                </a:solidFill>
                <a:latin typeface="Calibri" panose="020F0502020204030204" pitchFamily="34" charset="0"/>
                <a:cs typeface="Calibri" panose="020F0502020204030204" pitchFamily="34" charset="0"/>
              </a:rPr>
              <a:t>Attainment 8</a:t>
            </a:r>
          </a:p>
        </p:txBody>
      </p:sp>
      <p:sp>
        <p:nvSpPr>
          <p:cNvPr id="27" name="TextBox 26">
            <a:extLst>
              <a:ext uri="{FF2B5EF4-FFF2-40B4-BE49-F238E27FC236}">
                <a16:creationId xmlns:a16="http://schemas.microsoft.com/office/drawing/2014/main" id="{D406D6B9-3C5C-4A83-4813-E8ED1DCA1D53}"/>
              </a:ext>
            </a:extLst>
          </p:cNvPr>
          <p:cNvSpPr txBox="1"/>
          <p:nvPr/>
        </p:nvSpPr>
        <p:spPr>
          <a:xfrm>
            <a:off x="6099567" y="3540875"/>
            <a:ext cx="2995559" cy="1419619"/>
          </a:xfrm>
          <a:prstGeom prst="rect">
            <a:avLst/>
          </a:prstGeom>
          <a:noFill/>
        </p:spPr>
        <p:txBody>
          <a:bodyPr wrap="square" rtlCol="0">
            <a:spAutoFit/>
          </a:bodyPr>
          <a:lstStyle/>
          <a:p>
            <a:pPr algn="ctr"/>
            <a:r>
              <a:rPr lang="en-GB" sz="8625" b="1">
                <a:solidFill>
                  <a:schemeClr val="tx1"/>
                </a:solidFill>
                <a:latin typeface="Calibri" panose="020F0502020204030204" pitchFamily="34" charset="0"/>
                <a:cs typeface="Calibri" panose="020F0502020204030204" pitchFamily="34" charset="0"/>
              </a:rPr>
              <a:t>57</a:t>
            </a:r>
          </a:p>
        </p:txBody>
      </p:sp>
      <p:pic>
        <p:nvPicPr>
          <p:cNvPr id="29" name="Picture 28" descr="A picture containing text, metalware, gear&#10;&#10;Description automatically generated">
            <a:extLst>
              <a:ext uri="{FF2B5EF4-FFF2-40B4-BE49-F238E27FC236}">
                <a16:creationId xmlns:a16="http://schemas.microsoft.com/office/drawing/2014/main" id="{868AD062-65B2-7D75-6FA8-B9D03277302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85570" y="2031348"/>
            <a:ext cx="1968131" cy="1690577"/>
          </a:xfrm>
          <a:prstGeom prst="rect">
            <a:avLst/>
          </a:prstGeom>
        </p:spPr>
      </p:pic>
    </p:spTree>
    <p:extLst>
      <p:ext uri="{BB962C8B-B14F-4D97-AF65-F5344CB8AC3E}">
        <p14:creationId xmlns:p14="http://schemas.microsoft.com/office/powerpoint/2010/main" val="138800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up)">
                                      <p:cBhvr>
                                        <p:cTn id="2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E096A-F96D-4CF2-9600-1AD7B3D95976}"/>
              </a:ext>
            </a:extLst>
          </p:cNvPr>
          <p:cNvSpPr>
            <a:spLocks noGrp="1"/>
          </p:cNvSpPr>
          <p:nvPr>
            <p:ph type="title"/>
          </p:nvPr>
        </p:nvSpPr>
        <p:spPr/>
        <p:txBody>
          <a:bodyPr/>
          <a:lstStyle/>
          <a:p>
            <a:r>
              <a:rPr lang="en-GB" dirty="0"/>
              <a:t>The Times Parent Power Survey</a:t>
            </a:r>
          </a:p>
        </p:txBody>
      </p:sp>
      <p:pic>
        <p:nvPicPr>
          <p:cNvPr id="4" name="Content Placeholder 3">
            <a:extLst>
              <a:ext uri="{FF2B5EF4-FFF2-40B4-BE49-F238E27FC236}">
                <a16:creationId xmlns:a16="http://schemas.microsoft.com/office/drawing/2014/main" id="{F43D3D5C-DCBB-4544-90F2-30A059CB1620}"/>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057615" y="1067272"/>
            <a:ext cx="7028769" cy="5377958"/>
          </a:xfrm>
          <a:prstGeom prst="rect">
            <a:avLst/>
          </a:prstGeom>
        </p:spPr>
      </p:pic>
    </p:spTree>
    <p:extLst>
      <p:ext uri="{BB962C8B-B14F-4D97-AF65-F5344CB8AC3E}">
        <p14:creationId xmlns:p14="http://schemas.microsoft.com/office/powerpoint/2010/main" val="1664639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E2FB9-6ADD-458E-97E5-2AF5C4C86EB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F6E4663-AACA-49AA-BD67-2AB3E7F35F0E}"/>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910C69D7-93BD-44BE-8FEE-F715C13ADCA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1876" y="0"/>
            <a:ext cx="4882718" cy="6870854"/>
          </a:xfrm>
          <a:prstGeom prst="rect">
            <a:avLst/>
          </a:prstGeom>
        </p:spPr>
      </p:pic>
      <p:pic>
        <p:nvPicPr>
          <p:cNvPr id="7" name="Picture 6">
            <a:extLst>
              <a:ext uri="{FF2B5EF4-FFF2-40B4-BE49-F238E27FC236}">
                <a16:creationId xmlns:a16="http://schemas.microsoft.com/office/drawing/2014/main" id="{A5835746-6101-4483-ADE3-8FF23294370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50842" y="8242"/>
            <a:ext cx="4831525" cy="6862612"/>
          </a:xfrm>
          <a:prstGeom prst="rect">
            <a:avLst/>
          </a:prstGeom>
        </p:spPr>
      </p:pic>
    </p:spTree>
    <p:extLst>
      <p:ext uri="{BB962C8B-B14F-4D97-AF65-F5344CB8AC3E}">
        <p14:creationId xmlns:p14="http://schemas.microsoft.com/office/powerpoint/2010/main" val="721128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C0BC2-B7D7-435F-BCC8-ABE892120A37}"/>
              </a:ext>
            </a:extLst>
          </p:cNvPr>
          <p:cNvSpPr>
            <a:spLocks noGrp="1"/>
          </p:cNvSpPr>
          <p:nvPr>
            <p:ph type="title"/>
          </p:nvPr>
        </p:nvSpPr>
        <p:spPr/>
        <p:txBody>
          <a:bodyPr/>
          <a:lstStyle/>
          <a:p>
            <a:r>
              <a:rPr lang="en-GB" dirty="0"/>
              <a:t>Attendance</a:t>
            </a:r>
          </a:p>
        </p:txBody>
      </p:sp>
      <p:sp>
        <p:nvSpPr>
          <p:cNvPr id="3" name="Content Placeholder 2">
            <a:extLst>
              <a:ext uri="{FF2B5EF4-FFF2-40B4-BE49-F238E27FC236}">
                <a16:creationId xmlns:a16="http://schemas.microsoft.com/office/drawing/2014/main" id="{7E77DCB1-A243-4E0C-9B14-18A065E7367A}"/>
              </a:ext>
            </a:extLst>
          </p:cNvPr>
          <p:cNvSpPr>
            <a:spLocks noGrp="1"/>
          </p:cNvSpPr>
          <p:nvPr>
            <p:ph idx="1"/>
          </p:nvPr>
        </p:nvSpPr>
        <p:spPr>
          <a:xfrm>
            <a:off x="282133" y="1166019"/>
            <a:ext cx="8572156" cy="2340662"/>
          </a:xfrm>
        </p:spPr>
        <p:txBody>
          <a:bodyPr/>
          <a:lstStyle/>
          <a:p>
            <a:r>
              <a:rPr lang="en-GB" dirty="0"/>
              <a:t>The link between attendance and attainment: </a:t>
            </a:r>
          </a:p>
          <a:p>
            <a:pPr lvl="1"/>
            <a:r>
              <a:rPr lang="en-GB" dirty="0"/>
              <a:t>In 2018/19, just 40% of persistently absent (PA) children in KS2 achieved expected KS2 standards, compared with 84% of pupils who were regular attenders. </a:t>
            </a:r>
          </a:p>
          <a:p>
            <a:pPr lvl="1"/>
            <a:r>
              <a:rPr lang="en-GB" dirty="0"/>
              <a:t>36% of PA children in KS4 got 9 to 4 in their English and maths GCSEs, also compared with 84% of regular attenders.</a:t>
            </a:r>
            <a:r>
              <a:rPr lang="en-GB" baseline="30000" dirty="0"/>
              <a:t>1</a:t>
            </a:r>
          </a:p>
          <a:p>
            <a:pPr lvl="1"/>
            <a:endParaRPr lang="en-GB" dirty="0"/>
          </a:p>
          <a:p>
            <a:pPr lvl="1"/>
            <a:endParaRPr lang="en-GB" dirty="0"/>
          </a:p>
          <a:p>
            <a:pPr lvl="1"/>
            <a:endParaRPr lang="en-GB" dirty="0"/>
          </a:p>
        </p:txBody>
      </p:sp>
      <p:pic>
        <p:nvPicPr>
          <p:cNvPr id="4" name="Picture 3">
            <a:extLst>
              <a:ext uri="{FF2B5EF4-FFF2-40B4-BE49-F238E27FC236}">
                <a16:creationId xmlns:a16="http://schemas.microsoft.com/office/drawing/2014/main" id="{1844E5CB-D938-48FE-BCAF-8FA4AF9C5B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9829905">
            <a:off x="5886239" y="3826320"/>
            <a:ext cx="2906508" cy="1931889"/>
          </a:xfrm>
          <a:prstGeom prst="rect">
            <a:avLst/>
          </a:prstGeom>
        </p:spPr>
      </p:pic>
      <p:sp>
        <p:nvSpPr>
          <p:cNvPr id="5" name="TextBox 4">
            <a:extLst>
              <a:ext uri="{FF2B5EF4-FFF2-40B4-BE49-F238E27FC236}">
                <a16:creationId xmlns:a16="http://schemas.microsoft.com/office/drawing/2014/main" id="{CDEECA60-1940-40BC-88D5-C91E2CBD694F}"/>
              </a:ext>
            </a:extLst>
          </p:cNvPr>
          <p:cNvSpPr txBox="1"/>
          <p:nvPr/>
        </p:nvSpPr>
        <p:spPr>
          <a:xfrm>
            <a:off x="337352" y="3622089"/>
            <a:ext cx="5877018" cy="2511457"/>
          </a:xfrm>
          <a:prstGeom prst="rect">
            <a:avLst/>
          </a:prstGeom>
          <a:noFill/>
        </p:spPr>
        <p:txBody>
          <a:bodyPr wrap="square" rtlCol="0">
            <a:spAutoFit/>
          </a:bodyPr>
          <a:lstStyle/>
          <a:p>
            <a:pPr marL="257175" marR="0" lvl="0" indent="-257175" algn="l" defTabSz="914400" rtl="0" eaLnBrk="1" fontAlgn="base" latinLnBrk="0" hangingPunct="1">
              <a:lnSpc>
                <a:spcPct val="100000"/>
              </a:lnSpc>
              <a:spcBef>
                <a:spcPct val="20000"/>
              </a:spcBef>
              <a:spcAft>
                <a:spcPct val="0"/>
              </a:spcAft>
              <a:buClrTx/>
              <a:buSzTx/>
              <a:buFontTx/>
              <a:buChar char="•"/>
              <a:tabLst/>
              <a:defRPr/>
            </a:pPr>
            <a:r>
              <a:rPr kumimoji="0" lang="en-GB" sz="2400" b="0" i="0" u="none" strike="noStrike" kern="0" cap="none" spc="0" normalizeH="0" baseline="0" noProof="0">
                <a:ln>
                  <a:noFill/>
                </a:ln>
                <a:solidFill>
                  <a:prstClr val="black"/>
                </a:solidFill>
                <a:effectLst/>
                <a:uLnTx/>
                <a:uFillTx/>
                <a:latin typeface="Century Gothic" panose="020B0502020202020204" pitchFamily="34" charset="0"/>
                <a:ea typeface="+mn-ea"/>
                <a:cs typeface="+mn-cs"/>
              </a:rPr>
              <a:t>It’s never too late to benefit from good attendance: </a:t>
            </a:r>
          </a:p>
          <a:p>
            <a:pPr marL="557213" marR="0" lvl="1" indent="-214313" algn="l" defTabSz="914400" rtl="0" eaLnBrk="1" fontAlgn="base" latinLnBrk="0" hangingPunct="1">
              <a:lnSpc>
                <a:spcPct val="100000"/>
              </a:lnSpc>
              <a:spcBef>
                <a:spcPct val="20000"/>
              </a:spcBef>
              <a:spcAft>
                <a:spcPct val="0"/>
              </a:spcAft>
              <a:buClrTx/>
              <a:buSzTx/>
              <a:buFontTx/>
              <a:buChar char="–"/>
              <a:tabLst/>
              <a:defRPr/>
            </a:pPr>
            <a:r>
              <a:rPr kumimoji="0" lang="en-GB" sz="2100" b="0" i="0" u="none" strike="noStrike" kern="0" cap="none" spc="0" normalizeH="0" baseline="0" noProof="0">
                <a:ln>
                  <a:noFill/>
                </a:ln>
                <a:solidFill>
                  <a:prstClr val="black"/>
                </a:solidFill>
                <a:effectLst/>
                <a:uLnTx/>
                <a:uFillTx/>
                <a:latin typeface="Century Gothic" panose="020B0502020202020204" pitchFamily="34" charset="0"/>
              </a:rPr>
              <a:t>More than half (54%) of pupils who were PA in Year 10 and then rarely absent in Year 11, passed at least 5 GCSEs, compared to 36% of pupils who were persistently absent in both years.</a:t>
            </a:r>
            <a:r>
              <a:rPr kumimoji="0" lang="en-GB" sz="2100" b="0" i="0" u="none" strike="noStrike" kern="0" cap="none" spc="0" normalizeH="0" baseline="30000" noProof="0">
                <a:ln>
                  <a:noFill/>
                </a:ln>
                <a:solidFill>
                  <a:prstClr val="black"/>
                </a:solidFill>
                <a:effectLst/>
                <a:uLnTx/>
                <a:uFillTx/>
                <a:latin typeface="Century Gothic" panose="020B0502020202020204" pitchFamily="34" charset="0"/>
              </a:rPr>
              <a:t>2</a:t>
            </a:r>
            <a:endParaRPr kumimoji="0" lang="en-GB" sz="2100" b="0" i="0" u="none" strike="noStrike" kern="0" cap="none" spc="0" normalizeH="0" baseline="3000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3958790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2330"/>
          </a:xfrm>
        </p:spPr>
        <p:txBody>
          <a:bodyPr vert="horz" lIns="91440" tIns="45720" rIns="91440" bIns="45720" rtlCol="0" anchor="ctr">
            <a:normAutofit/>
          </a:bodyPr>
          <a:lstStyle/>
          <a:p>
            <a:r>
              <a:rPr lang="en-US" dirty="0"/>
              <a:t>Year 9 Senior Section to date</a:t>
            </a:r>
          </a:p>
        </p:txBody>
      </p:sp>
      <p:sp>
        <p:nvSpPr>
          <p:cNvPr id="11" name="Content Placeholder 10">
            <a:extLst>
              <a:ext uri="{FF2B5EF4-FFF2-40B4-BE49-F238E27FC236}">
                <a16:creationId xmlns:a16="http://schemas.microsoft.com/office/drawing/2014/main" id="{3BAB9C64-F157-0A6F-F99E-9704AB3962C7}"/>
              </a:ext>
            </a:extLst>
          </p:cNvPr>
          <p:cNvSpPr>
            <a:spLocks noGrp="1"/>
          </p:cNvSpPr>
          <p:nvPr>
            <p:ph sz="half" idx="1"/>
          </p:nvPr>
        </p:nvSpPr>
        <p:spPr>
          <a:xfrm>
            <a:off x="457200" y="1152146"/>
            <a:ext cx="4038600" cy="4974020"/>
          </a:xfrm>
        </p:spPr>
        <p:txBody>
          <a:bodyPr>
            <a:normAutofit/>
          </a:bodyPr>
          <a:lstStyle/>
          <a:p>
            <a:pPr>
              <a:lnSpc>
                <a:spcPct val="90000"/>
              </a:lnSpc>
            </a:pPr>
            <a:r>
              <a:rPr lang="en-GB" sz="2000" dirty="0"/>
              <a:t>Summer Reward challenge</a:t>
            </a:r>
          </a:p>
          <a:p>
            <a:pPr>
              <a:lnSpc>
                <a:spcPct val="90000"/>
              </a:lnSpc>
            </a:pPr>
            <a:r>
              <a:rPr lang="en-GB" sz="2000" dirty="0"/>
              <a:t>GCHQ Languages competition</a:t>
            </a:r>
          </a:p>
          <a:p>
            <a:pPr>
              <a:lnSpc>
                <a:spcPct val="90000"/>
              </a:lnSpc>
            </a:pPr>
            <a:r>
              <a:rPr lang="en-GB" sz="2000" dirty="0"/>
              <a:t>Team building trip to Lea Green</a:t>
            </a:r>
          </a:p>
          <a:p>
            <a:pPr>
              <a:lnSpc>
                <a:spcPct val="90000"/>
              </a:lnSpc>
            </a:pPr>
            <a:r>
              <a:rPr lang="en-GB" sz="2000" dirty="0"/>
              <a:t>Serving at Community Tea Party</a:t>
            </a:r>
          </a:p>
          <a:p>
            <a:pPr>
              <a:lnSpc>
                <a:spcPct val="90000"/>
              </a:lnSpc>
            </a:pPr>
            <a:r>
              <a:rPr lang="en-GB" sz="2000" dirty="0"/>
              <a:t>Girls football team</a:t>
            </a:r>
          </a:p>
          <a:p>
            <a:pPr>
              <a:lnSpc>
                <a:spcPct val="90000"/>
              </a:lnSpc>
            </a:pPr>
            <a:r>
              <a:rPr lang="en-GB" sz="2000" dirty="0"/>
              <a:t>Blues Programme</a:t>
            </a:r>
          </a:p>
          <a:p>
            <a:pPr>
              <a:lnSpc>
                <a:spcPct val="90000"/>
              </a:lnSpc>
            </a:pPr>
            <a:r>
              <a:rPr lang="en-GB" sz="2000" dirty="0"/>
              <a:t>Padley centre donations</a:t>
            </a:r>
          </a:p>
          <a:p>
            <a:pPr>
              <a:lnSpc>
                <a:spcPct val="90000"/>
              </a:lnSpc>
            </a:pPr>
            <a:r>
              <a:rPr lang="en-GB" sz="2000" dirty="0"/>
              <a:t>Student council met Pauline Latham</a:t>
            </a:r>
          </a:p>
          <a:p>
            <a:pPr>
              <a:lnSpc>
                <a:spcPct val="90000"/>
              </a:lnSpc>
            </a:pPr>
            <a:r>
              <a:rPr lang="en-GB" sz="2000" dirty="0"/>
              <a:t>Form tutor reps met </a:t>
            </a:r>
            <a:r>
              <a:rPr lang="en-GB" sz="2000" dirty="0" err="1"/>
              <a:t>Gez</a:t>
            </a:r>
            <a:r>
              <a:rPr lang="en-GB" sz="2000" dirty="0"/>
              <a:t> Kinsella</a:t>
            </a:r>
          </a:p>
        </p:txBody>
      </p:sp>
      <p:sp>
        <p:nvSpPr>
          <p:cNvPr id="12" name="TextBox 11">
            <a:extLst>
              <a:ext uri="{FF2B5EF4-FFF2-40B4-BE49-F238E27FC236}">
                <a16:creationId xmlns:a16="http://schemas.microsoft.com/office/drawing/2014/main" id="{03693E4D-DE3C-970B-A879-9F8AD9FF9FCC}"/>
              </a:ext>
            </a:extLst>
          </p:cNvPr>
          <p:cNvSpPr txBox="1"/>
          <p:nvPr/>
        </p:nvSpPr>
        <p:spPr>
          <a:xfrm>
            <a:off x="4648200" y="1152145"/>
            <a:ext cx="4038600" cy="4974020"/>
          </a:xfrm>
          <a:prstGeom prst="rect">
            <a:avLst/>
          </a:prstGeom>
        </p:spPr>
        <p:txBody>
          <a:bodyPr rtlCol="0">
            <a:normAutofit/>
          </a:bodyPr>
          <a:lstStyle/>
          <a:p>
            <a:pPr marL="257175" indent="-257175" algn="l" eaLnBrk="1" hangingPunct="1">
              <a:spcBef>
                <a:spcPct val="20000"/>
              </a:spcBef>
              <a:buFont typeface="Arial" panose="020B0604020202020204" pitchFamily="34" charset="0"/>
              <a:buChar char="•"/>
            </a:pPr>
            <a:r>
              <a:rPr lang="en-US" sz="2200" dirty="0">
                <a:solidFill>
                  <a:schemeClr val="tx1"/>
                </a:solidFill>
                <a:latin typeface="Century Gothic" panose="020B0502020202020204" pitchFamily="34" charset="0"/>
              </a:rPr>
              <a:t>Weekly quiz with reward</a:t>
            </a:r>
          </a:p>
          <a:p>
            <a:pPr marL="257175" indent="-257175" algn="l" eaLnBrk="1" hangingPunct="1">
              <a:spcBef>
                <a:spcPct val="20000"/>
              </a:spcBef>
              <a:buFont typeface="Arial" panose="020B0604020202020204" pitchFamily="34" charset="0"/>
              <a:buChar char="•"/>
            </a:pPr>
            <a:r>
              <a:rPr lang="en-US" sz="2200" dirty="0">
                <a:solidFill>
                  <a:schemeClr val="tx1"/>
                </a:solidFill>
                <a:latin typeface="Century Gothic" panose="020B0502020202020204" pitchFamily="34" charset="0"/>
              </a:rPr>
              <a:t>Photography competition</a:t>
            </a:r>
          </a:p>
          <a:p>
            <a:pPr marL="257175" indent="-257175" algn="l" eaLnBrk="1" hangingPunct="1">
              <a:spcBef>
                <a:spcPct val="20000"/>
              </a:spcBef>
              <a:buFont typeface="Arial" panose="020B0604020202020204" pitchFamily="34" charset="0"/>
              <a:buChar char="•"/>
            </a:pPr>
            <a:r>
              <a:rPr lang="en-US" sz="2200" dirty="0">
                <a:solidFill>
                  <a:schemeClr val="tx1"/>
                </a:solidFill>
                <a:latin typeface="Century Gothic" panose="020B0502020202020204" pitchFamily="34" charset="0"/>
              </a:rPr>
              <a:t>Hindu temple trip</a:t>
            </a:r>
          </a:p>
          <a:p>
            <a:pPr marL="257175" indent="-257175" algn="l" eaLnBrk="1" hangingPunct="1">
              <a:spcBef>
                <a:spcPct val="20000"/>
              </a:spcBef>
              <a:buFont typeface="Arial" panose="020B0604020202020204" pitchFamily="34" charset="0"/>
              <a:buChar char="•"/>
            </a:pPr>
            <a:r>
              <a:rPr lang="en-US" sz="2200" dirty="0">
                <a:solidFill>
                  <a:schemeClr val="tx1"/>
                </a:solidFill>
                <a:latin typeface="Century Gothic" panose="020B0502020202020204" pitchFamily="34" charset="0"/>
              </a:rPr>
              <a:t>Football &amp; Hockey team</a:t>
            </a:r>
          </a:p>
          <a:p>
            <a:pPr marL="257175" indent="-257175" algn="l" eaLnBrk="1" hangingPunct="1">
              <a:spcBef>
                <a:spcPct val="20000"/>
              </a:spcBef>
              <a:buFont typeface="Arial" panose="020B0604020202020204" pitchFamily="34" charset="0"/>
              <a:buChar char="•"/>
            </a:pPr>
            <a:r>
              <a:rPr lang="en-US" sz="2200" dirty="0">
                <a:solidFill>
                  <a:schemeClr val="tx1"/>
                </a:solidFill>
                <a:latin typeface="Century Gothic" panose="020B0502020202020204" pitchFamily="34" charset="0"/>
              </a:rPr>
              <a:t>House chess competition</a:t>
            </a:r>
          </a:p>
          <a:p>
            <a:pPr marL="257175" indent="-257175" algn="l" eaLnBrk="1" hangingPunct="1">
              <a:spcBef>
                <a:spcPct val="20000"/>
              </a:spcBef>
              <a:buFont typeface="Arial" panose="020B0604020202020204" pitchFamily="34" charset="0"/>
              <a:buChar char="•"/>
            </a:pPr>
            <a:r>
              <a:rPr lang="en-US" sz="2200" dirty="0">
                <a:solidFill>
                  <a:schemeClr val="tx1"/>
                </a:solidFill>
                <a:latin typeface="Century Gothic" panose="020B0502020202020204" pitchFamily="34" charset="0"/>
              </a:rPr>
              <a:t>Ten pin bowling reward</a:t>
            </a:r>
          </a:p>
          <a:p>
            <a:pPr marL="257175" indent="-257175" algn="l" eaLnBrk="1" hangingPunct="1">
              <a:spcBef>
                <a:spcPct val="20000"/>
              </a:spcBef>
              <a:buFont typeface="Arial" panose="020B0604020202020204" pitchFamily="34" charset="0"/>
              <a:buChar char="•"/>
            </a:pPr>
            <a:r>
              <a:rPr lang="en-US" sz="2200" dirty="0">
                <a:solidFill>
                  <a:schemeClr val="tx1"/>
                </a:solidFill>
                <a:latin typeface="Century Gothic" panose="020B0502020202020204" pitchFamily="34" charset="0"/>
              </a:rPr>
              <a:t>Musical performances</a:t>
            </a:r>
          </a:p>
          <a:p>
            <a:pPr marL="257175" indent="-257175" algn="l" eaLnBrk="1" hangingPunct="1">
              <a:spcBef>
                <a:spcPct val="20000"/>
              </a:spcBef>
              <a:buFont typeface="Arial" panose="020B0604020202020204" pitchFamily="34" charset="0"/>
              <a:buChar char="•"/>
            </a:pPr>
            <a:r>
              <a:rPr lang="en-US" sz="2200" dirty="0">
                <a:solidFill>
                  <a:schemeClr val="tx1"/>
                </a:solidFill>
                <a:latin typeface="Century Gothic" panose="020B0502020202020204" pitchFamily="34" charset="0"/>
              </a:rPr>
              <a:t>House plays</a:t>
            </a:r>
          </a:p>
          <a:p>
            <a:pPr marL="257175" indent="-257175" algn="l" eaLnBrk="1" hangingPunct="1">
              <a:spcBef>
                <a:spcPct val="20000"/>
              </a:spcBef>
              <a:buFont typeface="Arial" panose="020B0604020202020204" pitchFamily="34" charset="0"/>
              <a:buChar char="•"/>
            </a:pPr>
            <a:r>
              <a:rPr lang="en-US" sz="2200" dirty="0">
                <a:solidFill>
                  <a:schemeClr val="tx1"/>
                </a:solidFill>
                <a:latin typeface="Century Gothic" panose="020B0502020202020204" pitchFamily="34" charset="0"/>
              </a:rPr>
              <a:t>V&amp;A challenge</a:t>
            </a:r>
          </a:p>
          <a:p>
            <a:pPr marL="257175" indent="-257175" algn="l" eaLnBrk="1" hangingPunct="1">
              <a:spcBef>
                <a:spcPct val="20000"/>
              </a:spcBef>
              <a:buFont typeface="Arial" panose="020B0604020202020204" pitchFamily="34" charset="0"/>
              <a:buChar char="•"/>
            </a:pPr>
            <a:r>
              <a:rPr lang="en-US" sz="2200" dirty="0">
                <a:solidFill>
                  <a:schemeClr val="tx1"/>
                </a:solidFill>
                <a:latin typeface="Century Gothic" panose="020B0502020202020204" pitchFamily="34" charset="0"/>
              </a:rPr>
              <a:t>Enterprise day</a:t>
            </a:r>
          </a:p>
          <a:p>
            <a:pPr marL="257175" indent="-257175" algn="l" eaLnBrk="1" hangingPunct="1">
              <a:spcBef>
                <a:spcPct val="20000"/>
              </a:spcBef>
              <a:buFont typeface="Arial" panose="020B0604020202020204" pitchFamily="34" charset="0"/>
              <a:buChar char="•"/>
            </a:pPr>
            <a:r>
              <a:rPr lang="en-US" sz="2200" dirty="0">
                <a:solidFill>
                  <a:schemeClr val="tx1"/>
                </a:solidFill>
                <a:latin typeface="Century Gothic" panose="020B0502020202020204" pitchFamily="34" charset="0"/>
              </a:rPr>
              <a:t>Army visit</a:t>
            </a:r>
          </a:p>
          <a:p>
            <a:pPr marL="257175" indent="-257175" algn="l" eaLnBrk="1" hangingPunct="1">
              <a:spcBef>
                <a:spcPct val="20000"/>
              </a:spcBef>
              <a:buFont typeface="Arial" panose="020B0604020202020204" pitchFamily="34" charset="0"/>
              <a:buChar char="•"/>
            </a:pPr>
            <a:endParaRPr lang="en-US" sz="2200" dirty="0">
              <a:solidFill>
                <a:schemeClr val="tx1"/>
              </a:solidFill>
              <a:latin typeface="Century Gothic" panose="020B0502020202020204" pitchFamily="34" charset="0"/>
            </a:endParaRPr>
          </a:p>
          <a:p>
            <a:pPr marL="257175" indent="-257175" algn="l" eaLnBrk="1" hangingPunct="1">
              <a:spcBef>
                <a:spcPct val="20000"/>
              </a:spcBef>
              <a:buFont typeface="Arial" panose="020B0604020202020204" pitchFamily="34" charset="0"/>
              <a:buChar char="•"/>
            </a:pPr>
            <a:endParaRPr lang="en-US" sz="2200" dirty="0">
              <a:solidFill>
                <a:schemeClr val="tx1"/>
              </a:solidFill>
              <a:latin typeface="Century Gothic" panose="020B0502020202020204" pitchFamily="34" charset="0"/>
            </a:endParaRPr>
          </a:p>
          <a:p>
            <a:pPr marL="257175" indent="-257175" algn="l" eaLnBrk="1" hangingPunct="1">
              <a:spcBef>
                <a:spcPct val="20000"/>
              </a:spcBef>
              <a:buFont typeface="Arial" panose="020B0604020202020204" pitchFamily="34" charset="0"/>
              <a:buChar char="•"/>
            </a:pPr>
            <a:endParaRPr lang="en-US" sz="22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286525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E0281F-4766-4153-B2D8-F6D5A1246C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44436" y="3287207"/>
            <a:ext cx="3603279" cy="2395015"/>
          </a:xfrm>
          <a:prstGeom prst="rect">
            <a:avLst/>
          </a:prstGeom>
        </p:spPr>
      </p:pic>
      <p:sp>
        <p:nvSpPr>
          <p:cNvPr id="2" name="Title 1">
            <a:extLst>
              <a:ext uri="{FF2B5EF4-FFF2-40B4-BE49-F238E27FC236}">
                <a16:creationId xmlns:a16="http://schemas.microsoft.com/office/drawing/2014/main" id="{D32E3C6A-6DAF-4800-A3F2-A0CA4707471B}"/>
              </a:ext>
            </a:extLst>
          </p:cNvPr>
          <p:cNvSpPr>
            <a:spLocks noGrp="1"/>
          </p:cNvSpPr>
          <p:nvPr>
            <p:ph type="title"/>
          </p:nvPr>
        </p:nvSpPr>
        <p:spPr/>
        <p:txBody>
          <a:bodyPr/>
          <a:lstStyle/>
          <a:p>
            <a:r>
              <a:rPr lang="en-GB" dirty="0"/>
              <a:t>Attendance</a:t>
            </a:r>
          </a:p>
        </p:txBody>
      </p:sp>
      <p:sp>
        <p:nvSpPr>
          <p:cNvPr id="3" name="Content Placeholder 2">
            <a:extLst>
              <a:ext uri="{FF2B5EF4-FFF2-40B4-BE49-F238E27FC236}">
                <a16:creationId xmlns:a16="http://schemas.microsoft.com/office/drawing/2014/main" id="{8755B4CF-CF0B-474D-9E9D-FFB9A6D6DEE8}"/>
              </a:ext>
            </a:extLst>
          </p:cNvPr>
          <p:cNvSpPr>
            <a:spLocks noGrp="1"/>
          </p:cNvSpPr>
          <p:nvPr>
            <p:ph idx="1"/>
          </p:nvPr>
        </p:nvSpPr>
        <p:spPr>
          <a:xfrm>
            <a:off x="436042" y="1556794"/>
            <a:ext cx="8229600" cy="4911108"/>
          </a:xfrm>
        </p:spPr>
        <p:txBody>
          <a:bodyPr/>
          <a:lstStyle/>
          <a:p>
            <a:r>
              <a:rPr lang="en-GB" dirty="0"/>
              <a:t>Attendance is important for more than just attainment: </a:t>
            </a:r>
          </a:p>
          <a:p>
            <a:pPr lvl="1"/>
            <a:r>
              <a:rPr lang="en-GB" dirty="0"/>
              <a:t>Regular school attendance can facilitate positive peer relationships, which is a protective factor for mental health and wellbeing.</a:t>
            </a:r>
            <a:r>
              <a:rPr lang="en-GB" baseline="30000" dirty="0"/>
              <a:t>3</a:t>
            </a:r>
          </a:p>
          <a:p>
            <a:pPr lvl="1"/>
            <a:endParaRPr lang="en-GB" dirty="0"/>
          </a:p>
          <a:p>
            <a:pPr lvl="1"/>
            <a:endParaRPr lang="en-GB" dirty="0"/>
          </a:p>
          <a:p>
            <a:pPr marL="342900" lvl="1" indent="0">
              <a:buNone/>
            </a:pPr>
            <a:endParaRPr lang="en-GB" dirty="0"/>
          </a:p>
          <a:p>
            <a:pPr marL="342900" lvl="1" indent="0">
              <a:buNone/>
            </a:pPr>
            <a:endParaRPr lang="en-GB" dirty="0"/>
          </a:p>
          <a:p>
            <a:pPr marL="342900" lvl="1" indent="0">
              <a:buNone/>
            </a:pPr>
            <a:endParaRPr lang="en-GB" dirty="0"/>
          </a:p>
          <a:p>
            <a:pPr marL="342900" lvl="1" indent="0">
              <a:buNone/>
            </a:pPr>
            <a:endParaRPr lang="en-GB" dirty="0"/>
          </a:p>
          <a:p>
            <a:pPr marL="42862" indent="0">
              <a:buNone/>
            </a:pPr>
            <a:r>
              <a:rPr lang="en-GB" sz="1200" dirty="0"/>
              <a:t>1: </a:t>
            </a:r>
            <a:r>
              <a:rPr lang="en-GB" sz="1050" dirty="0">
                <a:hlinkClick r:id="rId3"/>
              </a:rPr>
              <a:t>The link between absence and attainment at KS2 and KS4, Academic year 2018/19 – Explore education statistics – GOV.UK (explore-education-statistics.service.gov.uk)</a:t>
            </a:r>
            <a:endParaRPr lang="en-GB" sz="1050" dirty="0"/>
          </a:p>
          <a:p>
            <a:pPr marL="42862" indent="0">
              <a:buNone/>
            </a:pPr>
            <a:r>
              <a:rPr lang="en-GB" sz="1200" dirty="0"/>
              <a:t>2: </a:t>
            </a:r>
            <a:r>
              <a:rPr lang="en-GB" sz="1050" dirty="0">
                <a:hlinkClick r:id="rId4"/>
              </a:rPr>
              <a:t>Missing Children, Missing Grades | Children's Commissioner for England (childrenscommissioner.gov.uk)</a:t>
            </a:r>
            <a:endParaRPr lang="en-GB" sz="1200" dirty="0"/>
          </a:p>
          <a:p>
            <a:pPr marL="42862" indent="0">
              <a:buNone/>
            </a:pPr>
            <a:r>
              <a:rPr lang="en-GB" sz="1200" dirty="0"/>
              <a:t>3: </a:t>
            </a:r>
            <a:r>
              <a:rPr lang="en-GB" sz="1050" dirty="0">
                <a:hlinkClick r:id="rId5"/>
              </a:rPr>
              <a:t>Mental Health and Attendance at School (Chapter 1) - Mental Health and Attendance at School (cambridge.org)</a:t>
            </a:r>
            <a:endParaRPr lang="en-GB" sz="1200" dirty="0"/>
          </a:p>
          <a:p>
            <a:pPr marL="42862" indent="0">
              <a:buNone/>
            </a:pPr>
            <a:endParaRPr lang="en-GB" sz="1200" dirty="0"/>
          </a:p>
          <a:p>
            <a:pPr marL="42862" indent="0">
              <a:buNone/>
            </a:pPr>
            <a:r>
              <a:rPr lang="en-GB" dirty="0"/>
              <a:t> </a:t>
            </a:r>
          </a:p>
          <a:p>
            <a:endParaRPr lang="en-GB" dirty="0"/>
          </a:p>
        </p:txBody>
      </p:sp>
    </p:spTree>
    <p:extLst>
      <p:ext uri="{BB962C8B-B14F-4D97-AF65-F5344CB8AC3E}">
        <p14:creationId xmlns:p14="http://schemas.microsoft.com/office/powerpoint/2010/main" val="1903527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549DF-101A-4A08-8CAA-E5883B0E97C8}"/>
              </a:ext>
            </a:extLst>
          </p:cNvPr>
          <p:cNvSpPr>
            <a:spLocks noGrp="1"/>
          </p:cNvSpPr>
          <p:nvPr>
            <p:ph type="title"/>
          </p:nvPr>
        </p:nvSpPr>
        <p:spPr/>
        <p:txBody>
          <a:bodyPr/>
          <a:lstStyle/>
          <a:p>
            <a:r>
              <a:rPr lang="en-GB" altLang="en-US">
                <a:solidFill>
                  <a:srgbClr val="990000"/>
                </a:solidFill>
              </a:rPr>
              <a:t>Our principles</a:t>
            </a:r>
            <a:endParaRPr lang="en-GB"/>
          </a:p>
        </p:txBody>
      </p:sp>
      <p:pic>
        <p:nvPicPr>
          <p:cNvPr id="7" name="Content Placeholder 6" descr="A group of people sitting at a table looking at a computer&#10;&#10;Description automatically generated with medium confidence">
            <a:extLst>
              <a:ext uri="{FF2B5EF4-FFF2-40B4-BE49-F238E27FC236}">
                <a16:creationId xmlns:a16="http://schemas.microsoft.com/office/drawing/2014/main" id="{416651D5-BBD0-4B8D-8479-D11AFE221C88}"/>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 y="1025415"/>
            <a:ext cx="9144001" cy="5143500"/>
          </a:xfrm>
        </p:spPr>
      </p:pic>
      <p:sp>
        <p:nvSpPr>
          <p:cNvPr id="8" name="Rectangle 7">
            <a:extLst>
              <a:ext uri="{FF2B5EF4-FFF2-40B4-BE49-F238E27FC236}">
                <a16:creationId xmlns:a16="http://schemas.microsoft.com/office/drawing/2014/main" id="{03C3E8CD-D6E2-475E-AEB8-A48B7A0746DD}"/>
              </a:ext>
            </a:extLst>
          </p:cNvPr>
          <p:cNvSpPr/>
          <p:nvPr/>
        </p:nvSpPr>
        <p:spPr bwMode="auto">
          <a:xfrm>
            <a:off x="0" y="3102851"/>
            <a:ext cx="9144001" cy="3381375"/>
          </a:xfrm>
          <a:prstGeom prst="rect">
            <a:avLst/>
          </a:prstGeom>
          <a:gradFill>
            <a:gsLst>
              <a:gs pos="0">
                <a:schemeClr val="tx1">
                  <a:alpha val="0"/>
                </a:schemeClr>
              </a:gs>
              <a:gs pos="93000">
                <a:schemeClr val="tx1"/>
              </a:gs>
            </a:gsLst>
            <a:lin ang="54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1" hangingPunct="1"/>
            <a:endParaRPr lang="en-GB" sz="1800">
              <a:solidFill>
                <a:schemeClr val="tx1"/>
              </a:solidFill>
              <a:latin typeface="Arial" charset="0"/>
            </a:endParaRPr>
          </a:p>
        </p:txBody>
      </p:sp>
      <p:sp>
        <p:nvSpPr>
          <p:cNvPr id="5" name="TextBox 4">
            <a:extLst>
              <a:ext uri="{FF2B5EF4-FFF2-40B4-BE49-F238E27FC236}">
                <a16:creationId xmlns:a16="http://schemas.microsoft.com/office/drawing/2014/main" id="{6E140FDB-9653-441F-BAF5-7E682B2F2428}"/>
              </a:ext>
            </a:extLst>
          </p:cNvPr>
          <p:cNvSpPr txBox="1"/>
          <p:nvPr/>
        </p:nvSpPr>
        <p:spPr>
          <a:xfrm>
            <a:off x="-2" y="4175902"/>
            <a:ext cx="8996855" cy="2308324"/>
          </a:xfrm>
          <a:prstGeom prst="rect">
            <a:avLst/>
          </a:prstGeom>
          <a:noFill/>
        </p:spPr>
        <p:txBody>
          <a:bodyPr wrap="square">
            <a:spAutoFit/>
          </a:bodyPr>
          <a:lstStyle/>
          <a:p>
            <a:pPr marL="342900" indent="-342900" algn="l">
              <a:buFont typeface="Arial" panose="020B0604020202020204" pitchFamily="34" charset="0"/>
              <a:buChar char="•"/>
            </a:pPr>
            <a:r>
              <a:rPr lang="en-GB" sz="2400" i="1">
                <a:solidFill>
                  <a:schemeClr val="bg1"/>
                </a:solidFill>
                <a:latin typeface="Arial" panose="020B0604020202020204" pitchFamily="34" charset="0"/>
                <a:ea typeface="Roboto Light" panose="02000000000000000000" pitchFamily="2" charset="0"/>
                <a:cs typeface="Arial" panose="020B0604020202020204" pitchFamily="34" charset="0"/>
              </a:rPr>
              <a:t>A broad and balanced curriculum that develops the knowledge and skills students need to thrive now and for a fulfilling future</a:t>
            </a:r>
          </a:p>
          <a:p>
            <a:pPr marL="342900" indent="-342900" algn="l">
              <a:buFont typeface="Arial" panose="020B0604020202020204" pitchFamily="34" charset="0"/>
              <a:buChar char="•"/>
            </a:pPr>
            <a:r>
              <a:rPr lang="en-GB" sz="2400" i="1">
                <a:solidFill>
                  <a:schemeClr val="bg1"/>
                </a:solidFill>
                <a:latin typeface="Arial" panose="020B0604020202020204" pitchFamily="34" charset="0"/>
                <a:ea typeface="Roboto Light" panose="02000000000000000000" pitchFamily="2" charset="0"/>
                <a:cs typeface="Arial" panose="020B0604020202020204" pitchFamily="34" charset="0"/>
              </a:rPr>
              <a:t>To meet the learning needs of all students</a:t>
            </a:r>
          </a:p>
          <a:p>
            <a:pPr marL="342900" indent="-342900" algn="l">
              <a:buFont typeface="Arial" panose="020B0604020202020204" pitchFamily="34" charset="0"/>
              <a:buChar char="•"/>
            </a:pPr>
            <a:r>
              <a:rPr lang="en-GB" sz="2400" i="1">
                <a:solidFill>
                  <a:schemeClr val="bg1"/>
                </a:solidFill>
                <a:latin typeface="Arial" panose="020B0604020202020204" pitchFamily="34" charset="0"/>
                <a:ea typeface="Roboto Light" panose="02000000000000000000" pitchFamily="2" charset="0"/>
                <a:cs typeface="Arial" panose="020B0604020202020204" pitchFamily="34" charset="0"/>
              </a:rPr>
              <a:t>To give choice over the subjects students choose to study</a:t>
            </a:r>
          </a:p>
          <a:p>
            <a:pPr marL="342900" indent="-342900" algn="l">
              <a:buFont typeface="Arial" panose="020B0604020202020204" pitchFamily="34" charset="0"/>
              <a:buChar char="•"/>
            </a:pPr>
            <a:r>
              <a:rPr lang="en-GB" sz="2400" i="1">
                <a:solidFill>
                  <a:schemeClr val="bg1"/>
                </a:solidFill>
                <a:latin typeface="Arial" panose="020B0604020202020204" pitchFamily="34" charset="0"/>
                <a:ea typeface="Roboto Light" panose="02000000000000000000" pitchFamily="2" charset="0"/>
                <a:cs typeface="Arial" panose="020B0604020202020204" pitchFamily="34" charset="0"/>
              </a:rPr>
              <a:t>To have high expectations for all students so that you all achieve well </a:t>
            </a:r>
            <a:endParaRPr lang="en-GB" sz="2100" i="1">
              <a:solidFill>
                <a:schemeClr val="bg1"/>
              </a:solidFill>
              <a:latin typeface="Arial" panose="020B0604020202020204" pitchFamily="34" charset="0"/>
              <a:ea typeface="Roboto Light" panose="02000000000000000000" pitchFamily="2" charset="0"/>
              <a:cs typeface="Arial" panose="020B0604020202020204" pitchFamily="34" charset="0"/>
            </a:endParaRPr>
          </a:p>
        </p:txBody>
      </p:sp>
    </p:spTree>
    <p:extLst>
      <p:ext uri="{BB962C8B-B14F-4D97-AF65-F5344CB8AC3E}">
        <p14:creationId xmlns:p14="http://schemas.microsoft.com/office/powerpoint/2010/main" val="410478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GCSE and BTEC Courses and Grading</a:t>
            </a:r>
            <a:endParaRPr lang="en-US"/>
          </a:p>
        </p:txBody>
      </p:sp>
      <p:sp>
        <p:nvSpPr>
          <p:cNvPr id="3" name="Content Placeholder 2"/>
          <p:cNvSpPr>
            <a:spLocks noGrp="1"/>
          </p:cNvSpPr>
          <p:nvPr>
            <p:ph sz="half" idx="1"/>
          </p:nvPr>
        </p:nvSpPr>
        <p:spPr>
          <a:xfrm>
            <a:off x="207114" y="1206826"/>
            <a:ext cx="4868130" cy="5075059"/>
          </a:xfrm>
        </p:spPr>
        <p:txBody>
          <a:bodyPr>
            <a:noAutofit/>
          </a:bodyPr>
          <a:lstStyle/>
          <a:p>
            <a:pPr marL="257175" marR="0" lvl="0" indent="-257175" algn="l" defTabSz="914400" rtl="0" eaLnBrk="1" fontAlgn="base" latinLnBrk="0" hangingPunct="1">
              <a:lnSpc>
                <a:spcPct val="100000"/>
              </a:lnSpc>
              <a:spcBef>
                <a:spcPct val="20000"/>
              </a:spcBef>
              <a:spcAft>
                <a:spcPct val="0"/>
              </a:spcAft>
              <a:buClrTx/>
              <a:buSzTx/>
              <a:buFontTx/>
              <a:buChar char="•"/>
              <a:tabLst/>
              <a:defRPr/>
            </a:pPr>
            <a:r>
              <a:rPr kumimoji="0" lang="en-GB" sz="2100" b="0" i="0" u="none" strike="noStrike" kern="0" cap="none" spc="0" normalizeH="0" baseline="0" noProof="0">
                <a:ln>
                  <a:noFill/>
                </a:ln>
                <a:solidFill>
                  <a:prstClr val="black"/>
                </a:solidFill>
                <a:effectLst/>
                <a:uLnTx/>
                <a:uFillTx/>
                <a:latin typeface="Century Gothic" panose="020B0502020202020204" pitchFamily="34" charset="0"/>
                <a:ea typeface="+mn-ea"/>
                <a:cs typeface="+mn-cs"/>
              </a:rPr>
              <a:t>All subjects graded 1 to 9.</a:t>
            </a:r>
          </a:p>
          <a:p>
            <a:pPr marL="257175" marR="0" lvl="0" indent="-257175" algn="l" defTabSz="914400" rtl="0" eaLnBrk="1" fontAlgn="base" latinLnBrk="0" hangingPunct="1">
              <a:lnSpc>
                <a:spcPct val="100000"/>
              </a:lnSpc>
              <a:spcBef>
                <a:spcPct val="20000"/>
              </a:spcBef>
              <a:spcAft>
                <a:spcPct val="0"/>
              </a:spcAft>
              <a:buClrTx/>
              <a:buSzTx/>
              <a:buFontTx/>
              <a:buChar char="•"/>
              <a:tabLst/>
              <a:defRPr/>
            </a:pPr>
            <a:r>
              <a:rPr kumimoji="0" lang="en-GB" sz="2100" b="0" i="0" u="none" strike="noStrike" kern="0" cap="none" spc="0" normalizeH="0" baseline="0" noProof="0">
                <a:ln>
                  <a:noFill/>
                </a:ln>
                <a:solidFill>
                  <a:prstClr val="black"/>
                </a:solidFill>
                <a:effectLst/>
                <a:uLnTx/>
                <a:uFillTx/>
                <a:latin typeface="Century Gothic" panose="020B0502020202020204" pitchFamily="34" charset="0"/>
                <a:ea typeface="+mn-ea"/>
                <a:cs typeface="+mn-cs"/>
              </a:rPr>
              <a:t>All subjects have terminal exams.</a:t>
            </a:r>
          </a:p>
          <a:p>
            <a:pPr marL="257175" marR="0" lvl="0" indent="-257175" algn="l" defTabSz="914400" rtl="0" eaLnBrk="1" fontAlgn="base" latinLnBrk="0" hangingPunct="1">
              <a:lnSpc>
                <a:spcPct val="100000"/>
              </a:lnSpc>
              <a:spcBef>
                <a:spcPct val="20000"/>
              </a:spcBef>
              <a:spcAft>
                <a:spcPct val="0"/>
              </a:spcAft>
              <a:buClrTx/>
              <a:buSzTx/>
              <a:buFontTx/>
              <a:buChar char="•"/>
              <a:tabLst/>
              <a:defRPr/>
            </a:pPr>
            <a:r>
              <a:rPr kumimoji="0" lang="en-GB" sz="2100" b="0" i="0" u="none" strike="noStrike" kern="0" cap="none" spc="0" normalizeH="0" baseline="0" noProof="0">
                <a:ln>
                  <a:noFill/>
                </a:ln>
                <a:solidFill>
                  <a:prstClr val="black"/>
                </a:solidFill>
                <a:effectLst/>
                <a:uLnTx/>
                <a:uFillTx/>
                <a:latin typeface="Century Gothic" panose="020B0502020202020204" pitchFamily="34" charset="0"/>
                <a:ea typeface="+mn-ea"/>
                <a:cs typeface="+mn-cs"/>
              </a:rPr>
              <a:t>Coursework in some subjects; especially BTECs.</a:t>
            </a:r>
          </a:p>
          <a:p>
            <a:pPr marL="257175" marR="0" lvl="0" indent="-257175" algn="l" defTabSz="914400" rtl="0" eaLnBrk="1" fontAlgn="base" latinLnBrk="0" hangingPunct="1">
              <a:lnSpc>
                <a:spcPct val="100000"/>
              </a:lnSpc>
              <a:spcBef>
                <a:spcPct val="20000"/>
              </a:spcBef>
              <a:spcAft>
                <a:spcPct val="0"/>
              </a:spcAft>
              <a:buClrTx/>
              <a:buSzTx/>
              <a:buFontTx/>
              <a:buChar char="•"/>
              <a:tabLst/>
              <a:defRPr/>
            </a:pPr>
            <a:r>
              <a:rPr kumimoji="0" lang="en-GB" sz="2000" b="0" i="0" u="none" strike="noStrike" kern="0" cap="none" spc="0" normalizeH="0" baseline="0" noProof="0">
                <a:ln>
                  <a:noFill/>
                </a:ln>
                <a:solidFill>
                  <a:prstClr val="black"/>
                </a:solidFill>
                <a:effectLst/>
                <a:uLnTx/>
                <a:uFillTx/>
                <a:latin typeface="Century Gothic" panose="020B0502020202020204" pitchFamily="34" charset="0"/>
                <a:ea typeface="+mn-ea"/>
                <a:cs typeface="+mn-cs"/>
              </a:rPr>
              <a:t>Marks awarded for accurate spelling, punctuation and grammar in a range of subjects.</a:t>
            </a:r>
          </a:p>
          <a:p>
            <a:pPr marL="257175" marR="0" lvl="0" indent="-257175" algn="l" defTabSz="914400" rtl="0" eaLnBrk="1" fontAlgn="base" latinLnBrk="0" hangingPunct="1">
              <a:lnSpc>
                <a:spcPct val="100000"/>
              </a:lnSpc>
              <a:spcBef>
                <a:spcPct val="20000"/>
              </a:spcBef>
              <a:spcAft>
                <a:spcPct val="0"/>
              </a:spcAft>
              <a:buClrTx/>
              <a:buSzTx/>
              <a:buFontTx/>
              <a:buChar char="•"/>
              <a:tabLst/>
              <a:defRPr/>
            </a:pPr>
            <a:r>
              <a:rPr kumimoji="0" lang="en-GB" sz="2000" b="0" i="0" u="none" strike="noStrike" kern="0" cap="none" spc="0" normalizeH="0" baseline="0" noProof="0">
                <a:ln>
                  <a:noFill/>
                </a:ln>
                <a:solidFill>
                  <a:prstClr val="black"/>
                </a:solidFill>
                <a:effectLst/>
                <a:uLnTx/>
                <a:uFillTx/>
                <a:latin typeface="Century Gothic" panose="020B0502020202020204" pitchFamily="34" charset="0"/>
                <a:ea typeface="+mn-ea"/>
                <a:cs typeface="+mn-cs"/>
              </a:rPr>
              <a:t>GCSEs are challenging; lots of content and rigour.</a:t>
            </a:r>
          </a:p>
          <a:p>
            <a:pPr marL="257175" marR="0" lvl="0" indent="-257175" algn="l" defTabSz="914400" rtl="0" eaLnBrk="1" fontAlgn="base" latinLnBrk="0" hangingPunct="1">
              <a:lnSpc>
                <a:spcPct val="100000"/>
              </a:lnSpc>
              <a:spcBef>
                <a:spcPct val="20000"/>
              </a:spcBef>
              <a:spcAft>
                <a:spcPct val="0"/>
              </a:spcAft>
              <a:buClrTx/>
              <a:buSzTx/>
              <a:buFontTx/>
              <a:buChar char="•"/>
              <a:tabLst/>
              <a:defRPr/>
            </a:pPr>
            <a:r>
              <a:rPr kumimoji="0" lang="en-GB" sz="2000" b="0" i="0" u="none" strike="noStrike" kern="0" cap="none" spc="0" normalizeH="0" baseline="0" noProof="0">
                <a:ln>
                  <a:noFill/>
                </a:ln>
                <a:solidFill>
                  <a:prstClr val="black"/>
                </a:solidFill>
                <a:effectLst/>
                <a:uLnTx/>
                <a:uFillTx/>
                <a:latin typeface="Century Gothic" panose="020B0502020202020204" pitchFamily="34" charset="0"/>
                <a:ea typeface="+mn-ea"/>
                <a:cs typeface="+mn-cs"/>
              </a:rPr>
              <a:t>Only a few subjects have Higher and Foundation Tiers.</a:t>
            </a:r>
          </a:p>
          <a:p>
            <a:endParaRPr lang="en-GB" sz="2100"/>
          </a:p>
        </p:txBody>
      </p:sp>
      <p:pic>
        <p:nvPicPr>
          <p:cNvPr id="8" name="Picture 7">
            <a:extLst>
              <a:ext uri="{FF2B5EF4-FFF2-40B4-BE49-F238E27FC236}">
                <a16:creationId xmlns:a16="http://schemas.microsoft.com/office/drawing/2014/main" id="{3EC7A127-2212-4BCF-835A-EAA450352F8A}"/>
              </a:ext>
            </a:extLst>
          </p:cNvPr>
          <p:cNvPicPr>
            <a:picLocks noChangeAspect="1"/>
          </p:cNvPicPr>
          <p:nvPr/>
        </p:nvPicPr>
        <p:blipFill>
          <a:blip r:embed="rId2"/>
          <a:stretch>
            <a:fillRect/>
          </a:stretch>
        </p:blipFill>
        <p:spPr>
          <a:xfrm>
            <a:off x="4139953" y="4865956"/>
            <a:ext cx="3611556" cy="1587380"/>
          </a:xfrm>
          <a:prstGeom prst="rect">
            <a:avLst/>
          </a:prstGeom>
        </p:spPr>
      </p:pic>
      <p:pic>
        <p:nvPicPr>
          <p:cNvPr id="9" name="Picture 8">
            <a:extLst>
              <a:ext uri="{FF2B5EF4-FFF2-40B4-BE49-F238E27FC236}">
                <a16:creationId xmlns:a16="http://schemas.microsoft.com/office/drawing/2014/main" id="{7479EEC9-A4C4-47CD-9926-D8F4B517C5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4048" y="1052736"/>
            <a:ext cx="3813220" cy="381322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21564" y="5129633"/>
            <a:ext cx="1222436" cy="1323703"/>
          </a:xfrm>
          <a:prstGeom prst="rect">
            <a:avLst/>
          </a:prstGeom>
        </p:spPr>
      </p:pic>
    </p:spTree>
    <p:extLst>
      <p:ext uri="{BB962C8B-B14F-4D97-AF65-F5344CB8AC3E}">
        <p14:creationId xmlns:p14="http://schemas.microsoft.com/office/powerpoint/2010/main" val="392917925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549DF-101A-4A08-8CAA-E5883B0E97C8}"/>
              </a:ext>
            </a:extLst>
          </p:cNvPr>
          <p:cNvSpPr>
            <a:spLocks noGrp="1"/>
          </p:cNvSpPr>
          <p:nvPr>
            <p:ph type="title"/>
          </p:nvPr>
        </p:nvSpPr>
        <p:spPr/>
        <p:txBody>
          <a:bodyPr/>
          <a:lstStyle/>
          <a:p>
            <a:r>
              <a:rPr lang="en-GB" altLang="en-US">
                <a:solidFill>
                  <a:srgbClr val="990000"/>
                </a:solidFill>
              </a:rPr>
              <a:t>Our principles</a:t>
            </a:r>
            <a:endParaRPr lang="en-GB"/>
          </a:p>
        </p:txBody>
      </p:sp>
      <p:pic>
        <p:nvPicPr>
          <p:cNvPr id="7" name="Content Placeholder 6" descr="A group of people sitting at a table looking at a computer&#10;&#10;Description automatically generated with medium confidence">
            <a:extLst>
              <a:ext uri="{FF2B5EF4-FFF2-40B4-BE49-F238E27FC236}">
                <a16:creationId xmlns:a16="http://schemas.microsoft.com/office/drawing/2014/main" id="{416651D5-BBD0-4B8D-8479-D11AFE221C8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202" r="7202"/>
          <a:stretch/>
        </p:blipFill>
        <p:spPr>
          <a:xfrm>
            <a:off x="-1" y="1025415"/>
            <a:ext cx="9144001" cy="5143500"/>
          </a:xfrm>
        </p:spPr>
      </p:pic>
      <p:sp>
        <p:nvSpPr>
          <p:cNvPr id="8" name="Rectangle 7">
            <a:extLst>
              <a:ext uri="{FF2B5EF4-FFF2-40B4-BE49-F238E27FC236}">
                <a16:creationId xmlns:a16="http://schemas.microsoft.com/office/drawing/2014/main" id="{03C3E8CD-D6E2-475E-AEB8-A48B7A0746DD}"/>
              </a:ext>
            </a:extLst>
          </p:cNvPr>
          <p:cNvSpPr/>
          <p:nvPr/>
        </p:nvSpPr>
        <p:spPr bwMode="auto">
          <a:xfrm>
            <a:off x="0" y="3102851"/>
            <a:ext cx="9144001" cy="3381375"/>
          </a:xfrm>
          <a:prstGeom prst="rect">
            <a:avLst/>
          </a:prstGeom>
          <a:gradFill>
            <a:gsLst>
              <a:gs pos="0">
                <a:schemeClr val="tx1">
                  <a:alpha val="0"/>
                </a:schemeClr>
              </a:gs>
              <a:gs pos="93000">
                <a:schemeClr val="tx1"/>
              </a:gs>
            </a:gsLst>
            <a:lin ang="54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1" hangingPunct="1"/>
            <a:endParaRPr lang="en-GB" sz="1800">
              <a:solidFill>
                <a:schemeClr val="tx1"/>
              </a:solidFill>
              <a:latin typeface="Arial" charset="0"/>
            </a:endParaRPr>
          </a:p>
        </p:txBody>
      </p:sp>
      <p:sp>
        <p:nvSpPr>
          <p:cNvPr id="5" name="TextBox 4">
            <a:extLst>
              <a:ext uri="{FF2B5EF4-FFF2-40B4-BE49-F238E27FC236}">
                <a16:creationId xmlns:a16="http://schemas.microsoft.com/office/drawing/2014/main" id="{6E140FDB-9653-441F-BAF5-7E682B2F2428}"/>
              </a:ext>
            </a:extLst>
          </p:cNvPr>
          <p:cNvSpPr txBox="1"/>
          <p:nvPr/>
        </p:nvSpPr>
        <p:spPr>
          <a:xfrm>
            <a:off x="-2" y="4175902"/>
            <a:ext cx="8996855" cy="2308324"/>
          </a:xfrm>
          <a:prstGeom prst="rect">
            <a:avLst/>
          </a:prstGeom>
          <a:noFill/>
        </p:spPr>
        <p:txBody>
          <a:bodyPr wrap="square">
            <a:spAutoFit/>
          </a:bodyPr>
          <a:lstStyle/>
          <a:p>
            <a:pPr marL="342900" indent="-342900" algn="l">
              <a:buFont typeface="Arial" panose="020B0604020202020204" pitchFamily="34" charset="0"/>
              <a:buChar char="•"/>
            </a:pPr>
            <a:r>
              <a:rPr lang="en-GB" sz="2400" i="1">
                <a:solidFill>
                  <a:schemeClr val="bg1"/>
                </a:solidFill>
                <a:latin typeface="Arial" panose="020B0604020202020204" pitchFamily="34" charset="0"/>
                <a:ea typeface="Roboto Light" panose="02000000000000000000" pitchFamily="2" charset="0"/>
                <a:cs typeface="Arial" panose="020B0604020202020204" pitchFamily="34" charset="0"/>
              </a:rPr>
              <a:t>A broad and balanced curriculum that develops the knowledge and skills students need to thrive now and for a fulfilling future</a:t>
            </a:r>
          </a:p>
          <a:p>
            <a:pPr marL="342900" indent="-342900" algn="l">
              <a:buFont typeface="Arial" panose="020B0604020202020204" pitchFamily="34" charset="0"/>
              <a:buChar char="•"/>
            </a:pPr>
            <a:r>
              <a:rPr lang="en-GB" sz="2400" i="1">
                <a:solidFill>
                  <a:schemeClr val="bg1"/>
                </a:solidFill>
                <a:latin typeface="Arial" panose="020B0604020202020204" pitchFamily="34" charset="0"/>
                <a:ea typeface="Roboto Light" panose="02000000000000000000" pitchFamily="2" charset="0"/>
                <a:cs typeface="Arial" panose="020B0604020202020204" pitchFamily="34" charset="0"/>
              </a:rPr>
              <a:t>To meet the learning needs of all students</a:t>
            </a:r>
          </a:p>
          <a:p>
            <a:pPr marL="342900" indent="-342900" algn="l">
              <a:buFont typeface="Arial" panose="020B0604020202020204" pitchFamily="34" charset="0"/>
              <a:buChar char="•"/>
            </a:pPr>
            <a:r>
              <a:rPr lang="en-GB" sz="2400" i="1">
                <a:solidFill>
                  <a:schemeClr val="bg1"/>
                </a:solidFill>
                <a:latin typeface="Arial" panose="020B0604020202020204" pitchFamily="34" charset="0"/>
                <a:ea typeface="Roboto Light" panose="02000000000000000000" pitchFamily="2" charset="0"/>
                <a:cs typeface="Arial" panose="020B0604020202020204" pitchFamily="34" charset="0"/>
              </a:rPr>
              <a:t>To give choice over the subjects students choose to study</a:t>
            </a:r>
          </a:p>
          <a:p>
            <a:pPr marL="342900" indent="-342900" algn="l">
              <a:buFont typeface="Arial" panose="020B0604020202020204" pitchFamily="34" charset="0"/>
              <a:buChar char="•"/>
            </a:pPr>
            <a:r>
              <a:rPr lang="en-GB" sz="2400" i="1">
                <a:solidFill>
                  <a:schemeClr val="bg1"/>
                </a:solidFill>
                <a:latin typeface="Arial" panose="020B0604020202020204" pitchFamily="34" charset="0"/>
                <a:ea typeface="Roboto Light" panose="02000000000000000000" pitchFamily="2" charset="0"/>
                <a:cs typeface="Arial" panose="020B0604020202020204" pitchFamily="34" charset="0"/>
              </a:rPr>
              <a:t>To have high expectations for all students so that you all achieve well </a:t>
            </a:r>
            <a:endParaRPr lang="en-GB" sz="2100" i="1">
              <a:solidFill>
                <a:schemeClr val="bg1"/>
              </a:solidFill>
              <a:latin typeface="Arial" panose="020B0604020202020204" pitchFamily="34" charset="0"/>
              <a:ea typeface="Roboto Light" panose="02000000000000000000" pitchFamily="2" charset="0"/>
              <a:cs typeface="Arial" panose="020B0604020202020204" pitchFamily="34" charset="0"/>
            </a:endParaRPr>
          </a:p>
        </p:txBody>
      </p:sp>
    </p:spTree>
    <p:extLst>
      <p:ext uri="{BB962C8B-B14F-4D97-AF65-F5344CB8AC3E}">
        <p14:creationId xmlns:p14="http://schemas.microsoft.com/office/powerpoint/2010/main" val="41047830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36287" y="1196842"/>
            <a:ext cx="8350514" cy="4873900"/>
          </a:xfrm>
        </p:spPr>
        <p:txBody>
          <a:bodyPr lIns="91440" tIns="45720" rIns="91440" bIns="45720" anchor="t">
            <a:normAutofit fontScale="92500"/>
          </a:bodyPr>
          <a:lstStyle/>
          <a:p>
            <a:pPr marL="342900" indent="-342900">
              <a:lnSpc>
                <a:spcPct val="120000"/>
              </a:lnSpc>
              <a:defRPr/>
            </a:pPr>
            <a:r>
              <a:rPr lang="en-GB"/>
              <a:t>The government expects that the English Baccalaureate is to be the default option for all students, but that schools should be able to determine the small minority of students for whom taking the whole EBacc is not appropriate. </a:t>
            </a:r>
          </a:p>
          <a:p>
            <a:pPr marL="342900" indent="-342900">
              <a:lnSpc>
                <a:spcPct val="120000"/>
              </a:lnSpc>
              <a:defRPr/>
            </a:pPr>
            <a:endParaRPr lang="en-GB">
              <a:latin typeface="Century Gothic"/>
            </a:endParaRPr>
          </a:p>
          <a:p>
            <a:pPr marL="342900" indent="-342900">
              <a:lnSpc>
                <a:spcPct val="120000"/>
              </a:lnSpc>
              <a:defRPr/>
            </a:pPr>
            <a:r>
              <a:rPr lang="en-GB">
                <a:latin typeface="Century Gothic"/>
              </a:rPr>
              <a:t>The </a:t>
            </a:r>
            <a:r>
              <a:rPr lang="en-GB" err="1">
                <a:latin typeface="Century Gothic"/>
              </a:rPr>
              <a:t>Ebacc</a:t>
            </a:r>
            <a:r>
              <a:rPr lang="en-GB">
                <a:latin typeface="Century Gothic"/>
              </a:rPr>
              <a:t> consists of:</a:t>
            </a:r>
            <a:endParaRPr lang="en-GB" sz="2800"/>
          </a:p>
          <a:p>
            <a:pPr marL="1028700" lvl="1" indent="-571500">
              <a:lnSpc>
                <a:spcPct val="120000"/>
              </a:lnSpc>
              <a:defRPr/>
            </a:pPr>
            <a:r>
              <a:rPr lang="en-GB" sz="2000"/>
              <a:t>English </a:t>
            </a:r>
          </a:p>
          <a:p>
            <a:pPr marL="1028700" lvl="1" indent="-571500">
              <a:lnSpc>
                <a:spcPct val="120000"/>
              </a:lnSpc>
              <a:defRPr/>
            </a:pPr>
            <a:r>
              <a:rPr lang="en-GB" sz="2000"/>
              <a:t>Mathematics</a:t>
            </a:r>
          </a:p>
          <a:p>
            <a:pPr marL="1028700" lvl="1" indent="-571500">
              <a:lnSpc>
                <a:spcPct val="120000"/>
              </a:lnSpc>
              <a:defRPr/>
            </a:pPr>
            <a:r>
              <a:rPr lang="en-GB" sz="2000"/>
              <a:t>Combined or Separate Sciences</a:t>
            </a:r>
          </a:p>
          <a:p>
            <a:pPr marL="1028700" lvl="1" indent="-571500">
              <a:lnSpc>
                <a:spcPct val="120000"/>
              </a:lnSpc>
              <a:defRPr/>
            </a:pPr>
            <a:r>
              <a:rPr lang="en-GB" sz="2000"/>
              <a:t>French, German or Spanish</a:t>
            </a:r>
          </a:p>
          <a:p>
            <a:pPr marL="1028700" lvl="1" indent="-571500">
              <a:lnSpc>
                <a:spcPct val="120000"/>
              </a:lnSpc>
              <a:defRPr/>
            </a:pPr>
            <a:r>
              <a:rPr lang="en-GB" sz="2000"/>
              <a:t>Geography </a:t>
            </a:r>
            <a:r>
              <a:rPr lang="en-GB" sz="2000" i="1"/>
              <a:t>or</a:t>
            </a:r>
            <a:r>
              <a:rPr lang="en-GB" sz="2000"/>
              <a:t> History</a:t>
            </a:r>
          </a:p>
          <a:p>
            <a:pPr marL="1028700" lvl="1" indent="-571500">
              <a:lnSpc>
                <a:spcPct val="120000"/>
              </a:lnSpc>
              <a:defRPr/>
            </a:pPr>
            <a:endParaRPr lang="en-GB" sz="1800">
              <a:solidFill>
                <a:srgbClr val="990000"/>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90916" y="3116166"/>
            <a:ext cx="2000611" cy="14294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p:nvPr>
        </p:nvSpPr>
        <p:spPr/>
        <p:txBody>
          <a:bodyPr>
            <a:normAutofit/>
          </a:bodyPr>
          <a:lstStyle/>
          <a:p>
            <a:r>
              <a:rPr lang="en-GB">
                <a:solidFill>
                  <a:srgbClr val="990000"/>
                </a:solidFill>
                <a:latin typeface="Century Gothic" panose="020B0502020202020204" pitchFamily="34" charset="0"/>
              </a:rPr>
              <a:t>The English Baccalaureate</a:t>
            </a:r>
            <a:endParaRPr lang="en-GB"/>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l="-829"/>
          <a:stretch/>
        </p:blipFill>
        <p:spPr>
          <a:xfrm>
            <a:off x="6290916" y="4924415"/>
            <a:ext cx="2015710" cy="13438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B6833A8D-D7ED-445D-A2B8-BCA161DBFD0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30833" y="4166851"/>
            <a:ext cx="1222436" cy="132370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Separate Science Route</a:t>
            </a:r>
          </a:p>
        </p:txBody>
      </p:sp>
      <p:sp>
        <p:nvSpPr>
          <p:cNvPr id="4" name="Text Placeholder 3"/>
          <p:cNvSpPr>
            <a:spLocks noGrp="1"/>
          </p:cNvSpPr>
          <p:nvPr>
            <p:ph type="body" idx="1"/>
          </p:nvPr>
        </p:nvSpPr>
        <p:spPr/>
        <p:txBody>
          <a:bodyPr/>
          <a:lstStyle/>
          <a:p>
            <a:r>
              <a:rPr lang="en-GB"/>
              <a:t>Ecclesbourne 14+ GCSE Options</a:t>
            </a:r>
          </a:p>
        </p:txBody>
      </p:sp>
      <p:pic>
        <p:nvPicPr>
          <p:cNvPr id="5" name="Picture 4">
            <a:extLst>
              <a:ext uri="{FF2B5EF4-FFF2-40B4-BE49-F238E27FC236}">
                <a16:creationId xmlns:a16="http://schemas.microsoft.com/office/drawing/2014/main" id="{7C17D7E6-4F91-4D64-BEE7-477D05CC9C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31245" y="4365764"/>
            <a:ext cx="1222436" cy="1323703"/>
          </a:xfrm>
          <a:prstGeom prst="rect">
            <a:avLst/>
          </a:prstGeom>
        </p:spPr>
      </p:pic>
    </p:spTree>
    <p:extLst>
      <p:ext uri="{BB962C8B-B14F-4D97-AF65-F5344CB8AC3E}">
        <p14:creationId xmlns:p14="http://schemas.microsoft.com/office/powerpoint/2010/main" val="2956917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31640" y="95663"/>
            <a:ext cx="7427168" cy="634082"/>
          </a:xfrm>
          <a:noFill/>
        </p:spPr>
        <p:txBody>
          <a:bodyPr/>
          <a:lstStyle/>
          <a:p>
            <a:r>
              <a:rPr lang="en-GB" sz="2000"/>
              <a:t>Ecclesbourne Options – Separate Science Route</a:t>
            </a:r>
            <a:br>
              <a:rPr lang="en-GB" sz="2000"/>
            </a:br>
            <a:r>
              <a:rPr lang="en-GB" sz="1800"/>
              <a:t>Compulsory Curriculum – Learning Hours</a:t>
            </a:r>
            <a:endParaRPr lang="en-GB" sz="2000"/>
          </a:p>
        </p:txBody>
      </p:sp>
      <p:grpSp>
        <p:nvGrpSpPr>
          <p:cNvPr id="36" name="Group 35"/>
          <p:cNvGrpSpPr/>
          <p:nvPr/>
        </p:nvGrpSpPr>
        <p:grpSpPr>
          <a:xfrm>
            <a:off x="9252520" y="1124744"/>
            <a:ext cx="2448272" cy="5256584"/>
            <a:chOff x="107504" y="1124744"/>
            <a:chExt cx="2448272" cy="5256584"/>
          </a:xfrm>
        </p:grpSpPr>
        <p:sp>
          <p:nvSpPr>
            <p:cNvPr id="34" name="Rounded Rectangle 33"/>
            <p:cNvSpPr/>
            <p:nvPr/>
          </p:nvSpPr>
          <p:spPr bwMode="auto">
            <a:xfrm>
              <a:off x="107504" y="1124744"/>
              <a:ext cx="2448272" cy="5256584"/>
            </a:xfrm>
            <a:prstGeom prst="roundRect">
              <a:avLst>
                <a:gd name="adj" fmla="val 4924"/>
              </a:avLst>
            </a:prstGeom>
            <a:ln>
              <a:solidFill>
                <a:srgbClr val="990033"/>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anose="020B0502020202020204" pitchFamily="34" charset="0"/>
              </a:endParaRPr>
            </a:p>
          </p:txBody>
        </p:sp>
        <p:sp>
          <p:nvSpPr>
            <p:cNvPr id="7" name="Can 6"/>
            <p:cNvSpPr/>
            <p:nvPr/>
          </p:nvSpPr>
          <p:spPr bwMode="auto">
            <a:xfrm>
              <a:off x="251520" y="4653136"/>
              <a:ext cx="2232248" cy="1656184"/>
            </a:xfrm>
            <a:prstGeom prst="can">
              <a:avLst/>
            </a:prstGeom>
            <a:gradFill flip="none" rotWithShape="1">
              <a:gsLst>
                <a:gs pos="0">
                  <a:srgbClr val="7B1134">
                    <a:shade val="30000"/>
                    <a:satMod val="115000"/>
                  </a:srgbClr>
                </a:gs>
                <a:gs pos="50000">
                  <a:srgbClr val="7B1134">
                    <a:shade val="67500"/>
                    <a:satMod val="115000"/>
                  </a:srgbClr>
                </a:gs>
                <a:gs pos="100000">
                  <a:srgbClr val="7B1134">
                    <a:shade val="100000"/>
                    <a:satMod val="115000"/>
                  </a:srgbClr>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a:ln>
                    <a:noFill/>
                  </a:ln>
                  <a:solidFill>
                    <a:schemeClr val="bg1"/>
                  </a:solidFill>
                  <a:effectLst/>
                  <a:latin typeface="Century Gothic" panose="020B0502020202020204" pitchFamily="34" charset="0"/>
                </a:rPr>
                <a:t>Core 1</a:t>
              </a:r>
            </a:p>
            <a:p>
              <a:pPr marL="0" marR="0" indent="0" algn="ctr" defTabSz="914400" rtl="0" eaLnBrk="1" fontAlgn="base" latinLnBrk="0" hangingPunct="1">
                <a:lnSpc>
                  <a:spcPct val="100000"/>
                </a:lnSpc>
                <a:spcBef>
                  <a:spcPct val="0"/>
                </a:spcBef>
                <a:spcAft>
                  <a:spcPct val="0"/>
                </a:spcAft>
                <a:buClrTx/>
                <a:buSzTx/>
                <a:buFontTx/>
                <a:buNone/>
                <a:tabLst/>
              </a:pPr>
              <a:r>
                <a:rPr lang="en-GB" sz="1600">
                  <a:solidFill>
                    <a:schemeClr val="bg1"/>
                  </a:solidFill>
                  <a:latin typeface="Century Gothic" panose="020B0502020202020204" pitchFamily="34" charset="0"/>
                </a:rPr>
                <a:t>Compulsory Curriculum</a:t>
              </a:r>
              <a:endParaRPr kumimoji="0" lang="en-GB" sz="1600" b="0" i="0" u="none" strike="noStrike" cap="none" normalizeH="0" baseline="0">
                <a:ln>
                  <a:noFill/>
                </a:ln>
                <a:solidFill>
                  <a:schemeClr val="bg1"/>
                </a:solidFill>
                <a:effectLst/>
                <a:latin typeface="Century Gothic" panose="020B0502020202020204" pitchFamily="34" charset="0"/>
              </a:endParaRPr>
            </a:p>
          </p:txBody>
        </p:sp>
        <p:sp>
          <p:nvSpPr>
            <p:cNvPr id="12" name="Rounded Rectangle 11"/>
            <p:cNvSpPr/>
            <p:nvPr/>
          </p:nvSpPr>
          <p:spPr bwMode="auto">
            <a:xfrm>
              <a:off x="251520" y="1268760"/>
              <a:ext cx="2088232" cy="50405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r>
                <a:rPr lang="en-GB" altLang="en-US" sz="1400" b="1">
                  <a:latin typeface="Century Gothic" panose="020B0502020202020204" pitchFamily="34" charset="0"/>
                </a:rPr>
                <a:t>English &amp; English Literature</a:t>
              </a:r>
            </a:p>
          </p:txBody>
        </p:sp>
        <p:sp>
          <p:nvSpPr>
            <p:cNvPr id="13" name="Rounded Rectangle 12"/>
            <p:cNvSpPr/>
            <p:nvPr/>
          </p:nvSpPr>
          <p:spPr bwMode="auto">
            <a:xfrm>
              <a:off x="251520" y="2156859"/>
              <a:ext cx="2088232" cy="50405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endParaRPr lang="en-GB" altLang="en-US" sz="300" b="1">
                <a:latin typeface="Century Gothic" panose="020B0502020202020204" pitchFamily="34" charset="0"/>
              </a:endParaRPr>
            </a:p>
            <a:p>
              <a:r>
                <a:rPr lang="en-GB" altLang="en-US" sz="1400" b="1">
                  <a:latin typeface="Century Gothic" panose="020B0502020202020204" pitchFamily="34" charset="0"/>
                </a:rPr>
                <a:t>Mathematics</a:t>
              </a:r>
            </a:p>
          </p:txBody>
        </p:sp>
        <p:sp>
          <p:nvSpPr>
            <p:cNvPr id="14" name="Rounded Rectangle 13"/>
            <p:cNvSpPr/>
            <p:nvPr/>
          </p:nvSpPr>
          <p:spPr bwMode="auto">
            <a:xfrm>
              <a:off x="254632" y="3063240"/>
              <a:ext cx="2088232" cy="485774"/>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r>
                <a:rPr lang="en-GB" altLang="en-US" sz="1400" b="1">
                  <a:latin typeface="Century Gothic" panose="020B0502020202020204" pitchFamily="34" charset="0"/>
                </a:rPr>
                <a:t>Separate Science</a:t>
              </a:r>
            </a:p>
            <a:p>
              <a:r>
                <a:rPr lang="en-GB" altLang="en-US" sz="900" b="1">
                  <a:latin typeface="Century Gothic" panose="020B0502020202020204" pitchFamily="34" charset="0"/>
                </a:rPr>
                <a:t>(Biology, Chemistry &amp; Physics)</a:t>
              </a:r>
            </a:p>
          </p:txBody>
        </p:sp>
        <p:sp>
          <p:nvSpPr>
            <p:cNvPr id="16" name="Rounded Rectangle 15"/>
            <p:cNvSpPr/>
            <p:nvPr/>
          </p:nvSpPr>
          <p:spPr bwMode="auto">
            <a:xfrm>
              <a:off x="278124" y="3933056"/>
              <a:ext cx="2088232" cy="50405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endParaRPr lang="en-GB" altLang="en-US" sz="300" b="1">
                <a:latin typeface="Century Gothic" panose="020B0502020202020204" pitchFamily="34" charset="0"/>
              </a:endParaRPr>
            </a:p>
            <a:p>
              <a:r>
                <a:rPr lang="en-GB" altLang="en-US" sz="1400" b="1">
                  <a:latin typeface="Century Gothic" panose="020B0502020202020204" pitchFamily="34" charset="0"/>
                </a:rPr>
                <a:t>Core PE &amp; PDC/RE</a:t>
              </a:r>
            </a:p>
          </p:txBody>
        </p:sp>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8900" y="1814493"/>
              <a:ext cx="339012" cy="339012"/>
            </a:xfrm>
            <a:prstGeom prst="rect">
              <a:avLst/>
            </a:prstGeom>
          </p:spPr>
        </p:pic>
        <p:pic>
          <p:nvPicPr>
            <p:cNvPr id="18" name="Picture 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8900" y="2687493"/>
              <a:ext cx="339012" cy="339012"/>
            </a:xfrm>
            <a:prstGeom prst="rect">
              <a:avLst/>
            </a:prstGeom>
          </p:spPr>
        </p:pic>
        <p:pic>
          <p:nvPicPr>
            <p:cNvPr id="19" name="Picture 1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8900" y="3594044"/>
              <a:ext cx="339012" cy="339012"/>
            </a:xfrm>
            <a:prstGeom prst="rect">
              <a:avLst/>
            </a:prstGeom>
          </p:spPr>
        </p:pic>
      </p:grpSp>
      <p:grpSp>
        <p:nvGrpSpPr>
          <p:cNvPr id="2" name="Group 1"/>
          <p:cNvGrpSpPr/>
          <p:nvPr/>
        </p:nvGrpSpPr>
        <p:grpSpPr>
          <a:xfrm>
            <a:off x="3041332" y="1268760"/>
            <a:ext cx="5872208" cy="5385113"/>
            <a:chOff x="3041332" y="1268760"/>
            <a:chExt cx="5872208" cy="5385113"/>
          </a:xfrm>
        </p:grpSpPr>
        <p:sp>
          <p:nvSpPr>
            <p:cNvPr id="37" name="Rectangle 3"/>
            <p:cNvSpPr txBox="1">
              <a:spLocks noChangeArrowheads="1"/>
            </p:cNvSpPr>
            <p:nvPr/>
          </p:nvSpPr>
          <p:spPr>
            <a:xfrm>
              <a:off x="3041332" y="1268760"/>
              <a:ext cx="2901380" cy="5361459"/>
            </a:xfrm>
            <a:prstGeom prst="rect">
              <a:avLst/>
            </a:prstGeom>
          </p:spPr>
          <p:txBody>
            <a:bodyPr>
              <a:norm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en-GB" altLang="en-US" sz="2000" b="1" u="sng" kern="0">
                  <a:latin typeface="Century Gothic" panose="020B0502020202020204" pitchFamily="34" charset="0"/>
                </a:rPr>
                <a:t>YEAR 10</a:t>
              </a:r>
              <a:endParaRPr lang="en-GB" altLang="en-US" sz="2000" b="1" kern="0">
                <a:latin typeface="Century Gothic" panose="020B0502020202020204" pitchFamily="34" charset="0"/>
              </a:endParaRPr>
            </a:p>
            <a:p>
              <a:r>
                <a:rPr lang="en-GB" altLang="en-US" sz="2400" kern="0">
                  <a:latin typeface="Century Gothic" panose="020B0502020202020204" pitchFamily="34" charset="0"/>
                </a:rPr>
                <a:t>3 hours English</a:t>
              </a:r>
            </a:p>
            <a:p>
              <a:r>
                <a:rPr lang="en-GB" altLang="en-US" sz="2400" kern="0">
                  <a:latin typeface="Century Gothic" panose="020B0502020202020204" pitchFamily="34" charset="0"/>
                </a:rPr>
                <a:t>4 hours Maths</a:t>
              </a:r>
            </a:p>
            <a:p>
              <a:r>
                <a:rPr lang="en-GB" altLang="en-US" sz="2400" kern="0">
                  <a:latin typeface="Century Gothic" panose="020B0502020202020204" pitchFamily="34" charset="0"/>
                </a:rPr>
                <a:t>5 hours Science</a:t>
              </a:r>
            </a:p>
            <a:p>
              <a:r>
                <a:rPr lang="en-GB" altLang="en-US" sz="2400" kern="0">
                  <a:latin typeface="Century Gothic" panose="020B0502020202020204" pitchFamily="34" charset="0"/>
                </a:rPr>
                <a:t>1 hour PDC</a:t>
              </a:r>
            </a:p>
            <a:p>
              <a:r>
                <a:rPr lang="en-GB" altLang="en-US" sz="2400" kern="0">
                  <a:latin typeface="Century Gothic" panose="020B0502020202020204" pitchFamily="34" charset="0"/>
                </a:rPr>
                <a:t>1 hour PE</a:t>
              </a:r>
            </a:p>
            <a:p>
              <a:endParaRPr lang="en-GB" altLang="en-US" sz="2400" kern="0">
                <a:latin typeface="Century Gothic" panose="020B0502020202020204" pitchFamily="34" charset="0"/>
              </a:endParaRPr>
            </a:p>
            <a:p>
              <a:pPr marL="0" indent="0" algn="ctr">
                <a:buNone/>
              </a:pPr>
              <a:endParaRPr lang="en-GB" altLang="en-US" sz="2400" kern="0">
                <a:latin typeface="Century Gothic" panose="020B0502020202020204" pitchFamily="34" charset="0"/>
              </a:endParaRPr>
            </a:p>
            <a:p>
              <a:pPr marL="0" indent="0" algn="ctr">
                <a:buNone/>
              </a:pPr>
              <a:endParaRPr lang="en-GB" altLang="en-US" sz="2400" kern="0">
                <a:latin typeface="Century Gothic" panose="020B0502020202020204" pitchFamily="34" charset="0"/>
              </a:endParaRPr>
            </a:p>
            <a:p>
              <a:pPr marL="0" indent="0" algn="ctr">
                <a:buNone/>
              </a:pPr>
              <a:r>
                <a:rPr lang="en-GB" altLang="en-US" sz="2400" kern="0">
                  <a:latin typeface="Century Gothic" panose="020B0502020202020204" pitchFamily="34" charset="0"/>
                </a:rPr>
                <a:t>TOTAL= 14 hours</a:t>
              </a:r>
            </a:p>
          </p:txBody>
        </p:sp>
        <p:sp>
          <p:nvSpPr>
            <p:cNvPr id="38" name="Rectangle 4"/>
            <p:cNvSpPr txBox="1">
              <a:spLocks noChangeArrowheads="1"/>
            </p:cNvSpPr>
            <p:nvPr/>
          </p:nvSpPr>
          <p:spPr>
            <a:xfrm>
              <a:off x="6012160" y="1268761"/>
              <a:ext cx="2901380" cy="5385112"/>
            </a:xfrm>
            <a:prstGeom prst="rect">
              <a:avLst/>
            </a:prstGeom>
          </p:spPr>
          <p:txBody>
            <a:bodyPr>
              <a:norm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en-GB" altLang="en-US" sz="2000" b="1" u="sng" kern="0">
                  <a:latin typeface="Century Gothic" panose="020B0502020202020204" pitchFamily="34" charset="0"/>
                </a:rPr>
                <a:t>YEAR 11</a:t>
              </a:r>
            </a:p>
            <a:p>
              <a:r>
                <a:rPr lang="en-GB" altLang="en-US" sz="2400" kern="0">
                  <a:latin typeface="Century Gothic" panose="020B0502020202020204" pitchFamily="34" charset="0"/>
                </a:rPr>
                <a:t>4 hours English</a:t>
              </a:r>
            </a:p>
            <a:p>
              <a:r>
                <a:rPr lang="en-GB" altLang="en-US" sz="2400" kern="0">
                  <a:latin typeface="Century Gothic" panose="020B0502020202020204" pitchFamily="34" charset="0"/>
                </a:rPr>
                <a:t>4 hours Maths</a:t>
              </a:r>
            </a:p>
            <a:p>
              <a:r>
                <a:rPr lang="en-GB" altLang="en-US" sz="2400" kern="0">
                  <a:latin typeface="Century Gothic" panose="020B0502020202020204" pitchFamily="34" charset="0"/>
                </a:rPr>
                <a:t>7 hours Science</a:t>
              </a:r>
            </a:p>
            <a:p>
              <a:r>
                <a:rPr lang="en-GB" altLang="en-US" sz="2400" kern="0">
                  <a:latin typeface="Century Gothic" panose="020B0502020202020204" pitchFamily="34" charset="0"/>
                </a:rPr>
                <a:t>1 hour PDC</a:t>
              </a:r>
            </a:p>
            <a:p>
              <a:r>
                <a:rPr lang="en-GB" altLang="en-US" sz="2400" kern="0">
                  <a:latin typeface="Century Gothic" panose="020B0502020202020204" pitchFamily="34" charset="0"/>
                </a:rPr>
                <a:t>1 hour PE</a:t>
              </a:r>
            </a:p>
            <a:p>
              <a:r>
                <a:rPr lang="en-GB" altLang="en-US" sz="2400" kern="0">
                  <a:latin typeface="Century Gothic" panose="020B0502020202020204" pitchFamily="34" charset="0"/>
                </a:rPr>
                <a:t>1 hour Study/ Enrichment</a:t>
              </a:r>
            </a:p>
            <a:p>
              <a:endParaRPr lang="en-GB" altLang="en-US" sz="2800" kern="0">
                <a:latin typeface="Century Gothic" panose="020B0502020202020204" pitchFamily="34" charset="0"/>
              </a:endParaRPr>
            </a:p>
            <a:p>
              <a:pPr marL="0" indent="0">
                <a:buNone/>
              </a:pPr>
              <a:r>
                <a:rPr lang="en-GB" altLang="en-US" sz="2400" kern="0">
                  <a:latin typeface="Century Gothic" panose="020B0502020202020204" pitchFamily="34" charset="0"/>
                </a:rPr>
                <a:t>TOTAL= 18 hours</a:t>
              </a:r>
            </a:p>
          </p:txBody>
        </p:sp>
      </p:grpSp>
    </p:spTree>
    <p:extLst>
      <p:ext uri="{BB962C8B-B14F-4D97-AF65-F5344CB8AC3E}">
        <p14:creationId xmlns:p14="http://schemas.microsoft.com/office/powerpoint/2010/main" val="184867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77778E-7 -2.22222E-6 L -0.99219 0.00185 " pathEditMode="relative" rAng="0" ptsTypes="AA">
                                      <p:cBhvr>
                                        <p:cTn id="6" dur="2000" fill="hold"/>
                                        <p:tgtEl>
                                          <p:spTgt spid="36"/>
                                        </p:tgtEl>
                                        <p:attrNameLst>
                                          <p:attrName>ppt_x</p:attrName>
                                          <p:attrName>ppt_y</p:attrName>
                                        </p:attrNameLst>
                                      </p:cBhvr>
                                      <p:rCtr x="-49618" y="93"/>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179512" y="1124744"/>
            <a:ext cx="2448272" cy="5256584"/>
            <a:chOff x="107504" y="1124744"/>
            <a:chExt cx="2448272" cy="5256584"/>
          </a:xfrm>
        </p:grpSpPr>
        <p:sp>
          <p:nvSpPr>
            <p:cNvPr id="34" name="Rounded Rectangle 33"/>
            <p:cNvSpPr/>
            <p:nvPr/>
          </p:nvSpPr>
          <p:spPr bwMode="auto">
            <a:xfrm>
              <a:off x="107504" y="1124744"/>
              <a:ext cx="2448272" cy="5256584"/>
            </a:xfrm>
            <a:prstGeom prst="roundRect">
              <a:avLst>
                <a:gd name="adj" fmla="val 4924"/>
              </a:avLst>
            </a:prstGeom>
            <a:ln>
              <a:solidFill>
                <a:srgbClr val="990033"/>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anose="020B0502020202020204" pitchFamily="34" charset="0"/>
              </a:endParaRPr>
            </a:p>
          </p:txBody>
        </p:sp>
        <p:sp>
          <p:nvSpPr>
            <p:cNvPr id="7" name="Can 6"/>
            <p:cNvSpPr/>
            <p:nvPr/>
          </p:nvSpPr>
          <p:spPr bwMode="auto">
            <a:xfrm>
              <a:off x="251520" y="4653136"/>
              <a:ext cx="2232248" cy="1656184"/>
            </a:xfrm>
            <a:prstGeom prst="can">
              <a:avLst/>
            </a:prstGeom>
            <a:gradFill flip="none" rotWithShape="1">
              <a:gsLst>
                <a:gs pos="0">
                  <a:srgbClr val="7B1134">
                    <a:shade val="30000"/>
                    <a:satMod val="115000"/>
                  </a:srgbClr>
                </a:gs>
                <a:gs pos="50000">
                  <a:srgbClr val="7B1134">
                    <a:shade val="67500"/>
                    <a:satMod val="115000"/>
                  </a:srgbClr>
                </a:gs>
                <a:gs pos="100000">
                  <a:srgbClr val="7B1134">
                    <a:shade val="100000"/>
                    <a:satMod val="115000"/>
                  </a:srgbClr>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a:ln>
                    <a:noFill/>
                  </a:ln>
                  <a:solidFill>
                    <a:schemeClr val="bg1"/>
                  </a:solidFill>
                  <a:effectLst/>
                  <a:latin typeface="Century Gothic" panose="020B0502020202020204" pitchFamily="34" charset="0"/>
                </a:rPr>
                <a:t>Core 1</a:t>
              </a:r>
            </a:p>
            <a:p>
              <a:pPr marL="0" marR="0" indent="0" algn="ctr" defTabSz="914400" rtl="0" eaLnBrk="1" fontAlgn="base" latinLnBrk="0" hangingPunct="1">
                <a:lnSpc>
                  <a:spcPct val="100000"/>
                </a:lnSpc>
                <a:spcBef>
                  <a:spcPct val="0"/>
                </a:spcBef>
                <a:spcAft>
                  <a:spcPct val="0"/>
                </a:spcAft>
                <a:buClrTx/>
                <a:buSzTx/>
                <a:buFontTx/>
                <a:buNone/>
                <a:tabLst/>
              </a:pPr>
              <a:r>
                <a:rPr lang="en-GB" sz="1600">
                  <a:solidFill>
                    <a:schemeClr val="bg1"/>
                  </a:solidFill>
                  <a:latin typeface="Century Gothic" panose="020B0502020202020204" pitchFamily="34" charset="0"/>
                </a:rPr>
                <a:t>Compulsory Curriculum</a:t>
              </a:r>
              <a:endParaRPr kumimoji="0" lang="en-GB" sz="1600" b="0" i="0" u="none" strike="noStrike" cap="none" normalizeH="0" baseline="0">
                <a:ln>
                  <a:noFill/>
                </a:ln>
                <a:solidFill>
                  <a:schemeClr val="bg1"/>
                </a:solidFill>
                <a:effectLst/>
                <a:latin typeface="Century Gothic" panose="020B0502020202020204" pitchFamily="34" charset="0"/>
              </a:endParaRPr>
            </a:p>
          </p:txBody>
        </p:sp>
        <p:sp>
          <p:nvSpPr>
            <p:cNvPr id="12" name="Rounded Rectangle 11"/>
            <p:cNvSpPr/>
            <p:nvPr/>
          </p:nvSpPr>
          <p:spPr bwMode="auto">
            <a:xfrm>
              <a:off x="251520" y="1268760"/>
              <a:ext cx="2088232" cy="50405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r>
                <a:rPr lang="en-GB" altLang="en-US" sz="1400" b="1">
                  <a:latin typeface="Century Gothic" panose="020B0502020202020204" pitchFamily="34" charset="0"/>
                </a:rPr>
                <a:t>English &amp; English Literature</a:t>
              </a:r>
            </a:p>
          </p:txBody>
        </p:sp>
        <p:sp>
          <p:nvSpPr>
            <p:cNvPr id="13" name="Rounded Rectangle 12"/>
            <p:cNvSpPr/>
            <p:nvPr/>
          </p:nvSpPr>
          <p:spPr bwMode="auto">
            <a:xfrm>
              <a:off x="251520" y="2156859"/>
              <a:ext cx="2088232" cy="50405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endParaRPr lang="en-GB" altLang="en-US" sz="300" b="1">
                <a:latin typeface="Century Gothic" panose="020B0502020202020204" pitchFamily="34" charset="0"/>
              </a:endParaRPr>
            </a:p>
            <a:p>
              <a:r>
                <a:rPr lang="en-GB" altLang="en-US" sz="1400" b="1">
                  <a:latin typeface="Century Gothic" panose="020B0502020202020204" pitchFamily="34" charset="0"/>
                </a:rPr>
                <a:t>Mathematics</a:t>
              </a:r>
            </a:p>
          </p:txBody>
        </p:sp>
        <p:sp>
          <p:nvSpPr>
            <p:cNvPr id="14" name="Rounded Rectangle 13"/>
            <p:cNvSpPr/>
            <p:nvPr/>
          </p:nvSpPr>
          <p:spPr bwMode="auto">
            <a:xfrm>
              <a:off x="254632" y="3063240"/>
              <a:ext cx="2088232" cy="485774"/>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r>
                <a:rPr lang="en-GB" altLang="en-US" sz="1400" b="1">
                  <a:latin typeface="Century Gothic" panose="020B0502020202020204" pitchFamily="34" charset="0"/>
                </a:rPr>
                <a:t>Separate Science</a:t>
              </a:r>
            </a:p>
            <a:p>
              <a:r>
                <a:rPr lang="en-GB" altLang="en-US" sz="900" b="1">
                  <a:latin typeface="Century Gothic" panose="020B0502020202020204" pitchFamily="34" charset="0"/>
                </a:rPr>
                <a:t>(Biology, Chemistry &amp; Physics)</a:t>
              </a:r>
            </a:p>
          </p:txBody>
        </p:sp>
        <p:sp>
          <p:nvSpPr>
            <p:cNvPr id="16" name="Rounded Rectangle 15"/>
            <p:cNvSpPr/>
            <p:nvPr/>
          </p:nvSpPr>
          <p:spPr bwMode="auto">
            <a:xfrm>
              <a:off x="278124" y="3933056"/>
              <a:ext cx="2088232" cy="50405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endParaRPr lang="en-GB" altLang="en-US" sz="300" b="1">
                <a:latin typeface="Century Gothic" panose="020B0502020202020204" pitchFamily="34" charset="0"/>
              </a:endParaRPr>
            </a:p>
            <a:p>
              <a:r>
                <a:rPr lang="en-GB" altLang="en-US" sz="1400" b="1">
                  <a:latin typeface="Century Gothic" panose="020B0502020202020204" pitchFamily="34" charset="0"/>
                </a:rPr>
                <a:t>Core PE &amp; PDC/RE</a:t>
              </a:r>
            </a:p>
          </p:txBody>
        </p:sp>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8900" y="1814493"/>
              <a:ext cx="339012" cy="339012"/>
            </a:xfrm>
            <a:prstGeom prst="rect">
              <a:avLst/>
            </a:prstGeom>
          </p:spPr>
        </p:pic>
        <p:pic>
          <p:nvPicPr>
            <p:cNvPr id="18" name="Picture 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8900" y="2687493"/>
              <a:ext cx="339012" cy="339012"/>
            </a:xfrm>
            <a:prstGeom prst="rect">
              <a:avLst/>
            </a:prstGeom>
          </p:spPr>
        </p:pic>
        <p:pic>
          <p:nvPicPr>
            <p:cNvPr id="19" name="Picture 1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8900" y="3594044"/>
              <a:ext cx="339012" cy="339012"/>
            </a:xfrm>
            <a:prstGeom prst="rect">
              <a:avLst/>
            </a:prstGeom>
          </p:spPr>
        </p:pic>
      </p:grpSp>
      <p:sp>
        <p:nvSpPr>
          <p:cNvPr id="37" name="Rectangle 3"/>
          <p:cNvSpPr txBox="1">
            <a:spLocks noChangeArrowheads="1"/>
          </p:cNvSpPr>
          <p:nvPr/>
        </p:nvSpPr>
        <p:spPr>
          <a:xfrm>
            <a:off x="2987824" y="1216322"/>
            <a:ext cx="5851148" cy="5433467"/>
          </a:xfrm>
          <a:prstGeom prst="rect">
            <a:avLst/>
          </a:prstGeom>
        </p:spPr>
        <p:txBody>
          <a:bodyPr>
            <a:norm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2000">
                <a:latin typeface="Century Gothic" panose="020B0502020202020204" pitchFamily="34" charset="0"/>
              </a:rPr>
              <a:t>Religious Education, Personal Development &amp; Citizenship</a:t>
            </a:r>
            <a:endParaRPr lang="en-GB" altLang="en-US" sz="1400">
              <a:latin typeface="Century Gothic" panose="020B0502020202020204" pitchFamily="34" charset="0"/>
            </a:endParaRPr>
          </a:p>
          <a:p>
            <a:pPr lvl="1"/>
            <a:r>
              <a:rPr lang="en-GB" altLang="en-US" sz="1400">
                <a:latin typeface="Century Gothic" panose="020B0502020202020204" pitchFamily="34" charset="0"/>
              </a:rPr>
              <a:t>Drugs and Health Education </a:t>
            </a:r>
          </a:p>
          <a:p>
            <a:pPr lvl="1"/>
            <a:r>
              <a:rPr lang="en-GB" altLang="en-US" sz="1400">
                <a:latin typeface="Century Gothic" panose="020B0502020202020204" pitchFamily="34" charset="0"/>
              </a:rPr>
              <a:t>Sex and Relationships</a:t>
            </a:r>
          </a:p>
          <a:p>
            <a:pPr lvl="1"/>
            <a:r>
              <a:rPr lang="en-GB" altLang="en-US" sz="1400">
                <a:latin typeface="Century Gothic" panose="020B0502020202020204" pitchFamily="34" charset="0"/>
              </a:rPr>
              <a:t>Careers </a:t>
            </a:r>
          </a:p>
          <a:p>
            <a:pPr lvl="1"/>
            <a:r>
              <a:rPr lang="en-GB" altLang="en-US" sz="1400">
                <a:latin typeface="Century Gothic" panose="020B0502020202020204" pitchFamily="34" charset="0"/>
              </a:rPr>
              <a:t>RE - Ethics </a:t>
            </a:r>
            <a:endParaRPr lang="en-US" sz="1400">
              <a:latin typeface="Century Gothic" panose="020B0502020202020204" pitchFamily="34" charset="0"/>
            </a:endParaRPr>
          </a:p>
          <a:p>
            <a:r>
              <a:rPr lang="en-US" sz="2000">
                <a:latin typeface="Century Gothic" panose="020B0502020202020204" pitchFamily="34" charset="0"/>
              </a:rPr>
              <a:t>Physical Education</a:t>
            </a:r>
          </a:p>
          <a:p>
            <a:r>
              <a:rPr lang="en-GB" sz="2000">
                <a:latin typeface="Century Gothic" panose="020B0502020202020204" pitchFamily="34" charset="0"/>
              </a:rPr>
              <a:t>Enrichment </a:t>
            </a:r>
          </a:p>
          <a:p>
            <a:pPr lvl="1"/>
            <a:r>
              <a:rPr lang="en-GB" sz="1800">
                <a:latin typeface="Century Gothic" panose="020B0502020202020204" pitchFamily="34" charset="0"/>
              </a:rPr>
              <a:t>1 hour of Thursday afternoon in Year 11 is either a Study Period or Duke of Edinburgh award.</a:t>
            </a:r>
          </a:p>
          <a:p>
            <a:endParaRPr lang="en-US" sz="2000">
              <a:latin typeface="Century Gothic" panose="020B0502020202020204" pitchFamily="34" charset="0"/>
            </a:endParaRPr>
          </a:p>
        </p:txBody>
      </p:sp>
      <p:sp>
        <p:nvSpPr>
          <p:cNvPr id="2" name="Title 1"/>
          <p:cNvSpPr>
            <a:spLocks noGrp="1"/>
          </p:cNvSpPr>
          <p:nvPr>
            <p:ph type="title"/>
          </p:nvPr>
        </p:nvSpPr>
        <p:spPr>
          <a:xfrm>
            <a:off x="1078900" y="171633"/>
            <a:ext cx="7607900" cy="634082"/>
          </a:xfrm>
        </p:spPr>
        <p:txBody>
          <a:bodyPr/>
          <a:lstStyle/>
          <a:p>
            <a:r>
              <a:rPr lang="en-GB" sz="2000"/>
              <a:t>Ecclesbourne Options – Separate Science Route</a:t>
            </a:r>
            <a:br>
              <a:rPr lang="en-GB" sz="2000"/>
            </a:br>
            <a:r>
              <a:rPr lang="en-GB" sz="1800"/>
              <a:t>Compulsory Curriculum – Core PE/RS/PDC </a:t>
            </a:r>
            <a:endParaRPr lang="en-GB" sz="2000"/>
          </a:p>
        </p:txBody>
      </p:sp>
      <p:pic>
        <p:nvPicPr>
          <p:cNvPr id="15" name="Picture 14">
            <a:extLst>
              <a:ext uri="{FF2B5EF4-FFF2-40B4-BE49-F238E27FC236}">
                <a16:creationId xmlns:a16="http://schemas.microsoft.com/office/drawing/2014/main" id="{4553335F-C246-4449-886A-4F6684F79C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31245" y="5129633"/>
            <a:ext cx="1222436" cy="1323703"/>
          </a:xfrm>
          <a:prstGeom prst="rect">
            <a:avLst/>
          </a:prstGeom>
        </p:spPr>
      </p:pic>
    </p:spTree>
    <p:extLst>
      <p:ext uri="{BB962C8B-B14F-4D97-AF65-F5344CB8AC3E}">
        <p14:creationId xmlns:p14="http://schemas.microsoft.com/office/powerpoint/2010/main" val="3184032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bwMode="auto">
          <a:xfrm>
            <a:off x="179512" y="1124744"/>
            <a:ext cx="2448272" cy="5256584"/>
          </a:xfrm>
          <a:prstGeom prst="roundRect">
            <a:avLst>
              <a:gd name="adj" fmla="val 4924"/>
            </a:avLst>
          </a:prstGeom>
          <a:ln>
            <a:solidFill>
              <a:srgbClr val="990033"/>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anose="020B0502020202020204" pitchFamily="34" charset="0"/>
            </a:endParaRPr>
          </a:p>
        </p:txBody>
      </p:sp>
      <p:sp>
        <p:nvSpPr>
          <p:cNvPr id="5" name="Title 4"/>
          <p:cNvSpPr>
            <a:spLocks noGrp="1"/>
          </p:cNvSpPr>
          <p:nvPr>
            <p:ph type="title"/>
          </p:nvPr>
        </p:nvSpPr>
        <p:spPr>
          <a:xfrm>
            <a:off x="2843808" y="188640"/>
            <a:ext cx="6161856" cy="634082"/>
          </a:xfrm>
        </p:spPr>
        <p:txBody>
          <a:bodyPr/>
          <a:lstStyle/>
          <a:p>
            <a:r>
              <a:rPr lang="en-GB" sz="2000"/>
              <a:t>Ecclesbourne Options – Separate Science Route</a:t>
            </a:r>
            <a:br>
              <a:rPr lang="en-GB" sz="2000"/>
            </a:br>
            <a:r>
              <a:rPr lang="en-GB" sz="2000"/>
              <a:t>Core 2 </a:t>
            </a:r>
            <a:r>
              <a:rPr lang="en-GB" sz="1800"/>
              <a:t>Humanities and Languages – Learning Hours</a:t>
            </a:r>
          </a:p>
        </p:txBody>
      </p:sp>
      <p:sp>
        <p:nvSpPr>
          <p:cNvPr id="7" name="Can 6"/>
          <p:cNvSpPr/>
          <p:nvPr/>
        </p:nvSpPr>
        <p:spPr bwMode="auto">
          <a:xfrm>
            <a:off x="323528" y="4653136"/>
            <a:ext cx="2232248" cy="1656184"/>
          </a:xfrm>
          <a:prstGeom prst="can">
            <a:avLst/>
          </a:prstGeom>
          <a:gradFill flip="none" rotWithShape="1">
            <a:gsLst>
              <a:gs pos="0">
                <a:srgbClr val="7B1134">
                  <a:shade val="30000"/>
                  <a:satMod val="115000"/>
                </a:srgbClr>
              </a:gs>
              <a:gs pos="50000">
                <a:srgbClr val="7B1134">
                  <a:shade val="67500"/>
                  <a:satMod val="115000"/>
                </a:srgbClr>
              </a:gs>
              <a:gs pos="100000">
                <a:srgbClr val="7B1134">
                  <a:shade val="100000"/>
                  <a:satMod val="115000"/>
                </a:srgbClr>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a:ln>
                  <a:noFill/>
                </a:ln>
                <a:solidFill>
                  <a:schemeClr val="bg1"/>
                </a:solidFill>
                <a:effectLst/>
                <a:latin typeface="Century Gothic" panose="020B0502020202020204" pitchFamily="34" charset="0"/>
              </a:rPr>
              <a:t>Core 1</a:t>
            </a:r>
          </a:p>
          <a:p>
            <a:pPr marL="0" marR="0" indent="0" algn="ctr" defTabSz="914400" rtl="0" eaLnBrk="1" fontAlgn="base" latinLnBrk="0" hangingPunct="1">
              <a:lnSpc>
                <a:spcPct val="100000"/>
              </a:lnSpc>
              <a:spcBef>
                <a:spcPct val="0"/>
              </a:spcBef>
              <a:spcAft>
                <a:spcPct val="0"/>
              </a:spcAft>
              <a:buClrTx/>
              <a:buSzTx/>
              <a:buFontTx/>
              <a:buNone/>
              <a:tabLst/>
            </a:pPr>
            <a:r>
              <a:rPr lang="en-GB" sz="1600">
                <a:solidFill>
                  <a:schemeClr val="bg1"/>
                </a:solidFill>
                <a:latin typeface="Century Gothic" panose="020B0502020202020204" pitchFamily="34" charset="0"/>
              </a:rPr>
              <a:t>Compulsory Curriculum</a:t>
            </a:r>
            <a:endParaRPr kumimoji="0" lang="en-GB" sz="1600" b="0" i="0" u="none" strike="noStrike" cap="none" normalizeH="0" baseline="0">
              <a:ln>
                <a:noFill/>
              </a:ln>
              <a:solidFill>
                <a:schemeClr val="bg1"/>
              </a:solidFill>
              <a:effectLst/>
              <a:latin typeface="Century Gothic" panose="020B0502020202020204" pitchFamily="34" charset="0"/>
            </a:endParaRPr>
          </a:p>
        </p:txBody>
      </p:sp>
      <p:sp>
        <p:nvSpPr>
          <p:cNvPr id="12" name="Rounded Rectangle 11"/>
          <p:cNvSpPr/>
          <p:nvPr/>
        </p:nvSpPr>
        <p:spPr bwMode="auto">
          <a:xfrm>
            <a:off x="323528" y="1268760"/>
            <a:ext cx="2088232" cy="50405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r>
              <a:rPr lang="en-GB" altLang="en-US" sz="1400" b="1">
                <a:latin typeface="Century Gothic" panose="020B0502020202020204" pitchFamily="34" charset="0"/>
              </a:rPr>
              <a:t>English &amp; English Literature</a:t>
            </a:r>
          </a:p>
        </p:txBody>
      </p:sp>
      <p:sp>
        <p:nvSpPr>
          <p:cNvPr id="13" name="Rounded Rectangle 12"/>
          <p:cNvSpPr/>
          <p:nvPr/>
        </p:nvSpPr>
        <p:spPr bwMode="auto">
          <a:xfrm>
            <a:off x="323528" y="2156859"/>
            <a:ext cx="2088232" cy="50405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endParaRPr lang="en-GB" altLang="en-US" sz="300" b="1">
              <a:latin typeface="Century Gothic" panose="020B0502020202020204" pitchFamily="34" charset="0"/>
            </a:endParaRPr>
          </a:p>
          <a:p>
            <a:r>
              <a:rPr lang="en-GB" altLang="en-US" sz="1400" b="1">
                <a:latin typeface="Century Gothic" panose="020B0502020202020204" pitchFamily="34" charset="0"/>
              </a:rPr>
              <a:t>Mathematics</a:t>
            </a:r>
          </a:p>
        </p:txBody>
      </p:sp>
      <p:sp>
        <p:nvSpPr>
          <p:cNvPr id="14" name="Rounded Rectangle 13"/>
          <p:cNvSpPr/>
          <p:nvPr/>
        </p:nvSpPr>
        <p:spPr bwMode="auto">
          <a:xfrm>
            <a:off x="326640" y="3063240"/>
            <a:ext cx="2088232" cy="485774"/>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r>
              <a:rPr lang="en-GB" altLang="en-US" sz="1400" b="1">
                <a:latin typeface="Century Gothic" panose="020B0502020202020204" pitchFamily="34" charset="0"/>
              </a:rPr>
              <a:t>Separate Science</a:t>
            </a:r>
          </a:p>
          <a:p>
            <a:r>
              <a:rPr lang="en-GB" altLang="en-US" sz="900" b="1">
                <a:latin typeface="Century Gothic" panose="020B0502020202020204" pitchFamily="34" charset="0"/>
              </a:rPr>
              <a:t>(Biology, Chemistry &amp; Physics)</a:t>
            </a:r>
          </a:p>
        </p:txBody>
      </p:sp>
      <p:sp>
        <p:nvSpPr>
          <p:cNvPr id="16" name="Rounded Rectangle 15"/>
          <p:cNvSpPr/>
          <p:nvPr/>
        </p:nvSpPr>
        <p:spPr bwMode="auto">
          <a:xfrm>
            <a:off x="350132" y="3933056"/>
            <a:ext cx="2088232" cy="50405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endParaRPr lang="en-GB" altLang="en-US" sz="300" b="1">
              <a:latin typeface="Century Gothic" panose="020B0502020202020204" pitchFamily="34" charset="0"/>
            </a:endParaRPr>
          </a:p>
          <a:p>
            <a:r>
              <a:rPr lang="en-GB" altLang="en-US" sz="1400" b="1">
                <a:latin typeface="Century Gothic" panose="020B0502020202020204" pitchFamily="34" charset="0"/>
              </a:rPr>
              <a:t>Core PE &amp; PDC/RE</a:t>
            </a:r>
          </a:p>
        </p:txBody>
      </p:sp>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0908" y="1814493"/>
            <a:ext cx="339012" cy="339012"/>
          </a:xfrm>
          <a:prstGeom prst="rect">
            <a:avLst/>
          </a:prstGeom>
        </p:spPr>
      </p:pic>
      <p:pic>
        <p:nvPicPr>
          <p:cNvPr id="18" name="Picture 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0908" y="2687493"/>
            <a:ext cx="339012" cy="339012"/>
          </a:xfrm>
          <a:prstGeom prst="rect">
            <a:avLst/>
          </a:prstGeom>
        </p:spPr>
      </p:pic>
      <p:pic>
        <p:nvPicPr>
          <p:cNvPr id="19" name="Picture 1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0908" y="3594044"/>
            <a:ext cx="339012" cy="339012"/>
          </a:xfrm>
          <a:prstGeom prst="rect">
            <a:avLst/>
          </a:prstGeom>
        </p:spPr>
      </p:pic>
      <p:pic>
        <p:nvPicPr>
          <p:cNvPr id="23" name="Picture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6290" y="5258812"/>
            <a:ext cx="565550" cy="565550"/>
          </a:xfrm>
          <a:prstGeom prst="rect">
            <a:avLst/>
          </a:prstGeom>
        </p:spPr>
      </p:pic>
      <p:grpSp>
        <p:nvGrpSpPr>
          <p:cNvPr id="2" name="Group 1"/>
          <p:cNvGrpSpPr/>
          <p:nvPr/>
        </p:nvGrpSpPr>
        <p:grpSpPr>
          <a:xfrm>
            <a:off x="9252520" y="1124744"/>
            <a:ext cx="2453343" cy="5256584"/>
            <a:chOff x="2987824" y="1135258"/>
            <a:chExt cx="2453343" cy="5256584"/>
          </a:xfrm>
        </p:grpSpPr>
        <p:sp>
          <p:nvSpPr>
            <p:cNvPr id="35" name="Rounded Rectangle 34"/>
            <p:cNvSpPr/>
            <p:nvPr/>
          </p:nvSpPr>
          <p:spPr bwMode="auto">
            <a:xfrm>
              <a:off x="2987824" y="1135258"/>
              <a:ext cx="2453343" cy="5256584"/>
            </a:xfrm>
            <a:prstGeom prst="roundRect">
              <a:avLst>
                <a:gd name="adj" fmla="val 4924"/>
              </a:avLst>
            </a:prstGeom>
            <a:ln>
              <a:solidFill>
                <a:srgbClr val="990033"/>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anose="020B0502020202020204" pitchFamily="34" charset="0"/>
              </a:endParaRPr>
            </a:p>
          </p:txBody>
        </p:sp>
        <p:sp>
          <p:nvSpPr>
            <p:cNvPr id="10" name="Can 9"/>
            <p:cNvSpPr/>
            <p:nvPr/>
          </p:nvSpPr>
          <p:spPr bwMode="auto">
            <a:xfrm>
              <a:off x="3064903" y="4653136"/>
              <a:ext cx="2232248" cy="1656184"/>
            </a:xfrm>
            <a:prstGeom prst="can">
              <a:avLst/>
            </a:prstGeom>
            <a:gradFill flip="none" rotWithShape="1">
              <a:gsLst>
                <a:gs pos="0">
                  <a:srgbClr val="5B9BD5">
                    <a:shade val="30000"/>
                    <a:satMod val="115000"/>
                  </a:srgbClr>
                </a:gs>
                <a:gs pos="50000">
                  <a:srgbClr val="5B9BD5">
                    <a:shade val="67500"/>
                    <a:satMod val="115000"/>
                  </a:srgbClr>
                </a:gs>
                <a:gs pos="100000">
                  <a:srgbClr val="5B9BD5">
                    <a:shade val="100000"/>
                    <a:satMod val="115000"/>
                  </a:srgbClr>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a:ln>
                    <a:noFill/>
                  </a:ln>
                  <a:solidFill>
                    <a:schemeClr val="bg1"/>
                  </a:solidFill>
                  <a:effectLst/>
                  <a:latin typeface="Century Gothic" panose="020B0502020202020204" pitchFamily="34" charset="0"/>
                </a:rPr>
                <a:t>Core 2</a:t>
              </a:r>
            </a:p>
            <a:p>
              <a:pPr eaLnBrk="1" hangingPunct="1"/>
              <a:r>
                <a:rPr lang="en-GB" sz="1600">
                  <a:solidFill>
                    <a:schemeClr val="bg1"/>
                  </a:solidFill>
                  <a:latin typeface="Century Gothic" panose="020B0502020202020204" pitchFamily="34" charset="0"/>
                </a:rPr>
                <a:t>Humanities and Languages </a:t>
              </a:r>
              <a:endParaRPr kumimoji="0" lang="en-GB" sz="1600" b="0" i="0" u="none" strike="noStrike" cap="none" normalizeH="0" baseline="0">
                <a:ln>
                  <a:noFill/>
                </a:ln>
                <a:solidFill>
                  <a:schemeClr val="bg1"/>
                </a:solidFill>
                <a:effectLst/>
                <a:latin typeface="Century Gothic" panose="020B0502020202020204" pitchFamily="34" charset="0"/>
              </a:endParaRPr>
            </a:p>
          </p:txBody>
        </p:sp>
        <p:sp>
          <p:nvSpPr>
            <p:cNvPr id="20" name="Rounded Rectangle 19"/>
            <p:cNvSpPr/>
            <p:nvPr/>
          </p:nvSpPr>
          <p:spPr bwMode="auto">
            <a:xfrm>
              <a:off x="3064903" y="1634064"/>
              <a:ext cx="2232248" cy="1005654"/>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endParaRPr lang="en-GB" altLang="en-US" sz="400" b="1">
                <a:latin typeface="Century Gothic" panose="020B0502020202020204" pitchFamily="34" charset="0"/>
              </a:endParaRPr>
            </a:p>
            <a:p>
              <a:r>
                <a:rPr lang="en-GB" altLang="en-US" sz="1400" b="1">
                  <a:latin typeface="Century Gothic" panose="020B0502020202020204" pitchFamily="34" charset="0"/>
                </a:rPr>
                <a:t>French </a:t>
              </a:r>
              <a:r>
                <a:rPr lang="en-GB" altLang="en-US" sz="1400" i="1">
                  <a:latin typeface="Century Gothic" panose="020B0502020202020204" pitchFamily="34" charset="0"/>
                </a:rPr>
                <a:t>or</a:t>
              </a:r>
              <a:r>
                <a:rPr lang="en-GB" altLang="en-US" sz="1400" b="1">
                  <a:latin typeface="Century Gothic" panose="020B0502020202020204" pitchFamily="34" charset="0"/>
                </a:rPr>
                <a:t> German </a:t>
              </a:r>
              <a:r>
                <a:rPr lang="en-GB" altLang="en-US" sz="1400" i="1">
                  <a:latin typeface="Century Gothic" panose="020B0502020202020204" pitchFamily="34" charset="0"/>
                </a:rPr>
                <a:t>or</a:t>
              </a:r>
              <a:r>
                <a:rPr lang="en-GB" altLang="en-US" sz="1400" b="1">
                  <a:latin typeface="Century Gothic" panose="020B0502020202020204" pitchFamily="34" charset="0"/>
                </a:rPr>
                <a:t> Spanish</a:t>
              </a:r>
            </a:p>
            <a:p>
              <a:endParaRPr lang="en-GB" altLang="en-US" sz="1600" b="1">
                <a:latin typeface="Century Gothic" panose="020B0502020202020204" pitchFamily="34" charset="0"/>
              </a:endParaRPr>
            </a:p>
          </p:txBody>
        </p:sp>
        <p:pic>
          <p:nvPicPr>
            <p:cNvPr id="22" name="Picture 2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10703" y="2722240"/>
              <a:ext cx="339012" cy="339012"/>
            </a:xfrm>
            <a:prstGeom prst="rect">
              <a:avLst/>
            </a:prstGeom>
          </p:spPr>
        </p:pic>
        <p:sp>
          <p:nvSpPr>
            <p:cNvPr id="29" name="Rounded Rectangle 28"/>
            <p:cNvSpPr/>
            <p:nvPr/>
          </p:nvSpPr>
          <p:spPr bwMode="auto">
            <a:xfrm>
              <a:off x="3092720" y="3143600"/>
              <a:ext cx="2204432" cy="1005654"/>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endParaRPr lang="en-GB" altLang="en-US" sz="400" b="1">
                <a:latin typeface="Century Gothic" panose="020B0502020202020204" pitchFamily="34" charset="0"/>
              </a:endParaRPr>
            </a:p>
            <a:p>
              <a:endParaRPr lang="en-GB" altLang="en-US" sz="1600" b="1">
                <a:latin typeface="Century Gothic" panose="020B0502020202020204" pitchFamily="34" charset="0"/>
              </a:endParaRPr>
            </a:p>
            <a:p>
              <a:r>
                <a:rPr lang="en-GB" altLang="en-US" sz="1400" b="1">
                  <a:latin typeface="Century Gothic" panose="020B0502020202020204" pitchFamily="34" charset="0"/>
                </a:rPr>
                <a:t>History </a:t>
              </a:r>
              <a:r>
                <a:rPr lang="en-GB" altLang="en-US" sz="1400" i="1">
                  <a:latin typeface="Century Gothic" panose="020B0502020202020204" pitchFamily="34" charset="0"/>
                </a:rPr>
                <a:t>or</a:t>
              </a:r>
              <a:r>
                <a:rPr lang="en-GB" altLang="en-US" sz="1400" b="1">
                  <a:latin typeface="Century Gothic" panose="020B0502020202020204" pitchFamily="34" charset="0"/>
                </a:rPr>
                <a:t> Geography </a:t>
              </a:r>
              <a:endParaRPr lang="en-GB" altLang="en-US" sz="1600" b="1">
                <a:latin typeface="Century Gothic" panose="020B0502020202020204" pitchFamily="34" charset="0"/>
              </a:endParaRPr>
            </a:p>
          </p:txBody>
        </p:sp>
      </p:grpSp>
      <p:sp>
        <p:nvSpPr>
          <p:cNvPr id="21" name="Rectangle 4"/>
          <p:cNvSpPr txBox="1">
            <a:spLocks noChangeArrowheads="1"/>
          </p:cNvSpPr>
          <p:nvPr/>
        </p:nvSpPr>
        <p:spPr>
          <a:xfrm>
            <a:off x="6012160" y="1268761"/>
            <a:ext cx="2901380" cy="5385112"/>
          </a:xfrm>
          <a:prstGeom prst="rect">
            <a:avLst/>
          </a:prstGeom>
        </p:spPr>
        <p:txBody>
          <a:bodyPr>
            <a:norm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en-GB" altLang="en-US" sz="2000" b="1" u="sng" kern="0">
                <a:latin typeface="Century Gothic" panose="020B0502020202020204" pitchFamily="34" charset="0"/>
              </a:rPr>
              <a:t>YEAR 10</a:t>
            </a:r>
          </a:p>
          <a:p>
            <a:r>
              <a:rPr lang="en-GB" altLang="en-US" sz="2400" kern="0">
                <a:latin typeface="Century Gothic" panose="020B0502020202020204" pitchFamily="34" charset="0"/>
              </a:rPr>
              <a:t>3 hrs MFL</a:t>
            </a:r>
          </a:p>
          <a:p>
            <a:r>
              <a:rPr lang="en-GB" altLang="en-US" sz="2400" kern="0">
                <a:latin typeface="Century Gothic" panose="020B0502020202020204" pitchFamily="34" charset="0"/>
              </a:rPr>
              <a:t>3 hrs Humanities</a:t>
            </a:r>
          </a:p>
          <a:p>
            <a:pPr marL="0" indent="0">
              <a:buNone/>
            </a:pPr>
            <a:endParaRPr lang="en-GB" altLang="en-US" sz="2000" b="1" u="sng" kern="0">
              <a:latin typeface="Century Gothic" panose="020B0502020202020204" pitchFamily="34" charset="0"/>
            </a:endParaRPr>
          </a:p>
          <a:p>
            <a:pPr marL="0" indent="0">
              <a:buNone/>
            </a:pPr>
            <a:r>
              <a:rPr lang="en-GB" altLang="en-US" sz="2000" b="1" u="sng" kern="0">
                <a:latin typeface="Century Gothic" panose="020B0502020202020204" pitchFamily="34" charset="0"/>
              </a:rPr>
              <a:t>YEAR 11</a:t>
            </a:r>
          </a:p>
          <a:p>
            <a:r>
              <a:rPr lang="en-GB" altLang="en-US" sz="2400" kern="0">
                <a:latin typeface="Century Gothic" panose="020B0502020202020204" pitchFamily="34" charset="0"/>
              </a:rPr>
              <a:t>2 hrs MFL</a:t>
            </a:r>
          </a:p>
          <a:p>
            <a:r>
              <a:rPr lang="en-GB" altLang="en-US" sz="2400" kern="0">
                <a:latin typeface="Century Gothic" panose="020B0502020202020204" pitchFamily="34" charset="0"/>
              </a:rPr>
              <a:t>2 hrs Humanities</a:t>
            </a:r>
          </a:p>
          <a:p>
            <a:pPr marL="0" indent="0">
              <a:buNone/>
            </a:pPr>
            <a:endParaRPr lang="en-GB" altLang="en-US" sz="2400" kern="0">
              <a:latin typeface="Century Gothic" panose="020B0502020202020204" pitchFamily="34" charset="0"/>
            </a:endParaRPr>
          </a:p>
          <a:p>
            <a:endParaRPr lang="en-GB" altLang="en-US" sz="2800" kern="0">
              <a:latin typeface="Century Gothic" panose="020B0502020202020204" pitchFamily="34" charset="0"/>
            </a:endParaRPr>
          </a:p>
        </p:txBody>
      </p:sp>
      <p:pic>
        <p:nvPicPr>
          <p:cNvPr id="24" name="Picture 23">
            <a:extLst>
              <a:ext uri="{FF2B5EF4-FFF2-40B4-BE49-F238E27FC236}">
                <a16:creationId xmlns:a16="http://schemas.microsoft.com/office/drawing/2014/main" id="{A7477786-83FF-432F-AD19-01C01E9331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31245" y="5129633"/>
            <a:ext cx="1222436" cy="1323703"/>
          </a:xfrm>
          <a:prstGeom prst="rect">
            <a:avLst/>
          </a:prstGeom>
        </p:spPr>
      </p:pic>
    </p:spTree>
    <p:extLst>
      <p:ext uri="{BB962C8B-B14F-4D97-AF65-F5344CB8AC3E}">
        <p14:creationId xmlns:p14="http://schemas.microsoft.com/office/powerpoint/2010/main" val="37373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348 -0.00532 L -0.67743 -2.22222E-6 " pathEditMode="relative" rAng="0" ptsTypes="AA">
                                      <p:cBhvr>
                                        <p:cTn id="6" dur="2000" fill="hold"/>
                                        <p:tgtEl>
                                          <p:spTgt spid="2"/>
                                        </p:tgtEl>
                                        <p:attrNameLst>
                                          <p:attrName>ppt_x</p:attrName>
                                          <p:attrName>ppt_y</p:attrName>
                                        </p:attrNameLst>
                                      </p:cBhvr>
                                      <p:rCtr x="-33698" y="255"/>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p:cNvSpPr/>
          <p:nvPr/>
        </p:nvSpPr>
        <p:spPr bwMode="auto">
          <a:xfrm>
            <a:off x="2987824" y="1135258"/>
            <a:ext cx="2453343" cy="5256584"/>
          </a:xfrm>
          <a:prstGeom prst="roundRect">
            <a:avLst>
              <a:gd name="adj" fmla="val 4924"/>
            </a:avLst>
          </a:prstGeom>
          <a:ln>
            <a:solidFill>
              <a:srgbClr val="990033"/>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anose="020B0502020202020204" pitchFamily="34" charset="0"/>
            </a:endParaRPr>
          </a:p>
        </p:txBody>
      </p:sp>
      <p:sp>
        <p:nvSpPr>
          <p:cNvPr id="34" name="Rounded Rectangle 33"/>
          <p:cNvSpPr/>
          <p:nvPr/>
        </p:nvSpPr>
        <p:spPr bwMode="auto">
          <a:xfrm>
            <a:off x="107504" y="1124744"/>
            <a:ext cx="2448272" cy="5256584"/>
          </a:xfrm>
          <a:prstGeom prst="roundRect">
            <a:avLst>
              <a:gd name="adj" fmla="val 4924"/>
            </a:avLst>
          </a:prstGeom>
          <a:ln>
            <a:solidFill>
              <a:srgbClr val="990033"/>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anose="020B0502020202020204" pitchFamily="34" charset="0"/>
            </a:endParaRPr>
          </a:p>
        </p:txBody>
      </p:sp>
      <p:sp>
        <p:nvSpPr>
          <p:cNvPr id="7" name="Can 6"/>
          <p:cNvSpPr/>
          <p:nvPr/>
        </p:nvSpPr>
        <p:spPr bwMode="auto">
          <a:xfrm>
            <a:off x="251520" y="4653136"/>
            <a:ext cx="2232248" cy="1656184"/>
          </a:xfrm>
          <a:prstGeom prst="can">
            <a:avLst/>
          </a:prstGeom>
          <a:gradFill flip="none" rotWithShape="1">
            <a:gsLst>
              <a:gs pos="0">
                <a:srgbClr val="7B1134">
                  <a:shade val="30000"/>
                  <a:satMod val="115000"/>
                </a:srgbClr>
              </a:gs>
              <a:gs pos="50000">
                <a:srgbClr val="7B1134">
                  <a:shade val="67500"/>
                  <a:satMod val="115000"/>
                </a:srgbClr>
              </a:gs>
              <a:gs pos="100000">
                <a:srgbClr val="7B1134">
                  <a:shade val="100000"/>
                  <a:satMod val="115000"/>
                </a:srgbClr>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a:ln>
                  <a:noFill/>
                </a:ln>
                <a:solidFill>
                  <a:schemeClr val="bg1"/>
                </a:solidFill>
                <a:effectLst/>
                <a:latin typeface="Century Gothic" panose="020B0502020202020204" pitchFamily="34" charset="0"/>
              </a:rPr>
              <a:t>Core 1</a:t>
            </a:r>
          </a:p>
          <a:p>
            <a:pPr marL="0" marR="0" indent="0" algn="ctr" defTabSz="914400" rtl="0" eaLnBrk="1" fontAlgn="base" latinLnBrk="0" hangingPunct="1">
              <a:lnSpc>
                <a:spcPct val="100000"/>
              </a:lnSpc>
              <a:spcBef>
                <a:spcPct val="0"/>
              </a:spcBef>
              <a:spcAft>
                <a:spcPct val="0"/>
              </a:spcAft>
              <a:buClrTx/>
              <a:buSzTx/>
              <a:buFontTx/>
              <a:buNone/>
              <a:tabLst/>
            </a:pPr>
            <a:r>
              <a:rPr lang="en-GB" sz="1600">
                <a:solidFill>
                  <a:schemeClr val="bg1"/>
                </a:solidFill>
                <a:latin typeface="Century Gothic" panose="020B0502020202020204" pitchFamily="34" charset="0"/>
              </a:rPr>
              <a:t>Compulsory Curriculum</a:t>
            </a:r>
            <a:endParaRPr kumimoji="0" lang="en-GB" sz="1600" b="0" i="0" u="none" strike="noStrike" cap="none" normalizeH="0" baseline="0">
              <a:ln>
                <a:noFill/>
              </a:ln>
              <a:solidFill>
                <a:schemeClr val="bg1"/>
              </a:solidFill>
              <a:effectLst/>
              <a:latin typeface="Century Gothic" panose="020B0502020202020204" pitchFamily="34" charset="0"/>
            </a:endParaRPr>
          </a:p>
        </p:txBody>
      </p:sp>
      <p:sp>
        <p:nvSpPr>
          <p:cNvPr id="10" name="Can 9"/>
          <p:cNvSpPr/>
          <p:nvPr/>
        </p:nvSpPr>
        <p:spPr bwMode="auto">
          <a:xfrm>
            <a:off x="3064903" y="4653136"/>
            <a:ext cx="2232248" cy="1656184"/>
          </a:xfrm>
          <a:prstGeom prst="can">
            <a:avLst/>
          </a:prstGeom>
          <a:gradFill flip="none" rotWithShape="1">
            <a:gsLst>
              <a:gs pos="0">
                <a:srgbClr val="5B9BD5">
                  <a:shade val="30000"/>
                  <a:satMod val="115000"/>
                </a:srgbClr>
              </a:gs>
              <a:gs pos="50000">
                <a:srgbClr val="5B9BD5">
                  <a:shade val="67500"/>
                  <a:satMod val="115000"/>
                </a:srgbClr>
              </a:gs>
              <a:gs pos="100000">
                <a:srgbClr val="5B9BD5">
                  <a:shade val="100000"/>
                  <a:satMod val="115000"/>
                </a:srgbClr>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a:ln>
                  <a:noFill/>
                </a:ln>
                <a:solidFill>
                  <a:schemeClr val="bg1"/>
                </a:solidFill>
                <a:effectLst/>
                <a:latin typeface="Century Gothic" panose="020B0502020202020204" pitchFamily="34" charset="0"/>
              </a:rPr>
              <a:t>Core 2</a:t>
            </a:r>
          </a:p>
          <a:p>
            <a:pPr lvl="0" eaLnBrk="1" hangingPunct="1"/>
            <a:r>
              <a:rPr lang="en-GB" sz="1600">
                <a:solidFill>
                  <a:prstClr val="white"/>
                </a:solidFill>
                <a:latin typeface="Century Gothic" panose="020B0502020202020204" pitchFamily="34" charset="0"/>
              </a:rPr>
              <a:t>Humanities and Languages </a:t>
            </a:r>
          </a:p>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bg1"/>
              </a:solidFill>
              <a:effectLst/>
              <a:latin typeface="Century Gothic" panose="020B0502020202020204" pitchFamily="34" charset="0"/>
            </a:endParaRPr>
          </a:p>
        </p:txBody>
      </p:sp>
      <p:sp>
        <p:nvSpPr>
          <p:cNvPr id="12" name="Rounded Rectangle 11"/>
          <p:cNvSpPr/>
          <p:nvPr/>
        </p:nvSpPr>
        <p:spPr bwMode="auto">
          <a:xfrm>
            <a:off x="251520" y="1268760"/>
            <a:ext cx="2088232" cy="50405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r>
              <a:rPr lang="en-GB" altLang="en-US" sz="1400" b="1">
                <a:latin typeface="Century Gothic" panose="020B0502020202020204" pitchFamily="34" charset="0"/>
              </a:rPr>
              <a:t>English &amp; English Literature</a:t>
            </a:r>
          </a:p>
        </p:txBody>
      </p:sp>
      <p:sp>
        <p:nvSpPr>
          <p:cNvPr id="13" name="Rounded Rectangle 12"/>
          <p:cNvSpPr/>
          <p:nvPr/>
        </p:nvSpPr>
        <p:spPr bwMode="auto">
          <a:xfrm>
            <a:off x="251520" y="2156859"/>
            <a:ext cx="2088232" cy="50405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endParaRPr lang="en-GB" altLang="en-US" sz="300" b="1">
              <a:latin typeface="Century Gothic" panose="020B0502020202020204" pitchFamily="34" charset="0"/>
            </a:endParaRPr>
          </a:p>
          <a:p>
            <a:r>
              <a:rPr lang="en-GB" altLang="en-US" sz="1400" b="1">
                <a:latin typeface="Century Gothic" panose="020B0502020202020204" pitchFamily="34" charset="0"/>
              </a:rPr>
              <a:t>Mathematics</a:t>
            </a:r>
          </a:p>
        </p:txBody>
      </p:sp>
      <p:sp>
        <p:nvSpPr>
          <p:cNvPr id="14" name="Rounded Rectangle 13"/>
          <p:cNvSpPr/>
          <p:nvPr/>
        </p:nvSpPr>
        <p:spPr bwMode="auto">
          <a:xfrm>
            <a:off x="254632" y="3063240"/>
            <a:ext cx="2088232" cy="485774"/>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r>
              <a:rPr lang="en-GB" altLang="en-US" sz="1400" b="1">
                <a:latin typeface="Century Gothic" panose="020B0502020202020204" pitchFamily="34" charset="0"/>
              </a:rPr>
              <a:t>Separate Science</a:t>
            </a:r>
          </a:p>
          <a:p>
            <a:r>
              <a:rPr lang="en-GB" altLang="en-US" sz="900" b="1">
                <a:latin typeface="Century Gothic" panose="020B0502020202020204" pitchFamily="34" charset="0"/>
              </a:rPr>
              <a:t>(Biology, Chemistry &amp; Physics)</a:t>
            </a:r>
          </a:p>
        </p:txBody>
      </p:sp>
      <p:sp>
        <p:nvSpPr>
          <p:cNvPr id="16" name="Rounded Rectangle 15"/>
          <p:cNvSpPr/>
          <p:nvPr/>
        </p:nvSpPr>
        <p:spPr bwMode="auto">
          <a:xfrm>
            <a:off x="278124" y="3933056"/>
            <a:ext cx="2088232" cy="50405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endParaRPr lang="en-GB" altLang="en-US" sz="300" b="1">
              <a:latin typeface="Century Gothic" panose="020B0502020202020204" pitchFamily="34" charset="0"/>
            </a:endParaRPr>
          </a:p>
          <a:p>
            <a:r>
              <a:rPr lang="en-GB" altLang="en-US" sz="1400" b="1">
                <a:latin typeface="Century Gothic" panose="020B0502020202020204" pitchFamily="34" charset="0"/>
              </a:rPr>
              <a:t>Core PE &amp; PDC/RE</a:t>
            </a:r>
          </a:p>
        </p:txBody>
      </p:sp>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8900" y="1814493"/>
            <a:ext cx="339012" cy="339012"/>
          </a:xfrm>
          <a:prstGeom prst="rect">
            <a:avLst/>
          </a:prstGeom>
        </p:spPr>
      </p:pic>
      <p:pic>
        <p:nvPicPr>
          <p:cNvPr id="18" name="Picture 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8900" y="2687493"/>
            <a:ext cx="339012" cy="339012"/>
          </a:xfrm>
          <a:prstGeom prst="rect">
            <a:avLst/>
          </a:prstGeom>
        </p:spPr>
      </p:pic>
      <p:pic>
        <p:nvPicPr>
          <p:cNvPr id="19" name="Picture 1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8900" y="3594044"/>
            <a:ext cx="339012" cy="339012"/>
          </a:xfrm>
          <a:prstGeom prst="rect">
            <a:avLst/>
          </a:prstGeom>
        </p:spPr>
      </p:pic>
      <p:sp>
        <p:nvSpPr>
          <p:cNvPr id="20" name="Rounded Rectangle 19"/>
          <p:cNvSpPr/>
          <p:nvPr/>
        </p:nvSpPr>
        <p:spPr bwMode="auto">
          <a:xfrm>
            <a:off x="3064903" y="1634064"/>
            <a:ext cx="2232248" cy="1005654"/>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endParaRPr lang="en-GB" altLang="en-US" sz="400" b="1">
              <a:latin typeface="Century Gothic" panose="020B0502020202020204" pitchFamily="34" charset="0"/>
            </a:endParaRPr>
          </a:p>
          <a:p>
            <a:r>
              <a:rPr lang="en-GB" altLang="en-US" sz="1400" b="1">
                <a:latin typeface="Century Gothic" panose="020B0502020202020204" pitchFamily="34" charset="0"/>
              </a:rPr>
              <a:t>French </a:t>
            </a:r>
            <a:r>
              <a:rPr lang="en-GB" altLang="en-US" sz="1400" i="1">
                <a:latin typeface="Century Gothic" panose="020B0502020202020204" pitchFamily="34" charset="0"/>
              </a:rPr>
              <a:t>or</a:t>
            </a:r>
            <a:r>
              <a:rPr lang="en-GB" altLang="en-US" sz="1400" b="1">
                <a:latin typeface="Century Gothic" panose="020B0502020202020204" pitchFamily="34" charset="0"/>
              </a:rPr>
              <a:t> German </a:t>
            </a:r>
            <a:r>
              <a:rPr lang="en-GB" altLang="en-US" sz="1400" i="1">
                <a:latin typeface="Century Gothic" panose="020B0502020202020204" pitchFamily="34" charset="0"/>
              </a:rPr>
              <a:t>or</a:t>
            </a:r>
            <a:r>
              <a:rPr lang="en-GB" altLang="en-US" sz="1400" b="1">
                <a:latin typeface="Century Gothic" panose="020B0502020202020204" pitchFamily="34" charset="0"/>
              </a:rPr>
              <a:t> Spanish</a:t>
            </a:r>
          </a:p>
          <a:p>
            <a:endParaRPr lang="en-GB" altLang="en-US" sz="1600" b="1">
              <a:latin typeface="Century Gothic" panose="020B0502020202020204" pitchFamily="34" charset="0"/>
            </a:endParaRPr>
          </a:p>
        </p:txBody>
      </p:sp>
      <p:pic>
        <p:nvPicPr>
          <p:cNvPr id="22" name="Picture 2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10703" y="2722240"/>
            <a:ext cx="339012" cy="339012"/>
          </a:xfrm>
          <a:prstGeom prst="rect">
            <a:avLst/>
          </a:prstGeom>
        </p:spPr>
      </p:pic>
      <p:pic>
        <p:nvPicPr>
          <p:cNvPr id="23" name="Picture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94282" y="5258812"/>
            <a:ext cx="565550" cy="565550"/>
          </a:xfrm>
          <a:prstGeom prst="rect">
            <a:avLst/>
          </a:prstGeom>
        </p:spPr>
      </p:pic>
      <p:pic>
        <p:nvPicPr>
          <p:cNvPr id="27" name="Picture 2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4088" y="5258812"/>
            <a:ext cx="565550" cy="565550"/>
          </a:xfrm>
          <a:prstGeom prst="rect">
            <a:avLst/>
          </a:prstGeom>
        </p:spPr>
      </p:pic>
      <p:sp>
        <p:nvSpPr>
          <p:cNvPr id="29" name="Rounded Rectangle 28"/>
          <p:cNvSpPr/>
          <p:nvPr/>
        </p:nvSpPr>
        <p:spPr bwMode="auto">
          <a:xfrm>
            <a:off x="3092720" y="3143600"/>
            <a:ext cx="2204432" cy="1005654"/>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endParaRPr lang="en-GB" altLang="en-US" sz="400" b="1">
              <a:latin typeface="Century Gothic" panose="020B0502020202020204" pitchFamily="34" charset="0"/>
            </a:endParaRPr>
          </a:p>
          <a:p>
            <a:endParaRPr lang="en-GB" altLang="en-US" sz="1600" b="1">
              <a:latin typeface="Century Gothic" panose="020B0502020202020204" pitchFamily="34" charset="0"/>
            </a:endParaRPr>
          </a:p>
          <a:p>
            <a:r>
              <a:rPr lang="en-GB" altLang="en-US" sz="1400" b="1">
                <a:latin typeface="Century Gothic" panose="020B0502020202020204" pitchFamily="34" charset="0"/>
              </a:rPr>
              <a:t>History </a:t>
            </a:r>
            <a:r>
              <a:rPr lang="en-GB" altLang="en-US" sz="1400" i="1">
                <a:latin typeface="Century Gothic" panose="020B0502020202020204" pitchFamily="34" charset="0"/>
              </a:rPr>
              <a:t>or</a:t>
            </a:r>
            <a:r>
              <a:rPr lang="en-GB" altLang="en-US" sz="1400" b="1">
                <a:latin typeface="Century Gothic" panose="020B0502020202020204" pitchFamily="34" charset="0"/>
              </a:rPr>
              <a:t> Geography </a:t>
            </a:r>
            <a:endParaRPr lang="en-GB" altLang="en-US" sz="1600" b="1">
              <a:latin typeface="Century Gothic" panose="020B0502020202020204" pitchFamily="34" charset="0"/>
            </a:endParaRPr>
          </a:p>
        </p:txBody>
      </p:sp>
      <p:grpSp>
        <p:nvGrpSpPr>
          <p:cNvPr id="2" name="Group 1"/>
          <p:cNvGrpSpPr/>
          <p:nvPr/>
        </p:nvGrpSpPr>
        <p:grpSpPr>
          <a:xfrm>
            <a:off x="5868144" y="1135258"/>
            <a:ext cx="3168352" cy="5256584"/>
            <a:chOff x="5868144" y="1135258"/>
            <a:chExt cx="3168352" cy="5256584"/>
          </a:xfrm>
        </p:grpSpPr>
        <p:sp>
          <p:nvSpPr>
            <p:cNvPr id="24" name="Rounded Rectangle 23"/>
            <p:cNvSpPr/>
            <p:nvPr/>
          </p:nvSpPr>
          <p:spPr bwMode="auto">
            <a:xfrm>
              <a:off x="5868144" y="1135258"/>
              <a:ext cx="3168352" cy="5256584"/>
            </a:xfrm>
            <a:prstGeom prst="roundRect">
              <a:avLst>
                <a:gd name="adj" fmla="val 4924"/>
              </a:avLst>
            </a:prstGeom>
            <a:ln>
              <a:solidFill>
                <a:srgbClr val="990033"/>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anose="020B0502020202020204" pitchFamily="34" charset="0"/>
              </a:endParaRPr>
            </a:p>
          </p:txBody>
        </p:sp>
        <p:sp>
          <p:nvSpPr>
            <p:cNvPr id="11" name="Can 10"/>
            <p:cNvSpPr/>
            <p:nvPr/>
          </p:nvSpPr>
          <p:spPr bwMode="auto">
            <a:xfrm>
              <a:off x="6300192" y="4647574"/>
              <a:ext cx="2330828" cy="1656184"/>
            </a:xfrm>
            <a:prstGeom prst="can">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a:ln>
                    <a:noFill/>
                  </a:ln>
                  <a:solidFill>
                    <a:schemeClr val="bg1"/>
                  </a:solidFill>
                  <a:effectLst/>
                  <a:latin typeface="Century Gothic" panose="020B0502020202020204" pitchFamily="34" charset="0"/>
                </a:rPr>
                <a:t>2 Free Choices</a:t>
              </a:r>
            </a:p>
          </p:txBody>
        </p:sp>
        <p:sp>
          <p:nvSpPr>
            <p:cNvPr id="30" name="Rounded Rectangle 29"/>
            <p:cNvSpPr/>
            <p:nvPr/>
          </p:nvSpPr>
          <p:spPr bwMode="auto">
            <a:xfrm>
              <a:off x="5929638" y="1196752"/>
              <a:ext cx="3045364" cy="2736304"/>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2" rtlCol="0" anchor="t" anchorCtr="0" compatLnSpc="1">
              <a:prstTxWarp prst="textNoShape">
                <a:avLst/>
              </a:prstTxWarp>
            </a:bodyPr>
            <a:lstStyle/>
            <a:p>
              <a:pPr marL="171450" indent="-171450" algn="l" fontAlgn="auto">
                <a:spcAft>
                  <a:spcPts val="0"/>
                </a:spcAft>
                <a:buFont typeface="Arial" panose="020B0604020202020204" pitchFamily="34" charset="0"/>
                <a:buChar char="•"/>
              </a:pPr>
              <a:endParaRPr lang="en-GB" altLang="en-US" sz="1100">
                <a:solidFill>
                  <a:schemeClr val="bg1"/>
                </a:solidFill>
                <a:latin typeface="Century Gothic" panose="020B0502020202020204" pitchFamily="34" charset="0"/>
              </a:endParaRPr>
            </a:p>
            <a:p>
              <a:pPr marL="171450" indent="-171450" algn="l" fontAlgn="auto">
                <a:spcAft>
                  <a:spcPts val="0"/>
                </a:spcAft>
                <a:buFont typeface="Arial" panose="020B0604020202020204" pitchFamily="34" charset="0"/>
                <a:buChar char="•"/>
              </a:pPr>
              <a:endParaRPr lang="en-GB" altLang="en-US" sz="1100">
                <a:solidFill>
                  <a:schemeClr val="bg1"/>
                </a:solidFill>
                <a:latin typeface="Century Gothic" panose="020B0502020202020204" pitchFamily="34" charset="0"/>
              </a:endParaRPr>
            </a:p>
            <a:p>
              <a:pPr marL="171450" indent="-171450" algn="l" fontAlgn="auto">
                <a:spcAft>
                  <a:spcPts val="0"/>
                </a:spcAft>
                <a:buFont typeface="Arial" panose="020B0604020202020204" pitchFamily="34" charset="0"/>
                <a:buChar char="•"/>
              </a:pPr>
              <a:r>
                <a:rPr lang="en-GB" altLang="en-US" sz="1100">
                  <a:solidFill>
                    <a:schemeClr val="bg1"/>
                  </a:solidFill>
                  <a:latin typeface="Century Gothic" panose="020B0502020202020204" pitchFamily="34" charset="0"/>
                </a:rPr>
                <a:t>Art &amp; Design </a:t>
              </a:r>
            </a:p>
            <a:p>
              <a:pPr marL="171450" indent="-171450" algn="l" fontAlgn="auto">
                <a:spcAft>
                  <a:spcPts val="0"/>
                </a:spcAft>
                <a:buFont typeface="Arial" panose="020B0604020202020204" pitchFamily="34" charset="0"/>
                <a:buChar char="•"/>
              </a:pPr>
              <a:r>
                <a:rPr lang="en-GB" altLang="en-US" sz="1100">
                  <a:solidFill>
                    <a:schemeClr val="bg1"/>
                  </a:solidFill>
                  <a:latin typeface="Century Gothic" panose="020B0502020202020204" pitchFamily="34" charset="0"/>
                </a:rPr>
                <a:t>Drama</a:t>
              </a:r>
            </a:p>
            <a:p>
              <a:pPr marL="171450" indent="-171450" algn="l" fontAlgn="auto">
                <a:spcAft>
                  <a:spcPts val="0"/>
                </a:spcAft>
                <a:buFont typeface="Arial" panose="020B0604020202020204" pitchFamily="34" charset="0"/>
                <a:buChar char="•"/>
              </a:pPr>
              <a:r>
                <a:rPr lang="en-GB" altLang="en-US" sz="1100">
                  <a:solidFill>
                    <a:schemeClr val="bg1"/>
                  </a:solidFill>
                  <a:latin typeface="Century Gothic" panose="020B0502020202020204" pitchFamily="34" charset="0"/>
                </a:rPr>
                <a:t>Music</a:t>
              </a:r>
            </a:p>
            <a:p>
              <a:pPr marL="171450" indent="-171450" algn="l" fontAlgn="auto">
                <a:spcAft>
                  <a:spcPts val="0"/>
                </a:spcAft>
                <a:buFont typeface="Arial" panose="020B0604020202020204" pitchFamily="34" charset="0"/>
                <a:buChar char="•"/>
              </a:pPr>
              <a:r>
                <a:rPr lang="en-GB" altLang="en-US" sz="1100">
                  <a:solidFill>
                    <a:schemeClr val="bg1"/>
                  </a:solidFill>
                  <a:latin typeface="Century Gothic" panose="020B0502020202020204" pitchFamily="34" charset="0"/>
                </a:rPr>
                <a:t>GCSE PE</a:t>
              </a:r>
            </a:p>
            <a:p>
              <a:pPr marL="171450" indent="-171450" algn="l" fontAlgn="auto">
                <a:spcAft>
                  <a:spcPts val="0"/>
                </a:spcAft>
                <a:buFont typeface="Arial" panose="020B0604020202020204" pitchFamily="34" charset="0"/>
                <a:buChar char="•"/>
              </a:pPr>
              <a:r>
                <a:rPr lang="en-GB" altLang="en-US" sz="1100">
                  <a:solidFill>
                    <a:schemeClr val="bg1"/>
                  </a:solidFill>
                  <a:latin typeface="Century Gothic" panose="020B0502020202020204" pitchFamily="34" charset="0"/>
                </a:rPr>
                <a:t>French</a:t>
              </a:r>
            </a:p>
            <a:p>
              <a:pPr marL="171450" indent="-171450" algn="l" fontAlgn="auto">
                <a:spcAft>
                  <a:spcPts val="0"/>
                </a:spcAft>
                <a:buFont typeface="Arial" panose="020B0604020202020204" pitchFamily="34" charset="0"/>
                <a:buChar char="•"/>
              </a:pPr>
              <a:r>
                <a:rPr lang="en-GB" altLang="en-US" sz="1100">
                  <a:solidFill>
                    <a:schemeClr val="bg1"/>
                  </a:solidFill>
                  <a:latin typeface="Century Gothic" panose="020B0502020202020204" pitchFamily="34" charset="0"/>
                </a:rPr>
                <a:t>German</a:t>
              </a:r>
            </a:p>
            <a:p>
              <a:pPr marL="171450" indent="-171450" algn="l" fontAlgn="auto">
                <a:spcAft>
                  <a:spcPts val="0"/>
                </a:spcAft>
                <a:buFont typeface="Arial" panose="020B0604020202020204" pitchFamily="34" charset="0"/>
                <a:buChar char="•"/>
              </a:pPr>
              <a:r>
                <a:rPr lang="en-GB" altLang="en-US" sz="1100">
                  <a:solidFill>
                    <a:schemeClr val="bg1"/>
                  </a:solidFill>
                  <a:latin typeface="Century Gothic" panose="020B0502020202020204" pitchFamily="34" charset="0"/>
                </a:rPr>
                <a:t>Spanish</a:t>
              </a:r>
            </a:p>
            <a:p>
              <a:pPr marL="171450" indent="-171450" algn="l" fontAlgn="auto">
                <a:spcAft>
                  <a:spcPts val="0"/>
                </a:spcAft>
                <a:buFont typeface="Arial" panose="020B0604020202020204" pitchFamily="34" charset="0"/>
                <a:buChar char="•"/>
              </a:pPr>
              <a:r>
                <a:rPr lang="en-GB" altLang="en-US" sz="1100">
                  <a:solidFill>
                    <a:schemeClr val="bg1"/>
                  </a:solidFill>
                  <a:latin typeface="Century Gothic" panose="020B0502020202020204" pitchFamily="34" charset="0"/>
                </a:rPr>
                <a:t>Business </a:t>
              </a:r>
            </a:p>
            <a:p>
              <a:pPr marL="171450" indent="-171450" algn="l" fontAlgn="auto">
                <a:spcAft>
                  <a:spcPts val="0"/>
                </a:spcAft>
                <a:buFont typeface="Arial" panose="020B0604020202020204" pitchFamily="34" charset="0"/>
                <a:buChar char="•"/>
              </a:pPr>
              <a:r>
                <a:rPr lang="en-GB" altLang="en-US" sz="1100">
                  <a:solidFill>
                    <a:schemeClr val="bg1"/>
                  </a:solidFill>
                  <a:latin typeface="Century Gothic" panose="020B0502020202020204" pitchFamily="34" charset="0"/>
                </a:rPr>
                <a:t>BTEC ICT</a:t>
              </a:r>
            </a:p>
            <a:p>
              <a:pPr marL="171450" indent="-171450" algn="l" fontAlgn="auto">
                <a:spcAft>
                  <a:spcPts val="0"/>
                </a:spcAft>
                <a:buFont typeface="Arial" panose="020B0604020202020204" pitchFamily="34" charset="0"/>
                <a:buChar char="•"/>
              </a:pPr>
              <a:r>
                <a:rPr lang="en-GB" altLang="en-US" sz="1100">
                  <a:solidFill>
                    <a:schemeClr val="bg1"/>
                  </a:solidFill>
                  <a:latin typeface="Century Gothic" panose="020B0502020202020204" pitchFamily="34" charset="0"/>
                </a:rPr>
                <a:t>Cambridge National Sports Science</a:t>
              </a:r>
            </a:p>
            <a:p>
              <a:pPr marL="171450" indent="-171450" algn="l">
                <a:lnSpc>
                  <a:spcPct val="100000"/>
                </a:lnSpc>
                <a:buFont typeface="Arial" panose="020B0604020202020204" pitchFamily="34" charset="0"/>
                <a:buChar char="•"/>
              </a:pPr>
              <a:endParaRPr lang="en-GB" altLang="en-US" sz="1100">
                <a:solidFill>
                  <a:schemeClr val="bg1"/>
                </a:solidFill>
                <a:latin typeface="Century Gothic" panose="020B0502020202020204" pitchFamily="34" charset="0"/>
              </a:endParaRPr>
            </a:p>
            <a:p>
              <a:pPr marL="171450" indent="-171450" algn="l">
                <a:lnSpc>
                  <a:spcPct val="100000"/>
                </a:lnSpc>
                <a:buFont typeface="Arial" panose="020B0604020202020204" pitchFamily="34" charset="0"/>
                <a:buChar char="•"/>
              </a:pPr>
              <a:endParaRPr lang="en-GB" altLang="en-US" sz="1100">
                <a:solidFill>
                  <a:schemeClr val="bg1"/>
                </a:solidFill>
                <a:latin typeface="Century Gothic" panose="020B0502020202020204" pitchFamily="34" charset="0"/>
              </a:endParaRPr>
            </a:p>
            <a:p>
              <a:pPr marL="171450" indent="-171450" algn="l">
                <a:lnSpc>
                  <a:spcPct val="100000"/>
                </a:lnSpc>
                <a:buFont typeface="Arial" panose="020B0604020202020204" pitchFamily="34" charset="0"/>
                <a:buChar char="•"/>
              </a:pPr>
              <a:r>
                <a:rPr lang="en-GB" altLang="en-US" sz="1100">
                  <a:solidFill>
                    <a:schemeClr val="bg1"/>
                  </a:solidFill>
                  <a:latin typeface="Century Gothic" panose="020B0502020202020204" pitchFamily="34" charset="0"/>
                </a:rPr>
                <a:t>Computer </a:t>
              </a:r>
            </a:p>
            <a:p>
              <a:pPr algn="l">
                <a:lnSpc>
                  <a:spcPct val="100000"/>
                </a:lnSpc>
              </a:pPr>
              <a:r>
                <a:rPr lang="en-GB" altLang="en-US" sz="1100">
                  <a:solidFill>
                    <a:schemeClr val="bg1"/>
                  </a:solidFill>
                  <a:latin typeface="Century Gothic" panose="020B0502020202020204" pitchFamily="34" charset="0"/>
                </a:rPr>
                <a:t>     Science</a:t>
              </a:r>
              <a:endParaRPr lang="en-GB" altLang="en-US" sz="1100" b="1">
                <a:latin typeface="Century Gothic" panose="020B0502020202020204" pitchFamily="34" charset="0"/>
              </a:endParaRPr>
            </a:p>
            <a:p>
              <a:pPr marL="171450" indent="-171450" algn="l">
                <a:buFont typeface="Arial" panose="020B0604020202020204" pitchFamily="34" charset="0"/>
                <a:buChar char="•"/>
              </a:pPr>
              <a:r>
                <a:rPr lang="en-GB" altLang="en-US" sz="1100">
                  <a:latin typeface="Century Gothic" panose="020B0502020202020204" pitchFamily="34" charset="0"/>
                </a:rPr>
                <a:t>Food &amp; Nutrition</a:t>
              </a:r>
            </a:p>
            <a:p>
              <a:pPr marL="171450" indent="-171450" algn="l">
                <a:buFont typeface="Arial" panose="020B0604020202020204" pitchFamily="34" charset="0"/>
                <a:buChar char="•"/>
              </a:pPr>
              <a:r>
                <a:rPr lang="en-GB" altLang="en-US" sz="1100">
                  <a:latin typeface="Century Gothic" panose="020B0502020202020204" pitchFamily="34" charset="0"/>
                </a:rPr>
                <a:t>Design Technology; Res Mat, Graphics, Textiles</a:t>
              </a:r>
            </a:p>
            <a:p>
              <a:pPr marL="171450" indent="-171450" algn="l">
                <a:buFont typeface="Arial" panose="020B0604020202020204" pitchFamily="34" charset="0"/>
                <a:buChar char="•"/>
              </a:pPr>
              <a:r>
                <a:rPr lang="en-GB" altLang="en-US" sz="1100">
                  <a:latin typeface="Century Gothic" panose="020B0502020202020204" pitchFamily="34" charset="0"/>
                </a:rPr>
                <a:t>Religious Studies </a:t>
              </a:r>
            </a:p>
            <a:p>
              <a:pPr marL="171450" indent="-171450" algn="l">
                <a:buFont typeface="Arial" panose="020B0604020202020204" pitchFamily="34" charset="0"/>
                <a:buChar char="•"/>
              </a:pPr>
              <a:r>
                <a:rPr lang="en-GB" altLang="en-US" sz="1100">
                  <a:latin typeface="Century Gothic" panose="020B0502020202020204" pitchFamily="34" charset="0"/>
                </a:rPr>
                <a:t>History</a:t>
              </a:r>
            </a:p>
            <a:p>
              <a:pPr marL="171450" indent="-171450" algn="l">
                <a:buFont typeface="Arial" panose="020B0604020202020204" pitchFamily="34" charset="0"/>
                <a:buChar char="•"/>
              </a:pPr>
              <a:r>
                <a:rPr lang="en-GB" altLang="en-US" sz="1100">
                  <a:latin typeface="Century Gothic" panose="020B0502020202020204" pitchFamily="34" charset="0"/>
                </a:rPr>
                <a:t>Geography</a:t>
              </a:r>
            </a:p>
            <a:p>
              <a:pPr marL="171450" indent="-171450" algn="l">
                <a:buFont typeface="Arial" panose="020B0604020202020204" pitchFamily="34" charset="0"/>
                <a:buChar char="•"/>
              </a:pPr>
              <a:r>
                <a:rPr lang="en-GB" altLang="en-US" sz="1100">
                  <a:latin typeface="Century Gothic" panose="020B0502020202020204" pitchFamily="34" charset="0"/>
                </a:rPr>
                <a:t>BTEC Health &amp; Social Care </a:t>
              </a:r>
              <a:endParaRPr lang="en-GB" altLang="en-US" sz="1000">
                <a:latin typeface="Century Gothic" panose="020B0502020202020204" pitchFamily="34" charset="0"/>
              </a:endParaRPr>
            </a:p>
          </p:txBody>
        </p:sp>
        <p:sp>
          <p:nvSpPr>
            <p:cNvPr id="31" name="TextBox 30"/>
            <p:cNvSpPr txBox="1"/>
            <p:nvPr/>
          </p:nvSpPr>
          <p:spPr>
            <a:xfrm>
              <a:off x="6314614" y="1340768"/>
              <a:ext cx="2316406" cy="523220"/>
            </a:xfrm>
            <a:prstGeom prst="rect">
              <a:avLst/>
            </a:prstGeom>
            <a:noFill/>
          </p:spPr>
          <p:txBody>
            <a:bodyPr wrap="square" rtlCol="0">
              <a:spAutoFit/>
            </a:bodyPr>
            <a:lstStyle/>
            <a:p>
              <a:r>
                <a:rPr lang="en-GB" altLang="en-US" sz="1400" b="1">
                  <a:latin typeface="Century Gothic" panose="020B0502020202020204" pitchFamily="34" charset="0"/>
                </a:rPr>
                <a:t>2 Further Subjects</a:t>
              </a:r>
            </a:p>
            <a:p>
              <a:endParaRPr lang="en-GB" sz="1400">
                <a:latin typeface="Century Gothic" panose="020B0502020202020204" pitchFamily="34" charset="0"/>
              </a:endParaRPr>
            </a:p>
          </p:txBody>
        </p:sp>
      </p:grpSp>
      <p:sp>
        <p:nvSpPr>
          <p:cNvPr id="25" name="Title 4"/>
          <p:cNvSpPr txBox="1">
            <a:spLocks/>
          </p:cNvSpPr>
          <p:nvPr/>
        </p:nvSpPr>
        <p:spPr>
          <a:xfrm>
            <a:off x="2699792" y="188640"/>
            <a:ext cx="6305872" cy="634082"/>
          </a:xfrm>
          <a:prstGeom prst="rect">
            <a:avLst/>
          </a:prstGeom>
        </p:spPr>
        <p:txBody>
          <a:bodyPr vert="horz" lIns="91440" tIns="45720" rIns="91440" bIns="45720" rtlCol="0" anchor="ctr">
            <a:noAutofit/>
          </a:bodyPr>
          <a:lstStyle>
            <a:lvl1pPr algn="r" rtl="0" eaLnBrk="1" fontAlgn="base" hangingPunct="1">
              <a:spcBef>
                <a:spcPct val="0"/>
              </a:spcBef>
              <a:spcAft>
                <a:spcPct val="0"/>
              </a:spcAft>
              <a:defRPr sz="2800">
                <a:solidFill>
                  <a:srgbClr val="990033"/>
                </a:solidFill>
                <a:effectLst>
                  <a:outerShdw blurRad="50800" dist="38100" dir="2700000" algn="tl" rotWithShape="0">
                    <a:prstClr val="black">
                      <a:alpha val="40000"/>
                    </a:prstClr>
                  </a:outerShdw>
                </a:effectLst>
                <a:latin typeface="Century Gothic" panose="020B0502020202020204" pitchFamily="34" charset="0"/>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a:lstStyle>
          <a:p>
            <a:r>
              <a:rPr lang="en-GB" sz="2000" kern="0"/>
              <a:t>Ecclesbourne Options – Separate Science Route</a:t>
            </a:r>
            <a:br>
              <a:rPr lang="en-GB" sz="2000" kern="0"/>
            </a:br>
            <a:r>
              <a:rPr lang="en-GB" sz="2000" kern="0"/>
              <a:t>2 Free Choices </a:t>
            </a:r>
            <a:r>
              <a:rPr lang="en-GB" sz="1800" kern="0"/>
              <a:t>– Learning Hours</a:t>
            </a:r>
          </a:p>
        </p:txBody>
      </p:sp>
      <p:sp>
        <p:nvSpPr>
          <p:cNvPr id="26" name="TextBox 25">
            <a:extLst>
              <a:ext uri="{FF2B5EF4-FFF2-40B4-BE49-F238E27FC236}">
                <a16:creationId xmlns:a16="http://schemas.microsoft.com/office/drawing/2014/main" id="{BABA0450-C741-428D-AD3D-357895ACF345}"/>
              </a:ext>
            </a:extLst>
          </p:cNvPr>
          <p:cNvSpPr txBox="1"/>
          <p:nvPr/>
        </p:nvSpPr>
        <p:spPr>
          <a:xfrm>
            <a:off x="5852637" y="4017934"/>
            <a:ext cx="3039843" cy="646331"/>
          </a:xfrm>
          <a:prstGeom prst="rect">
            <a:avLst/>
          </a:prstGeom>
          <a:noFill/>
        </p:spPr>
        <p:txBody>
          <a:bodyPr wrap="square" numCol="2" rtlCol="0">
            <a:spAutoFit/>
          </a:bodyPr>
          <a:lstStyle/>
          <a:p>
            <a:r>
              <a:rPr lang="en-GB" sz="1200" b="1" u="sng">
                <a:solidFill>
                  <a:schemeClr val="tx1"/>
                </a:solidFill>
                <a:latin typeface="Century Gothic" panose="020B0502020202020204" pitchFamily="34" charset="0"/>
              </a:rPr>
              <a:t>Year 10</a:t>
            </a:r>
          </a:p>
          <a:p>
            <a:r>
              <a:rPr lang="en-GB" sz="1200">
                <a:solidFill>
                  <a:schemeClr val="tx1"/>
                </a:solidFill>
                <a:latin typeface="Century Gothic" panose="020B0502020202020204" pitchFamily="34" charset="0"/>
              </a:rPr>
              <a:t>3 hrs Free Option 1</a:t>
            </a:r>
          </a:p>
          <a:p>
            <a:r>
              <a:rPr lang="en-GB" sz="1200">
                <a:solidFill>
                  <a:schemeClr val="tx1"/>
                </a:solidFill>
                <a:latin typeface="Century Gothic" panose="020B0502020202020204" pitchFamily="34" charset="0"/>
              </a:rPr>
              <a:t>3 hrs Free Option 2</a:t>
            </a:r>
          </a:p>
        </p:txBody>
      </p:sp>
      <p:sp>
        <p:nvSpPr>
          <p:cNvPr id="28" name="TextBox 27">
            <a:extLst>
              <a:ext uri="{FF2B5EF4-FFF2-40B4-BE49-F238E27FC236}">
                <a16:creationId xmlns:a16="http://schemas.microsoft.com/office/drawing/2014/main" id="{77024AA3-A664-4128-AB08-628DD1C6AE29}"/>
              </a:ext>
            </a:extLst>
          </p:cNvPr>
          <p:cNvSpPr txBox="1"/>
          <p:nvPr/>
        </p:nvSpPr>
        <p:spPr>
          <a:xfrm>
            <a:off x="7020272" y="4010341"/>
            <a:ext cx="2583904" cy="830997"/>
          </a:xfrm>
          <a:prstGeom prst="rect">
            <a:avLst/>
          </a:prstGeom>
          <a:noFill/>
        </p:spPr>
        <p:txBody>
          <a:bodyPr wrap="square" numCol="1" rtlCol="0">
            <a:spAutoFit/>
          </a:bodyPr>
          <a:lstStyle/>
          <a:p>
            <a:r>
              <a:rPr lang="en-GB" sz="1200" b="1" u="sng">
                <a:solidFill>
                  <a:schemeClr val="tx1"/>
                </a:solidFill>
                <a:latin typeface="Century Gothic" panose="020B0502020202020204" pitchFamily="34" charset="0"/>
              </a:rPr>
              <a:t>Year 11</a:t>
            </a:r>
          </a:p>
          <a:p>
            <a:r>
              <a:rPr lang="en-GB" sz="1200">
                <a:solidFill>
                  <a:schemeClr val="tx1"/>
                </a:solidFill>
                <a:latin typeface="Century Gothic" panose="020B0502020202020204" pitchFamily="34" charset="0"/>
              </a:rPr>
              <a:t>2 hrs Free Option 1</a:t>
            </a:r>
          </a:p>
          <a:p>
            <a:r>
              <a:rPr lang="en-GB" sz="1200">
                <a:solidFill>
                  <a:schemeClr val="tx1"/>
                </a:solidFill>
                <a:latin typeface="Century Gothic" panose="020B0502020202020204" pitchFamily="34" charset="0"/>
              </a:rPr>
              <a:t>2 hrs Free Option 2</a:t>
            </a:r>
          </a:p>
          <a:p>
            <a:endParaRPr lang="en-GB" sz="1200">
              <a:solidFill>
                <a:schemeClr val="tx1"/>
              </a:solidFill>
              <a:latin typeface="Century Gothic" panose="020B0502020202020204" pitchFamily="34" charset="0"/>
            </a:endParaRPr>
          </a:p>
        </p:txBody>
      </p:sp>
    </p:spTree>
    <p:extLst>
      <p:ext uri="{BB962C8B-B14F-4D97-AF65-F5344CB8AC3E}">
        <p14:creationId xmlns:p14="http://schemas.microsoft.com/office/powerpoint/2010/main" val="409003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0.37813 -0.00671 L -5.55556E-7 -1.11111E-6 " pathEditMode="relative" rAng="0" ptsTypes="AA">
                                      <p:cBhvr>
                                        <p:cTn id="6" dur="2000" fill="hold"/>
                                        <p:tgtEl>
                                          <p:spTgt spid="2"/>
                                        </p:tgtEl>
                                        <p:attrNameLst>
                                          <p:attrName>ppt_x</p:attrName>
                                          <p:attrName>ppt_y</p:attrName>
                                        </p:attrNameLst>
                                      </p:cBhvr>
                                      <p:rCtr x="-18906" y="324"/>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Combined Science; Trilogy Route</a:t>
            </a:r>
          </a:p>
        </p:txBody>
      </p:sp>
      <p:sp>
        <p:nvSpPr>
          <p:cNvPr id="4" name="Text Placeholder 3"/>
          <p:cNvSpPr>
            <a:spLocks noGrp="1"/>
          </p:cNvSpPr>
          <p:nvPr>
            <p:ph type="body" idx="1"/>
          </p:nvPr>
        </p:nvSpPr>
        <p:spPr/>
        <p:txBody>
          <a:bodyPr/>
          <a:lstStyle/>
          <a:p>
            <a:r>
              <a:rPr lang="en-GB"/>
              <a:t>Ecclesbourne 14+ GCSE Options</a:t>
            </a:r>
          </a:p>
        </p:txBody>
      </p:sp>
      <p:pic>
        <p:nvPicPr>
          <p:cNvPr id="5" name="Picture 4">
            <a:extLst>
              <a:ext uri="{FF2B5EF4-FFF2-40B4-BE49-F238E27FC236}">
                <a16:creationId xmlns:a16="http://schemas.microsoft.com/office/drawing/2014/main" id="{AB991E29-1602-43D0-8534-CEEAF949EB1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31245" y="4365764"/>
            <a:ext cx="1222436" cy="1323703"/>
          </a:xfrm>
          <a:prstGeom prst="rect">
            <a:avLst/>
          </a:prstGeom>
        </p:spPr>
      </p:pic>
    </p:spTree>
    <p:extLst>
      <p:ext uri="{BB962C8B-B14F-4D97-AF65-F5344CB8AC3E}">
        <p14:creationId xmlns:p14="http://schemas.microsoft.com/office/powerpoint/2010/main" val="3666127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Year 9 Senior Section upcoming</a:t>
            </a:r>
          </a:p>
        </p:txBody>
      </p:sp>
      <p:sp>
        <p:nvSpPr>
          <p:cNvPr id="4" name="Content Placeholder 3">
            <a:extLst>
              <a:ext uri="{FF2B5EF4-FFF2-40B4-BE49-F238E27FC236}">
                <a16:creationId xmlns:a16="http://schemas.microsoft.com/office/drawing/2014/main" id="{7A68BB0B-C49A-BA38-9735-59D05D36B526}"/>
              </a:ext>
            </a:extLst>
          </p:cNvPr>
          <p:cNvSpPr>
            <a:spLocks noGrp="1"/>
          </p:cNvSpPr>
          <p:nvPr>
            <p:ph idx="1"/>
          </p:nvPr>
        </p:nvSpPr>
        <p:spPr/>
        <p:txBody>
          <a:bodyPr/>
          <a:lstStyle/>
          <a:p>
            <a:r>
              <a:rPr lang="en-GB" dirty="0"/>
              <a:t>Visit to Beth Shalom</a:t>
            </a:r>
          </a:p>
          <a:p>
            <a:r>
              <a:rPr lang="en-GB" dirty="0"/>
              <a:t>Prevent training</a:t>
            </a:r>
          </a:p>
          <a:p>
            <a:r>
              <a:rPr lang="en-GB" dirty="0"/>
              <a:t>Chelsea’s story </a:t>
            </a:r>
          </a:p>
          <a:p>
            <a:r>
              <a:rPr lang="en-GB" dirty="0"/>
              <a:t>Outward Bound trip Wales</a:t>
            </a:r>
          </a:p>
          <a:p>
            <a:r>
              <a:rPr lang="en-GB" dirty="0"/>
              <a:t>Shakespeare festival</a:t>
            </a:r>
          </a:p>
          <a:p>
            <a:r>
              <a:rPr lang="en-GB" dirty="0"/>
              <a:t>Stars in your eyes</a:t>
            </a:r>
          </a:p>
          <a:p>
            <a:r>
              <a:rPr lang="en-GB" dirty="0"/>
              <a:t>Mock trial </a:t>
            </a:r>
          </a:p>
          <a:p>
            <a:r>
              <a:rPr lang="en-GB" dirty="0"/>
              <a:t>Residential trip to PGL Caythorpe court</a:t>
            </a:r>
          </a:p>
          <a:p>
            <a:r>
              <a:rPr lang="en-GB" dirty="0"/>
              <a:t>End of Year exams (June)</a:t>
            </a:r>
          </a:p>
          <a:p>
            <a:endParaRPr lang="en-GB" dirty="0"/>
          </a:p>
          <a:p>
            <a:endParaRPr lang="en-GB" dirty="0"/>
          </a:p>
          <a:p>
            <a:endParaRPr lang="en-GB" dirty="0"/>
          </a:p>
        </p:txBody>
      </p:sp>
    </p:spTree>
    <p:extLst>
      <p:ext uri="{BB962C8B-B14F-4D97-AF65-F5344CB8AC3E}">
        <p14:creationId xmlns:p14="http://schemas.microsoft.com/office/powerpoint/2010/main" val="14375941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15616" y="95663"/>
            <a:ext cx="7643192" cy="634082"/>
          </a:xfrm>
        </p:spPr>
        <p:txBody>
          <a:bodyPr/>
          <a:lstStyle/>
          <a:p>
            <a:r>
              <a:rPr lang="en-GB" sz="2000"/>
              <a:t>Ecclesbourne Options – Combined Science Route</a:t>
            </a:r>
            <a:br>
              <a:rPr lang="en-GB" sz="2000"/>
            </a:br>
            <a:r>
              <a:rPr lang="en-GB" sz="1800"/>
              <a:t>Compulsory Curriculum – Learning Hours</a:t>
            </a:r>
            <a:endParaRPr lang="en-GB" sz="2000"/>
          </a:p>
        </p:txBody>
      </p:sp>
      <p:grpSp>
        <p:nvGrpSpPr>
          <p:cNvPr id="36" name="Group 35"/>
          <p:cNvGrpSpPr/>
          <p:nvPr/>
        </p:nvGrpSpPr>
        <p:grpSpPr>
          <a:xfrm>
            <a:off x="9252520" y="1124744"/>
            <a:ext cx="2448272" cy="5256584"/>
            <a:chOff x="107504" y="1124744"/>
            <a:chExt cx="2448272" cy="5256584"/>
          </a:xfrm>
        </p:grpSpPr>
        <p:sp>
          <p:nvSpPr>
            <p:cNvPr id="34" name="Rounded Rectangle 33"/>
            <p:cNvSpPr/>
            <p:nvPr/>
          </p:nvSpPr>
          <p:spPr bwMode="auto">
            <a:xfrm>
              <a:off x="107504" y="1124744"/>
              <a:ext cx="2448272" cy="5256584"/>
            </a:xfrm>
            <a:prstGeom prst="roundRect">
              <a:avLst>
                <a:gd name="adj" fmla="val 4924"/>
              </a:avLst>
            </a:prstGeom>
            <a:ln>
              <a:solidFill>
                <a:srgbClr val="990033"/>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anose="020B0502020202020204" pitchFamily="34" charset="0"/>
              </a:endParaRPr>
            </a:p>
          </p:txBody>
        </p:sp>
        <p:sp>
          <p:nvSpPr>
            <p:cNvPr id="7" name="Can 6"/>
            <p:cNvSpPr/>
            <p:nvPr/>
          </p:nvSpPr>
          <p:spPr bwMode="auto">
            <a:xfrm>
              <a:off x="251520" y="4653136"/>
              <a:ext cx="2232248" cy="1656184"/>
            </a:xfrm>
            <a:prstGeom prst="can">
              <a:avLst/>
            </a:prstGeom>
            <a:gradFill flip="none" rotWithShape="1">
              <a:gsLst>
                <a:gs pos="0">
                  <a:srgbClr val="7B1134">
                    <a:shade val="30000"/>
                    <a:satMod val="115000"/>
                  </a:srgbClr>
                </a:gs>
                <a:gs pos="50000">
                  <a:srgbClr val="7B1134">
                    <a:shade val="67500"/>
                    <a:satMod val="115000"/>
                  </a:srgbClr>
                </a:gs>
                <a:gs pos="100000">
                  <a:srgbClr val="7B1134">
                    <a:shade val="100000"/>
                    <a:satMod val="115000"/>
                  </a:srgbClr>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a:ln>
                    <a:noFill/>
                  </a:ln>
                  <a:solidFill>
                    <a:schemeClr val="bg1"/>
                  </a:solidFill>
                  <a:effectLst/>
                  <a:latin typeface="Century Gothic" panose="020B0502020202020204" pitchFamily="34" charset="0"/>
                </a:rPr>
                <a:t>Core 1</a:t>
              </a:r>
            </a:p>
            <a:p>
              <a:pPr marL="0" marR="0" indent="0" algn="ctr" defTabSz="914400" rtl="0" eaLnBrk="1" fontAlgn="base" latinLnBrk="0" hangingPunct="1">
                <a:lnSpc>
                  <a:spcPct val="100000"/>
                </a:lnSpc>
                <a:spcBef>
                  <a:spcPct val="0"/>
                </a:spcBef>
                <a:spcAft>
                  <a:spcPct val="0"/>
                </a:spcAft>
                <a:buClrTx/>
                <a:buSzTx/>
                <a:buFontTx/>
                <a:buNone/>
                <a:tabLst/>
              </a:pPr>
              <a:r>
                <a:rPr lang="en-GB" sz="1600">
                  <a:solidFill>
                    <a:schemeClr val="bg1"/>
                  </a:solidFill>
                  <a:latin typeface="Century Gothic" panose="020B0502020202020204" pitchFamily="34" charset="0"/>
                </a:rPr>
                <a:t>Compulsory Curriculum</a:t>
              </a:r>
              <a:endParaRPr kumimoji="0" lang="en-GB" sz="1600" b="0" i="0" u="none" strike="noStrike" cap="none" normalizeH="0" baseline="0">
                <a:ln>
                  <a:noFill/>
                </a:ln>
                <a:solidFill>
                  <a:schemeClr val="bg1"/>
                </a:solidFill>
                <a:effectLst/>
                <a:latin typeface="Century Gothic" panose="020B0502020202020204" pitchFamily="34" charset="0"/>
              </a:endParaRPr>
            </a:p>
          </p:txBody>
        </p:sp>
        <p:sp>
          <p:nvSpPr>
            <p:cNvPr id="12" name="Rounded Rectangle 11"/>
            <p:cNvSpPr/>
            <p:nvPr/>
          </p:nvSpPr>
          <p:spPr bwMode="auto">
            <a:xfrm>
              <a:off x="251520" y="1268760"/>
              <a:ext cx="2088232" cy="50405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r>
                <a:rPr lang="en-GB" altLang="en-US" sz="1400" b="1">
                  <a:latin typeface="Century Gothic" panose="020B0502020202020204" pitchFamily="34" charset="0"/>
                </a:rPr>
                <a:t>English &amp; English Literature</a:t>
              </a:r>
            </a:p>
          </p:txBody>
        </p:sp>
        <p:sp>
          <p:nvSpPr>
            <p:cNvPr id="13" name="Rounded Rectangle 12"/>
            <p:cNvSpPr/>
            <p:nvPr/>
          </p:nvSpPr>
          <p:spPr bwMode="auto">
            <a:xfrm>
              <a:off x="251520" y="2156859"/>
              <a:ext cx="2088232" cy="50405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endParaRPr lang="en-GB" altLang="en-US" sz="300" b="1">
                <a:latin typeface="Century Gothic" panose="020B0502020202020204" pitchFamily="34" charset="0"/>
              </a:endParaRPr>
            </a:p>
            <a:p>
              <a:r>
                <a:rPr lang="en-GB" altLang="en-US" sz="1400" b="1">
                  <a:latin typeface="Century Gothic" panose="020B0502020202020204" pitchFamily="34" charset="0"/>
                </a:rPr>
                <a:t>Mathematics</a:t>
              </a:r>
            </a:p>
          </p:txBody>
        </p:sp>
        <p:sp>
          <p:nvSpPr>
            <p:cNvPr id="14" name="Rounded Rectangle 13"/>
            <p:cNvSpPr/>
            <p:nvPr/>
          </p:nvSpPr>
          <p:spPr bwMode="auto">
            <a:xfrm>
              <a:off x="254632" y="3063240"/>
              <a:ext cx="2088232" cy="485774"/>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r>
                <a:rPr lang="en-GB" altLang="en-US" sz="1400" b="1">
                  <a:latin typeface="Century Gothic" panose="020B0502020202020204" pitchFamily="34" charset="0"/>
                </a:rPr>
                <a:t>Combined Science</a:t>
              </a:r>
              <a:endParaRPr lang="en-GB" altLang="en-US" sz="900" b="1">
                <a:latin typeface="Century Gothic" panose="020B0502020202020204" pitchFamily="34" charset="0"/>
              </a:endParaRPr>
            </a:p>
          </p:txBody>
        </p:sp>
        <p:sp>
          <p:nvSpPr>
            <p:cNvPr id="16" name="Rounded Rectangle 15"/>
            <p:cNvSpPr/>
            <p:nvPr/>
          </p:nvSpPr>
          <p:spPr bwMode="auto">
            <a:xfrm>
              <a:off x="278124" y="3933056"/>
              <a:ext cx="2088232" cy="50405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endParaRPr lang="en-GB" altLang="en-US" sz="300" b="1">
                <a:latin typeface="Century Gothic" panose="020B0502020202020204" pitchFamily="34" charset="0"/>
              </a:endParaRPr>
            </a:p>
            <a:p>
              <a:r>
                <a:rPr lang="en-GB" altLang="en-US" sz="1400" b="1">
                  <a:latin typeface="Century Gothic" panose="020B0502020202020204" pitchFamily="34" charset="0"/>
                </a:rPr>
                <a:t>Core PE &amp; PDC/RE</a:t>
              </a:r>
            </a:p>
          </p:txBody>
        </p:sp>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8900" y="1814493"/>
              <a:ext cx="339012" cy="339012"/>
            </a:xfrm>
            <a:prstGeom prst="rect">
              <a:avLst/>
            </a:prstGeom>
          </p:spPr>
        </p:pic>
        <p:pic>
          <p:nvPicPr>
            <p:cNvPr id="18" name="Picture 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8900" y="2687493"/>
              <a:ext cx="339012" cy="339012"/>
            </a:xfrm>
            <a:prstGeom prst="rect">
              <a:avLst/>
            </a:prstGeom>
          </p:spPr>
        </p:pic>
        <p:pic>
          <p:nvPicPr>
            <p:cNvPr id="19" name="Picture 1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8900" y="3594044"/>
              <a:ext cx="339012" cy="339012"/>
            </a:xfrm>
            <a:prstGeom prst="rect">
              <a:avLst/>
            </a:prstGeom>
          </p:spPr>
        </p:pic>
      </p:grpSp>
      <p:grpSp>
        <p:nvGrpSpPr>
          <p:cNvPr id="2" name="Group 1"/>
          <p:cNvGrpSpPr/>
          <p:nvPr/>
        </p:nvGrpSpPr>
        <p:grpSpPr>
          <a:xfrm>
            <a:off x="3041332" y="1268760"/>
            <a:ext cx="5872208" cy="5385113"/>
            <a:chOff x="3041332" y="1268760"/>
            <a:chExt cx="5872208" cy="5385113"/>
          </a:xfrm>
        </p:grpSpPr>
        <p:sp>
          <p:nvSpPr>
            <p:cNvPr id="37" name="Rectangle 3"/>
            <p:cNvSpPr txBox="1">
              <a:spLocks noChangeArrowheads="1"/>
            </p:cNvSpPr>
            <p:nvPr/>
          </p:nvSpPr>
          <p:spPr>
            <a:xfrm>
              <a:off x="3041332" y="1268760"/>
              <a:ext cx="2901380" cy="5361459"/>
            </a:xfrm>
            <a:prstGeom prst="rect">
              <a:avLst/>
            </a:prstGeom>
          </p:spPr>
          <p:txBody>
            <a:bodyPr>
              <a:norm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en-GB" altLang="en-US" sz="2000" b="1" u="sng" kern="0">
                  <a:latin typeface="Century Gothic" panose="020B0502020202020204" pitchFamily="34" charset="0"/>
                </a:rPr>
                <a:t>YEAR 10</a:t>
              </a:r>
              <a:endParaRPr lang="en-GB" altLang="en-US" sz="2000" b="1" kern="0">
                <a:latin typeface="Century Gothic" panose="020B0502020202020204" pitchFamily="34" charset="0"/>
              </a:endParaRPr>
            </a:p>
            <a:p>
              <a:r>
                <a:rPr lang="en-GB" altLang="en-US" sz="2400" kern="0">
                  <a:latin typeface="Century Gothic" panose="020B0502020202020204" pitchFamily="34" charset="0"/>
                </a:rPr>
                <a:t>3 hours English</a:t>
              </a:r>
            </a:p>
            <a:p>
              <a:r>
                <a:rPr lang="en-GB" altLang="en-US" sz="2400" kern="0">
                  <a:latin typeface="Century Gothic" panose="020B0502020202020204" pitchFamily="34" charset="0"/>
                </a:rPr>
                <a:t>4 hours Maths</a:t>
              </a:r>
            </a:p>
            <a:p>
              <a:r>
                <a:rPr lang="en-GB" altLang="en-US" sz="2400" kern="0">
                  <a:latin typeface="Century Gothic" panose="020B0502020202020204" pitchFamily="34" charset="0"/>
                </a:rPr>
                <a:t>5 hours Science</a:t>
              </a:r>
            </a:p>
            <a:p>
              <a:r>
                <a:rPr lang="en-GB" altLang="en-US" sz="2400" kern="0">
                  <a:latin typeface="Century Gothic" panose="020B0502020202020204" pitchFamily="34" charset="0"/>
                </a:rPr>
                <a:t>1 hour PDC</a:t>
              </a:r>
            </a:p>
            <a:p>
              <a:r>
                <a:rPr lang="en-GB" altLang="en-US" sz="2400" kern="0">
                  <a:latin typeface="Century Gothic" panose="020B0502020202020204" pitchFamily="34" charset="0"/>
                </a:rPr>
                <a:t>1 hour PE</a:t>
              </a:r>
            </a:p>
            <a:p>
              <a:endParaRPr lang="en-GB" altLang="en-US" sz="2400" kern="0">
                <a:latin typeface="Century Gothic" panose="020B0502020202020204" pitchFamily="34" charset="0"/>
              </a:endParaRPr>
            </a:p>
            <a:p>
              <a:pPr marL="0" indent="0" algn="ctr">
                <a:buNone/>
              </a:pPr>
              <a:endParaRPr lang="en-GB" altLang="en-US" sz="2400" kern="0">
                <a:latin typeface="Century Gothic" panose="020B0502020202020204" pitchFamily="34" charset="0"/>
              </a:endParaRPr>
            </a:p>
            <a:p>
              <a:pPr marL="0" indent="0" algn="ctr">
                <a:buNone/>
              </a:pPr>
              <a:endParaRPr lang="en-GB" altLang="en-US" sz="2400" kern="0">
                <a:latin typeface="Century Gothic" panose="020B0502020202020204" pitchFamily="34" charset="0"/>
              </a:endParaRPr>
            </a:p>
            <a:p>
              <a:pPr marL="0" indent="0" algn="ctr">
                <a:buNone/>
              </a:pPr>
              <a:r>
                <a:rPr lang="en-GB" altLang="en-US" sz="2400" kern="0">
                  <a:latin typeface="Century Gothic" panose="020B0502020202020204" pitchFamily="34" charset="0"/>
                </a:rPr>
                <a:t>TOTAL= 14 hours</a:t>
              </a:r>
            </a:p>
          </p:txBody>
        </p:sp>
        <p:sp>
          <p:nvSpPr>
            <p:cNvPr id="38" name="Rectangle 4"/>
            <p:cNvSpPr txBox="1">
              <a:spLocks noChangeArrowheads="1"/>
            </p:cNvSpPr>
            <p:nvPr/>
          </p:nvSpPr>
          <p:spPr>
            <a:xfrm>
              <a:off x="6012160" y="1268761"/>
              <a:ext cx="2901380" cy="5385112"/>
            </a:xfrm>
            <a:prstGeom prst="rect">
              <a:avLst/>
            </a:prstGeom>
          </p:spPr>
          <p:txBody>
            <a:bodyPr>
              <a:norm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en-GB" altLang="en-US" sz="2000" b="1" u="sng" kern="0">
                  <a:latin typeface="Century Gothic" panose="020B0502020202020204" pitchFamily="34" charset="0"/>
                </a:rPr>
                <a:t>YEAR 11</a:t>
              </a:r>
            </a:p>
            <a:p>
              <a:r>
                <a:rPr lang="en-GB" altLang="en-US" sz="2400" kern="0">
                  <a:latin typeface="Century Gothic" panose="020B0502020202020204" pitchFamily="34" charset="0"/>
                </a:rPr>
                <a:t>4 hours English</a:t>
              </a:r>
            </a:p>
            <a:p>
              <a:r>
                <a:rPr lang="en-GB" altLang="en-US" sz="2400" kern="0">
                  <a:latin typeface="Century Gothic" panose="020B0502020202020204" pitchFamily="34" charset="0"/>
                </a:rPr>
                <a:t>4 hours Maths</a:t>
              </a:r>
            </a:p>
            <a:p>
              <a:r>
                <a:rPr lang="en-GB" altLang="en-US" sz="2400" kern="0">
                  <a:latin typeface="Century Gothic" panose="020B0502020202020204" pitchFamily="34" charset="0"/>
                </a:rPr>
                <a:t>7 hours Science</a:t>
              </a:r>
            </a:p>
            <a:p>
              <a:r>
                <a:rPr lang="en-GB" altLang="en-US" sz="2400" kern="0">
                  <a:latin typeface="Century Gothic" panose="020B0502020202020204" pitchFamily="34" charset="0"/>
                </a:rPr>
                <a:t>1 hour PDC</a:t>
              </a:r>
            </a:p>
            <a:p>
              <a:r>
                <a:rPr lang="en-GB" altLang="en-US" sz="2400" kern="0">
                  <a:latin typeface="Century Gothic" panose="020B0502020202020204" pitchFamily="34" charset="0"/>
                </a:rPr>
                <a:t>1 hour PE</a:t>
              </a:r>
            </a:p>
            <a:p>
              <a:r>
                <a:rPr lang="en-GB" altLang="en-US" sz="2400" kern="0">
                  <a:latin typeface="Century Gothic" panose="020B0502020202020204" pitchFamily="34" charset="0"/>
                </a:rPr>
                <a:t>1 hour Study/</a:t>
              </a:r>
            </a:p>
            <a:p>
              <a:pPr marL="0" indent="0">
                <a:buNone/>
              </a:pPr>
              <a:r>
                <a:rPr lang="en-GB" altLang="en-US" sz="2400" kern="0">
                  <a:latin typeface="Century Gothic" panose="020B0502020202020204" pitchFamily="34" charset="0"/>
                </a:rPr>
                <a:t>    Enrichment</a:t>
              </a:r>
            </a:p>
            <a:p>
              <a:endParaRPr lang="en-GB" altLang="en-US" sz="2800" kern="0">
                <a:latin typeface="Century Gothic" panose="020B0502020202020204" pitchFamily="34" charset="0"/>
              </a:endParaRPr>
            </a:p>
            <a:p>
              <a:pPr marL="0" indent="0">
                <a:buNone/>
              </a:pPr>
              <a:r>
                <a:rPr lang="en-GB" altLang="en-US" sz="2400" kern="0">
                  <a:latin typeface="Century Gothic" panose="020B0502020202020204" pitchFamily="34" charset="0"/>
                </a:rPr>
                <a:t>TOTAL= 18 hours</a:t>
              </a:r>
            </a:p>
          </p:txBody>
        </p:sp>
      </p:grpSp>
    </p:spTree>
    <p:extLst>
      <p:ext uri="{BB962C8B-B14F-4D97-AF65-F5344CB8AC3E}">
        <p14:creationId xmlns:p14="http://schemas.microsoft.com/office/powerpoint/2010/main" val="324807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77778E-7 -2.22222E-6 L -0.99219 0.00185 " pathEditMode="relative" rAng="0" ptsTypes="AA">
                                      <p:cBhvr>
                                        <p:cTn id="6" dur="2000" fill="hold"/>
                                        <p:tgtEl>
                                          <p:spTgt spid="36"/>
                                        </p:tgtEl>
                                        <p:attrNameLst>
                                          <p:attrName>ppt_x</p:attrName>
                                          <p:attrName>ppt_y</p:attrName>
                                        </p:attrNameLst>
                                      </p:cBhvr>
                                      <p:rCtr x="-49618" y="93"/>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179512" y="1124744"/>
            <a:ext cx="2448272" cy="5256584"/>
            <a:chOff x="107504" y="1124744"/>
            <a:chExt cx="2448272" cy="5256584"/>
          </a:xfrm>
        </p:grpSpPr>
        <p:sp>
          <p:nvSpPr>
            <p:cNvPr id="34" name="Rounded Rectangle 33"/>
            <p:cNvSpPr/>
            <p:nvPr/>
          </p:nvSpPr>
          <p:spPr bwMode="auto">
            <a:xfrm>
              <a:off x="107504" y="1124744"/>
              <a:ext cx="2448272" cy="5256584"/>
            </a:xfrm>
            <a:prstGeom prst="roundRect">
              <a:avLst>
                <a:gd name="adj" fmla="val 4924"/>
              </a:avLst>
            </a:prstGeom>
            <a:ln>
              <a:solidFill>
                <a:srgbClr val="990033"/>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anose="020B0502020202020204" pitchFamily="34" charset="0"/>
              </a:endParaRPr>
            </a:p>
          </p:txBody>
        </p:sp>
        <p:sp>
          <p:nvSpPr>
            <p:cNvPr id="7" name="Can 6"/>
            <p:cNvSpPr/>
            <p:nvPr/>
          </p:nvSpPr>
          <p:spPr bwMode="auto">
            <a:xfrm>
              <a:off x="251520" y="4653136"/>
              <a:ext cx="2232248" cy="1656184"/>
            </a:xfrm>
            <a:prstGeom prst="can">
              <a:avLst/>
            </a:prstGeom>
            <a:gradFill flip="none" rotWithShape="1">
              <a:gsLst>
                <a:gs pos="0">
                  <a:srgbClr val="7B1134">
                    <a:shade val="30000"/>
                    <a:satMod val="115000"/>
                  </a:srgbClr>
                </a:gs>
                <a:gs pos="50000">
                  <a:srgbClr val="7B1134">
                    <a:shade val="67500"/>
                    <a:satMod val="115000"/>
                  </a:srgbClr>
                </a:gs>
                <a:gs pos="100000">
                  <a:srgbClr val="7B1134">
                    <a:shade val="100000"/>
                    <a:satMod val="115000"/>
                  </a:srgbClr>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a:ln>
                    <a:noFill/>
                  </a:ln>
                  <a:solidFill>
                    <a:schemeClr val="bg1"/>
                  </a:solidFill>
                  <a:effectLst/>
                  <a:latin typeface="Century Gothic" panose="020B0502020202020204" pitchFamily="34" charset="0"/>
                </a:rPr>
                <a:t>Core 1</a:t>
              </a:r>
            </a:p>
            <a:p>
              <a:pPr marL="0" marR="0" indent="0" algn="ctr" defTabSz="914400" rtl="0" eaLnBrk="1" fontAlgn="base" latinLnBrk="0" hangingPunct="1">
                <a:lnSpc>
                  <a:spcPct val="100000"/>
                </a:lnSpc>
                <a:spcBef>
                  <a:spcPct val="0"/>
                </a:spcBef>
                <a:spcAft>
                  <a:spcPct val="0"/>
                </a:spcAft>
                <a:buClrTx/>
                <a:buSzTx/>
                <a:buFontTx/>
                <a:buNone/>
                <a:tabLst/>
              </a:pPr>
              <a:r>
                <a:rPr lang="en-GB" sz="1600">
                  <a:solidFill>
                    <a:schemeClr val="bg1"/>
                  </a:solidFill>
                  <a:latin typeface="Century Gothic" panose="020B0502020202020204" pitchFamily="34" charset="0"/>
                </a:rPr>
                <a:t>Compulsory Curriculum</a:t>
              </a:r>
              <a:endParaRPr kumimoji="0" lang="en-GB" sz="1600" b="0" i="0" u="none" strike="noStrike" cap="none" normalizeH="0" baseline="0">
                <a:ln>
                  <a:noFill/>
                </a:ln>
                <a:solidFill>
                  <a:schemeClr val="bg1"/>
                </a:solidFill>
                <a:effectLst/>
                <a:latin typeface="Century Gothic" panose="020B0502020202020204" pitchFamily="34" charset="0"/>
              </a:endParaRPr>
            </a:p>
          </p:txBody>
        </p:sp>
        <p:sp>
          <p:nvSpPr>
            <p:cNvPr id="12" name="Rounded Rectangle 11"/>
            <p:cNvSpPr/>
            <p:nvPr/>
          </p:nvSpPr>
          <p:spPr bwMode="auto">
            <a:xfrm>
              <a:off x="251520" y="1268760"/>
              <a:ext cx="2088232" cy="50405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r>
                <a:rPr lang="en-GB" altLang="en-US" sz="1400" b="1">
                  <a:latin typeface="Century Gothic" panose="020B0502020202020204" pitchFamily="34" charset="0"/>
                </a:rPr>
                <a:t>English &amp; English Literature</a:t>
              </a:r>
            </a:p>
          </p:txBody>
        </p:sp>
        <p:sp>
          <p:nvSpPr>
            <p:cNvPr id="13" name="Rounded Rectangle 12"/>
            <p:cNvSpPr/>
            <p:nvPr/>
          </p:nvSpPr>
          <p:spPr bwMode="auto">
            <a:xfrm>
              <a:off x="251520" y="2156859"/>
              <a:ext cx="2088232" cy="50405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endParaRPr lang="en-GB" altLang="en-US" sz="300" b="1">
                <a:latin typeface="Century Gothic" panose="020B0502020202020204" pitchFamily="34" charset="0"/>
              </a:endParaRPr>
            </a:p>
            <a:p>
              <a:r>
                <a:rPr lang="en-GB" altLang="en-US" sz="1400" b="1">
                  <a:latin typeface="Century Gothic" panose="020B0502020202020204" pitchFamily="34" charset="0"/>
                </a:rPr>
                <a:t>Mathematics</a:t>
              </a:r>
            </a:p>
          </p:txBody>
        </p:sp>
        <p:sp>
          <p:nvSpPr>
            <p:cNvPr id="14" name="Rounded Rectangle 13"/>
            <p:cNvSpPr/>
            <p:nvPr/>
          </p:nvSpPr>
          <p:spPr bwMode="auto">
            <a:xfrm>
              <a:off x="254632" y="3063240"/>
              <a:ext cx="2088232" cy="485774"/>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r>
                <a:rPr lang="en-GB" altLang="en-US" sz="1400" b="1">
                  <a:latin typeface="Century Gothic" panose="020B0502020202020204" pitchFamily="34" charset="0"/>
                </a:rPr>
                <a:t>Combined Science</a:t>
              </a:r>
            </a:p>
          </p:txBody>
        </p:sp>
        <p:sp>
          <p:nvSpPr>
            <p:cNvPr id="16" name="Rounded Rectangle 15"/>
            <p:cNvSpPr/>
            <p:nvPr/>
          </p:nvSpPr>
          <p:spPr bwMode="auto">
            <a:xfrm>
              <a:off x="278124" y="3933056"/>
              <a:ext cx="2088232" cy="50405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endParaRPr lang="en-GB" altLang="en-US" sz="300" b="1">
                <a:latin typeface="Century Gothic" panose="020B0502020202020204" pitchFamily="34" charset="0"/>
              </a:endParaRPr>
            </a:p>
            <a:p>
              <a:r>
                <a:rPr lang="en-GB" altLang="en-US" sz="1400" b="1">
                  <a:latin typeface="Century Gothic" panose="020B0502020202020204" pitchFamily="34" charset="0"/>
                </a:rPr>
                <a:t>Core PE &amp; PDC/RE</a:t>
              </a:r>
            </a:p>
          </p:txBody>
        </p:sp>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8900" y="1814493"/>
              <a:ext cx="339012" cy="339012"/>
            </a:xfrm>
            <a:prstGeom prst="rect">
              <a:avLst/>
            </a:prstGeom>
          </p:spPr>
        </p:pic>
        <p:pic>
          <p:nvPicPr>
            <p:cNvPr id="18" name="Picture 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8900" y="2687493"/>
              <a:ext cx="339012" cy="339012"/>
            </a:xfrm>
            <a:prstGeom prst="rect">
              <a:avLst/>
            </a:prstGeom>
          </p:spPr>
        </p:pic>
        <p:pic>
          <p:nvPicPr>
            <p:cNvPr id="19" name="Picture 1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8900" y="3594044"/>
              <a:ext cx="339012" cy="339012"/>
            </a:xfrm>
            <a:prstGeom prst="rect">
              <a:avLst/>
            </a:prstGeom>
          </p:spPr>
        </p:pic>
      </p:grpSp>
      <p:sp>
        <p:nvSpPr>
          <p:cNvPr id="37" name="Rectangle 3"/>
          <p:cNvSpPr txBox="1">
            <a:spLocks noChangeArrowheads="1"/>
          </p:cNvSpPr>
          <p:nvPr/>
        </p:nvSpPr>
        <p:spPr>
          <a:xfrm>
            <a:off x="2987824" y="1216322"/>
            <a:ext cx="5851148" cy="5433467"/>
          </a:xfrm>
          <a:prstGeom prst="rect">
            <a:avLst/>
          </a:prstGeom>
        </p:spPr>
        <p:txBody>
          <a:bodyPr>
            <a:norm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2000">
                <a:latin typeface="Century Gothic" panose="020B0502020202020204" pitchFamily="34" charset="0"/>
              </a:rPr>
              <a:t>Religious Education, Personal Development   &amp; Citizenship</a:t>
            </a:r>
            <a:endParaRPr lang="en-GB" altLang="en-US" sz="1400">
              <a:latin typeface="Century Gothic" panose="020B0502020202020204" pitchFamily="34" charset="0"/>
            </a:endParaRPr>
          </a:p>
          <a:p>
            <a:pPr lvl="1"/>
            <a:r>
              <a:rPr lang="en-GB" altLang="en-US" sz="1400">
                <a:latin typeface="Century Gothic" panose="020B0502020202020204" pitchFamily="34" charset="0"/>
              </a:rPr>
              <a:t>Drugs and Health Education </a:t>
            </a:r>
          </a:p>
          <a:p>
            <a:pPr lvl="1"/>
            <a:r>
              <a:rPr lang="en-GB" altLang="en-US" sz="1400">
                <a:latin typeface="Century Gothic" panose="020B0502020202020204" pitchFamily="34" charset="0"/>
              </a:rPr>
              <a:t>Sex and Relationships</a:t>
            </a:r>
          </a:p>
          <a:p>
            <a:pPr lvl="1"/>
            <a:r>
              <a:rPr lang="en-GB" altLang="en-US" sz="1400">
                <a:latin typeface="Century Gothic" panose="020B0502020202020204" pitchFamily="34" charset="0"/>
              </a:rPr>
              <a:t>Careers </a:t>
            </a:r>
          </a:p>
          <a:p>
            <a:pPr lvl="1"/>
            <a:r>
              <a:rPr lang="en-GB" altLang="en-US" sz="1400">
                <a:latin typeface="Century Gothic" panose="020B0502020202020204" pitchFamily="34" charset="0"/>
              </a:rPr>
              <a:t>RE - Ethics </a:t>
            </a:r>
            <a:endParaRPr lang="en-US" sz="1400">
              <a:latin typeface="Century Gothic" panose="020B0502020202020204" pitchFamily="34" charset="0"/>
            </a:endParaRPr>
          </a:p>
          <a:p>
            <a:r>
              <a:rPr lang="en-US" sz="2000">
                <a:latin typeface="Century Gothic" panose="020B0502020202020204" pitchFamily="34" charset="0"/>
              </a:rPr>
              <a:t>Physical Education</a:t>
            </a:r>
          </a:p>
          <a:p>
            <a:r>
              <a:rPr lang="en-GB" sz="2000">
                <a:latin typeface="Century Gothic" panose="020B0502020202020204" pitchFamily="34" charset="0"/>
              </a:rPr>
              <a:t>Enrichment </a:t>
            </a:r>
          </a:p>
          <a:p>
            <a:pPr lvl="1"/>
            <a:r>
              <a:rPr lang="en-GB" sz="1800">
                <a:latin typeface="Century Gothic" panose="020B0502020202020204" pitchFamily="34" charset="0"/>
              </a:rPr>
              <a:t>1 hour of Thursday afternoon in Year 11 is either a Study Period or Duke of Edinburgh award.</a:t>
            </a:r>
          </a:p>
          <a:p>
            <a:endParaRPr lang="en-US" sz="2000">
              <a:latin typeface="Century Gothic" panose="020B0502020202020204" pitchFamily="34" charset="0"/>
            </a:endParaRPr>
          </a:p>
        </p:txBody>
      </p:sp>
      <p:sp>
        <p:nvSpPr>
          <p:cNvPr id="2" name="Title 1"/>
          <p:cNvSpPr>
            <a:spLocks noGrp="1"/>
          </p:cNvSpPr>
          <p:nvPr>
            <p:ph type="title"/>
          </p:nvPr>
        </p:nvSpPr>
        <p:spPr>
          <a:xfrm>
            <a:off x="1078900" y="171633"/>
            <a:ext cx="7957596" cy="634082"/>
          </a:xfrm>
        </p:spPr>
        <p:txBody>
          <a:bodyPr/>
          <a:lstStyle/>
          <a:p>
            <a:r>
              <a:rPr lang="en-GB" sz="2000"/>
              <a:t>Ecclesbourne Options – Combined Science Route</a:t>
            </a:r>
            <a:br>
              <a:rPr lang="en-GB" sz="2000"/>
            </a:br>
            <a:r>
              <a:rPr lang="en-GB" sz="1800"/>
              <a:t>Compulsory Curriculum – Core PE/RS/PDC </a:t>
            </a:r>
            <a:endParaRPr lang="en-GB" sz="2000"/>
          </a:p>
        </p:txBody>
      </p:sp>
      <p:pic>
        <p:nvPicPr>
          <p:cNvPr id="15" name="Picture 14">
            <a:extLst>
              <a:ext uri="{FF2B5EF4-FFF2-40B4-BE49-F238E27FC236}">
                <a16:creationId xmlns:a16="http://schemas.microsoft.com/office/drawing/2014/main" id="{FD9A5449-627B-4AF4-8224-588EF03645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31245" y="5057625"/>
            <a:ext cx="1222436" cy="1323703"/>
          </a:xfrm>
          <a:prstGeom prst="rect">
            <a:avLst/>
          </a:prstGeom>
        </p:spPr>
      </p:pic>
    </p:spTree>
    <p:extLst>
      <p:ext uri="{BB962C8B-B14F-4D97-AF65-F5344CB8AC3E}">
        <p14:creationId xmlns:p14="http://schemas.microsoft.com/office/powerpoint/2010/main" val="3641631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bwMode="auto">
          <a:xfrm>
            <a:off x="179512" y="1124744"/>
            <a:ext cx="2448272" cy="5256584"/>
          </a:xfrm>
          <a:prstGeom prst="roundRect">
            <a:avLst>
              <a:gd name="adj" fmla="val 4924"/>
            </a:avLst>
          </a:prstGeom>
          <a:ln>
            <a:solidFill>
              <a:srgbClr val="990033"/>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anose="020B0502020202020204" pitchFamily="34" charset="0"/>
            </a:endParaRPr>
          </a:p>
        </p:txBody>
      </p:sp>
      <p:sp>
        <p:nvSpPr>
          <p:cNvPr id="5" name="Title 4"/>
          <p:cNvSpPr>
            <a:spLocks noGrp="1"/>
          </p:cNvSpPr>
          <p:nvPr>
            <p:ph type="title"/>
          </p:nvPr>
        </p:nvSpPr>
        <p:spPr>
          <a:xfrm>
            <a:off x="2627784" y="188640"/>
            <a:ext cx="6377880" cy="634082"/>
          </a:xfrm>
        </p:spPr>
        <p:txBody>
          <a:bodyPr/>
          <a:lstStyle/>
          <a:p>
            <a:r>
              <a:rPr lang="en-GB" sz="2000"/>
              <a:t>Ecclesbourne Options – Combined Science Route</a:t>
            </a:r>
            <a:br>
              <a:rPr lang="en-GB" sz="2000"/>
            </a:br>
            <a:r>
              <a:rPr lang="en-GB" sz="2000"/>
              <a:t>Core 2 </a:t>
            </a:r>
            <a:r>
              <a:rPr lang="en-GB" sz="1800"/>
              <a:t>Humanities and Languages – Learning Hours</a:t>
            </a:r>
          </a:p>
        </p:txBody>
      </p:sp>
      <p:sp>
        <p:nvSpPr>
          <p:cNvPr id="7" name="Can 6"/>
          <p:cNvSpPr/>
          <p:nvPr/>
        </p:nvSpPr>
        <p:spPr bwMode="auto">
          <a:xfrm>
            <a:off x="323528" y="4653136"/>
            <a:ext cx="2232248" cy="1656184"/>
          </a:xfrm>
          <a:prstGeom prst="can">
            <a:avLst/>
          </a:prstGeom>
          <a:gradFill flip="none" rotWithShape="1">
            <a:gsLst>
              <a:gs pos="0">
                <a:srgbClr val="7B1134">
                  <a:shade val="30000"/>
                  <a:satMod val="115000"/>
                </a:srgbClr>
              </a:gs>
              <a:gs pos="50000">
                <a:srgbClr val="7B1134">
                  <a:shade val="67500"/>
                  <a:satMod val="115000"/>
                </a:srgbClr>
              </a:gs>
              <a:gs pos="100000">
                <a:srgbClr val="7B1134">
                  <a:shade val="100000"/>
                  <a:satMod val="115000"/>
                </a:srgbClr>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a:ln>
                  <a:noFill/>
                </a:ln>
                <a:solidFill>
                  <a:schemeClr val="bg1"/>
                </a:solidFill>
                <a:effectLst/>
                <a:latin typeface="Century Gothic" panose="020B0502020202020204" pitchFamily="34" charset="0"/>
              </a:rPr>
              <a:t>Core 1</a:t>
            </a:r>
          </a:p>
          <a:p>
            <a:pPr marL="0" marR="0" indent="0" algn="ctr" defTabSz="914400" rtl="0" eaLnBrk="1" fontAlgn="base" latinLnBrk="0" hangingPunct="1">
              <a:lnSpc>
                <a:spcPct val="100000"/>
              </a:lnSpc>
              <a:spcBef>
                <a:spcPct val="0"/>
              </a:spcBef>
              <a:spcAft>
                <a:spcPct val="0"/>
              </a:spcAft>
              <a:buClrTx/>
              <a:buSzTx/>
              <a:buFontTx/>
              <a:buNone/>
              <a:tabLst/>
            </a:pPr>
            <a:r>
              <a:rPr lang="en-GB" sz="1600">
                <a:solidFill>
                  <a:schemeClr val="bg1"/>
                </a:solidFill>
                <a:latin typeface="Century Gothic" panose="020B0502020202020204" pitchFamily="34" charset="0"/>
              </a:rPr>
              <a:t>Compulsory Curriculum</a:t>
            </a:r>
            <a:endParaRPr kumimoji="0" lang="en-GB" sz="1600" b="0" i="0" u="none" strike="noStrike" cap="none" normalizeH="0" baseline="0">
              <a:ln>
                <a:noFill/>
              </a:ln>
              <a:solidFill>
                <a:schemeClr val="bg1"/>
              </a:solidFill>
              <a:effectLst/>
              <a:latin typeface="Century Gothic" panose="020B0502020202020204" pitchFamily="34" charset="0"/>
            </a:endParaRPr>
          </a:p>
        </p:txBody>
      </p:sp>
      <p:sp>
        <p:nvSpPr>
          <p:cNvPr id="12" name="Rounded Rectangle 11"/>
          <p:cNvSpPr/>
          <p:nvPr/>
        </p:nvSpPr>
        <p:spPr bwMode="auto">
          <a:xfrm>
            <a:off x="323528" y="1268760"/>
            <a:ext cx="2088232" cy="50405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r>
              <a:rPr lang="en-GB" altLang="en-US" sz="1400" b="1">
                <a:latin typeface="Century Gothic" panose="020B0502020202020204" pitchFamily="34" charset="0"/>
              </a:rPr>
              <a:t>English &amp; English Literature</a:t>
            </a:r>
          </a:p>
        </p:txBody>
      </p:sp>
      <p:sp>
        <p:nvSpPr>
          <p:cNvPr id="13" name="Rounded Rectangle 12"/>
          <p:cNvSpPr/>
          <p:nvPr/>
        </p:nvSpPr>
        <p:spPr bwMode="auto">
          <a:xfrm>
            <a:off x="323528" y="2156859"/>
            <a:ext cx="2088232" cy="50405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endParaRPr lang="en-GB" altLang="en-US" sz="300" b="1">
              <a:latin typeface="Century Gothic" panose="020B0502020202020204" pitchFamily="34" charset="0"/>
            </a:endParaRPr>
          </a:p>
          <a:p>
            <a:r>
              <a:rPr lang="en-GB" altLang="en-US" sz="1400" b="1">
                <a:latin typeface="Century Gothic" panose="020B0502020202020204" pitchFamily="34" charset="0"/>
              </a:rPr>
              <a:t>Mathematics</a:t>
            </a:r>
          </a:p>
        </p:txBody>
      </p:sp>
      <p:sp>
        <p:nvSpPr>
          <p:cNvPr id="14" name="Rounded Rectangle 13"/>
          <p:cNvSpPr/>
          <p:nvPr/>
        </p:nvSpPr>
        <p:spPr bwMode="auto">
          <a:xfrm>
            <a:off x="326640" y="3063240"/>
            <a:ext cx="2088232" cy="485774"/>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r>
              <a:rPr lang="en-GB" altLang="en-US" sz="1400" b="1">
                <a:latin typeface="Century Gothic" panose="020B0502020202020204" pitchFamily="34" charset="0"/>
              </a:rPr>
              <a:t>Combined Science</a:t>
            </a:r>
          </a:p>
        </p:txBody>
      </p:sp>
      <p:sp>
        <p:nvSpPr>
          <p:cNvPr id="16" name="Rounded Rectangle 15"/>
          <p:cNvSpPr/>
          <p:nvPr/>
        </p:nvSpPr>
        <p:spPr bwMode="auto">
          <a:xfrm>
            <a:off x="350132" y="3933056"/>
            <a:ext cx="2088232" cy="50405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endParaRPr lang="en-GB" altLang="en-US" sz="300" b="1">
              <a:latin typeface="Century Gothic" panose="020B0502020202020204" pitchFamily="34" charset="0"/>
            </a:endParaRPr>
          </a:p>
          <a:p>
            <a:r>
              <a:rPr lang="en-GB" altLang="en-US" sz="1400" b="1">
                <a:latin typeface="Century Gothic" panose="020B0502020202020204" pitchFamily="34" charset="0"/>
              </a:rPr>
              <a:t>Core PE &amp; PDC/RE</a:t>
            </a:r>
          </a:p>
        </p:txBody>
      </p:sp>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0908" y="1814493"/>
            <a:ext cx="339012" cy="339012"/>
          </a:xfrm>
          <a:prstGeom prst="rect">
            <a:avLst/>
          </a:prstGeom>
        </p:spPr>
      </p:pic>
      <p:pic>
        <p:nvPicPr>
          <p:cNvPr id="18" name="Picture 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0908" y="2687493"/>
            <a:ext cx="339012" cy="339012"/>
          </a:xfrm>
          <a:prstGeom prst="rect">
            <a:avLst/>
          </a:prstGeom>
        </p:spPr>
      </p:pic>
      <p:pic>
        <p:nvPicPr>
          <p:cNvPr id="19" name="Picture 1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0908" y="3594044"/>
            <a:ext cx="339012" cy="339012"/>
          </a:xfrm>
          <a:prstGeom prst="rect">
            <a:avLst/>
          </a:prstGeom>
        </p:spPr>
      </p:pic>
      <p:pic>
        <p:nvPicPr>
          <p:cNvPr id="23" name="Picture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6290" y="5258812"/>
            <a:ext cx="565550" cy="565550"/>
          </a:xfrm>
          <a:prstGeom prst="rect">
            <a:avLst/>
          </a:prstGeom>
        </p:spPr>
      </p:pic>
      <p:grpSp>
        <p:nvGrpSpPr>
          <p:cNvPr id="2" name="Group 1"/>
          <p:cNvGrpSpPr/>
          <p:nvPr/>
        </p:nvGrpSpPr>
        <p:grpSpPr>
          <a:xfrm>
            <a:off x="9252520" y="1124744"/>
            <a:ext cx="2453343" cy="5256584"/>
            <a:chOff x="2987824" y="1135258"/>
            <a:chExt cx="2453343" cy="5256584"/>
          </a:xfrm>
        </p:grpSpPr>
        <p:sp>
          <p:nvSpPr>
            <p:cNvPr id="35" name="Rounded Rectangle 34"/>
            <p:cNvSpPr/>
            <p:nvPr/>
          </p:nvSpPr>
          <p:spPr bwMode="auto">
            <a:xfrm>
              <a:off x="2987824" y="1135258"/>
              <a:ext cx="2453343" cy="5256584"/>
            </a:xfrm>
            <a:prstGeom prst="roundRect">
              <a:avLst>
                <a:gd name="adj" fmla="val 4924"/>
              </a:avLst>
            </a:prstGeom>
            <a:ln>
              <a:solidFill>
                <a:srgbClr val="990033"/>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anose="020B0502020202020204" pitchFamily="34" charset="0"/>
              </a:endParaRPr>
            </a:p>
          </p:txBody>
        </p:sp>
        <p:sp>
          <p:nvSpPr>
            <p:cNvPr id="10" name="Can 9"/>
            <p:cNvSpPr/>
            <p:nvPr/>
          </p:nvSpPr>
          <p:spPr bwMode="auto">
            <a:xfrm>
              <a:off x="3064903" y="4653136"/>
              <a:ext cx="2232248" cy="1656184"/>
            </a:xfrm>
            <a:prstGeom prst="can">
              <a:avLst/>
            </a:prstGeom>
            <a:gradFill flip="none" rotWithShape="1">
              <a:gsLst>
                <a:gs pos="0">
                  <a:srgbClr val="5B9BD5">
                    <a:shade val="30000"/>
                    <a:satMod val="115000"/>
                  </a:srgbClr>
                </a:gs>
                <a:gs pos="50000">
                  <a:srgbClr val="5B9BD5">
                    <a:shade val="67500"/>
                    <a:satMod val="115000"/>
                  </a:srgbClr>
                </a:gs>
                <a:gs pos="100000">
                  <a:srgbClr val="5B9BD5">
                    <a:shade val="100000"/>
                    <a:satMod val="115000"/>
                  </a:srgbClr>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a:ln>
                    <a:noFill/>
                  </a:ln>
                  <a:solidFill>
                    <a:schemeClr val="bg1"/>
                  </a:solidFill>
                  <a:effectLst/>
                  <a:latin typeface="Century Gothic" panose="020B0502020202020204" pitchFamily="34" charset="0"/>
                </a:rPr>
                <a:t>Core 2</a:t>
              </a:r>
            </a:p>
            <a:p>
              <a:pPr eaLnBrk="1" hangingPunct="1"/>
              <a:r>
                <a:rPr lang="en-GB" sz="1600">
                  <a:solidFill>
                    <a:schemeClr val="bg1"/>
                  </a:solidFill>
                  <a:latin typeface="Century Gothic" panose="020B0502020202020204" pitchFamily="34" charset="0"/>
                </a:rPr>
                <a:t>Humanities </a:t>
              </a:r>
              <a:endParaRPr kumimoji="0" lang="en-GB" sz="1600" b="0" i="0" u="none" strike="noStrike" cap="none" normalizeH="0" baseline="0">
                <a:ln>
                  <a:noFill/>
                </a:ln>
                <a:solidFill>
                  <a:schemeClr val="bg1"/>
                </a:solidFill>
                <a:effectLst/>
                <a:latin typeface="Century Gothic" panose="020B0502020202020204" pitchFamily="34" charset="0"/>
              </a:endParaRPr>
            </a:p>
          </p:txBody>
        </p:sp>
        <p:sp>
          <p:nvSpPr>
            <p:cNvPr id="29" name="Rounded Rectangle 28"/>
            <p:cNvSpPr/>
            <p:nvPr/>
          </p:nvSpPr>
          <p:spPr bwMode="auto">
            <a:xfrm>
              <a:off x="3078811" y="2364686"/>
              <a:ext cx="2204432" cy="1005654"/>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endParaRPr lang="en-GB" altLang="en-US" sz="400" b="1">
                <a:latin typeface="Century Gothic" panose="020B0502020202020204" pitchFamily="34" charset="0"/>
              </a:endParaRPr>
            </a:p>
            <a:p>
              <a:endParaRPr lang="en-GB" altLang="en-US" sz="1600" b="1">
                <a:latin typeface="Century Gothic" panose="020B0502020202020204" pitchFamily="34" charset="0"/>
              </a:endParaRPr>
            </a:p>
            <a:p>
              <a:r>
                <a:rPr lang="en-GB" altLang="en-US" sz="1400" b="1">
                  <a:latin typeface="Century Gothic" panose="020B0502020202020204" pitchFamily="34" charset="0"/>
                </a:rPr>
                <a:t>History </a:t>
              </a:r>
              <a:r>
                <a:rPr lang="en-GB" altLang="en-US" sz="1400" i="1">
                  <a:latin typeface="Century Gothic" panose="020B0502020202020204" pitchFamily="34" charset="0"/>
                </a:rPr>
                <a:t>or</a:t>
              </a:r>
              <a:r>
                <a:rPr lang="en-GB" altLang="en-US" sz="1400" b="1">
                  <a:latin typeface="Century Gothic" panose="020B0502020202020204" pitchFamily="34" charset="0"/>
                </a:rPr>
                <a:t> Geography </a:t>
              </a:r>
              <a:endParaRPr lang="en-GB" altLang="en-US" sz="1600" b="1">
                <a:latin typeface="Century Gothic" panose="020B0502020202020204" pitchFamily="34" charset="0"/>
              </a:endParaRPr>
            </a:p>
          </p:txBody>
        </p:sp>
      </p:grpSp>
      <p:sp>
        <p:nvSpPr>
          <p:cNvPr id="21" name="Rectangle 4"/>
          <p:cNvSpPr txBox="1">
            <a:spLocks noChangeArrowheads="1"/>
          </p:cNvSpPr>
          <p:nvPr/>
        </p:nvSpPr>
        <p:spPr>
          <a:xfrm>
            <a:off x="6012160" y="1268761"/>
            <a:ext cx="2901380" cy="5385112"/>
          </a:xfrm>
          <a:prstGeom prst="rect">
            <a:avLst/>
          </a:prstGeom>
        </p:spPr>
        <p:txBody>
          <a:bodyPr>
            <a:norm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en-GB" altLang="en-US" sz="2000" b="1" u="sng" kern="0">
                <a:latin typeface="Century Gothic" panose="020B0502020202020204" pitchFamily="34" charset="0"/>
              </a:rPr>
              <a:t>YEAR 10</a:t>
            </a:r>
          </a:p>
          <a:p>
            <a:r>
              <a:rPr lang="en-GB" altLang="en-US" sz="2400" kern="0">
                <a:latin typeface="Century Gothic" panose="020B0502020202020204" pitchFamily="34" charset="0"/>
              </a:rPr>
              <a:t>3 hrs Humanities</a:t>
            </a:r>
          </a:p>
          <a:p>
            <a:pPr marL="0" indent="0">
              <a:buNone/>
            </a:pPr>
            <a:endParaRPr lang="en-GB" altLang="en-US" sz="2000" b="1" u="sng" kern="0">
              <a:latin typeface="Century Gothic" panose="020B0502020202020204" pitchFamily="34" charset="0"/>
            </a:endParaRPr>
          </a:p>
          <a:p>
            <a:pPr marL="0" indent="0">
              <a:buNone/>
            </a:pPr>
            <a:r>
              <a:rPr lang="en-GB" altLang="en-US" sz="2000" b="1" u="sng" kern="0">
                <a:latin typeface="Century Gothic" panose="020B0502020202020204" pitchFamily="34" charset="0"/>
              </a:rPr>
              <a:t>YEAR 11</a:t>
            </a:r>
          </a:p>
          <a:p>
            <a:r>
              <a:rPr lang="en-GB" altLang="en-US" sz="2400" kern="0">
                <a:latin typeface="Century Gothic" panose="020B0502020202020204" pitchFamily="34" charset="0"/>
              </a:rPr>
              <a:t>2 hrs Humanities</a:t>
            </a:r>
          </a:p>
          <a:p>
            <a:pPr marL="0" indent="0">
              <a:buNone/>
            </a:pPr>
            <a:endParaRPr lang="en-GB" altLang="en-US" sz="2400" kern="0">
              <a:latin typeface="Century Gothic" panose="020B0502020202020204" pitchFamily="34" charset="0"/>
            </a:endParaRPr>
          </a:p>
          <a:p>
            <a:endParaRPr lang="en-GB" altLang="en-US" sz="2800" kern="0">
              <a:latin typeface="Century Gothic" panose="020B0502020202020204" pitchFamily="34" charset="0"/>
            </a:endParaRPr>
          </a:p>
        </p:txBody>
      </p:sp>
      <p:pic>
        <p:nvPicPr>
          <p:cNvPr id="20" name="Picture 19">
            <a:extLst>
              <a:ext uri="{FF2B5EF4-FFF2-40B4-BE49-F238E27FC236}">
                <a16:creationId xmlns:a16="http://schemas.microsoft.com/office/drawing/2014/main" id="{2ED8068E-8438-4D05-BE12-71AABE23466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31245" y="5057625"/>
            <a:ext cx="1222436" cy="1323703"/>
          </a:xfrm>
          <a:prstGeom prst="rect">
            <a:avLst/>
          </a:prstGeom>
        </p:spPr>
      </p:pic>
    </p:spTree>
    <p:extLst>
      <p:ext uri="{BB962C8B-B14F-4D97-AF65-F5344CB8AC3E}">
        <p14:creationId xmlns:p14="http://schemas.microsoft.com/office/powerpoint/2010/main" val="228929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348 -0.00532 L -0.67743 -2.22222E-6 " pathEditMode="relative" rAng="0" ptsTypes="AA">
                                      <p:cBhvr>
                                        <p:cTn id="6" dur="2000" fill="hold"/>
                                        <p:tgtEl>
                                          <p:spTgt spid="2"/>
                                        </p:tgtEl>
                                        <p:attrNameLst>
                                          <p:attrName>ppt_x</p:attrName>
                                          <p:attrName>ppt_y</p:attrName>
                                        </p:attrNameLst>
                                      </p:cBhvr>
                                      <p:rCtr x="-33698" y="255"/>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p:cNvSpPr/>
          <p:nvPr/>
        </p:nvSpPr>
        <p:spPr bwMode="auto">
          <a:xfrm>
            <a:off x="2987824" y="1135258"/>
            <a:ext cx="2453343" cy="5256584"/>
          </a:xfrm>
          <a:prstGeom prst="roundRect">
            <a:avLst>
              <a:gd name="adj" fmla="val 4924"/>
            </a:avLst>
          </a:prstGeom>
          <a:ln>
            <a:solidFill>
              <a:srgbClr val="990033"/>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anose="020B0502020202020204" pitchFamily="34" charset="0"/>
            </a:endParaRPr>
          </a:p>
        </p:txBody>
      </p:sp>
      <p:sp>
        <p:nvSpPr>
          <p:cNvPr id="34" name="Rounded Rectangle 33"/>
          <p:cNvSpPr/>
          <p:nvPr/>
        </p:nvSpPr>
        <p:spPr bwMode="auto">
          <a:xfrm>
            <a:off x="107504" y="1124744"/>
            <a:ext cx="2448272" cy="5256584"/>
          </a:xfrm>
          <a:prstGeom prst="roundRect">
            <a:avLst>
              <a:gd name="adj" fmla="val 4924"/>
            </a:avLst>
          </a:prstGeom>
          <a:ln>
            <a:solidFill>
              <a:srgbClr val="990033"/>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anose="020B0502020202020204" pitchFamily="34" charset="0"/>
            </a:endParaRPr>
          </a:p>
        </p:txBody>
      </p:sp>
      <p:sp>
        <p:nvSpPr>
          <p:cNvPr id="7" name="Can 6"/>
          <p:cNvSpPr/>
          <p:nvPr/>
        </p:nvSpPr>
        <p:spPr bwMode="auto">
          <a:xfrm>
            <a:off x="251520" y="4653136"/>
            <a:ext cx="2232248" cy="1656184"/>
          </a:xfrm>
          <a:prstGeom prst="can">
            <a:avLst/>
          </a:prstGeom>
          <a:gradFill flip="none" rotWithShape="1">
            <a:gsLst>
              <a:gs pos="0">
                <a:srgbClr val="7B1134">
                  <a:shade val="30000"/>
                  <a:satMod val="115000"/>
                </a:srgbClr>
              </a:gs>
              <a:gs pos="50000">
                <a:srgbClr val="7B1134">
                  <a:shade val="67500"/>
                  <a:satMod val="115000"/>
                </a:srgbClr>
              </a:gs>
              <a:gs pos="100000">
                <a:srgbClr val="7B1134">
                  <a:shade val="100000"/>
                  <a:satMod val="115000"/>
                </a:srgbClr>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a:ln>
                  <a:noFill/>
                </a:ln>
                <a:solidFill>
                  <a:schemeClr val="bg1"/>
                </a:solidFill>
                <a:effectLst/>
                <a:latin typeface="Century Gothic" panose="020B0502020202020204" pitchFamily="34" charset="0"/>
              </a:rPr>
              <a:t>Core 1</a:t>
            </a:r>
          </a:p>
          <a:p>
            <a:pPr marL="0" marR="0" indent="0" algn="ctr" defTabSz="914400" rtl="0" eaLnBrk="1" fontAlgn="base" latinLnBrk="0" hangingPunct="1">
              <a:lnSpc>
                <a:spcPct val="100000"/>
              </a:lnSpc>
              <a:spcBef>
                <a:spcPct val="0"/>
              </a:spcBef>
              <a:spcAft>
                <a:spcPct val="0"/>
              </a:spcAft>
              <a:buClrTx/>
              <a:buSzTx/>
              <a:buFontTx/>
              <a:buNone/>
              <a:tabLst/>
            </a:pPr>
            <a:r>
              <a:rPr lang="en-GB" sz="1600">
                <a:solidFill>
                  <a:schemeClr val="bg1"/>
                </a:solidFill>
                <a:latin typeface="Century Gothic" panose="020B0502020202020204" pitchFamily="34" charset="0"/>
              </a:rPr>
              <a:t>Compulsory Curriculum</a:t>
            </a:r>
            <a:endParaRPr kumimoji="0" lang="en-GB" sz="1600" b="0" i="0" u="none" strike="noStrike" cap="none" normalizeH="0" baseline="0">
              <a:ln>
                <a:noFill/>
              </a:ln>
              <a:solidFill>
                <a:schemeClr val="bg1"/>
              </a:solidFill>
              <a:effectLst/>
              <a:latin typeface="Century Gothic" panose="020B0502020202020204" pitchFamily="34" charset="0"/>
            </a:endParaRPr>
          </a:p>
        </p:txBody>
      </p:sp>
      <p:sp>
        <p:nvSpPr>
          <p:cNvPr id="10" name="Can 9"/>
          <p:cNvSpPr/>
          <p:nvPr/>
        </p:nvSpPr>
        <p:spPr bwMode="auto">
          <a:xfrm>
            <a:off x="3064903" y="4653136"/>
            <a:ext cx="2232248" cy="1656184"/>
          </a:xfrm>
          <a:prstGeom prst="can">
            <a:avLst/>
          </a:prstGeom>
          <a:gradFill flip="none" rotWithShape="1">
            <a:gsLst>
              <a:gs pos="0">
                <a:srgbClr val="5B9BD5">
                  <a:shade val="30000"/>
                  <a:satMod val="115000"/>
                </a:srgbClr>
              </a:gs>
              <a:gs pos="50000">
                <a:srgbClr val="5B9BD5">
                  <a:shade val="67500"/>
                  <a:satMod val="115000"/>
                </a:srgbClr>
              </a:gs>
              <a:gs pos="100000">
                <a:srgbClr val="5B9BD5">
                  <a:shade val="100000"/>
                  <a:satMod val="115000"/>
                </a:srgbClr>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a:ln>
                  <a:noFill/>
                </a:ln>
                <a:solidFill>
                  <a:schemeClr val="bg1"/>
                </a:solidFill>
                <a:effectLst/>
                <a:latin typeface="Century Gothic" panose="020B0502020202020204" pitchFamily="34" charset="0"/>
              </a:rPr>
              <a:t>Core 2</a:t>
            </a:r>
          </a:p>
          <a:p>
            <a:pPr lvl="0" eaLnBrk="1" hangingPunct="1"/>
            <a:r>
              <a:rPr lang="en-GB" sz="1600">
                <a:solidFill>
                  <a:prstClr val="white"/>
                </a:solidFill>
                <a:latin typeface="Century Gothic" panose="020B0502020202020204" pitchFamily="34" charset="0"/>
              </a:rPr>
              <a:t>Humanities</a:t>
            </a:r>
            <a:endParaRPr kumimoji="0" lang="en-GB" sz="2400" b="0" i="0" u="none" strike="noStrike" cap="none" normalizeH="0" baseline="0">
              <a:ln>
                <a:noFill/>
              </a:ln>
              <a:solidFill>
                <a:schemeClr val="bg1"/>
              </a:solidFill>
              <a:effectLst/>
              <a:latin typeface="Century Gothic" panose="020B0502020202020204" pitchFamily="34" charset="0"/>
            </a:endParaRPr>
          </a:p>
        </p:txBody>
      </p:sp>
      <p:sp>
        <p:nvSpPr>
          <p:cNvPr id="12" name="Rounded Rectangle 11"/>
          <p:cNvSpPr/>
          <p:nvPr/>
        </p:nvSpPr>
        <p:spPr bwMode="auto">
          <a:xfrm>
            <a:off x="251520" y="1268760"/>
            <a:ext cx="2088232" cy="50405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r>
              <a:rPr lang="en-GB" altLang="en-US" sz="1400" b="1">
                <a:latin typeface="Century Gothic" panose="020B0502020202020204" pitchFamily="34" charset="0"/>
              </a:rPr>
              <a:t>English &amp; English Literature</a:t>
            </a:r>
          </a:p>
        </p:txBody>
      </p:sp>
      <p:sp>
        <p:nvSpPr>
          <p:cNvPr id="13" name="Rounded Rectangle 12"/>
          <p:cNvSpPr/>
          <p:nvPr/>
        </p:nvSpPr>
        <p:spPr bwMode="auto">
          <a:xfrm>
            <a:off x="251520" y="2156859"/>
            <a:ext cx="2088232" cy="50405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endParaRPr lang="en-GB" altLang="en-US" sz="300" b="1">
              <a:latin typeface="Century Gothic" panose="020B0502020202020204" pitchFamily="34" charset="0"/>
            </a:endParaRPr>
          </a:p>
          <a:p>
            <a:r>
              <a:rPr lang="en-GB" altLang="en-US" sz="1400" b="1">
                <a:latin typeface="Century Gothic" panose="020B0502020202020204" pitchFamily="34" charset="0"/>
              </a:rPr>
              <a:t>Mathematics</a:t>
            </a:r>
          </a:p>
        </p:txBody>
      </p:sp>
      <p:sp>
        <p:nvSpPr>
          <p:cNvPr id="14" name="Rounded Rectangle 13"/>
          <p:cNvSpPr/>
          <p:nvPr/>
        </p:nvSpPr>
        <p:spPr bwMode="auto">
          <a:xfrm>
            <a:off x="254632" y="3063240"/>
            <a:ext cx="2088232" cy="485774"/>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r>
              <a:rPr lang="en-GB" altLang="en-US" sz="1400" b="1">
                <a:latin typeface="Century Gothic" panose="020B0502020202020204" pitchFamily="34" charset="0"/>
              </a:rPr>
              <a:t>Combined Science</a:t>
            </a:r>
          </a:p>
        </p:txBody>
      </p:sp>
      <p:sp>
        <p:nvSpPr>
          <p:cNvPr id="16" name="Rounded Rectangle 15"/>
          <p:cNvSpPr/>
          <p:nvPr/>
        </p:nvSpPr>
        <p:spPr bwMode="auto">
          <a:xfrm>
            <a:off x="278124" y="3933056"/>
            <a:ext cx="2088232" cy="50405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endParaRPr lang="en-GB" altLang="en-US" sz="300" b="1">
              <a:latin typeface="Century Gothic" panose="020B0502020202020204" pitchFamily="34" charset="0"/>
            </a:endParaRPr>
          </a:p>
          <a:p>
            <a:r>
              <a:rPr lang="en-GB" altLang="en-US" sz="1400" b="1">
                <a:latin typeface="Century Gothic" panose="020B0502020202020204" pitchFamily="34" charset="0"/>
              </a:rPr>
              <a:t>Core PE &amp; PDC/RE</a:t>
            </a:r>
          </a:p>
        </p:txBody>
      </p:sp>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8900" y="1814493"/>
            <a:ext cx="339012" cy="339012"/>
          </a:xfrm>
          <a:prstGeom prst="rect">
            <a:avLst/>
          </a:prstGeom>
        </p:spPr>
      </p:pic>
      <p:pic>
        <p:nvPicPr>
          <p:cNvPr id="18" name="Picture 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8900" y="2687493"/>
            <a:ext cx="339012" cy="339012"/>
          </a:xfrm>
          <a:prstGeom prst="rect">
            <a:avLst/>
          </a:prstGeom>
        </p:spPr>
      </p:pic>
      <p:pic>
        <p:nvPicPr>
          <p:cNvPr id="19" name="Picture 1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8900" y="3594044"/>
            <a:ext cx="339012" cy="339012"/>
          </a:xfrm>
          <a:prstGeom prst="rect">
            <a:avLst/>
          </a:prstGeom>
        </p:spPr>
      </p:pic>
      <p:pic>
        <p:nvPicPr>
          <p:cNvPr id="23" name="Picture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94282" y="5258812"/>
            <a:ext cx="565550" cy="565550"/>
          </a:xfrm>
          <a:prstGeom prst="rect">
            <a:avLst/>
          </a:prstGeom>
        </p:spPr>
      </p:pic>
      <p:pic>
        <p:nvPicPr>
          <p:cNvPr id="27" name="Picture 2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4088" y="5258812"/>
            <a:ext cx="565550" cy="565550"/>
          </a:xfrm>
          <a:prstGeom prst="rect">
            <a:avLst/>
          </a:prstGeom>
        </p:spPr>
      </p:pic>
      <p:sp>
        <p:nvSpPr>
          <p:cNvPr id="29" name="Rounded Rectangle 28"/>
          <p:cNvSpPr/>
          <p:nvPr/>
        </p:nvSpPr>
        <p:spPr bwMode="auto">
          <a:xfrm>
            <a:off x="3092719" y="2803300"/>
            <a:ext cx="2204432" cy="1005654"/>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endParaRPr lang="en-GB" altLang="en-US" sz="400" b="1">
              <a:latin typeface="Century Gothic" panose="020B0502020202020204" pitchFamily="34" charset="0"/>
            </a:endParaRPr>
          </a:p>
          <a:p>
            <a:endParaRPr lang="en-GB" altLang="en-US" sz="1600" b="1">
              <a:latin typeface="Century Gothic" panose="020B0502020202020204" pitchFamily="34" charset="0"/>
            </a:endParaRPr>
          </a:p>
          <a:p>
            <a:r>
              <a:rPr lang="en-GB" altLang="en-US" sz="1400" b="1">
                <a:latin typeface="Century Gothic" panose="020B0502020202020204" pitchFamily="34" charset="0"/>
              </a:rPr>
              <a:t>History </a:t>
            </a:r>
            <a:r>
              <a:rPr lang="en-GB" altLang="en-US" sz="1400" i="1">
                <a:latin typeface="Century Gothic" panose="020B0502020202020204" pitchFamily="34" charset="0"/>
              </a:rPr>
              <a:t>or</a:t>
            </a:r>
            <a:r>
              <a:rPr lang="en-GB" altLang="en-US" sz="1400" b="1">
                <a:latin typeface="Century Gothic" panose="020B0502020202020204" pitchFamily="34" charset="0"/>
              </a:rPr>
              <a:t> Geography </a:t>
            </a:r>
            <a:endParaRPr lang="en-GB" altLang="en-US" sz="1600" b="1">
              <a:latin typeface="Century Gothic" panose="020B0502020202020204" pitchFamily="34" charset="0"/>
            </a:endParaRPr>
          </a:p>
        </p:txBody>
      </p:sp>
      <p:grpSp>
        <p:nvGrpSpPr>
          <p:cNvPr id="2" name="Group 1"/>
          <p:cNvGrpSpPr/>
          <p:nvPr/>
        </p:nvGrpSpPr>
        <p:grpSpPr>
          <a:xfrm>
            <a:off x="5868144" y="1135258"/>
            <a:ext cx="3168352" cy="5256584"/>
            <a:chOff x="5868144" y="1135258"/>
            <a:chExt cx="3168352" cy="5256584"/>
          </a:xfrm>
        </p:grpSpPr>
        <p:sp>
          <p:nvSpPr>
            <p:cNvPr id="24" name="Rounded Rectangle 23"/>
            <p:cNvSpPr/>
            <p:nvPr/>
          </p:nvSpPr>
          <p:spPr bwMode="auto">
            <a:xfrm>
              <a:off x="5868144" y="1135258"/>
              <a:ext cx="3168352" cy="5256584"/>
            </a:xfrm>
            <a:prstGeom prst="roundRect">
              <a:avLst>
                <a:gd name="adj" fmla="val 4924"/>
              </a:avLst>
            </a:prstGeom>
            <a:ln>
              <a:solidFill>
                <a:srgbClr val="990033"/>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anose="020B0502020202020204" pitchFamily="34" charset="0"/>
              </a:endParaRPr>
            </a:p>
          </p:txBody>
        </p:sp>
        <p:sp>
          <p:nvSpPr>
            <p:cNvPr id="11" name="Can 10"/>
            <p:cNvSpPr/>
            <p:nvPr/>
          </p:nvSpPr>
          <p:spPr bwMode="auto">
            <a:xfrm>
              <a:off x="6300192" y="4647574"/>
              <a:ext cx="2330828" cy="1656184"/>
            </a:xfrm>
            <a:prstGeom prst="can">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a:ln>
                    <a:noFill/>
                  </a:ln>
                  <a:solidFill>
                    <a:schemeClr val="bg1"/>
                  </a:solidFill>
                  <a:effectLst/>
                  <a:latin typeface="Century Gothic" panose="020B0502020202020204" pitchFamily="34" charset="0"/>
                </a:rPr>
                <a:t>3 Free Choices</a:t>
              </a:r>
            </a:p>
          </p:txBody>
        </p:sp>
        <p:sp>
          <p:nvSpPr>
            <p:cNvPr id="30" name="Rounded Rectangle 29"/>
            <p:cNvSpPr/>
            <p:nvPr/>
          </p:nvSpPr>
          <p:spPr bwMode="auto">
            <a:xfrm>
              <a:off x="5929638" y="1196752"/>
              <a:ext cx="3045364" cy="2736304"/>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vert="horz" wrap="square" lIns="91440" tIns="45720" rIns="91440" bIns="45720" numCol="2" rtlCol="0" anchor="t" anchorCtr="0" compatLnSpc="1">
              <a:prstTxWarp prst="textNoShape">
                <a:avLst/>
              </a:prstTxWarp>
            </a:bodyPr>
            <a:lstStyle/>
            <a:p>
              <a:pPr marL="171450" indent="-171450" algn="l" fontAlgn="auto">
                <a:spcAft>
                  <a:spcPts val="0"/>
                </a:spcAft>
                <a:buFont typeface="Arial" panose="020B0604020202020204" pitchFamily="34" charset="0"/>
                <a:buChar char="•"/>
              </a:pPr>
              <a:endParaRPr lang="en-GB" altLang="en-US" sz="1100">
                <a:solidFill>
                  <a:schemeClr val="bg1"/>
                </a:solidFill>
                <a:latin typeface="Century Gothic" panose="020B0502020202020204" pitchFamily="34" charset="0"/>
              </a:endParaRPr>
            </a:p>
            <a:p>
              <a:pPr marL="171450" indent="-171450" algn="l" fontAlgn="auto">
                <a:spcAft>
                  <a:spcPts val="0"/>
                </a:spcAft>
                <a:buFont typeface="Arial" panose="020B0604020202020204" pitchFamily="34" charset="0"/>
                <a:buChar char="•"/>
              </a:pPr>
              <a:endParaRPr lang="en-GB" altLang="en-US" sz="1100">
                <a:solidFill>
                  <a:schemeClr val="bg1"/>
                </a:solidFill>
                <a:latin typeface="Century Gothic" panose="020B0502020202020204" pitchFamily="34" charset="0"/>
              </a:endParaRPr>
            </a:p>
            <a:p>
              <a:pPr marL="171450" indent="-171450" algn="l" fontAlgn="auto">
                <a:spcAft>
                  <a:spcPts val="0"/>
                </a:spcAft>
                <a:buFont typeface="Arial" panose="020B0604020202020204" pitchFamily="34" charset="0"/>
                <a:buChar char="•"/>
              </a:pPr>
              <a:r>
                <a:rPr lang="en-GB" altLang="en-US" sz="1100">
                  <a:solidFill>
                    <a:schemeClr val="bg1"/>
                  </a:solidFill>
                  <a:latin typeface="Century Gothic" panose="020B0502020202020204" pitchFamily="34" charset="0"/>
                </a:rPr>
                <a:t>Art &amp; Design </a:t>
              </a:r>
            </a:p>
            <a:p>
              <a:pPr marL="171450" indent="-171450" algn="l" fontAlgn="auto">
                <a:spcAft>
                  <a:spcPts val="0"/>
                </a:spcAft>
                <a:buFont typeface="Arial" panose="020B0604020202020204" pitchFamily="34" charset="0"/>
                <a:buChar char="•"/>
              </a:pPr>
              <a:r>
                <a:rPr lang="en-GB" altLang="en-US" sz="1100">
                  <a:solidFill>
                    <a:schemeClr val="bg1"/>
                  </a:solidFill>
                  <a:latin typeface="Century Gothic" panose="020B0502020202020204" pitchFamily="34" charset="0"/>
                </a:rPr>
                <a:t>Drama</a:t>
              </a:r>
            </a:p>
            <a:p>
              <a:pPr marL="171450" indent="-171450" algn="l" fontAlgn="auto">
                <a:spcAft>
                  <a:spcPts val="0"/>
                </a:spcAft>
                <a:buFont typeface="Arial" panose="020B0604020202020204" pitchFamily="34" charset="0"/>
                <a:buChar char="•"/>
              </a:pPr>
              <a:r>
                <a:rPr lang="en-GB" altLang="en-US" sz="1100">
                  <a:solidFill>
                    <a:schemeClr val="bg1"/>
                  </a:solidFill>
                  <a:latin typeface="Century Gothic" panose="020B0502020202020204" pitchFamily="34" charset="0"/>
                </a:rPr>
                <a:t>Music</a:t>
              </a:r>
            </a:p>
            <a:p>
              <a:pPr marL="171450" indent="-171450" algn="l" fontAlgn="auto">
                <a:spcAft>
                  <a:spcPts val="0"/>
                </a:spcAft>
                <a:buFont typeface="Arial" panose="020B0604020202020204" pitchFamily="34" charset="0"/>
                <a:buChar char="•"/>
              </a:pPr>
              <a:r>
                <a:rPr lang="en-GB" altLang="en-US" sz="1100">
                  <a:solidFill>
                    <a:schemeClr val="bg1"/>
                  </a:solidFill>
                  <a:latin typeface="Century Gothic" panose="020B0502020202020204" pitchFamily="34" charset="0"/>
                </a:rPr>
                <a:t>GCSE PE</a:t>
              </a:r>
            </a:p>
            <a:p>
              <a:pPr marL="171450" indent="-171450" algn="l" fontAlgn="auto">
                <a:spcAft>
                  <a:spcPts val="0"/>
                </a:spcAft>
                <a:buFont typeface="Arial" panose="020B0604020202020204" pitchFamily="34" charset="0"/>
                <a:buChar char="•"/>
              </a:pPr>
              <a:r>
                <a:rPr lang="en-GB" altLang="en-US" sz="1100">
                  <a:solidFill>
                    <a:schemeClr val="bg1"/>
                  </a:solidFill>
                  <a:latin typeface="Century Gothic" panose="020B0502020202020204" pitchFamily="34" charset="0"/>
                </a:rPr>
                <a:t>French</a:t>
              </a:r>
            </a:p>
            <a:p>
              <a:pPr marL="171450" indent="-171450" algn="l" fontAlgn="auto">
                <a:spcAft>
                  <a:spcPts val="0"/>
                </a:spcAft>
                <a:buFont typeface="Arial" panose="020B0604020202020204" pitchFamily="34" charset="0"/>
                <a:buChar char="•"/>
              </a:pPr>
              <a:r>
                <a:rPr lang="en-GB" altLang="en-US" sz="1100">
                  <a:solidFill>
                    <a:schemeClr val="bg1"/>
                  </a:solidFill>
                  <a:latin typeface="Century Gothic" panose="020B0502020202020204" pitchFamily="34" charset="0"/>
                </a:rPr>
                <a:t>German</a:t>
              </a:r>
            </a:p>
            <a:p>
              <a:pPr marL="171450" indent="-171450" algn="l" fontAlgn="auto">
                <a:spcAft>
                  <a:spcPts val="0"/>
                </a:spcAft>
                <a:buFont typeface="Arial" panose="020B0604020202020204" pitchFamily="34" charset="0"/>
                <a:buChar char="•"/>
              </a:pPr>
              <a:r>
                <a:rPr lang="en-GB" altLang="en-US" sz="1100">
                  <a:solidFill>
                    <a:schemeClr val="bg1"/>
                  </a:solidFill>
                  <a:latin typeface="Century Gothic" panose="020B0502020202020204" pitchFamily="34" charset="0"/>
                </a:rPr>
                <a:t>Spanish</a:t>
              </a:r>
            </a:p>
            <a:p>
              <a:pPr marL="171450" indent="-171450" algn="l" fontAlgn="auto">
                <a:spcAft>
                  <a:spcPts val="0"/>
                </a:spcAft>
                <a:buFont typeface="Arial" panose="020B0604020202020204" pitchFamily="34" charset="0"/>
                <a:buChar char="•"/>
              </a:pPr>
              <a:r>
                <a:rPr lang="en-GB" altLang="en-US" sz="1100">
                  <a:solidFill>
                    <a:schemeClr val="bg1"/>
                  </a:solidFill>
                  <a:latin typeface="Century Gothic" panose="020B0502020202020204" pitchFamily="34" charset="0"/>
                </a:rPr>
                <a:t>Business </a:t>
              </a:r>
            </a:p>
            <a:p>
              <a:pPr marL="171450" indent="-171450" algn="l" fontAlgn="auto">
                <a:spcAft>
                  <a:spcPts val="0"/>
                </a:spcAft>
                <a:buFont typeface="Arial" panose="020B0604020202020204" pitchFamily="34" charset="0"/>
                <a:buChar char="•"/>
              </a:pPr>
              <a:r>
                <a:rPr lang="en-GB" altLang="en-US" sz="1100">
                  <a:solidFill>
                    <a:schemeClr val="bg1"/>
                  </a:solidFill>
                  <a:latin typeface="Century Gothic" panose="020B0502020202020204" pitchFamily="34" charset="0"/>
                </a:rPr>
                <a:t>BTEC ICT</a:t>
              </a:r>
            </a:p>
            <a:p>
              <a:pPr marL="171450" indent="-171450" algn="l" fontAlgn="auto">
                <a:spcAft>
                  <a:spcPts val="0"/>
                </a:spcAft>
                <a:buFont typeface="Arial" panose="020B0604020202020204" pitchFamily="34" charset="0"/>
                <a:buChar char="•"/>
              </a:pPr>
              <a:r>
                <a:rPr lang="en-GB" altLang="en-US" sz="1100">
                  <a:solidFill>
                    <a:schemeClr val="bg1"/>
                  </a:solidFill>
                  <a:latin typeface="Century Gothic" panose="020B0502020202020204" pitchFamily="34" charset="0"/>
                </a:rPr>
                <a:t>Cambridge National Sports Science</a:t>
              </a:r>
            </a:p>
            <a:p>
              <a:pPr marL="171450" indent="-171450" algn="l">
                <a:lnSpc>
                  <a:spcPct val="100000"/>
                </a:lnSpc>
                <a:buFont typeface="Arial" panose="020B0604020202020204" pitchFamily="34" charset="0"/>
                <a:buChar char="•"/>
              </a:pPr>
              <a:endParaRPr lang="en-GB" altLang="en-US" sz="1100">
                <a:solidFill>
                  <a:schemeClr val="bg1"/>
                </a:solidFill>
                <a:latin typeface="Century Gothic" panose="020B0502020202020204" pitchFamily="34" charset="0"/>
              </a:endParaRPr>
            </a:p>
            <a:p>
              <a:pPr marL="171450" indent="-171450" algn="l">
                <a:lnSpc>
                  <a:spcPct val="100000"/>
                </a:lnSpc>
                <a:buFont typeface="Arial" panose="020B0604020202020204" pitchFamily="34" charset="0"/>
                <a:buChar char="•"/>
              </a:pPr>
              <a:endParaRPr lang="en-GB" altLang="en-US" sz="1100">
                <a:solidFill>
                  <a:schemeClr val="bg1"/>
                </a:solidFill>
                <a:latin typeface="Century Gothic" panose="020B0502020202020204" pitchFamily="34" charset="0"/>
              </a:endParaRPr>
            </a:p>
            <a:p>
              <a:pPr marL="171450" indent="-171450" algn="l">
                <a:lnSpc>
                  <a:spcPct val="100000"/>
                </a:lnSpc>
                <a:buFont typeface="Arial" panose="020B0604020202020204" pitchFamily="34" charset="0"/>
                <a:buChar char="•"/>
              </a:pPr>
              <a:r>
                <a:rPr lang="en-GB" altLang="en-US" sz="1100">
                  <a:solidFill>
                    <a:schemeClr val="bg1"/>
                  </a:solidFill>
                  <a:latin typeface="Century Gothic" panose="020B0502020202020204" pitchFamily="34" charset="0"/>
                </a:rPr>
                <a:t>Computer </a:t>
              </a:r>
            </a:p>
            <a:p>
              <a:pPr algn="l">
                <a:lnSpc>
                  <a:spcPct val="100000"/>
                </a:lnSpc>
              </a:pPr>
              <a:r>
                <a:rPr lang="en-GB" altLang="en-US" sz="1100">
                  <a:solidFill>
                    <a:schemeClr val="bg1"/>
                  </a:solidFill>
                  <a:latin typeface="Century Gothic" panose="020B0502020202020204" pitchFamily="34" charset="0"/>
                </a:rPr>
                <a:t>     Science</a:t>
              </a:r>
              <a:endParaRPr lang="en-GB" altLang="en-US" sz="1100" b="1">
                <a:latin typeface="Century Gothic" panose="020B0502020202020204" pitchFamily="34" charset="0"/>
              </a:endParaRPr>
            </a:p>
            <a:p>
              <a:pPr marL="171450" indent="-171450" algn="l">
                <a:buFont typeface="Arial" panose="020B0604020202020204" pitchFamily="34" charset="0"/>
                <a:buChar char="•"/>
              </a:pPr>
              <a:r>
                <a:rPr lang="en-GB" altLang="en-US" sz="1100">
                  <a:latin typeface="Century Gothic" panose="020B0502020202020204" pitchFamily="34" charset="0"/>
                </a:rPr>
                <a:t>Food &amp; Nutrition</a:t>
              </a:r>
            </a:p>
            <a:p>
              <a:pPr marL="171450" indent="-171450" algn="l">
                <a:buFont typeface="Arial" panose="020B0604020202020204" pitchFamily="34" charset="0"/>
                <a:buChar char="•"/>
              </a:pPr>
              <a:r>
                <a:rPr lang="en-GB" altLang="en-US" sz="1100">
                  <a:latin typeface="Century Gothic" panose="020B0502020202020204" pitchFamily="34" charset="0"/>
                </a:rPr>
                <a:t>Design Technology; Res Mat, Graphics, Textiles</a:t>
              </a:r>
            </a:p>
            <a:p>
              <a:pPr marL="171450" indent="-171450" algn="l">
                <a:buFont typeface="Arial" panose="020B0604020202020204" pitchFamily="34" charset="0"/>
                <a:buChar char="•"/>
              </a:pPr>
              <a:r>
                <a:rPr lang="en-GB" altLang="en-US" sz="1100">
                  <a:latin typeface="Century Gothic" panose="020B0502020202020204" pitchFamily="34" charset="0"/>
                </a:rPr>
                <a:t>Religious Studies </a:t>
              </a:r>
            </a:p>
            <a:p>
              <a:pPr marL="171450" indent="-171450" algn="l">
                <a:buFont typeface="Arial" panose="020B0604020202020204" pitchFamily="34" charset="0"/>
                <a:buChar char="•"/>
              </a:pPr>
              <a:r>
                <a:rPr lang="en-GB" altLang="en-US" sz="1100">
                  <a:latin typeface="Century Gothic" panose="020B0502020202020204" pitchFamily="34" charset="0"/>
                </a:rPr>
                <a:t>History</a:t>
              </a:r>
            </a:p>
            <a:p>
              <a:pPr marL="171450" indent="-171450" algn="l">
                <a:buFont typeface="Arial" panose="020B0604020202020204" pitchFamily="34" charset="0"/>
                <a:buChar char="•"/>
              </a:pPr>
              <a:r>
                <a:rPr lang="en-GB" altLang="en-US" sz="1100">
                  <a:latin typeface="Century Gothic" panose="020B0502020202020204" pitchFamily="34" charset="0"/>
                </a:rPr>
                <a:t>Geography</a:t>
              </a:r>
            </a:p>
            <a:p>
              <a:pPr marL="171450" indent="-171450" algn="l">
                <a:buFont typeface="Arial" panose="020B0604020202020204" pitchFamily="34" charset="0"/>
                <a:buChar char="•"/>
              </a:pPr>
              <a:r>
                <a:rPr lang="en-GB" altLang="en-US" sz="1100">
                  <a:latin typeface="Century Gothic" panose="020B0502020202020204" pitchFamily="34" charset="0"/>
                </a:rPr>
                <a:t>BTEC Health &amp; Social Care </a:t>
              </a:r>
              <a:endParaRPr lang="en-GB" altLang="en-US" sz="1000">
                <a:latin typeface="Century Gothic" panose="020B0502020202020204" pitchFamily="34" charset="0"/>
              </a:endParaRPr>
            </a:p>
          </p:txBody>
        </p:sp>
        <p:sp>
          <p:nvSpPr>
            <p:cNvPr id="31" name="TextBox 30"/>
            <p:cNvSpPr txBox="1"/>
            <p:nvPr/>
          </p:nvSpPr>
          <p:spPr>
            <a:xfrm>
              <a:off x="6314614" y="1340768"/>
              <a:ext cx="2316406" cy="523220"/>
            </a:xfrm>
            <a:prstGeom prst="rect">
              <a:avLst/>
            </a:prstGeom>
            <a:noFill/>
          </p:spPr>
          <p:txBody>
            <a:bodyPr wrap="square" rtlCol="0">
              <a:spAutoFit/>
            </a:bodyPr>
            <a:lstStyle/>
            <a:p>
              <a:r>
                <a:rPr lang="en-GB" altLang="en-US" sz="1400" b="1">
                  <a:latin typeface="Century Gothic" panose="020B0502020202020204" pitchFamily="34" charset="0"/>
                </a:rPr>
                <a:t>3 Further Subjects</a:t>
              </a:r>
            </a:p>
            <a:p>
              <a:endParaRPr lang="en-GB" sz="1400">
                <a:latin typeface="Century Gothic" panose="020B0502020202020204" pitchFamily="34" charset="0"/>
              </a:endParaRPr>
            </a:p>
          </p:txBody>
        </p:sp>
      </p:grpSp>
      <p:sp>
        <p:nvSpPr>
          <p:cNvPr id="25" name="Title 4"/>
          <p:cNvSpPr txBox="1">
            <a:spLocks/>
          </p:cNvSpPr>
          <p:nvPr/>
        </p:nvSpPr>
        <p:spPr>
          <a:xfrm>
            <a:off x="2555776" y="188640"/>
            <a:ext cx="6449888" cy="634082"/>
          </a:xfrm>
          <a:prstGeom prst="rect">
            <a:avLst/>
          </a:prstGeom>
        </p:spPr>
        <p:txBody>
          <a:bodyPr vert="horz" lIns="91440" tIns="45720" rIns="91440" bIns="45720" rtlCol="0" anchor="ctr">
            <a:noAutofit/>
          </a:bodyPr>
          <a:lstStyle>
            <a:lvl1pPr algn="r" rtl="0" eaLnBrk="1" fontAlgn="base" hangingPunct="1">
              <a:spcBef>
                <a:spcPct val="0"/>
              </a:spcBef>
              <a:spcAft>
                <a:spcPct val="0"/>
              </a:spcAft>
              <a:defRPr sz="2800">
                <a:solidFill>
                  <a:srgbClr val="990033"/>
                </a:solidFill>
                <a:effectLst>
                  <a:outerShdw blurRad="50800" dist="38100" dir="2700000" algn="tl" rotWithShape="0">
                    <a:prstClr val="black">
                      <a:alpha val="40000"/>
                    </a:prstClr>
                  </a:outerShdw>
                </a:effectLst>
                <a:latin typeface="Century Gothic" panose="020B0502020202020204" pitchFamily="34" charset="0"/>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a:lstStyle>
          <a:p>
            <a:r>
              <a:rPr lang="en-GB" sz="2000" kern="0"/>
              <a:t>Ecclesbourne Options – Combined Science Route</a:t>
            </a:r>
            <a:br>
              <a:rPr lang="en-GB" sz="2000" kern="0"/>
            </a:br>
            <a:r>
              <a:rPr lang="en-GB" sz="2000" kern="0"/>
              <a:t>3 Free Choices </a:t>
            </a:r>
            <a:r>
              <a:rPr lang="en-GB" sz="1800" kern="0"/>
              <a:t>– Learning Hours</a:t>
            </a:r>
          </a:p>
        </p:txBody>
      </p:sp>
      <p:sp>
        <p:nvSpPr>
          <p:cNvPr id="22" name="TextBox 21">
            <a:extLst>
              <a:ext uri="{FF2B5EF4-FFF2-40B4-BE49-F238E27FC236}">
                <a16:creationId xmlns:a16="http://schemas.microsoft.com/office/drawing/2014/main" id="{885EF42C-25D6-4953-949A-9C18204692E5}"/>
              </a:ext>
            </a:extLst>
          </p:cNvPr>
          <p:cNvSpPr txBox="1"/>
          <p:nvPr/>
        </p:nvSpPr>
        <p:spPr>
          <a:xfrm>
            <a:off x="5915769" y="4012915"/>
            <a:ext cx="1599683" cy="1015663"/>
          </a:xfrm>
          <a:prstGeom prst="rect">
            <a:avLst/>
          </a:prstGeom>
          <a:solidFill>
            <a:schemeClr val="bg1"/>
          </a:solidFill>
        </p:spPr>
        <p:txBody>
          <a:bodyPr wrap="square" numCol="1" rtlCol="0">
            <a:spAutoFit/>
          </a:bodyPr>
          <a:lstStyle/>
          <a:p>
            <a:r>
              <a:rPr lang="en-GB" sz="1200" b="1" u="sng">
                <a:solidFill>
                  <a:schemeClr val="tx1"/>
                </a:solidFill>
                <a:latin typeface="Century Gothic" panose="020B0502020202020204" pitchFamily="34" charset="0"/>
              </a:rPr>
              <a:t>Year 10</a:t>
            </a:r>
          </a:p>
          <a:p>
            <a:r>
              <a:rPr lang="en-GB" sz="1200">
                <a:solidFill>
                  <a:schemeClr val="tx1"/>
                </a:solidFill>
                <a:latin typeface="Century Gothic" panose="020B0502020202020204" pitchFamily="34" charset="0"/>
              </a:rPr>
              <a:t>3 hrs Humanities*</a:t>
            </a:r>
          </a:p>
          <a:p>
            <a:r>
              <a:rPr lang="en-GB" sz="1200">
                <a:solidFill>
                  <a:schemeClr val="tx1"/>
                </a:solidFill>
                <a:latin typeface="Century Gothic" panose="020B0502020202020204" pitchFamily="34" charset="0"/>
              </a:rPr>
              <a:t>3 hrs Free Option 1</a:t>
            </a:r>
          </a:p>
          <a:p>
            <a:r>
              <a:rPr lang="en-GB" sz="1200">
                <a:solidFill>
                  <a:schemeClr val="tx1"/>
                </a:solidFill>
                <a:latin typeface="Century Gothic" panose="020B0502020202020204" pitchFamily="34" charset="0"/>
              </a:rPr>
              <a:t>3 hrs Free Option 2</a:t>
            </a:r>
          </a:p>
          <a:p>
            <a:r>
              <a:rPr lang="en-GB" sz="1200">
                <a:solidFill>
                  <a:schemeClr val="tx1"/>
                </a:solidFill>
                <a:latin typeface="Century Gothic" panose="020B0502020202020204" pitchFamily="34" charset="0"/>
              </a:rPr>
              <a:t>3 hrs Free Option 3</a:t>
            </a:r>
          </a:p>
        </p:txBody>
      </p:sp>
      <p:sp>
        <p:nvSpPr>
          <p:cNvPr id="26" name="TextBox 25">
            <a:extLst>
              <a:ext uri="{FF2B5EF4-FFF2-40B4-BE49-F238E27FC236}">
                <a16:creationId xmlns:a16="http://schemas.microsoft.com/office/drawing/2014/main" id="{420C907B-73C7-4556-98AA-5ADD5F750668}"/>
              </a:ext>
            </a:extLst>
          </p:cNvPr>
          <p:cNvSpPr txBox="1"/>
          <p:nvPr/>
        </p:nvSpPr>
        <p:spPr>
          <a:xfrm>
            <a:off x="7407359" y="4012915"/>
            <a:ext cx="1599683" cy="1015663"/>
          </a:xfrm>
          <a:prstGeom prst="rect">
            <a:avLst/>
          </a:prstGeom>
          <a:solidFill>
            <a:schemeClr val="bg1"/>
          </a:solidFill>
        </p:spPr>
        <p:txBody>
          <a:bodyPr wrap="square" numCol="1" rtlCol="0">
            <a:spAutoFit/>
          </a:bodyPr>
          <a:lstStyle/>
          <a:p>
            <a:r>
              <a:rPr lang="en-GB" sz="1200" b="1" u="sng">
                <a:solidFill>
                  <a:schemeClr val="tx1"/>
                </a:solidFill>
                <a:latin typeface="Century Gothic" panose="020B0502020202020204" pitchFamily="34" charset="0"/>
              </a:rPr>
              <a:t>Year 11</a:t>
            </a:r>
          </a:p>
          <a:p>
            <a:r>
              <a:rPr lang="en-GB" sz="1200">
                <a:solidFill>
                  <a:schemeClr val="tx1"/>
                </a:solidFill>
                <a:latin typeface="Century Gothic" panose="020B0502020202020204" pitchFamily="34" charset="0"/>
              </a:rPr>
              <a:t>2 hrs Humanities*</a:t>
            </a:r>
          </a:p>
          <a:p>
            <a:r>
              <a:rPr lang="en-GB" sz="1200">
                <a:solidFill>
                  <a:schemeClr val="tx1"/>
                </a:solidFill>
                <a:latin typeface="Century Gothic" panose="020B0502020202020204" pitchFamily="34" charset="0"/>
              </a:rPr>
              <a:t>2 hrs Free Option 1</a:t>
            </a:r>
          </a:p>
          <a:p>
            <a:r>
              <a:rPr lang="en-GB" sz="1200">
                <a:solidFill>
                  <a:schemeClr val="tx1"/>
                </a:solidFill>
                <a:latin typeface="Century Gothic" panose="020B0502020202020204" pitchFamily="34" charset="0"/>
              </a:rPr>
              <a:t>2 hrs Free Option 2</a:t>
            </a:r>
          </a:p>
          <a:p>
            <a:r>
              <a:rPr lang="en-GB" sz="1200">
                <a:solidFill>
                  <a:schemeClr val="tx1"/>
                </a:solidFill>
                <a:latin typeface="Century Gothic" panose="020B0502020202020204" pitchFamily="34" charset="0"/>
              </a:rPr>
              <a:t>2 hrs Free Option 3</a:t>
            </a:r>
          </a:p>
        </p:txBody>
      </p:sp>
    </p:spTree>
    <p:extLst>
      <p:ext uri="{BB962C8B-B14F-4D97-AF65-F5344CB8AC3E}">
        <p14:creationId xmlns:p14="http://schemas.microsoft.com/office/powerpoint/2010/main" val="71763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0.37813 -0.00671 L -5.55556E-7 -1.11111E-6 " pathEditMode="relative" rAng="0" ptsTypes="AA">
                                      <p:cBhvr>
                                        <p:cTn id="6" dur="2000" fill="hold"/>
                                        <p:tgtEl>
                                          <p:spTgt spid="2"/>
                                        </p:tgtEl>
                                        <p:attrNameLst>
                                          <p:attrName>ppt_x</p:attrName>
                                          <p:attrName>ppt_y</p:attrName>
                                        </p:attrNameLst>
                                      </p:cBhvr>
                                      <p:rCtr x="-18906" y="324"/>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n-US">
                <a:solidFill>
                  <a:srgbClr val="8F1D24"/>
                </a:solidFill>
              </a:rPr>
              <a:t>Options and Balance</a:t>
            </a:r>
            <a:endParaRPr lang="en-GB">
              <a:solidFill>
                <a:srgbClr val="8F1D24"/>
              </a:solidFill>
            </a:endParaRP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444208" y="1822758"/>
            <a:ext cx="2372180" cy="3412158"/>
          </a:xfrm>
        </p:spPr>
      </p:pic>
      <p:pic>
        <p:nvPicPr>
          <p:cNvPr id="5" name="Picture 4">
            <a:extLst>
              <a:ext uri="{FF2B5EF4-FFF2-40B4-BE49-F238E27FC236}">
                <a16:creationId xmlns:a16="http://schemas.microsoft.com/office/drawing/2014/main" id="{CE4E3AA4-03C7-4C45-B59A-E1D9D66939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31245" y="5057625"/>
            <a:ext cx="1222436" cy="1323703"/>
          </a:xfrm>
          <a:prstGeom prst="rect">
            <a:avLst/>
          </a:prstGeom>
        </p:spPr>
      </p:pic>
      <p:sp>
        <p:nvSpPr>
          <p:cNvPr id="6" name="TextBox 5">
            <a:extLst>
              <a:ext uri="{FF2B5EF4-FFF2-40B4-BE49-F238E27FC236}">
                <a16:creationId xmlns:a16="http://schemas.microsoft.com/office/drawing/2014/main" id="{6692397C-6F3D-4692-ABC1-E9D94C56726D}"/>
              </a:ext>
            </a:extLst>
          </p:cNvPr>
          <p:cNvSpPr txBox="1"/>
          <p:nvPr/>
        </p:nvSpPr>
        <p:spPr>
          <a:xfrm>
            <a:off x="1115617" y="5107836"/>
            <a:ext cx="4032447" cy="369332"/>
          </a:xfrm>
          <a:prstGeom prst="rect">
            <a:avLst/>
          </a:prstGeom>
          <a:noFill/>
        </p:spPr>
        <p:txBody>
          <a:bodyPr wrap="square" rtlCol="0">
            <a:spAutoFit/>
          </a:bodyPr>
          <a:lstStyle/>
          <a:p>
            <a:r>
              <a:rPr lang="en-GB" sz="1800">
                <a:latin typeface="Century Gothic" panose="020B0502020202020204" pitchFamily="34" charset="0"/>
                <a:hlinkClick r:id="rId4"/>
              </a:rPr>
              <a:t>Options | Ecclesbourne School</a:t>
            </a:r>
            <a:endParaRPr lang="en-GB" sz="1800">
              <a:latin typeface="Century Gothic" panose="020B0502020202020204" pitchFamily="34" charset="0"/>
            </a:endParaRPr>
          </a:p>
        </p:txBody>
      </p:sp>
      <p:sp>
        <p:nvSpPr>
          <p:cNvPr id="3" name="TextBox 2">
            <a:extLst>
              <a:ext uri="{FF2B5EF4-FFF2-40B4-BE49-F238E27FC236}">
                <a16:creationId xmlns:a16="http://schemas.microsoft.com/office/drawing/2014/main" id="{562C0FAE-D8E8-4765-85D7-DDF2EB56AF0E}"/>
              </a:ext>
            </a:extLst>
          </p:cNvPr>
          <p:cNvSpPr txBox="1"/>
          <p:nvPr/>
        </p:nvSpPr>
        <p:spPr>
          <a:xfrm>
            <a:off x="503549" y="1412776"/>
            <a:ext cx="5256584" cy="3416320"/>
          </a:xfrm>
          <a:prstGeom prst="rect">
            <a:avLst/>
          </a:prstGeom>
          <a:noFill/>
        </p:spPr>
        <p:txBody>
          <a:bodyPr wrap="square" rtlCol="0">
            <a:spAutoFit/>
          </a:bodyPr>
          <a:lstStyle/>
          <a:p>
            <a:r>
              <a:rPr lang="en-GB" altLang="en-US" sz="3600">
                <a:solidFill>
                  <a:srgbClr val="8F1D24"/>
                </a:solidFill>
                <a:latin typeface="Century Gothic" panose="020B0502020202020204" pitchFamily="34" charset="0"/>
              </a:rPr>
              <a:t>Remember students should aim for balance  and choose subjects that reflect their interests and aptitude</a:t>
            </a:r>
            <a:endParaRPr lang="en-GB"/>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6139" y="1057138"/>
            <a:ext cx="3868340" cy="823912"/>
          </a:xfrm>
        </p:spPr>
        <p:txBody>
          <a:bodyPr>
            <a:normAutofit/>
          </a:bodyPr>
          <a:lstStyle/>
          <a:p>
            <a:r>
              <a:rPr lang="en-US" altLang="en-US"/>
              <a:t>Why might the workload be too heavy in Years 10 and 11?</a:t>
            </a:r>
            <a:endParaRPr lang="en-GB"/>
          </a:p>
        </p:txBody>
      </p:sp>
      <p:sp>
        <p:nvSpPr>
          <p:cNvPr id="27651" name="Rectangle 3"/>
          <p:cNvSpPr>
            <a:spLocks noGrp="1" noChangeArrowheads="1"/>
          </p:cNvSpPr>
          <p:nvPr>
            <p:ph sz="half" idx="2"/>
          </p:nvPr>
        </p:nvSpPr>
        <p:spPr>
          <a:xfrm>
            <a:off x="181262" y="1969918"/>
            <a:ext cx="3408758" cy="2184511"/>
          </a:xfrm>
        </p:spPr>
        <p:txBody>
          <a:bodyPr>
            <a:normAutofit/>
          </a:bodyPr>
          <a:lstStyle/>
          <a:p>
            <a:r>
              <a:rPr lang="en-US" altLang="en-US" sz="1800"/>
              <a:t>GCSEs are a big step up in terms of expectations.</a:t>
            </a:r>
          </a:p>
          <a:p>
            <a:r>
              <a:rPr lang="en-US" altLang="en-US" sz="1800"/>
              <a:t>There is pressure from coursework and final examinations.</a:t>
            </a:r>
          </a:p>
          <a:p>
            <a:r>
              <a:rPr lang="en-US" altLang="en-US" sz="1800"/>
              <a:t>Too much for some students.</a:t>
            </a:r>
            <a:endParaRPr lang="en-GB" altLang="en-US" sz="1800"/>
          </a:p>
        </p:txBody>
      </p:sp>
      <p:sp>
        <p:nvSpPr>
          <p:cNvPr id="4" name="Text Placeholder 3"/>
          <p:cNvSpPr>
            <a:spLocks noGrp="1"/>
          </p:cNvSpPr>
          <p:nvPr>
            <p:ph type="body" sz="quarter" idx="3"/>
          </p:nvPr>
        </p:nvSpPr>
        <p:spPr>
          <a:xfrm>
            <a:off x="4248151" y="1291115"/>
            <a:ext cx="3887391" cy="355957"/>
          </a:xfrm>
        </p:spPr>
        <p:txBody>
          <a:bodyPr/>
          <a:lstStyle/>
          <a:p>
            <a:r>
              <a:rPr lang="en-US" altLang="en-US" sz="2000"/>
              <a:t>How to reduce the workload?</a:t>
            </a:r>
            <a:endParaRPr lang="en-GB" sz="2000"/>
          </a:p>
        </p:txBody>
      </p:sp>
      <p:sp>
        <p:nvSpPr>
          <p:cNvPr id="5" name="Content Placeholder 4"/>
          <p:cNvSpPr>
            <a:spLocks noGrp="1"/>
          </p:cNvSpPr>
          <p:nvPr>
            <p:ph sz="quarter" idx="4"/>
          </p:nvPr>
        </p:nvSpPr>
        <p:spPr>
          <a:xfrm>
            <a:off x="4248150" y="1734992"/>
            <a:ext cx="3887391" cy="1784288"/>
          </a:xfrm>
        </p:spPr>
        <p:txBody>
          <a:bodyPr>
            <a:normAutofit lnSpcReduction="10000"/>
          </a:bodyPr>
          <a:lstStyle/>
          <a:p>
            <a:pPr marL="0" indent="0">
              <a:buNone/>
            </a:pPr>
            <a:r>
              <a:rPr lang="en-US" altLang="en-US" sz="2000" b="1"/>
              <a:t>LEARNING SUPPORT OPTION</a:t>
            </a:r>
          </a:p>
          <a:p>
            <a:pPr lvl="1"/>
            <a:r>
              <a:rPr lang="en-US" altLang="en-US" sz="1800"/>
              <a:t>Reinforce learning in all subject areas.</a:t>
            </a:r>
          </a:p>
          <a:p>
            <a:pPr lvl="1"/>
            <a:r>
              <a:rPr lang="en-US" altLang="en-US" sz="1800"/>
              <a:t>Support coursework.</a:t>
            </a:r>
          </a:p>
          <a:p>
            <a:pPr lvl="1"/>
            <a:r>
              <a:rPr lang="en-US" altLang="en-US" sz="1800"/>
              <a:t>Additional work on literacy and numeracy skills.</a:t>
            </a:r>
            <a:endParaRPr lang="en-GB" altLang="en-US" sz="1800"/>
          </a:p>
          <a:p>
            <a:endParaRPr lang="en-GB" sz="2000"/>
          </a:p>
        </p:txBody>
      </p:sp>
      <p:sp>
        <p:nvSpPr>
          <p:cNvPr id="27650" name="Rectangle 2"/>
          <p:cNvSpPr>
            <a:spLocks noGrp="1" noChangeArrowheads="1"/>
          </p:cNvSpPr>
          <p:nvPr>
            <p:ph type="title"/>
          </p:nvPr>
        </p:nvSpPr>
        <p:spPr/>
        <p:txBody>
          <a:bodyPr>
            <a:noAutofit/>
          </a:bodyPr>
          <a:lstStyle/>
          <a:p>
            <a:r>
              <a:rPr lang="en-GB" altLang="en-US" sz="2400">
                <a:solidFill>
                  <a:srgbClr val="8F1D24"/>
                </a:solidFill>
              </a:rPr>
              <a:t>Learning Support Option</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319" y="4160902"/>
            <a:ext cx="3408758" cy="22725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4248150" y="3838109"/>
            <a:ext cx="4218350" cy="2339102"/>
          </a:xfrm>
          <a:prstGeom prst="rect">
            <a:avLst/>
          </a:prstGeom>
          <a:noFill/>
        </p:spPr>
        <p:txBody>
          <a:bodyPr wrap="square" lIns="91440" tIns="45720" rIns="91440" bIns="45720" rtlCol="0" anchor="t">
            <a:spAutoFit/>
          </a:bodyPr>
          <a:lstStyle/>
          <a:p>
            <a:pPr algn="l"/>
            <a:r>
              <a:rPr lang="en-GB" altLang="en-US" sz="2400" b="1">
                <a:solidFill>
                  <a:schemeClr val="tx1"/>
                </a:solidFill>
                <a:latin typeface="Century Gothic" panose="020B0502020202020204" pitchFamily="34" charset="0"/>
              </a:rPr>
              <a:t>Who? </a:t>
            </a:r>
          </a:p>
          <a:p>
            <a:pPr algn="l"/>
            <a:r>
              <a:rPr lang="en-US" altLang="en-US" sz="1800">
                <a:solidFill>
                  <a:schemeClr val="tx1"/>
                </a:solidFill>
                <a:latin typeface="Century Gothic"/>
              </a:rPr>
              <a:t>Some students, but possibly not all, who currently having help in the Learning Support Faculty.  </a:t>
            </a:r>
          </a:p>
          <a:p>
            <a:pPr algn="l"/>
            <a:endParaRPr lang="en-US" altLang="en-US" sz="1800">
              <a:solidFill>
                <a:schemeClr val="tx1"/>
              </a:solidFill>
              <a:latin typeface="Century Gothic"/>
            </a:endParaRPr>
          </a:p>
          <a:p>
            <a:pPr algn="l"/>
            <a:r>
              <a:rPr lang="en-US" altLang="en-US" sz="1800">
                <a:solidFill>
                  <a:schemeClr val="tx1"/>
                </a:solidFill>
                <a:latin typeface="Century Gothic"/>
              </a:rPr>
              <a:t>Learning Support have made recommendations.</a:t>
            </a:r>
            <a:endParaRPr lang="en-GB" altLang="en-US" sz="1800">
              <a:solidFill>
                <a:schemeClr val="tx1"/>
              </a:solidFill>
              <a:latin typeface="Century Gothic"/>
            </a:endParaRPr>
          </a:p>
          <a:p>
            <a:endParaRPr lang="en-GB" sz="1400">
              <a:solidFill>
                <a:schemeClr val="tx1"/>
              </a:solidFill>
              <a:latin typeface="Century Gothic" panose="020B0502020202020204" pitchFamily="34" charset="0"/>
            </a:endParaRPr>
          </a:p>
        </p:txBody>
      </p:sp>
      <p:pic>
        <p:nvPicPr>
          <p:cNvPr id="9" name="Picture 8">
            <a:extLst>
              <a:ext uri="{FF2B5EF4-FFF2-40B4-BE49-F238E27FC236}">
                <a16:creationId xmlns:a16="http://schemas.microsoft.com/office/drawing/2014/main" id="{FBEA4A51-B64D-4A63-9740-ADA4381FBE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31245" y="5157192"/>
            <a:ext cx="1222436" cy="1323703"/>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noFill/>
          <a:ln>
            <a:noFill/>
          </a:ln>
        </p:spPr>
        <p:txBody>
          <a:bodyPr/>
          <a:lstStyle/>
          <a:p>
            <a:r>
              <a:rPr lang="en-GB" altLang="en-US">
                <a:solidFill>
                  <a:srgbClr val="8F1D24"/>
                </a:solidFill>
              </a:rPr>
              <a:t>No need to worry</a:t>
            </a:r>
          </a:p>
        </p:txBody>
      </p:sp>
      <p:sp>
        <p:nvSpPr>
          <p:cNvPr id="31747" name="Rectangle 3"/>
          <p:cNvSpPr>
            <a:spLocks noGrp="1" noChangeArrowheads="1"/>
          </p:cNvSpPr>
          <p:nvPr>
            <p:ph sz="half" idx="1"/>
          </p:nvPr>
        </p:nvSpPr>
        <p:spPr>
          <a:xfrm>
            <a:off x="318950" y="1196752"/>
            <a:ext cx="4751113" cy="2232248"/>
          </a:xfrm>
        </p:spPr>
        <p:txBody>
          <a:bodyPr>
            <a:normAutofit/>
          </a:bodyPr>
          <a:lstStyle/>
          <a:p>
            <a:pPr algn="ctr">
              <a:buFontTx/>
              <a:buNone/>
            </a:pPr>
            <a:r>
              <a:rPr lang="en-GB" altLang="en-US" sz="3200">
                <a:latin typeface="Century Gothic" panose="020B0502020202020204" pitchFamily="34" charset="0"/>
              </a:rPr>
              <a:t>There will be lots of help and advice from the Pastoral Team.</a:t>
            </a:r>
          </a:p>
        </p:txBody>
      </p:sp>
      <p:pic>
        <p:nvPicPr>
          <p:cNvPr id="4" name="Content Placeholder 3"/>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5154583" y="1324120"/>
            <a:ext cx="3025833" cy="45304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1FAA1DA4-9940-49F1-AB25-27BA50A3DF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31245" y="5057625"/>
            <a:ext cx="1222436" cy="1323703"/>
          </a:xfrm>
          <a:prstGeom prst="rect">
            <a:avLst/>
          </a:prstGeom>
        </p:spPr>
      </p:pic>
      <p:sp>
        <p:nvSpPr>
          <p:cNvPr id="8" name="TextBox 7">
            <a:extLst>
              <a:ext uri="{FF2B5EF4-FFF2-40B4-BE49-F238E27FC236}">
                <a16:creationId xmlns:a16="http://schemas.microsoft.com/office/drawing/2014/main" id="{4A303161-B8CE-4EA3-8B96-C8C565C30349}"/>
              </a:ext>
            </a:extLst>
          </p:cNvPr>
          <p:cNvSpPr txBox="1"/>
          <p:nvPr/>
        </p:nvSpPr>
        <p:spPr>
          <a:xfrm>
            <a:off x="390251" y="3212976"/>
            <a:ext cx="4608512" cy="3046988"/>
          </a:xfrm>
          <a:prstGeom prst="rect">
            <a:avLst/>
          </a:prstGeom>
          <a:noFill/>
        </p:spPr>
        <p:txBody>
          <a:bodyPr wrap="square">
            <a:spAutoFit/>
          </a:bodyPr>
          <a:lstStyle/>
          <a:p>
            <a:pPr algn="ctr"/>
            <a:r>
              <a:rPr lang="en-GB" altLang="en-US" sz="3200">
                <a:solidFill>
                  <a:schemeClr val="tx1"/>
                </a:solidFill>
                <a:latin typeface="Century Gothic" panose="020B0502020202020204" pitchFamily="34" charset="0"/>
              </a:rPr>
              <a:t>We will offer advice to ensure options do not close down future career choices or opportunities for further study.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GB" altLang="en-US" sz="2400" b="1"/>
              <a:t>There is plenty of help available!</a:t>
            </a:r>
            <a:endParaRPr lang="en-GB" altLang="en-US" b="1">
              <a:solidFill>
                <a:srgbClr val="8F1D24"/>
              </a:solidFill>
            </a:endParaRPr>
          </a:p>
        </p:txBody>
      </p:sp>
      <p:sp>
        <p:nvSpPr>
          <p:cNvPr id="33795" name="Rectangle 3"/>
          <p:cNvSpPr>
            <a:spLocks noGrp="1" noChangeArrowheads="1"/>
          </p:cNvSpPr>
          <p:nvPr>
            <p:ph idx="1"/>
          </p:nvPr>
        </p:nvSpPr>
        <p:spPr>
          <a:xfrm>
            <a:off x="467544" y="1052736"/>
            <a:ext cx="4392488" cy="5184576"/>
          </a:xfrm>
        </p:spPr>
        <p:txBody>
          <a:bodyPr/>
          <a:lstStyle/>
          <a:p>
            <a:pPr marL="609600" indent="-609600">
              <a:buFontTx/>
              <a:buNone/>
            </a:pPr>
            <a:r>
              <a:rPr lang="en-GB" altLang="en-US" sz="2800" b="1"/>
              <a:t>Students can talk to:</a:t>
            </a:r>
          </a:p>
          <a:p>
            <a:r>
              <a:rPr lang="en-GB" altLang="en-US" sz="2800"/>
              <a:t>Form Tutor</a:t>
            </a:r>
          </a:p>
          <a:p>
            <a:r>
              <a:rPr lang="en-GB" altLang="en-US" sz="2800"/>
              <a:t>Head of Year</a:t>
            </a:r>
          </a:p>
          <a:p>
            <a:r>
              <a:rPr lang="en-GB" altLang="en-US" sz="2800"/>
              <a:t>Staff in Senior Section</a:t>
            </a:r>
          </a:p>
          <a:p>
            <a:r>
              <a:rPr lang="en-GB" altLang="en-US" sz="2800"/>
              <a:t>Staff in Upper School Office</a:t>
            </a:r>
          </a:p>
          <a:p>
            <a:r>
              <a:rPr lang="en-GB" altLang="en-US" sz="2800"/>
              <a:t>Careers Team</a:t>
            </a:r>
          </a:p>
        </p:txBody>
      </p:sp>
      <p:pic>
        <p:nvPicPr>
          <p:cNvPr id="4" name="Picture 3">
            <a:extLst>
              <a:ext uri="{FF2B5EF4-FFF2-40B4-BE49-F238E27FC236}">
                <a16:creationId xmlns:a16="http://schemas.microsoft.com/office/drawing/2014/main" id="{5F109EE5-ED43-44E6-88CF-8F0938EDB8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31245" y="5057625"/>
            <a:ext cx="1222436" cy="1323703"/>
          </a:xfrm>
          <a:prstGeom prst="rect">
            <a:avLst/>
          </a:prstGeom>
        </p:spPr>
      </p:pic>
      <p:sp>
        <p:nvSpPr>
          <p:cNvPr id="5" name="Rectangle 3">
            <a:extLst>
              <a:ext uri="{FF2B5EF4-FFF2-40B4-BE49-F238E27FC236}">
                <a16:creationId xmlns:a16="http://schemas.microsoft.com/office/drawing/2014/main" id="{20CEAD9C-A6A1-4851-9B75-0EB7145ED3DC}"/>
              </a:ext>
            </a:extLst>
          </p:cNvPr>
          <p:cNvSpPr txBox="1">
            <a:spLocks noChangeArrowheads="1"/>
          </p:cNvSpPr>
          <p:nvPr/>
        </p:nvSpPr>
        <p:spPr>
          <a:xfrm>
            <a:off x="4648201" y="1052736"/>
            <a:ext cx="4038600" cy="4104456"/>
          </a:xfrm>
          <a:prstGeom prst="rect">
            <a:avLst/>
          </a:prstGeom>
        </p:spPr>
        <p:txBody>
          <a:bodyPr/>
          <a:lstStyle>
            <a:lvl1pPr marL="257175" indent="-257175" algn="l" rtl="0" eaLnBrk="1" fontAlgn="base" hangingPunct="1">
              <a:spcBef>
                <a:spcPct val="20000"/>
              </a:spcBef>
              <a:spcAft>
                <a:spcPct val="0"/>
              </a:spcAft>
              <a:buChar char="•"/>
              <a:defRPr sz="2400">
                <a:solidFill>
                  <a:schemeClr val="tx1"/>
                </a:solidFill>
                <a:latin typeface="Century Gothic" panose="020B0502020202020204" pitchFamily="34" charset="0"/>
                <a:ea typeface="+mn-ea"/>
                <a:cs typeface="+mn-cs"/>
              </a:defRPr>
            </a:lvl1pPr>
            <a:lvl2pPr marL="557213" indent="-214313" algn="l" rtl="0" eaLnBrk="1" fontAlgn="base" hangingPunct="1">
              <a:spcBef>
                <a:spcPct val="20000"/>
              </a:spcBef>
              <a:spcAft>
                <a:spcPct val="0"/>
              </a:spcAft>
              <a:buChar char="–"/>
              <a:defRPr sz="2100">
                <a:solidFill>
                  <a:schemeClr val="tx1"/>
                </a:solidFill>
                <a:latin typeface="Century Gothic" panose="020B0502020202020204" pitchFamily="34" charset="0"/>
              </a:defRPr>
            </a:lvl2pPr>
            <a:lvl3pPr marL="857250" indent="-171450" algn="l" rtl="0" eaLnBrk="1" fontAlgn="base" hangingPunct="1">
              <a:spcBef>
                <a:spcPct val="20000"/>
              </a:spcBef>
              <a:spcAft>
                <a:spcPct val="0"/>
              </a:spcAft>
              <a:buChar char="•"/>
              <a:defRPr sz="1800">
                <a:solidFill>
                  <a:schemeClr val="tx1"/>
                </a:solidFill>
                <a:latin typeface="Century Gothic" panose="020B0502020202020204" pitchFamily="34" charset="0"/>
              </a:defRPr>
            </a:lvl3pPr>
            <a:lvl4pPr marL="1200150" indent="-171450" algn="l" rtl="0" eaLnBrk="1" fontAlgn="base" hangingPunct="1">
              <a:spcBef>
                <a:spcPct val="20000"/>
              </a:spcBef>
              <a:spcAft>
                <a:spcPct val="0"/>
              </a:spcAft>
              <a:buChar char="–"/>
              <a:defRPr sz="1500">
                <a:solidFill>
                  <a:schemeClr val="tx1"/>
                </a:solidFill>
                <a:latin typeface="Century Gothic" panose="020B0502020202020204" pitchFamily="34" charset="0"/>
              </a:defRPr>
            </a:lvl4pPr>
            <a:lvl5pPr marL="1543050" indent="-171450" algn="l" rtl="0" eaLnBrk="1" fontAlgn="base" hangingPunct="1">
              <a:spcBef>
                <a:spcPct val="20000"/>
              </a:spcBef>
              <a:spcAft>
                <a:spcPct val="0"/>
              </a:spcAft>
              <a:buChar char="»"/>
              <a:defRPr sz="1500">
                <a:solidFill>
                  <a:schemeClr val="tx1"/>
                </a:solidFill>
                <a:latin typeface="Century Gothic" panose="020B0502020202020204" pitchFamily="34" charset="0"/>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a:lstStyle>
          <a:p>
            <a:pPr marL="0" indent="0">
              <a:buNone/>
            </a:pPr>
            <a:r>
              <a:rPr lang="en-GB" altLang="en-US" sz="2800" b="1"/>
              <a:t>Parents:</a:t>
            </a:r>
          </a:p>
          <a:p>
            <a:r>
              <a:rPr lang="en-GB" altLang="en-US" sz="2800" kern="0"/>
              <a:t>If you need help, or just want to talk through options with us then don’t hesitate to pick up the phone and give us a ring or drop us an email.</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71A35-495B-41BD-BB1B-E545AB075D8C}"/>
              </a:ext>
            </a:extLst>
          </p:cNvPr>
          <p:cNvSpPr>
            <a:spLocks noGrp="1"/>
          </p:cNvSpPr>
          <p:nvPr>
            <p:ph type="title" idx="4294967295"/>
          </p:nvPr>
        </p:nvSpPr>
        <p:spPr>
          <a:xfrm>
            <a:off x="4757668" y="3087826"/>
            <a:ext cx="3603625" cy="1298575"/>
          </a:xfrm>
        </p:spPr>
        <p:txBody>
          <a:bodyPr vert="horz" lIns="91440" tIns="45720" rIns="91440" bIns="45720" rtlCol="0" anchor="t">
            <a:normAutofit/>
          </a:bodyPr>
          <a:lstStyle/>
          <a:p>
            <a:pPr defTabSz="914400"/>
            <a:r>
              <a:rPr lang="en-US" sz="3800" kern="1200">
                <a:solidFill>
                  <a:srgbClr val="000000"/>
                </a:solidFill>
                <a:ea typeface="+mj-ea"/>
                <a:cs typeface="+mj-cs"/>
                <a:hlinkClick r:id="rId2"/>
              </a:rPr>
              <a:t>AQA</a:t>
            </a:r>
            <a:r>
              <a:rPr lang="en-US" sz="3800" kern="1200">
                <a:solidFill>
                  <a:srgbClr val="000000"/>
                </a:solidFill>
                <a:ea typeface="+mj-ea"/>
                <a:cs typeface="+mj-cs"/>
              </a:rPr>
              <a:t> </a:t>
            </a:r>
            <a:r>
              <a:rPr lang="en-US" sz="3800" kern="1200">
                <a:ea typeface="+mj-ea"/>
                <a:cs typeface="+mj-cs"/>
              </a:rPr>
              <a:t>GCSE Business </a:t>
            </a:r>
          </a:p>
        </p:txBody>
      </p:sp>
      <p:pic>
        <p:nvPicPr>
          <p:cNvPr id="14" name="Graphic 13" descr="Books">
            <a:extLst>
              <a:ext uri="{FF2B5EF4-FFF2-40B4-BE49-F238E27FC236}">
                <a16:creationId xmlns:a16="http://schemas.microsoft.com/office/drawing/2014/main" id="{E24E6323-1DC1-4FF5-9AFB-8682CC9923A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55352" y="2333040"/>
            <a:ext cx="3106320" cy="3106320"/>
          </a:xfrm>
          <a:custGeom>
            <a:avLst/>
            <a:gdLst/>
            <a:ahLst/>
            <a:cxnLst/>
            <a:rect l="l" t="t" r="r" b="b"/>
            <a:pathLst>
              <a:path w="4141760" h="4377846">
                <a:moveTo>
                  <a:pt x="0" y="0"/>
                </a:moveTo>
                <a:lnTo>
                  <a:pt x="4141760" y="0"/>
                </a:lnTo>
                <a:lnTo>
                  <a:pt x="4141760" y="4377846"/>
                </a:lnTo>
                <a:lnTo>
                  <a:pt x="0" y="4377846"/>
                </a:lnTo>
                <a:close/>
              </a:path>
            </a:pathLst>
          </a:custGeom>
        </p:spPr>
      </p:pic>
      <p:pic>
        <p:nvPicPr>
          <p:cNvPr id="4" name="Picture 3">
            <a:extLst>
              <a:ext uri="{FF2B5EF4-FFF2-40B4-BE49-F238E27FC236}">
                <a16:creationId xmlns:a16="http://schemas.microsoft.com/office/drawing/2014/main" id="{0254F030-BB67-4222-8424-A6261F617F7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31245" y="5157192"/>
            <a:ext cx="1222436" cy="1323703"/>
          </a:xfrm>
          <a:prstGeom prst="rect">
            <a:avLst/>
          </a:prstGeom>
        </p:spPr>
      </p:pic>
    </p:spTree>
    <p:extLst>
      <p:ext uri="{BB962C8B-B14F-4D97-AF65-F5344CB8AC3E}">
        <p14:creationId xmlns:p14="http://schemas.microsoft.com/office/powerpoint/2010/main" val="34626376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8460-E0A6-40AD-BF84-DBDA1C238B01}"/>
              </a:ext>
            </a:extLst>
          </p:cNvPr>
          <p:cNvSpPr>
            <a:spLocks noGrp="1"/>
          </p:cNvSpPr>
          <p:nvPr>
            <p:ph type="title"/>
          </p:nvPr>
        </p:nvSpPr>
        <p:spPr>
          <a:xfrm>
            <a:off x="4395978" y="149141"/>
            <a:ext cx="4149090" cy="673819"/>
          </a:xfrm>
        </p:spPr>
        <p:txBody>
          <a:bodyPr>
            <a:normAutofit/>
          </a:bodyPr>
          <a:lstStyle/>
          <a:p>
            <a:r>
              <a:rPr lang="en-GB">
                <a:solidFill>
                  <a:srgbClr val="C00000"/>
                </a:solidFill>
              </a:rPr>
              <a:t>Why choose GCSE Business?</a:t>
            </a:r>
          </a:p>
        </p:txBody>
      </p:sp>
      <p:sp>
        <p:nvSpPr>
          <p:cNvPr id="3" name="Content Placeholder 2">
            <a:extLst>
              <a:ext uri="{FF2B5EF4-FFF2-40B4-BE49-F238E27FC236}">
                <a16:creationId xmlns:a16="http://schemas.microsoft.com/office/drawing/2014/main" id="{EB7D4B2B-D276-4FD2-9643-2402BAB06493}"/>
              </a:ext>
            </a:extLst>
          </p:cNvPr>
          <p:cNvSpPr>
            <a:spLocks noGrp="1"/>
          </p:cNvSpPr>
          <p:nvPr>
            <p:ph idx="1"/>
          </p:nvPr>
        </p:nvSpPr>
        <p:spPr>
          <a:xfrm>
            <a:off x="395536" y="804672"/>
            <a:ext cx="8149532" cy="5230368"/>
          </a:xfrm>
        </p:spPr>
        <p:txBody>
          <a:bodyPr anchor="ctr">
            <a:normAutofit/>
          </a:bodyPr>
          <a:lstStyle/>
          <a:p>
            <a:r>
              <a:rPr lang="en-GB">
                <a:solidFill>
                  <a:srgbClr val="000000"/>
                </a:solidFill>
              </a:rPr>
              <a:t>A subject that relates to the world that you live in and are an active part of the business community as a consumer of goods and services sold by businesses.</a:t>
            </a:r>
          </a:p>
          <a:p>
            <a:r>
              <a:rPr lang="en-GB">
                <a:solidFill>
                  <a:srgbClr val="000000"/>
                </a:solidFill>
              </a:rPr>
              <a:t>You will learn business concepts and theories that you can then apply to a real business situation.</a:t>
            </a:r>
          </a:p>
          <a:p>
            <a:r>
              <a:rPr lang="en-GB">
                <a:solidFill>
                  <a:srgbClr val="000000"/>
                </a:solidFill>
              </a:rPr>
              <a:t>For example, you will learn about the different sorts of business types that someone could set up and then apply it to a specific situation.</a:t>
            </a:r>
          </a:p>
        </p:txBody>
      </p:sp>
      <p:pic>
        <p:nvPicPr>
          <p:cNvPr id="4" name="Picture 3">
            <a:extLst>
              <a:ext uri="{FF2B5EF4-FFF2-40B4-BE49-F238E27FC236}">
                <a16:creationId xmlns:a16="http://schemas.microsoft.com/office/drawing/2014/main" id="{A0331635-2E96-4CDD-9D05-092F4B701F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31245" y="5129633"/>
            <a:ext cx="1222436" cy="1323703"/>
          </a:xfrm>
          <a:prstGeom prst="rect">
            <a:avLst/>
          </a:prstGeom>
        </p:spPr>
      </p:pic>
    </p:spTree>
    <p:extLst>
      <p:ext uri="{BB962C8B-B14F-4D97-AF65-F5344CB8AC3E}">
        <p14:creationId xmlns:p14="http://schemas.microsoft.com/office/powerpoint/2010/main" val="1941156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Pastoral Team</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3822" y="5082533"/>
            <a:ext cx="1222436" cy="1323703"/>
          </a:xfrm>
          <a:prstGeom prst="rect">
            <a:avLst/>
          </a:prstGeom>
        </p:spPr>
      </p:pic>
      <p:grpSp>
        <p:nvGrpSpPr>
          <p:cNvPr id="9" name="Group 8">
            <a:extLst>
              <a:ext uri="{FF2B5EF4-FFF2-40B4-BE49-F238E27FC236}">
                <a16:creationId xmlns:a16="http://schemas.microsoft.com/office/drawing/2014/main" id="{9233BA55-91DF-8534-D6B2-34E158A473C9}"/>
              </a:ext>
            </a:extLst>
          </p:cNvPr>
          <p:cNvGrpSpPr/>
          <p:nvPr/>
        </p:nvGrpSpPr>
        <p:grpSpPr>
          <a:xfrm>
            <a:off x="3376153" y="1086777"/>
            <a:ext cx="1772824" cy="2598931"/>
            <a:chOff x="929950" y="1587445"/>
            <a:chExt cx="2363766" cy="3465241"/>
          </a:xfrm>
        </p:grpSpPr>
        <p:pic>
          <p:nvPicPr>
            <p:cNvPr id="3" name="Picture 2" descr="A person in a suit and tie&#10;&#10;Description automatically generated with medium confidence">
              <a:extLst>
                <a:ext uri="{FF2B5EF4-FFF2-40B4-BE49-F238E27FC236}">
                  <a16:creationId xmlns:a16="http://schemas.microsoft.com/office/drawing/2014/main" id="{9071A579-89B4-F643-9D03-D1887977A1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7081" y="1587445"/>
              <a:ext cx="2068017" cy="2757354"/>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418E3133-172D-5F48-D082-974855CBB2CC}"/>
                </a:ext>
              </a:extLst>
            </p:cNvPr>
            <p:cNvSpPr txBox="1"/>
            <p:nvPr/>
          </p:nvSpPr>
          <p:spPr>
            <a:xfrm>
              <a:off x="929950" y="4344800"/>
              <a:ext cx="2363766" cy="707886"/>
            </a:xfrm>
            <a:prstGeom prst="rect">
              <a:avLst/>
            </a:prstGeom>
            <a:noFill/>
          </p:spPr>
          <p:txBody>
            <a:bodyPr wrap="square">
              <a:spAutoFit/>
            </a:bodyPr>
            <a:lstStyle/>
            <a:p>
              <a:pPr defTabSz="685800" eaLnBrk="1" fontAlgn="auto" hangingPunct="1">
                <a:spcBef>
                  <a:spcPts val="0"/>
                </a:spcBef>
                <a:spcAft>
                  <a:spcPts val="0"/>
                </a:spcAft>
              </a:pPr>
              <a:r>
                <a:rPr lang="en-GB" sz="1500" b="1" dirty="0">
                  <a:solidFill>
                    <a:prstClr val="black"/>
                  </a:solidFill>
                  <a:latin typeface="Calibri" panose="020F0502020204030204" pitchFamily="34" charset="0"/>
                  <a:cs typeface="Calibri" panose="020F0502020204030204" pitchFamily="34" charset="0"/>
                </a:rPr>
                <a:t>Mr Duncker-Brown</a:t>
              </a:r>
              <a:br>
                <a:rPr lang="en-GB" sz="1350" dirty="0">
                  <a:solidFill>
                    <a:prstClr val="black"/>
                  </a:solidFill>
                  <a:latin typeface="Calibri" panose="020F0502020204030204" pitchFamily="34" charset="0"/>
                  <a:cs typeface="Calibri" panose="020F0502020204030204" pitchFamily="34" charset="0"/>
                </a:rPr>
              </a:br>
              <a:r>
                <a:rPr lang="en-GB" sz="1350" dirty="0">
                  <a:solidFill>
                    <a:prstClr val="black"/>
                  </a:solidFill>
                  <a:latin typeface="Calibri" panose="020F0502020204030204" pitchFamily="34" charset="0"/>
                  <a:cs typeface="Calibri" panose="020F0502020204030204" pitchFamily="34" charset="0"/>
                </a:rPr>
                <a:t>Head of Upper School</a:t>
              </a:r>
            </a:p>
          </p:txBody>
        </p:sp>
      </p:grpSp>
      <p:grpSp>
        <p:nvGrpSpPr>
          <p:cNvPr id="12" name="Group 11">
            <a:extLst>
              <a:ext uri="{FF2B5EF4-FFF2-40B4-BE49-F238E27FC236}">
                <a16:creationId xmlns:a16="http://schemas.microsoft.com/office/drawing/2014/main" id="{B5D5904E-E58D-B7A5-E6B5-39E0394FA610}"/>
              </a:ext>
            </a:extLst>
          </p:cNvPr>
          <p:cNvGrpSpPr/>
          <p:nvPr/>
        </p:nvGrpSpPr>
        <p:grpSpPr>
          <a:xfrm>
            <a:off x="2555818" y="3867324"/>
            <a:ext cx="1684976" cy="2584693"/>
            <a:chOff x="3371817" y="1349288"/>
            <a:chExt cx="2246635" cy="3446258"/>
          </a:xfrm>
        </p:grpSpPr>
        <p:pic>
          <p:nvPicPr>
            <p:cNvPr id="8" name="Picture 7" descr="A picture containing text, person, person, outdoor&#10;&#10;Description automatically generated">
              <a:extLst>
                <a:ext uri="{FF2B5EF4-FFF2-40B4-BE49-F238E27FC236}">
                  <a16:creationId xmlns:a16="http://schemas.microsoft.com/office/drawing/2014/main" id="{CAFB7686-F061-6C88-A753-E7E95A60AE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67149" y="1349288"/>
              <a:ext cx="2068016" cy="2757355"/>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7D624931-CD39-04B1-99CA-9A9384F68A64}"/>
                </a:ext>
              </a:extLst>
            </p:cNvPr>
            <p:cNvSpPr txBox="1"/>
            <p:nvPr/>
          </p:nvSpPr>
          <p:spPr>
            <a:xfrm>
              <a:off x="3371817" y="4087659"/>
              <a:ext cx="2246635" cy="707887"/>
            </a:xfrm>
            <a:prstGeom prst="rect">
              <a:avLst/>
            </a:prstGeom>
            <a:noFill/>
          </p:spPr>
          <p:txBody>
            <a:bodyPr wrap="square">
              <a:spAutoFit/>
            </a:bodyPr>
            <a:lstStyle/>
            <a:p>
              <a:pPr defTabSz="685800" eaLnBrk="1" fontAlgn="auto" hangingPunct="1">
                <a:spcBef>
                  <a:spcPts val="0"/>
                </a:spcBef>
                <a:spcAft>
                  <a:spcPts val="0"/>
                </a:spcAft>
              </a:pPr>
              <a:r>
                <a:rPr lang="en-GB" sz="1500" b="1" dirty="0">
                  <a:solidFill>
                    <a:prstClr val="black"/>
                  </a:solidFill>
                  <a:latin typeface="Calibri" panose="020F0502020204030204" pitchFamily="34" charset="0"/>
                  <a:cs typeface="Calibri" panose="020F0502020204030204" pitchFamily="34" charset="0"/>
                </a:rPr>
                <a:t>Mr Sellers</a:t>
              </a:r>
            </a:p>
            <a:p>
              <a:pPr defTabSz="685800" eaLnBrk="1" fontAlgn="auto" hangingPunct="1">
                <a:spcBef>
                  <a:spcPts val="0"/>
                </a:spcBef>
                <a:spcAft>
                  <a:spcPts val="0"/>
                </a:spcAft>
              </a:pPr>
              <a:r>
                <a:rPr lang="en-GB" sz="1350" dirty="0">
                  <a:solidFill>
                    <a:prstClr val="black"/>
                  </a:solidFill>
                  <a:latin typeface="Calibri" panose="020F0502020204030204" pitchFamily="34" charset="0"/>
                  <a:cs typeface="Calibri" panose="020F0502020204030204" pitchFamily="34" charset="0"/>
                </a:rPr>
                <a:t>Head of Year 10</a:t>
              </a:r>
            </a:p>
          </p:txBody>
        </p:sp>
      </p:grpSp>
      <p:grpSp>
        <p:nvGrpSpPr>
          <p:cNvPr id="16" name="Group 15">
            <a:extLst>
              <a:ext uri="{FF2B5EF4-FFF2-40B4-BE49-F238E27FC236}">
                <a16:creationId xmlns:a16="http://schemas.microsoft.com/office/drawing/2014/main" id="{9A58BAEA-89FB-5261-DD12-9F9D7B49359F}"/>
              </a:ext>
            </a:extLst>
          </p:cNvPr>
          <p:cNvGrpSpPr/>
          <p:nvPr/>
        </p:nvGrpSpPr>
        <p:grpSpPr>
          <a:xfrm>
            <a:off x="4262565" y="3870317"/>
            <a:ext cx="1684976" cy="2581700"/>
            <a:chOff x="5844233" y="1324593"/>
            <a:chExt cx="2246635" cy="3442267"/>
          </a:xfrm>
        </p:grpSpPr>
        <p:pic>
          <p:nvPicPr>
            <p:cNvPr id="10" name="Picture 9" descr="A picture containing person, outdoor, posing&#10;&#10;Description automatically generated">
              <a:extLst>
                <a:ext uri="{FF2B5EF4-FFF2-40B4-BE49-F238E27FC236}">
                  <a16:creationId xmlns:a16="http://schemas.microsoft.com/office/drawing/2014/main" id="{15ACC748-BDD3-A360-DB33-8BA3EC1EBB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22584" y="1324593"/>
              <a:ext cx="2068018" cy="2757356"/>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C1CA02B2-652B-D7CD-73BC-DAC51B17C9B9}"/>
                </a:ext>
              </a:extLst>
            </p:cNvPr>
            <p:cNvSpPr txBox="1"/>
            <p:nvPr/>
          </p:nvSpPr>
          <p:spPr>
            <a:xfrm>
              <a:off x="5844233" y="4058973"/>
              <a:ext cx="2246635" cy="707887"/>
            </a:xfrm>
            <a:prstGeom prst="rect">
              <a:avLst/>
            </a:prstGeom>
            <a:noFill/>
          </p:spPr>
          <p:txBody>
            <a:bodyPr wrap="square">
              <a:spAutoFit/>
            </a:bodyPr>
            <a:lstStyle/>
            <a:p>
              <a:pPr defTabSz="685800" eaLnBrk="1" fontAlgn="auto" hangingPunct="1">
                <a:spcBef>
                  <a:spcPts val="0"/>
                </a:spcBef>
                <a:spcAft>
                  <a:spcPts val="0"/>
                </a:spcAft>
              </a:pPr>
              <a:r>
                <a:rPr lang="en-GB" sz="1500" b="1">
                  <a:solidFill>
                    <a:prstClr val="black"/>
                  </a:solidFill>
                  <a:latin typeface="Calibri" panose="020F0502020204030204" pitchFamily="34" charset="0"/>
                  <a:cs typeface="Calibri" panose="020F0502020204030204" pitchFamily="34" charset="0"/>
                </a:rPr>
                <a:t>Mrs Dodson</a:t>
              </a:r>
            </a:p>
            <a:p>
              <a:pPr defTabSz="685800" eaLnBrk="1" fontAlgn="auto" hangingPunct="1">
                <a:spcBef>
                  <a:spcPts val="0"/>
                </a:spcBef>
                <a:spcAft>
                  <a:spcPts val="0"/>
                </a:spcAft>
              </a:pPr>
              <a:r>
                <a:rPr lang="en-GB" sz="1350">
                  <a:solidFill>
                    <a:prstClr val="black"/>
                  </a:solidFill>
                  <a:latin typeface="Calibri" panose="020F0502020204030204" pitchFamily="34" charset="0"/>
                  <a:cs typeface="Calibri" panose="020F0502020204030204" pitchFamily="34" charset="0"/>
                </a:rPr>
                <a:t>Head of Year 11</a:t>
              </a:r>
              <a:endParaRPr lang="en-GB" sz="1350">
                <a:solidFill>
                  <a:prstClr val="black"/>
                </a:solidFill>
                <a:latin typeface="Times New Roman"/>
              </a:endParaRPr>
            </a:p>
          </p:txBody>
        </p:sp>
      </p:grpSp>
      <p:grpSp>
        <p:nvGrpSpPr>
          <p:cNvPr id="20" name="Group 19">
            <a:extLst>
              <a:ext uri="{FF2B5EF4-FFF2-40B4-BE49-F238E27FC236}">
                <a16:creationId xmlns:a16="http://schemas.microsoft.com/office/drawing/2014/main" id="{FB0FFA7F-A42F-4DFA-64C2-0BA338624CEA}"/>
              </a:ext>
            </a:extLst>
          </p:cNvPr>
          <p:cNvGrpSpPr/>
          <p:nvPr/>
        </p:nvGrpSpPr>
        <p:grpSpPr>
          <a:xfrm>
            <a:off x="5163106" y="1070956"/>
            <a:ext cx="1741785" cy="2796368"/>
            <a:chOff x="8025933" y="1206984"/>
            <a:chExt cx="2322380" cy="3728491"/>
          </a:xfrm>
        </p:grpSpPr>
        <p:sp>
          <p:nvSpPr>
            <p:cNvPr id="2" name="TextBox 1">
              <a:extLst>
                <a:ext uri="{FF2B5EF4-FFF2-40B4-BE49-F238E27FC236}">
                  <a16:creationId xmlns:a16="http://schemas.microsoft.com/office/drawing/2014/main" id="{029AC87D-DCE4-3BE5-A889-B59FE1C54E83}"/>
                </a:ext>
              </a:extLst>
            </p:cNvPr>
            <p:cNvSpPr txBox="1"/>
            <p:nvPr/>
          </p:nvSpPr>
          <p:spPr>
            <a:xfrm>
              <a:off x="8025933" y="3981367"/>
              <a:ext cx="2322380" cy="954108"/>
            </a:xfrm>
            <a:prstGeom prst="rect">
              <a:avLst/>
            </a:prstGeom>
            <a:noFill/>
          </p:spPr>
          <p:txBody>
            <a:bodyPr wrap="square" lIns="68580" tIns="34290" rIns="68580" bIns="34290" anchor="t">
              <a:spAutoFit/>
            </a:bodyPr>
            <a:lstStyle/>
            <a:p>
              <a:pPr defTabSz="685800" eaLnBrk="1" fontAlgn="auto" hangingPunct="1">
                <a:spcBef>
                  <a:spcPts val="0"/>
                </a:spcBef>
                <a:spcAft>
                  <a:spcPts val="0"/>
                </a:spcAft>
              </a:pPr>
              <a:r>
                <a:rPr lang="en-GB" sz="1500" b="1" dirty="0">
                  <a:solidFill>
                    <a:prstClr val="black"/>
                  </a:solidFill>
                  <a:latin typeface="Calibri"/>
                  <a:ea typeface="Arial"/>
                  <a:cs typeface="Arial"/>
                </a:rPr>
                <a:t>Mrs Green </a:t>
              </a:r>
              <a:endParaRPr lang="en-GB" sz="1500" b="1" dirty="0">
                <a:solidFill>
                  <a:prstClr val="black"/>
                </a:solidFill>
                <a:latin typeface="Calibri"/>
                <a:ea typeface="Arial"/>
                <a:cs typeface="Calibri"/>
              </a:endParaRPr>
            </a:p>
            <a:p>
              <a:pPr defTabSz="685800" eaLnBrk="1" fontAlgn="auto" hangingPunct="1">
                <a:spcBef>
                  <a:spcPts val="0"/>
                </a:spcBef>
                <a:spcAft>
                  <a:spcPts val="0"/>
                </a:spcAft>
              </a:pPr>
              <a:r>
                <a:rPr lang="en-GB" sz="1350" dirty="0">
                  <a:solidFill>
                    <a:prstClr val="black"/>
                  </a:solidFill>
                  <a:latin typeface="Calibri"/>
                  <a:ea typeface="Arial"/>
                  <a:cs typeface="Arial"/>
                </a:rPr>
                <a:t>Head of Diversity, Equality, and Inclusion​</a:t>
              </a:r>
              <a:endParaRPr lang="en-GB" sz="1500" b="1" dirty="0">
                <a:solidFill>
                  <a:prstClr val="black"/>
                </a:solidFill>
                <a:latin typeface="Calibri"/>
                <a:cs typeface="Calibri"/>
              </a:endParaRPr>
            </a:p>
          </p:txBody>
        </p:sp>
        <p:pic>
          <p:nvPicPr>
            <p:cNvPr id="19" name="Picture 18" descr="A person with curly hair wearing a white shirt&#10;&#10;Description automatically generated">
              <a:extLst>
                <a:ext uri="{FF2B5EF4-FFF2-40B4-BE49-F238E27FC236}">
                  <a16:creationId xmlns:a16="http://schemas.microsoft.com/office/drawing/2014/main" id="{43E3E00A-3CA4-AC72-DA59-8B7D06261CA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134936" y="1206984"/>
              <a:ext cx="2005864" cy="2767778"/>
            </a:xfrm>
            <a:prstGeom prst="rect">
              <a:avLst/>
            </a:prstGeom>
            <a:ln>
              <a:noFill/>
            </a:ln>
            <a:effectLst>
              <a:outerShdw blurRad="292100" dist="139700" dir="2700000" algn="tl" rotWithShape="0">
                <a:srgbClr val="333333">
                  <a:alpha val="65000"/>
                </a:srgbClr>
              </a:outerShdw>
            </a:effectLst>
          </p:spPr>
        </p:pic>
      </p:grpSp>
      <p:pic>
        <p:nvPicPr>
          <p:cNvPr id="23" name="Picture 22" descr="A picture containing person, outdoor, grass, young&#10;&#10;Description automatically generated">
            <a:extLst>
              <a:ext uri="{FF2B5EF4-FFF2-40B4-BE49-F238E27FC236}">
                <a16:creationId xmlns:a16="http://schemas.microsoft.com/office/drawing/2014/main" id="{3CAFEAD4-7D58-476C-98F1-DB95605B993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04599" y="3870317"/>
            <a:ext cx="1567968" cy="2090624"/>
          </a:xfrm>
          <a:prstGeom prst="rect">
            <a:avLst/>
          </a:prstGeom>
          <a:ln>
            <a:noFill/>
          </a:ln>
          <a:effectLst>
            <a:outerShdw blurRad="292100" dist="139700" dir="2700000" algn="tl" rotWithShape="0">
              <a:srgbClr val="333333">
                <a:alpha val="65000"/>
              </a:srgbClr>
            </a:outerShdw>
          </a:effectLst>
        </p:spPr>
      </p:pic>
      <p:sp>
        <p:nvSpPr>
          <p:cNvPr id="24" name="TextBox 23">
            <a:extLst>
              <a:ext uri="{FF2B5EF4-FFF2-40B4-BE49-F238E27FC236}">
                <a16:creationId xmlns:a16="http://schemas.microsoft.com/office/drawing/2014/main" id="{938A26B3-3AA1-4CA0-A808-F60BD636B664}"/>
              </a:ext>
            </a:extLst>
          </p:cNvPr>
          <p:cNvSpPr txBox="1"/>
          <p:nvPr/>
        </p:nvSpPr>
        <p:spPr>
          <a:xfrm>
            <a:off x="6006304" y="5922273"/>
            <a:ext cx="1684975" cy="530915"/>
          </a:xfrm>
          <a:prstGeom prst="rect">
            <a:avLst/>
          </a:prstGeom>
          <a:noFill/>
        </p:spPr>
        <p:txBody>
          <a:bodyPr wrap="square">
            <a:spAutoFit/>
          </a:bodyPr>
          <a:lstStyle/>
          <a:p>
            <a:pPr defTabSz="685800" eaLnBrk="1" fontAlgn="auto" hangingPunct="1">
              <a:spcBef>
                <a:spcPts val="0"/>
              </a:spcBef>
              <a:spcAft>
                <a:spcPts val="0"/>
              </a:spcAft>
            </a:pPr>
            <a:r>
              <a:rPr lang="en-GB" sz="1500" b="1">
                <a:solidFill>
                  <a:prstClr val="black"/>
                </a:solidFill>
                <a:latin typeface="Calibri" panose="020F0502020204030204" pitchFamily="34" charset="0"/>
                <a:cs typeface="Calibri" panose="020F0502020204030204" pitchFamily="34" charset="0"/>
              </a:rPr>
              <a:t>Mrs Stott</a:t>
            </a:r>
          </a:p>
          <a:p>
            <a:pPr defTabSz="685800" eaLnBrk="1" fontAlgn="auto" hangingPunct="1">
              <a:spcBef>
                <a:spcPts val="0"/>
              </a:spcBef>
              <a:spcAft>
                <a:spcPts val="0"/>
              </a:spcAft>
            </a:pPr>
            <a:r>
              <a:rPr lang="en-GB" sz="1350">
                <a:solidFill>
                  <a:prstClr val="black"/>
                </a:solidFill>
                <a:latin typeface="Calibri" panose="020F0502020204030204" pitchFamily="34" charset="0"/>
                <a:cs typeface="Calibri" panose="020F0502020204030204" pitchFamily="34" charset="0"/>
              </a:rPr>
              <a:t>Head of Year 9</a:t>
            </a:r>
          </a:p>
        </p:txBody>
      </p:sp>
      <p:sp>
        <p:nvSpPr>
          <p:cNvPr id="22" name="TextBox 21">
            <a:extLst>
              <a:ext uri="{FF2B5EF4-FFF2-40B4-BE49-F238E27FC236}">
                <a16:creationId xmlns:a16="http://schemas.microsoft.com/office/drawing/2014/main" id="{F9C6E4B1-9554-46D1-B7C9-57AEB2D9B10F}"/>
              </a:ext>
            </a:extLst>
          </p:cNvPr>
          <p:cNvSpPr txBox="1"/>
          <p:nvPr/>
        </p:nvSpPr>
        <p:spPr>
          <a:xfrm>
            <a:off x="469772" y="4312708"/>
            <a:ext cx="1684976" cy="715581"/>
          </a:xfrm>
          <a:prstGeom prst="rect">
            <a:avLst/>
          </a:prstGeom>
          <a:noFill/>
        </p:spPr>
        <p:txBody>
          <a:bodyPr wrap="square" lIns="68580" tIns="34290" rIns="68580" bIns="34290" anchor="t">
            <a:spAutoFit/>
          </a:bodyPr>
          <a:lstStyle/>
          <a:p>
            <a:pPr defTabSz="685800" eaLnBrk="1" fontAlgn="auto" hangingPunct="1">
              <a:spcBef>
                <a:spcPts val="0"/>
              </a:spcBef>
              <a:spcAft>
                <a:spcPts val="0"/>
              </a:spcAft>
            </a:pPr>
            <a:r>
              <a:rPr lang="en-GB" sz="1500" b="1">
                <a:solidFill>
                  <a:prstClr val="black"/>
                </a:solidFill>
                <a:latin typeface="Calibri" panose="020F0502020204030204" pitchFamily="34" charset="0"/>
                <a:ea typeface="Arial"/>
                <a:cs typeface="Calibri" panose="020F0502020204030204" pitchFamily="34" charset="0"/>
              </a:rPr>
              <a:t>Mrs Ourabi</a:t>
            </a:r>
          </a:p>
          <a:p>
            <a:pPr defTabSz="685800" eaLnBrk="1" fontAlgn="auto" hangingPunct="1">
              <a:spcBef>
                <a:spcPts val="0"/>
              </a:spcBef>
              <a:spcAft>
                <a:spcPts val="0"/>
              </a:spcAft>
            </a:pPr>
            <a:r>
              <a:rPr lang="en-GB" sz="1350">
                <a:solidFill>
                  <a:prstClr val="black"/>
                </a:solidFill>
                <a:latin typeface="Calibri" panose="020F0502020204030204" pitchFamily="34" charset="0"/>
                <a:ea typeface="Arial"/>
                <a:cs typeface="Calibri" panose="020F0502020204030204" pitchFamily="34" charset="0"/>
              </a:rPr>
              <a:t>Head of Pastoral and DSL</a:t>
            </a:r>
            <a:r>
              <a:rPr lang="en-GB" sz="1350">
                <a:solidFill>
                  <a:prstClr val="black"/>
                </a:solidFill>
                <a:latin typeface="Century Gothic" panose="020B0502020202020204" pitchFamily="34" charset="0"/>
                <a:ea typeface="Arial"/>
                <a:cs typeface="Arial"/>
              </a:rPr>
              <a:t>​</a:t>
            </a:r>
            <a:endParaRPr lang="en-GB" sz="1500" b="1">
              <a:solidFill>
                <a:prstClr val="black"/>
              </a:solidFill>
              <a:latin typeface="Century Gothic" panose="020B0502020202020204" pitchFamily="34" charset="0"/>
              <a:cs typeface="Calibri"/>
            </a:endParaRPr>
          </a:p>
        </p:txBody>
      </p:sp>
      <p:pic>
        <p:nvPicPr>
          <p:cNvPr id="18" name="Picture 17" descr="Medium shot of a person&#10;&#10;Description automatically generated">
            <a:extLst>
              <a:ext uri="{FF2B5EF4-FFF2-40B4-BE49-F238E27FC236}">
                <a16:creationId xmlns:a16="http://schemas.microsoft.com/office/drawing/2014/main" id="{13733BD6-CDC8-3705-7C4B-4618806F5F2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5411" y="1408598"/>
            <a:ext cx="1853698" cy="27805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0196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DA23E4-194D-47F6-9D6E-999256A773B1}"/>
              </a:ext>
            </a:extLst>
          </p:cNvPr>
          <p:cNvSpPr/>
          <p:nvPr/>
        </p:nvSpPr>
        <p:spPr bwMode="auto">
          <a:xfrm>
            <a:off x="0" y="523522"/>
            <a:ext cx="9151812" cy="633447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4E7388B5-E408-4894-A7B3-FFEFC5B29A64}"/>
              </a:ext>
            </a:extLst>
          </p:cNvPr>
          <p:cNvSpPr>
            <a:spLocks noGrp="1"/>
          </p:cNvSpPr>
          <p:nvPr>
            <p:ph type="title"/>
          </p:nvPr>
        </p:nvSpPr>
        <p:spPr>
          <a:xfrm>
            <a:off x="-59771" y="189293"/>
            <a:ext cx="9036990" cy="454921"/>
          </a:xfrm>
          <a:solidFill>
            <a:schemeClr val="bg1"/>
          </a:solidFill>
        </p:spPr>
        <p:txBody>
          <a:bodyPr rIns="0" anchor="t">
            <a:noAutofit/>
          </a:bodyPr>
          <a:lstStyle/>
          <a:p>
            <a:r>
              <a:rPr lang="en-US" sz="2400" dirty="0">
                <a:latin typeface="Cavolini"/>
                <a:cs typeface="Browallia New"/>
              </a:rPr>
              <a:t>       </a:t>
            </a:r>
            <a:r>
              <a:rPr lang="en-US" sz="2400" dirty="0">
                <a:solidFill>
                  <a:srgbClr val="990033"/>
                </a:solidFill>
                <a:latin typeface="Cavolini"/>
                <a:cs typeface="Browallia New"/>
              </a:rPr>
              <a:t>GCSE Business</a:t>
            </a:r>
            <a:r>
              <a:rPr kumimoji="0" lang="en-US" sz="2400" b="0" i="0" u="none" strike="noStrike" kern="1200" cap="none" spc="0" normalizeH="0" baseline="0" noProof="0" dirty="0">
                <a:ln>
                  <a:noFill/>
                </a:ln>
                <a:solidFill>
                  <a:srgbClr val="990033"/>
                </a:solidFill>
                <a:effectLst/>
                <a:uLnTx/>
                <a:uFillTx/>
                <a:latin typeface="Cavolini"/>
                <a:ea typeface="+mj-ea"/>
                <a:cs typeface="Browallia New"/>
              </a:rPr>
              <a:t>-</a:t>
            </a:r>
            <a:r>
              <a:rPr kumimoji="0" lang="en-US" sz="1100" b="0" i="0" u="none" strike="noStrike" kern="1200" cap="none" spc="0" normalizeH="0" baseline="0" noProof="0" dirty="0">
                <a:ln>
                  <a:noFill/>
                </a:ln>
                <a:solidFill>
                  <a:srgbClr val="990033"/>
                </a:solidFill>
                <a:effectLst/>
                <a:uLnTx/>
                <a:uFillTx/>
                <a:latin typeface="Cavolini"/>
                <a:ea typeface="+mj-ea"/>
                <a:cs typeface="Browallia New"/>
              </a:rPr>
              <a:t> </a:t>
            </a:r>
            <a:r>
              <a:rPr kumimoji="0" lang="en-US" sz="2400" b="0" i="0" u="none" strike="noStrike" kern="1200" cap="none" spc="0" normalizeH="0" baseline="0" noProof="0" dirty="0">
                <a:ln>
                  <a:noFill/>
                </a:ln>
                <a:solidFill>
                  <a:srgbClr val="990033"/>
                </a:solidFill>
                <a:effectLst/>
                <a:uLnTx/>
                <a:uFillTx/>
                <a:latin typeface="Cavolini"/>
                <a:ea typeface="+mj-ea"/>
                <a:cs typeface="Browallia New"/>
              </a:rPr>
              <a:t>Route through the whole course</a:t>
            </a:r>
            <a:br>
              <a:rPr kumimoji="0" lang="en-US" sz="2400" b="1" i="0" u="none" strike="noStrike" kern="1200" cap="none" spc="0" normalizeH="0" baseline="0" noProof="0" dirty="0">
                <a:ln>
                  <a:noFill/>
                </a:ln>
                <a:solidFill>
                  <a:srgbClr val="990033"/>
                </a:solidFill>
                <a:effectLst/>
                <a:uLnTx/>
                <a:uFillTx/>
                <a:latin typeface="Cavolini"/>
                <a:ea typeface="+mj-ea"/>
                <a:cs typeface="Browallia New"/>
              </a:rPr>
            </a:br>
            <a:r>
              <a:rPr lang="en-US" sz="2400" dirty="0">
                <a:solidFill>
                  <a:srgbClr val="990033"/>
                </a:solidFill>
                <a:latin typeface="Cavolini"/>
                <a:cs typeface="Browallia New"/>
              </a:rPr>
              <a:t> </a:t>
            </a:r>
          </a:p>
        </p:txBody>
      </p:sp>
      <p:grpSp>
        <p:nvGrpSpPr>
          <p:cNvPr id="7" name="Group 6">
            <a:extLst>
              <a:ext uri="{FF2B5EF4-FFF2-40B4-BE49-F238E27FC236}">
                <a16:creationId xmlns:a16="http://schemas.microsoft.com/office/drawing/2014/main" id="{E4E2F94C-9591-4A00-AE00-89A22B648A26}"/>
              </a:ext>
            </a:extLst>
          </p:cNvPr>
          <p:cNvGrpSpPr/>
          <p:nvPr/>
        </p:nvGrpSpPr>
        <p:grpSpPr>
          <a:xfrm>
            <a:off x="635961" y="1445043"/>
            <a:ext cx="7918611" cy="4930960"/>
            <a:chOff x="694946" y="1879398"/>
            <a:chExt cx="7918611" cy="4930960"/>
          </a:xfrm>
        </p:grpSpPr>
        <p:sp>
          <p:nvSpPr>
            <p:cNvPr id="10" name="Rectangle 9">
              <a:extLst>
                <a:ext uri="{FF2B5EF4-FFF2-40B4-BE49-F238E27FC236}">
                  <a16:creationId xmlns:a16="http://schemas.microsoft.com/office/drawing/2014/main" id="{A324F57C-AEAA-4B9F-85E1-AEBF0AD4B7FB}"/>
                </a:ext>
              </a:extLst>
            </p:cNvPr>
            <p:cNvSpPr/>
            <p:nvPr/>
          </p:nvSpPr>
          <p:spPr>
            <a:xfrm>
              <a:off x="1332069" y="5622878"/>
              <a:ext cx="4284000" cy="244041"/>
            </a:xfrm>
            <a:prstGeom prst="rect">
              <a:avLst/>
            </a:prstGeom>
            <a:solidFill>
              <a:schemeClr val="tx1">
                <a:lumMod val="85000"/>
                <a:lumOff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Block Arc 3">
              <a:extLst>
                <a:ext uri="{FF2B5EF4-FFF2-40B4-BE49-F238E27FC236}">
                  <a16:creationId xmlns:a16="http://schemas.microsoft.com/office/drawing/2014/main" id="{4EB0CE22-4BBA-47B8-8886-85997EDC64EB}"/>
                </a:ext>
              </a:extLst>
            </p:cNvPr>
            <p:cNvSpPr/>
            <p:nvPr/>
          </p:nvSpPr>
          <p:spPr>
            <a:xfrm rot="16140000">
              <a:off x="763913" y="4607956"/>
              <a:ext cx="1189634" cy="1327568"/>
            </a:xfrm>
            <a:prstGeom prst="blockArc">
              <a:avLst>
                <a:gd name="adj1" fmla="val 10934306"/>
                <a:gd name="adj2" fmla="val 21471682"/>
                <a:gd name="adj3" fmla="val 20172"/>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324F57C-AEAA-4B9F-85E1-AEBF0AD4B7FB}"/>
                </a:ext>
              </a:extLst>
            </p:cNvPr>
            <p:cNvSpPr/>
            <p:nvPr/>
          </p:nvSpPr>
          <p:spPr>
            <a:xfrm>
              <a:off x="1279753" y="4679076"/>
              <a:ext cx="6696000" cy="244041"/>
            </a:xfrm>
            <a:prstGeom prst="rect">
              <a:avLst/>
            </a:prstGeom>
            <a:solidFill>
              <a:schemeClr val="tx1">
                <a:lumMod val="85000"/>
                <a:lumOff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Block Arc 11">
              <a:extLst>
                <a:ext uri="{FF2B5EF4-FFF2-40B4-BE49-F238E27FC236}">
                  <a16:creationId xmlns:a16="http://schemas.microsoft.com/office/drawing/2014/main" id="{4EB0CE22-4BBA-47B8-8886-85997EDC64EB}"/>
                </a:ext>
              </a:extLst>
            </p:cNvPr>
            <p:cNvSpPr/>
            <p:nvPr/>
          </p:nvSpPr>
          <p:spPr>
            <a:xfrm rot="5460000" flipH="1">
              <a:off x="4927670" y="5551757"/>
              <a:ext cx="1189634" cy="1327568"/>
            </a:xfrm>
            <a:prstGeom prst="blockArc">
              <a:avLst>
                <a:gd name="adj1" fmla="val 10934306"/>
                <a:gd name="adj2" fmla="val 21471682"/>
                <a:gd name="adj3" fmla="val 20172"/>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Block Arc 12">
              <a:extLst>
                <a:ext uri="{FF2B5EF4-FFF2-40B4-BE49-F238E27FC236}">
                  <a16:creationId xmlns:a16="http://schemas.microsoft.com/office/drawing/2014/main" id="{4EB0CE22-4BBA-47B8-8886-85997EDC64EB}"/>
                </a:ext>
              </a:extLst>
            </p:cNvPr>
            <p:cNvSpPr/>
            <p:nvPr/>
          </p:nvSpPr>
          <p:spPr>
            <a:xfrm rot="16140000">
              <a:off x="1233035" y="2740803"/>
              <a:ext cx="1161059" cy="1327568"/>
            </a:xfrm>
            <a:prstGeom prst="blockArc">
              <a:avLst>
                <a:gd name="adj1" fmla="val 10934306"/>
                <a:gd name="adj2" fmla="val 21471682"/>
                <a:gd name="adj3" fmla="val 20172"/>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324F57C-AEAA-4B9F-85E1-AEBF0AD4B7FB}"/>
                </a:ext>
              </a:extLst>
            </p:cNvPr>
            <p:cNvSpPr/>
            <p:nvPr/>
          </p:nvSpPr>
          <p:spPr>
            <a:xfrm>
              <a:off x="1387806" y="6552908"/>
              <a:ext cx="4152398" cy="256763"/>
            </a:xfrm>
            <a:prstGeom prst="rect">
              <a:avLst/>
            </a:prstGeom>
            <a:solidFill>
              <a:schemeClr val="tx1">
                <a:lumMod val="85000"/>
                <a:lumOff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Block Arc 14">
              <a:extLst>
                <a:ext uri="{FF2B5EF4-FFF2-40B4-BE49-F238E27FC236}">
                  <a16:creationId xmlns:a16="http://schemas.microsoft.com/office/drawing/2014/main" id="{4EB0CE22-4BBA-47B8-8886-85997EDC64EB}"/>
                </a:ext>
              </a:extLst>
            </p:cNvPr>
            <p:cNvSpPr/>
            <p:nvPr/>
          </p:nvSpPr>
          <p:spPr>
            <a:xfrm rot="5460000" flipH="1">
              <a:off x="7359719" y="3662236"/>
              <a:ext cx="1170584" cy="1337093"/>
            </a:xfrm>
            <a:prstGeom prst="blockArc">
              <a:avLst>
                <a:gd name="adj1" fmla="val 10934306"/>
                <a:gd name="adj2" fmla="val 21471682"/>
                <a:gd name="adj3" fmla="val 20172"/>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324F57C-AEAA-4B9F-85E1-AEBF0AD4B7FB}"/>
                </a:ext>
              </a:extLst>
            </p:cNvPr>
            <p:cNvSpPr/>
            <p:nvPr/>
          </p:nvSpPr>
          <p:spPr>
            <a:xfrm>
              <a:off x="1783802" y="3754915"/>
              <a:ext cx="6298075" cy="229663"/>
            </a:xfrm>
            <a:prstGeom prst="rect">
              <a:avLst/>
            </a:prstGeom>
            <a:solidFill>
              <a:schemeClr val="tx1">
                <a:lumMod val="85000"/>
                <a:lumOff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Block Arc 16">
              <a:extLst>
                <a:ext uri="{FF2B5EF4-FFF2-40B4-BE49-F238E27FC236}">
                  <a16:creationId xmlns:a16="http://schemas.microsoft.com/office/drawing/2014/main" id="{4EB0CE22-4BBA-47B8-8886-85997EDC64EB}"/>
                </a:ext>
              </a:extLst>
            </p:cNvPr>
            <p:cNvSpPr/>
            <p:nvPr/>
          </p:nvSpPr>
          <p:spPr>
            <a:xfrm rot="5460000" flipH="1">
              <a:off x="7350816" y="1881869"/>
              <a:ext cx="1199159" cy="1194218"/>
            </a:xfrm>
            <a:prstGeom prst="blockArc">
              <a:avLst>
                <a:gd name="adj1" fmla="val 10934306"/>
                <a:gd name="adj2" fmla="val 21471682"/>
                <a:gd name="adj3" fmla="val 20172"/>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324F57C-AEAA-4B9F-85E1-AEBF0AD4B7FB}"/>
                </a:ext>
              </a:extLst>
            </p:cNvPr>
            <p:cNvSpPr/>
            <p:nvPr/>
          </p:nvSpPr>
          <p:spPr>
            <a:xfrm>
              <a:off x="1783802" y="2828399"/>
              <a:ext cx="6202527" cy="244041"/>
            </a:xfrm>
            <a:prstGeom prst="rect">
              <a:avLst/>
            </a:prstGeom>
            <a:solidFill>
              <a:schemeClr val="tx1">
                <a:lumMod val="85000"/>
                <a:lumOff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A324F57C-AEAA-4B9F-85E1-AEBF0AD4B7FB}"/>
                </a:ext>
              </a:extLst>
            </p:cNvPr>
            <p:cNvSpPr/>
            <p:nvPr/>
          </p:nvSpPr>
          <p:spPr>
            <a:xfrm>
              <a:off x="1582058" y="1904935"/>
              <a:ext cx="6422378" cy="213639"/>
            </a:xfrm>
            <a:prstGeom prst="rect">
              <a:avLst/>
            </a:prstGeom>
            <a:solidFill>
              <a:schemeClr val="tx1">
                <a:lumMod val="85000"/>
                <a:lumOff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Graphic 4" descr="Marker">
            <a:extLst>
              <a:ext uri="{FF2B5EF4-FFF2-40B4-BE49-F238E27FC236}">
                <a16:creationId xmlns:a16="http://schemas.microsoft.com/office/drawing/2014/main" id="{97CBC8A6-E9EE-45E9-9DB8-33650D5CB39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67213" y="5868462"/>
            <a:ext cx="411997" cy="405862"/>
          </a:xfrm>
          <a:prstGeom prst="rect">
            <a:avLst/>
          </a:prstGeom>
        </p:spPr>
      </p:pic>
      <p:sp>
        <p:nvSpPr>
          <p:cNvPr id="8" name="TextBox 7">
            <a:extLst>
              <a:ext uri="{FF2B5EF4-FFF2-40B4-BE49-F238E27FC236}">
                <a16:creationId xmlns:a16="http://schemas.microsoft.com/office/drawing/2014/main" id="{240DB678-169F-4CD5-B13A-14DA503947A6}"/>
              </a:ext>
            </a:extLst>
          </p:cNvPr>
          <p:cNvSpPr txBox="1"/>
          <p:nvPr/>
        </p:nvSpPr>
        <p:spPr>
          <a:xfrm>
            <a:off x="1689838" y="5485660"/>
            <a:ext cx="1305420" cy="4452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0000"/>
                </a:solidFill>
                <a:effectLst/>
                <a:uLnTx/>
                <a:uFillTx/>
                <a:latin typeface="Cavolini"/>
                <a:ea typeface="+mn-ea"/>
                <a:cs typeface="+mn-cs"/>
              </a:rPr>
              <a:t>Business in the real world</a:t>
            </a:r>
            <a:endParaRPr kumimoji="0" lang="en-US" sz="1100" b="0" i="0" u="none" strike="noStrike" kern="1200" cap="none" spc="0" normalizeH="0" baseline="0" noProof="0">
              <a:ln>
                <a:noFill/>
              </a:ln>
              <a:solidFill>
                <a:srgbClr val="FF0000"/>
              </a:solidFill>
              <a:effectLst/>
              <a:uLnTx/>
              <a:uFillTx/>
              <a:latin typeface="Calibri" panose="020F0502020204030204"/>
              <a:ea typeface="+mn-ea"/>
              <a:cs typeface="Calibri"/>
            </a:endParaRPr>
          </a:p>
        </p:txBody>
      </p:sp>
      <p:sp>
        <p:nvSpPr>
          <p:cNvPr id="32" name="TextBox 31">
            <a:extLst>
              <a:ext uri="{FF2B5EF4-FFF2-40B4-BE49-F238E27FC236}">
                <a16:creationId xmlns:a16="http://schemas.microsoft.com/office/drawing/2014/main" id="{1032AE09-1312-4E28-B9E2-7AC181FD199E}"/>
              </a:ext>
            </a:extLst>
          </p:cNvPr>
          <p:cNvSpPr txBox="1"/>
          <p:nvPr/>
        </p:nvSpPr>
        <p:spPr>
          <a:xfrm>
            <a:off x="2038770" y="4584531"/>
            <a:ext cx="121920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0000"/>
                </a:solidFill>
                <a:effectLst/>
                <a:uLnTx/>
                <a:uFillTx/>
                <a:latin typeface="Cavolini"/>
                <a:ea typeface="+mn-ea"/>
                <a:cs typeface="+mn-cs"/>
              </a:rPr>
              <a:t>Business Operations</a:t>
            </a:r>
          </a:p>
        </p:txBody>
      </p:sp>
      <p:pic>
        <p:nvPicPr>
          <p:cNvPr id="39" name="Graphic 39" descr="Chevron arrows">
            <a:extLst>
              <a:ext uri="{FF2B5EF4-FFF2-40B4-BE49-F238E27FC236}">
                <a16:creationId xmlns:a16="http://schemas.microsoft.com/office/drawing/2014/main" id="{EF1B9120-B9DD-4A0F-9AED-7CEB473AB5D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33936" y="1222454"/>
            <a:ext cx="681926" cy="681926"/>
          </a:xfrm>
          <a:prstGeom prst="rect">
            <a:avLst/>
          </a:prstGeom>
        </p:spPr>
      </p:pic>
      <p:sp>
        <p:nvSpPr>
          <p:cNvPr id="44" name="TextBox 43">
            <a:extLst>
              <a:ext uri="{FF2B5EF4-FFF2-40B4-BE49-F238E27FC236}">
                <a16:creationId xmlns:a16="http://schemas.microsoft.com/office/drawing/2014/main" id="{DD216A06-9EA3-473D-A7DC-DF20031EB1D7}"/>
              </a:ext>
            </a:extLst>
          </p:cNvPr>
          <p:cNvSpPr txBox="1"/>
          <p:nvPr/>
        </p:nvSpPr>
        <p:spPr>
          <a:xfrm rot="21205903">
            <a:off x="560212" y="1985207"/>
            <a:ext cx="163248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0000"/>
                </a:solidFill>
                <a:effectLst/>
                <a:uLnTx/>
                <a:uFillTx/>
                <a:latin typeface="Cavolini"/>
                <a:ea typeface="+mn-ea"/>
                <a:cs typeface="+mn-cs"/>
              </a:rPr>
              <a:t>Finance</a:t>
            </a:r>
          </a:p>
        </p:txBody>
      </p:sp>
      <p:sp>
        <p:nvSpPr>
          <p:cNvPr id="75" name="TextBox 74">
            <a:extLst>
              <a:ext uri="{FF2B5EF4-FFF2-40B4-BE49-F238E27FC236}">
                <a16:creationId xmlns:a16="http://schemas.microsoft.com/office/drawing/2014/main" id="{A290BC46-C964-483F-86B0-7B46DE1DD503}"/>
              </a:ext>
            </a:extLst>
          </p:cNvPr>
          <p:cNvSpPr txBox="1"/>
          <p:nvPr/>
        </p:nvSpPr>
        <p:spPr>
          <a:xfrm>
            <a:off x="7901523" y="889799"/>
            <a:ext cx="121920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0000"/>
                </a:solidFill>
                <a:effectLst/>
                <a:uLnTx/>
                <a:uFillTx/>
                <a:latin typeface="Cavolini"/>
                <a:ea typeface="+mn-ea"/>
                <a:cs typeface="+mn-cs"/>
              </a:rPr>
              <a:t>Influences on business</a:t>
            </a:r>
          </a:p>
        </p:txBody>
      </p:sp>
      <p:sp>
        <p:nvSpPr>
          <p:cNvPr id="56" name="Oval 55">
            <a:extLst>
              <a:ext uri="{FF2B5EF4-FFF2-40B4-BE49-F238E27FC236}">
                <a16:creationId xmlns:a16="http://schemas.microsoft.com/office/drawing/2014/main" id="{B875A306-529A-4F03-AA85-BF9128FF9D9E}"/>
              </a:ext>
            </a:extLst>
          </p:cNvPr>
          <p:cNvSpPr/>
          <p:nvPr/>
        </p:nvSpPr>
        <p:spPr>
          <a:xfrm>
            <a:off x="1179970" y="5796057"/>
            <a:ext cx="848264" cy="877018"/>
          </a:xfrm>
          <a:prstGeom prst="ellipse">
            <a:avLst/>
          </a:pr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volini"/>
                <a:ea typeface="+mn-ea"/>
                <a:cs typeface="Calibri"/>
              </a:rPr>
              <a:t>YEAR</a:t>
            </a:r>
            <a:r>
              <a:rPr kumimoji="0" lang="en-US" sz="1800" b="0" i="0" u="none" strike="noStrike" kern="1200" cap="none" spc="0" normalizeH="0" baseline="0" noProof="0">
                <a:ln>
                  <a:noFill/>
                </a:ln>
                <a:solidFill>
                  <a:prstClr val="white"/>
                </a:solidFill>
                <a:effectLst/>
                <a:uLnTx/>
                <a:uFillTx/>
                <a:latin typeface="Cavolini"/>
                <a:ea typeface="+mn-ea"/>
                <a:cs typeface="Calibri"/>
              </a:rPr>
              <a:t> </a:t>
            </a:r>
            <a:r>
              <a:rPr kumimoji="0" lang="en-US" sz="2400" b="0" i="0" u="none" strike="noStrike" kern="1200" cap="none" spc="0" normalizeH="0" baseline="0" noProof="0">
                <a:ln>
                  <a:noFill/>
                </a:ln>
                <a:solidFill>
                  <a:prstClr val="white"/>
                </a:solidFill>
                <a:effectLst/>
                <a:uLnTx/>
                <a:uFillTx/>
                <a:latin typeface="Cavolini"/>
                <a:ea typeface="+mn-ea"/>
                <a:cs typeface="Calibri"/>
              </a:rPr>
              <a:t>10</a:t>
            </a:r>
            <a:endParaRPr kumimoji="0" lang="en-US" sz="2400" b="0" i="0" u="none" strike="noStrike" kern="1200" cap="none" spc="0" normalizeH="0" baseline="0" noProof="0">
              <a:ln>
                <a:noFill/>
              </a:ln>
              <a:solidFill>
                <a:prstClr val="white"/>
              </a:solidFill>
              <a:effectLst/>
              <a:uLnTx/>
              <a:uFillTx/>
              <a:latin typeface="Cavolini"/>
              <a:ea typeface="+mn-ea"/>
              <a:cs typeface="+mn-cs"/>
            </a:endParaRPr>
          </a:p>
        </p:txBody>
      </p:sp>
      <p:sp>
        <p:nvSpPr>
          <p:cNvPr id="80" name="TextBox 79">
            <a:extLst>
              <a:ext uri="{FF2B5EF4-FFF2-40B4-BE49-F238E27FC236}">
                <a16:creationId xmlns:a16="http://schemas.microsoft.com/office/drawing/2014/main" id="{20381D4B-FEFC-4763-ADFF-EA66EA71619B}"/>
              </a:ext>
            </a:extLst>
          </p:cNvPr>
          <p:cNvSpPr txBox="1"/>
          <p:nvPr/>
        </p:nvSpPr>
        <p:spPr>
          <a:xfrm>
            <a:off x="2746419" y="696293"/>
            <a:ext cx="98916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mn-cs"/>
              </a:rPr>
              <a:t>Revision</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AADCA8EC-51A7-4E06-8A22-64F77A7504BA}"/>
              </a:ext>
            </a:extLst>
          </p:cNvPr>
          <p:cNvSpPr txBox="1"/>
          <p:nvPr/>
        </p:nvSpPr>
        <p:spPr>
          <a:xfrm>
            <a:off x="6993484" y="2890173"/>
            <a:ext cx="7016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mn-cs"/>
              </a:rPr>
              <a:t>Year 10 exam</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72357778-35A0-4C11-ADA1-E806999A7FEB}"/>
              </a:ext>
            </a:extLst>
          </p:cNvPr>
          <p:cNvSpPr/>
          <p:nvPr/>
        </p:nvSpPr>
        <p:spPr>
          <a:xfrm>
            <a:off x="6153627" y="2835106"/>
            <a:ext cx="848264" cy="877018"/>
          </a:xfrm>
          <a:prstGeom prst="ellipse">
            <a:avLst/>
          </a:prstGeom>
          <a:solidFill>
            <a:srgbClr val="00B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volini"/>
                <a:ea typeface="+mn-ea"/>
                <a:cs typeface="Calibri"/>
              </a:rPr>
              <a:t>YEAR</a:t>
            </a:r>
            <a:r>
              <a:rPr kumimoji="0" lang="en-US" sz="1800" b="0" i="0" u="none" strike="noStrike" kern="1200" cap="none" spc="0" normalizeH="0" baseline="0" noProof="0">
                <a:ln>
                  <a:noFill/>
                </a:ln>
                <a:solidFill>
                  <a:prstClr val="white"/>
                </a:solidFill>
                <a:effectLst/>
                <a:uLnTx/>
                <a:uFillTx/>
                <a:latin typeface="Cavolini"/>
                <a:ea typeface="+mn-ea"/>
                <a:cs typeface="Calibri"/>
              </a:rPr>
              <a:t> </a:t>
            </a:r>
            <a:r>
              <a:rPr kumimoji="0" lang="en-US" sz="2400" b="0" i="0" u="none" strike="noStrike" kern="1200" cap="none" spc="0" normalizeH="0" baseline="0" noProof="0">
                <a:ln>
                  <a:noFill/>
                </a:ln>
                <a:solidFill>
                  <a:prstClr val="white"/>
                </a:solidFill>
                <a:effectLst/>
                <a:uLnTx/>
                <a:uFillTx/>
                <a:latin typeface="Cavolini"/>
                <a:ea typeface="+mn-ea"/>
                <a:cs typeface="Calibri"/>
              </a:rPr>
              <a:t>11</a:t>
            </a:r>
            <a:endParaRPr kumimoji="0" lang="en-US" sz="2400" b="0" i="0" u="none" strike="noStrike" kern="1200" cap="none" spc="0" normalizeH="0" baseline="0" noProof="0">
              <a:ln>
                <a:noFill/>
              </a:ln>
              <a:solidFill>
                <a:prstClr val="white"/>
              </a:solidFill>
              <a:effectLst/>
              <a:uLnTx/>
              <a:uFillTx/>
              <a:latin typeface="Cavolini"/>
              <a:ea typeface="+mn-ea"/>
              <a:cs typeface="+mn-cs"/>
            </a:endParaRPr>
          </a:p>
        </p:txBody>
      </p:sp>
      <p:sp>
        <p:nvSpPr>
          <p:cNvPr id="85" name="Oval 84">
            <a:extLst>
              <a:ext uri="{FF2B5EF4-FFF2-40B4-BE49-F238E27FC236}">
                <a16:creationId xmlns:a16="http://schemas.microsoft.com/office/drawing/2014/main" id="{D739E379-B37B-4205-A35E-1875164DEF7A}"/>
              </a:ext>
            </a:extLst>
          </p:cNvPr>
          <p:cNvSpPr/>
          <p:nvPr/>
        </p:nvSpPr>
        <p:spPr>
          <a:xfrm>
            <a:off x="728676" y="1125708"/>
            <a:ext cx="848264" cy="877018"/>
          </a:xfrm>
          <a:prstGeom prst="ellipse">
            <a:avLst/>
          </a:prstGeom>
          <a:solidFill>
            <a:srgbClr val="EB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volini"/>
                <a:ea typeface="+mn-ea"/>
                <a:cs typeface="Calibri"/>
              </a:rPr>
              <a:t>POST </a:t>
            </a:r>
            <a:r>
              <a:rPr kumimoji="0" lang="en-US" sz="2400" b="0" i="0" u="none" strike="noStrike" kern="1200" cap="none" spc="0" normalizeH="0" baseline="0" noProof="0">
                <a:ln>
                  <a:noFill/>
                </a:ln>
                <a:solidFill>
                  <a:prstClr val="white"/>
                </a:solidFill>
                <a:effectLst/>
                <a:uLnTx/>
                <a:uFillTx/>
                <a:latin typeface="Cavolini"/>
                <a:ea typeface="+mn-ea"/>
                <a:cs typeface="Calibri"/>
              </a:rPr>
              <a:t>16</a:t>
            </a:r>
            <a:endParaRPr kumimoji="0" lang="en-US" sz="2400" b="0" i="0" u="none" strike="noStrike" kern="1200" cap="none" spc="0" normalizeH="0" baseline="0" noProof="0">
              <a:ln>
                <a:noFill/>
              </a:ln>
              <a:solidFill>
                <a:prstClr val="white"/>
              </a:solidFill>
              <a:effectLst/>
              <a:uLnTx/>
              <a:uFillTx/>
              <a:latin typeface="Cavolini"/>
              <a:ea typeface="+mn-ea"/>
              <a:cs typeface="+mn-cs"/>
            </a:endParaRPr>
          </a:p>
        </p:txBody>
      </p:sp>
      <p:pic>
        <p:nvPicPr>
          <p:cNvPr id="86" name="Picture 67" descr="A close up of a sign&#10;&#10;Description generated with high confidence">
            <a:extLst>
              <a:ext uri="{FF2B5EF4-FFF2-40B4-BE49-F238E27FC236}">
                <a16:creationId xmlns:a16="http://schemas.microsoft.com/office/drawing/2014/main" id="{ED151CD7-6CA9-467C-ABB1-373CE3C8444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45531" y="3148905"/>
            <a:ext cx="479127" cy="483799"/>
          </a:xfrm>
          <a:prstGeom prst="rect">
            <a:avLst/>
          </a:prstGeom>
        </p:spPr>
      </p:pic>
      <p:sp>
        <p:nvSpPr>
          <p:cNvPr id="87" name="TextBox 86">
            <a:extLst>
              <a:ext uri="{FF2B5EF4-FFF2-40B4-BE49-F238E27FC236}">
                <a16:creationId xmlns:a16="http://schemas.microsoft.com/office/drawing/2014/main" id="{7E0587BB-2C8E-4D3E-98AB-5BDE7280867F}"/>
              </a:ext>
            </a:extLst>
          </p:cNvPr>
          <p:cNvSpPr txBox="1"/>
          <p:nvPr/>
        </p:nvSpPr>
        <p:spPr>
          <a:xfrm>
            <a:off x="4389285" y="1845766"/>
            <a:ext cx="6450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mn-cs"/>
              </a:rPr>
              <a:t>Mock exam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5" name="Picture 67" descr="A close up of a sign&#10;&#10;Description generated with high confidence">
            <a:extLst>
              <a:ext uri="{FF2B5EF4-FFF2-40B4-BE49-F238E27FC236}">
                <a16:creationId xmlns:a16="http://schemas.microsoft.com/office/drawing/2014/main" id="{9C82BC7C-62C6-495F-9F48-B5DAC058250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0800000">
            <a:off x="4580336" y="2205289"/>
            <a:ext cx="479127" cy="483799"/>
          </a:xfrm>
          <a:prstGeom prst="rect">
            <a:avLst/>
          </a:prstGeom>
        </p:spPr>
      </p:pic>
      <p:pic>
        <p:nvPicPr>
          <p:cNvPr id="97" name="Picture 67" descr="A close up of a sign&#10;&#10;Description generated with high confidence">
            <a:extLst>
              <a:ext uri="{FF2B5EF4-FFF2-40B4-BE49-F238E27FC236}">
                <a16:creationId xmlns:a16="http://schemas.microsoft.com/office/drawing/2014/main" id="{AEBE95DA-F8F9-4F8D-BF62-657B0445FB1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50045" y="1283422"/>
            <a:ext cx="479127" cy="483799"/>
          </a:xfrm>
          <a:prstGeom prst="rect">
            <a:avLst/>
          </a:prstGeom>
        </p:spPr>
      </p:pic>
      <p:sp>
        <p:nvSpPr>
          <p:cNvPr id="109" name="TextBox 108">
            <a:extLst>
              <a:ext uri="{FF2B5EF4-FFF2-40B4-BE49-F238E27FC236}">
                <a16:creationId xmlns:a16="http://schemas.microsoft.com/office/drawing/2014/main" id="{E9005DB5-A4CA-4A01-8AAE-9F3096092A35}"/>
              </a:ext>
            </a:extLst>
          </p:cNvPr>
          <p:cNvSpPr txBox="1"/>
          <p:nvPr/>
        </p:nvSpPr>
        <p:spPr>
          <a:xfrm>
            <a:off x="1777675" y="910509"/>
            <a:ext cx="129108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mn-cs"/>
              </a:rPr>
              <a:t>Paper 1</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TextBox 109">
            <a:extLst>
              <a:ext uri="{FF2B5EF4-FFF2-40B4-BE49-F238E27FC236}">
                <a16:creationId xmlns:a16="http://schemas.microsoft.com/office/drawing/2014/main" id="{4515A0F3-F092-43FF-B696-C9DB11BC5B0C}"/>
              </a:ext>
            </a:extLst>
          </p:cNvPr>
          <p:cNvSpPr txBox="1"/>
          <p:nvPr/>
        </p:nvSpPr>
        <p:spPr>
          <a:xfrm>
            <a:off x="1220768" y="919109"/>
            <a:ext cx="129108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mn-cs"/>
              </a:rPr>
              <a:t>Paper 2</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5" name="Graphic 5" descr="Signpost">
            <a:extLst>
              <a:ext uri="{FF2B5EF4-FFF2-40B4-BE49-F238E27FC236}">
                <a16:creationId xmlns:a16="http://schemas.microsoft.com/office/drawing/2014/main" id="{83532A68-4677-42E6-8BEC-9E9009F2069E}"/>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131323" y="5786265"/>
            <a:ext cx="483080" cy="497458"/>
          </a:xfrm>
          <a:prstGeom prst="rect">
            <a:avLst/>
          </a:prstGeom>
        </p:spPr>
      </p:pic>
      <p:pic>
        <p:nvPicPr>
          <p:cNvPr id="21" name="Graphic 21" descr="Flag">
            <a:extLst>
              <a:ext uri="{FF2B5EF4-FFF2-40B4-BE49-F238E27FC236}">
                <a16:creationId xmlns:a16="http://schemas.microsoft.com/office/drawing/2014/main" id="{8D6A6D22-672B-4E5A-95FE-8FDCF643E829}"/>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655427" y="1120628"/>
            <a:ext cx="381000" cy="361950"/>
          </a:xfrm>
          <a:prstGeom prst="rect">
            <a:avLst/>
          </a:prstGeom>
        </p:spPr>
      </p:pic>
      <p:pic>
        <p:nvPicPr>
          <p:cNvPr id="61" name="Graphic 21" descr="Flag">
            <a:extLst>
              <a:ext uri="{FF2B5EF4-FFF2-40B4-BE49-F238E27FC236}">
                <a16:creationId xmlns:a16="http://schemas.microsoft.com/office/drawing/2014/main" id="{52806892-FDBB-4188-B54F-6571484DE174}"/>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165352" y="1112928"/>
            <a:ext cx="381000" cy="361950"/>
          </a:xfrm>
          <a:prstGeom prst="rect">
            <a:avLst/>
          </a:prstGeom>
        </p:spPr>
      </p:pic>
      <p:sp>
        <p:nvSpPr>
          <p:cNvPr id="101" name="TextBox 100">
            <a:extLst>
              <a:ext uri="{FF2B5EF4-FFF2-40B4-BE49-F238E27FC236}">
                <a16:creationId xmlns:a16="http://schemas.microsoft.com/office/drawing/2014/main" id="{BA5A69CC-0F78-4259-B374-2642D91FAB6F}"/>
              </a:ext>
            </a:extLst>
          </p:cNvPr>
          <p:cNvSpPr txBox="1"/>
          <p:nvPr/>
        </p:nvSpPr>
        <p:spPr>
          <a:xfrm>
            <a:off x="7008129" y="5025190"/>
            <a:ext cx="204907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volini"/>
                <a:ea typeface="+mn-ea"/>
                <a:cs typeface="Calibri" panose="020F0502020204030204"/>
              </a:rPr>
              <a:t>Key</a:t>
            </a:r>
            <a:endParaRPr kumimoji="0" lang="en-US" sz="1200" b="0" i="0" u="none" strike="noStrike" kern="1200" cap="none" spc="0" normalizeH="0" baseline="0" noProof="0">
              <a:ln>
                <a:noFill/>
              </a:ln>
              <a:solidFill>
                <a:prstClr val="black"/>
              </a:solidFill>
              <a:effectLst/>
              <a:uLnTx/>
              <a:uFillTx/>
              <a:latin typeface="Cavolini"/>
              <a:ea typeface="+mn-ea"/>
              <a:cs typeface="+mn-cs"/>
            </a:endParaRPr>
          </a:p>
        </p:txBody>
      </p:sp>
      <p:sp>
        <p:nvSpPr>
          <p:cNvPr id="105" name="TextBox 104">
            <a:extLst>
              <a:ext uri="{FF2B5EF4-FFF2-40B4-BE49-F238E27FC236}">
                <a16:creationId xmlns:a16="http://schemas.microsoft.com/office/drawing/2014/main" id="{3486C049-0755-43B2-B7BA-C35780B3CB2F}"/>
              </a:ext>
            </a:extLst>
          </p:cNvPr>
          <p:cNvSpPr txBox="1"/>
          <p:nvPr/>
        </p:nvSpPr>
        <p:spPr>
          <a:xfrm>
            <a:off x="7434474" y="5612984"/>
            <a:ext cx="170998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Calibri" panose="020F0502020204030204"/>
              </a:rPr>
              <a:t>Teaching Topic</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7" name="Graphic 4" descr="Marker">
            <a:extLst>
              <a:ext uri="{FF2B5EF4-FFF2-40B4-BE49-F238E27FC236}">
                <a16:creationId xmlns:a16="http://schemas.microsoft.com/office/drawing/2014/main" id="{98709D9D-912B-4A77-9A95-9EE46F418E7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71792" y="5558564"/>
            <a:ext cx="321240" cy="300728"/>
          </a:xfrm>
          <a:prstGeom prst="rect">
            <a:avLst/>
          </a:prstGeom>
        </p:spPr>
      </p:pic>
      <p:pic>
        <p:nvPicPr>
          <p:cNvPr id="62" name="Graphic 5" descr="Signpost">
            <a:extLst>
              <a:ext uri="{FF2B5EF4-FFF2-40B4-BE49-F238E27FC236}">
                <a16:creationId xmlns:a16="http://schemas.microsoft.com/office/drawing/2014/main" id="{D4123FB8-3759-4A2E-9486-A23E362EB61B}"/>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176318" y="5265018"/>
            <a:ext cx="277844" cy="282697"/>
          </a:xfrm>
          <a:prstGeom prst="rect">
            <a:avLst/>
          </a:prstGeom>
        </p:spPr>
      </p:pic>
      <p:pic>
        <p:nvPicPr>
          <p:cNvPr id="63" name="Graphic 21" descr="Flag">
            <a:extLst>
              <a:ext uri="{FF2B5EF4-FFF2-40B4-BE49-F238E27FC236}">
                <a16:creationId xmlns:a16="http://schemas.microsoft.com/office/drawing/2014/main" id="{671C1892-9FF5-4EA7-B4A1-B8D4F41A7C67}"/>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216037" y="6312813"/>
            <a:ext cx="238125" cy="228600"/>
          </a:xfrm>
          <a:prstGeom prst="rect">
            <a:avLst/>
          </a:prstGeom>
        </p:spPr>
      </p:pic>
      <p:sp>
        <p:nvSpPr>
          <p:cNvPr id="64" name="TextBox 63">
            <a:extLst>
              <a:ext uri="{FF2B5EF4-FFF2-40B4-BE49-F238E27FC236}">
                <a16:creationId xmlns:a16="http://schemas.microsoft.com/office/drawing/2014/main" id="{9688174C-5F07-492F-AE9F-2AE0D95BE235}"/>
              </a:ext>
            </a:extLst>
          </p:cNvPr>
          <p:cNvSpPr txBox="1"/>
          <p:nvPr/>
        </p:nvSpPr>
        <p:spPr>
          <a:xfrm>
            <a:off x="7441832" y="5316483"/>
            <a:ext cx="170998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Calibri"/>
              </a:rPr>
              <a:t>Unit of work</a:t>
            </a:r>
          </a:p>
        </p:txBody>
      </p:sp>
      <p:sp>
        <p:nvSpPr>
          <p:cNvPr id="65" name="TextBox 64">
            <a:extLst>
              <a:ext uri="{FF2B5EF4-FFF2-40B4-BE49-F238E27FC236}">
                <a16:creationId xmlns:a16="http://schemas.microsoft.com/office/drawing/2014/main" id="{473567DB-077F-4DED-9808-5E921BA8C735}"/>
              </a:ext>
            </a:extLst>
          </p:cNvPr>
          <p:cNvSpPr txBox="1"/>
          <p:nvPr/>
        </p:nvSpPr>
        <p:spPr>
          <a:xfrm>
            <a:off x="2858890" y="5490061"/>
            <a:ext cx="934348"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mn-cs"/>
              </a:rPr>
              <a:t>Purpose &amp; nature of business</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DC76723D-9FCA-44FE-A893-91C592620B2A}"/>
              </a:ext>
            </a:extLst>
          </p:cNvPr>
          <p:cNvSpPr txBox="1"/>
          <p:nvPr/>
        </p:nvSpPr>
        <p:spPr>
          <a:xfrm>
            <a:off x="6009256" y="6242447"/>
            <a:ext cx="8763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mn-cs"/>
              </a:rPr>
              <a:t>Business Ownership</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68" name="TextBox 67">
            <a:extLst>
              <a:ext uri="{FF2B5EF4-FFF2-40B4-BE49-F238E27FC236}">
                <a16:creationId xmlns:a16="http://schemas.microsoft.com/office/drawing/2014/main" id="{4F354761-AA97-4D86-BD72-2DA14A796125}"/>
              </a:ext>
            </a:extLst>
          </p:cNvPr>
          <p:cNvSpPr txBox="1"/>
          <p:nvPr/>
        </p:nvSpPr>
        <p:spPr>
          <a:xfrm>
            <a:off x="3716534" y="4539720"/>
            <a:ext cx="10668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mn-cs"/>
              </a:rPr>
              <a:t>Expanding a business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DE11EBA6-6685-4387-BC1F-0F2A065D742D}"/>
              </a:ext>
            </a:extLst>
          </p:cNvPr>
          <p:cNvSpPr txBox="1"/>
          <p:nvPr/>
        </p:nvSpPr>
        <p:spPr>
          <a:xfrm>
            <a:off x="4563690" y="4646086"/>
            <a:ext cx="8367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mn-cs"/>
              </a:rPr>
              <a:t>Business planning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74843000-4D24-483E-BE00-46CE39528F18}"/>
              </a:ext>
            </a:extLst>
          </p:cNvPr>
          <p:cNvSpPr txBox="1"/>
          <p:nvPr/>
        </p:nvSpPr>
        <p:spPr>
          <a:xfrm>
            <a:off x="4003460" y="5516741"/>
            <a:ext cx="8763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mn-cs"/>
              </a:rPr>
              <a:t>Aims &amp; objectives</a:t>
            </a:r>
            <a:endParaRPr kumimoji="0" lang="en-US" sz="900" b="0" i="0" u="none" strike="noStrike" kern="1200" cap="none" spc="0" normalizeH="0" baseline="0" noProof="0">
              <a:ln>
                <a:noFill/>
              </a:ln>
              <a:solidFill>
                <a:prstClr val="black"/>
              </a:solidFill>
              <a:effectLst/>
              <a:uLnTx/>
              <a:uFillTx/>
              <a:latin typeface="Cavolini"/>
              <a:ea typeface="+mn-ea"/>
              <a:cs typeface="Calibri"/>
            </a:endParaRPr>
          </a:p>
        </p:txBody>
      </p:sp>
      <p:sp>
        <p:nvSpPr>
          <p:cNvPr id="71" name="TextBox 70">
            <a:extLst>
              <a:ext uri="{FF2B5EF4-FFF2-40B4-BE49-F238E27FC236}">
                <a16:creationId xmlns:a16="http://schemas.microsoft.com/office/drawing/2014/main" id="{8077B889-0906-4EFA-9426-67C2FF03BFEC}"/>
              </a:ext>
            </a:extLst>
          </p:cNvPr>
          <p:cNvSpPr txBox="1"/>
          <p:nvPr/>
        </p:nvSpPr>
        <p:spPr>
          <a:xfrm>
            <a:off x="2339506" y="3761627"/>
            <a:ext cx="11334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Calibri"/>
              </a:rPr>
              <a:t>Ethical considerations</a:t>
            </a:r>
          </a:p>
        </p:txBody>
      </p:sp>
      <p:sp>
        <p:nvSpPr>
          <p:cNvPr id="72" name="TextBox 71">
            <a:extLst>
              <a:ext uri="{FF2B5EF4-FFF2-40B4-BE49-F238E27FC236}">
                <a16:creationId xmlns:a16="http://schemas.microsoft.com/office/drawing/2014/main" id="{606521C9-3C48-487F-8CCA-FCF42429F992}"/>
              </a:ext>
            </a:extLst>
          </p:cNvPr>
          <p:cNvSpPr txBox="1"/>
          <p:nvPr/>
        </p:nvSpPr>
        <p:spPr>
          <a:xfrm>
            <a:off x="4738422" y="5538436"/>
            <a:ext cx="107604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mn-cs"/>
              </a:rPr>
              <a:t>Stakeholders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15A31739-2030-436C-A2BB-1197EDA0381F}"/>
              </a:ext>
            </a:extLst>
          </p:cNvPr>
          <p:cNvSpPr txBox="1"/>
          <p:nvPr/>
        </p:nvSpPr>
        <p:spPr>
          <a:xfrm rot="3060000">
            <a:off x="5771792" y="4955551"/>
            <a:ext cx="8763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mn-cs"/>
              </a:rPr>
              <a:t>Business location</a:t>
            </a:r>
            <a:endParaRPr kumimoji="0" lang="en-US" sz="900" b="0" i="0" u="none" strike="noStrike" kern="1200" cap="none" spc="0" normalizeH="0" baseline="0" noProof="0">
              <a:ln>
                <a:noFill/>
              </a:ln>
              <a:solidFill>
                <a:prstClr val="black"/>
              </a:solidFill>
              <a:effectLst/>
              <a:uLnTx/>
              <a:uFillTx/>
              <a:latin typeface="Cavolini"/>
              <a:ea typeface="+mn-ea"/>
              <a:cs typeface="Calibri"/>
            </a:endParaRPr>
          </a:p>
        </p:txBody>
      </p:sp>
      <p:pic>
        <p:nvPicPr>
          <p:cNvPr id="74" name="Graphic 4" descr="Marker">
            <a:extLst>
              <a:ext uri="{FF2B5EF4-FFF2-40B4-BE49-F238E27FC236}">
                <a16:creationId xmlns:a16="http://schemas.microsoft.com/office/drawing/2014/main" id="{3546D754-12BB-4D99-89E0-CD53C75D18A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05091" y="5842214"/>
            <a:ext cx="411997" cy="405862"/>
          </a:xfrm>
          <a:prstGeom prst="rect">
            <a:avLst/>
          </a:prstGeom>
        </p:spPr>
      </p:pic>
      <p:pic>
        <p:nvPicPr>
          <p:cNvPr id="77" name="Graphic 4" descr="Marker">
            <a:extLst>
              <a:ext uri="{FF2B5EF4-FFF2-40B4-BE49-F238E27FC236}">
                <a16:creationId xmlns:a16="http://schemas.microsoft.com/office/drawing/2014/main" id="{15E9C987-CC79-4F02-9A66-2832C744C38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95616" y="5858572"/>
            <a:ext cx="411997" cy="405862"/>
          </a:xfrm>
          <a:prstGeom prst="rect">
            <a:avLst/>
          </a:prstGeom>
        </p:spPr>
      </p:pic>
      <p:pic>
        <p:nvPicPr>
          <p:cNvPr id="79" name="Graphic 4" descr="Marker">
            <a:extLst>
              <a:ext uri="{FF2B5EF4-FFF2-40B4-BE49-F238E27FC236}">
                <a16:creationId xmlns:a16="http://schemas.microsoft.com/office/drawing/2014/main" id="{8AA2373D-9025-4F6D-ACF9-A99DD2A2D92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6840000">
            <a:off x="5807275" y="5940887"/>
            <a:ext cx="411997" cy="405862"/>
          </a:xfrm>
          <a:prstGeom prst="rect">
            <a:avLst/>
          </a:prstGeom>
        </p:spPr>
      </p:pic>
      <p:pic>
        <p:nvPicPr>
          <p:cNvPr id="81" name="Graphic 4" descr="Marker">
            <a:extLst>
              <a:ext uri="{FF2B5EF4-FFF2-40B4-BE49-F238E27FC236}">
                <a16:creationId xmlns:a16="http://schemas.microsoft.com/office/drawing/2014/main" id="{3627E53D-E074-4497-8741-976D6898912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3360000">
            <a:off x="5783589" y="5188668"/>
            <a:ext cx="411997" cy="405862"/>
          </a:xfrm>
          <a:prstGeom prst="rect">
            <a:avLst/>
          </a:prstGeom>
        </p:spPr>
      </p:pic>
      <p:sp>
        <p:nvSpPr>
          <p:cNvPr id="91" name="TextBox 90">
            <a:extLst>
              <a:ext uri="{FF2B5EF4-FFF2-40B4-BE49-F238E27FC236}">
                <a16:creationId xmlns:a16="http://schemas.microsoft.com/office/drawing/2014/main" id="{C521A95D-0BEE-4E4B-8371-B0A0C8D13EBC}"/>
              </a:ext>
            </a:extLst>
          </p:cNvPr>
          <p:cNvSpPr txBox="1"/>
          <p:nvPr/>
        </p:nvSpPr>
        <p:spPr>
          <a:xfrm>
            <a:off x="7180619" y="648292"/>
            <a:ext cx="97175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Calibri"/>
              </a:rPr>
              <a:t>Technology</a:t>
            </a:r>
          </a:p>
        </p:txBody>
      </p:sp>
      <p:sp>
        <p:nvSpPr>
          <p:cNvPr id="92" name="TextBox 91">
            <a:extLst>
              <a:ext uri="{FF2B5EF4-FFF2-40B4-BE49-F238E27FC236}">
                <a16:creationId xmlns:a16="http://schemas.microsoft.com/office/drawing/2014/main" id="{9FAE1C8D-1994-4BDC-A94C-B839718B631E}"/>
              </a:ext>
            </a:extLst>
          </p:cNvPr>
          <p:cNvSpPr txBox="1"/>
          <p:nvPr/>
        </p:nvSpPr>
        <p:spPr>
          <a:xfrm>
            <a:off x="3197875" y="3642332"/>
            <a:ext cx="11334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Calibri"/>
              </a:rPr>
              <a:t>Environmental considerations</a:t>
            </a:r>
          </a:p>
        </p:txBody>
      </p:sp>
      <p:sp>
        <p:nvSpPr>
          <p:cNvPr id="93" name="TextBox 92">
            <a:extLst>
              <a:ext uri="{FF2B5EF4-FFF2-40B4-BE49-F238E27FC236}">
                <a16:creationId xmlns:a16="http://schemas.microsoft.com/office/drawing/2014/main" id="{1BC8AA94-6D2A-408C-9843-18174DC0ABAA}"/>
              </a:ext>
            </a:extLst>
          </p:cNvPr>
          <p:cNvSpPr txBox="1"/>
          <p:nvPr/>
        </p:nvSpPr>
        <p:spPr>
          <a:xfrm>
            <a:off x="6490530" y="806486"/>
            <a:ext cx="8286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Calibri"/>
              </a:rPr>
              <a:t>Economic climate</a:t>
            </a:r>
          </a:p>
        </p:txBody>
      </p:sp>
      <p:sp>
        <p:nvSpPr>
          <p:cNvPr id="96" name="TextBox 95">
            <a:extLst>
              <a:ext uri="{FF2B5EF4-FFF2-40B4-BE49-F238E27FC236}">
                <a16:creationId xmlns:a16="http://schemas.microsoft.com/office/drawing/2014/main" id="{8108781B-890C-4894-8180-FABA89D5BF9A}"/>
              </a:ext>
            </a:extLst>
          </p:cNvPr>
          <p:cNvSpPr txBox="1"/>
          <p:nvPr/>
        </p:nvSpPr>
        <p:spPr>
          <a:xfrm>
            <a:off x="5509574" y="605936"/>
            <a:ext cx="108585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Calibri"/>
              </a:rPr>
              <a:t>Globalisation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F4151F0B-9501-4B0B-A245-A793101DE7C7}"/>
              </a:ext>
            </a:extLst>
          </p:cNvPr>
          <p:cNvSpPr txBox="1"/>
          <p:nvPr/>
        </p:nvSpPr>
        <p:spPr>
          <a:xfrm>
            <a:off x="4636947" y="966617"/>
            <a:ext cx="108585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Calibri"/>
              </a:rPr>
              <a:t>Legislation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TextBox 77">
            <a:extLst>
              <a:ext uri="{FF2B5EF4-FFF2-40B4-BE49-F238E27FC236}">
                <a16:creationId xmlns:a16="http://schemas.microsoft.com/office/drawing/2014/main" id="{9240C2F1-BE8E-4C9C-BF47-8EEDCED057A5}"/>
              </a:ext>
            </a:extLst>
          </p:cNvPr>
          <p:cNvSpPr txBox="1"/>
          <p:nvPr/>
        </p:nvSpPr>
        <p:spPr>
          <a:xfrm>
            <a:off x="3708034" y="910787"/>
            <a:ext cx="10858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Calibri"/>
              </a:rPr>
              <a:t>Competitive environment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TextBox 87">
            <a:extLst>
              <a:ext uri="{FF2B5EF4-FFF2-40B4-BE49-F238E27FC236}">
                <a16:creationId xmlns:a16="http://schemas.microsoft.com/office/drawing/2014/main" id="{B06E7B93-0190-45F0-82A2-BE61366A7C43}"/>
              </a:ext>
            </a:extLst>
          </p:cNvPr>
          <p:cNvSpPr txBox="1"/>
          <p:nvPr/>
        </p:nvSpPr>
        <p:spPr>
          <a:xfrm>
            <a:off x="6673111" y="1820623"/>
            <a:ext cx="10858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Calibri"/>
              </a:rPr>
              <a:t>Financial calculations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D0C6AC8A-F496-48A1-8118-C28C7B1D4012}"/>
              </a:ext>
            </a:extLst>
          </p:cNvPr>
          <p:cNvSpPr txBox="1"/>
          <p:nvPr/>
        </p:nvSpPr>
        <p:spPr>
          <a:xfrm>
            <a:off x="9213" y="5113743"/>
            <a:ext cx="93187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volini"/>
                <a:ea typeface="+mn-ea"/>
                <a:cs typeface="Calibri"/>
              </a:rPr>
              <a:t>Role of procurement</a:t>
            </a:r>
          </a:p>
        </p:txBody>
      </p:sp>
      <p:sp>
        <p:nvSpPr>
          <p:cNvPr id="94" name="TextBox 93">
            <a:extLst>
              <a:ext uri="{FF2B5EF4-FFF2-40B4-BE49-F238E27FC236}">
                <a16:creationId xmlns:a16="http://schemas.microsoft.com/office/drawing/2014/main" id="{C05F0C34-119F-4996-BE8A-0B0C907541EC}"/>
              </a:ext>
            </a:extLst>
          </p:cNvPr>
          <p:cNvSpPr txBox="1"/>
          <p:nvPr/>
        </p:nvSpPr>
        <p:spPr>
          <a:xfrm>
            <a:off x="1119891" y="4685550"/>
            <a:ext cx="11699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Calibri"/>
              </a:rPr>
              <a:t>Production processes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TextBox 97">
            <a:extLst>
              <a:ext uri="{FF2B5EF4-FFF2-40B4-BE49-F238E27FC236}">
                <a16:creationId xmlns:a16="http://schemas.microsoft.com/office/drawing/2014/main" id="{521421CC-260D-4E26-AEC5-887D66010B9E}"/>
              </a:ext>
            </a:extLst>
          </p:cNvPr>
          <p:cNvSpPr txBox="1"/>
          <p:nvPr/>
        </p:nvSpPr>
        <p:spPr>
          <a:xfrm>
            <a:off x="3808359" y="2791772"/>
            <a:ext cx="11108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Calibri"/>
              </a:rPr>
              <a:t>Recruitment &amp; selection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TextBox 98">
            <a:extLst>
              <a:ext uri="{FF2B5EF4-FFF2-40B4-BE49-F238E27FC236}">
                <a16:creationId xmlns:a16="http://schemas.microsoft.com/office/drawing/2014/main" id="{729FC414-9FBB-4374-87D9-15B88DC815ED}"/>
              </a:ext>
            </a:extLst>
          </p:cNvPr>
          <p:cNvSpPr txBox="1"/>
          <p:nvPr/>
        </p:nvSpPr>
        <p:spPr>
          <a:xfrm>
            <a:off x="1790590" y="2876562"/>
            <a:ext cx="10858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Calibri"/>
              </a:rPr>
              <a:t>Motivating employees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TextBox 99">
            <a:extLst>
              <a:ext uri="{FF2B5EF4-FFF2-40B4-BE49-F238E27FC236}">
                <a16:creationId xmlns:a16="http://schemas.microsoft.com/office/drawing/2014/main" id="{F7ED0F55-CD3E-4D23-878A-C192961D1954}"/>
              </a:ext>
            </a:extLst>
          </p:cNvPr>
          <p:cNvSpPr txBox="1"/>
          <p:nvPr/>
        </p:nvSpPr>
        <p:spPr>
          <a:xfrm>
            <a:off x="3094312" y="2793536"/>
            <a:ext cx="84143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Calibri"/>
              </a:rPr>
              <a:t>Training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TextBox 101">
            <a:extLst>
              <a:ext uri="{FF2B5EF4-FFF2-40B4-BE49-F238E27FC236}">
                <a16:creationId xmlns:a16="http://schemas.microsoft.com/office/drawing/2014/main" id="{C06AB666-3825-4A42-836F-16F5506B8731}"/>
              </a:ext>
            </a:extLst>
          </p:cNvPr>
          <p:cNvSpPr txBox="1"/>
          <p:nvPr/>
        </p:nvSpPr>
        <p:spPr>
          <a:xfrm>
            <a:off x="-59771" y="2986648"/>
            <a:ext cx="11827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Calibri"/>
              </a:rPr>
              <a:t>Organisational structures </a:t>
            </a:r>
          </a:p>
        </p:txBody>
      </p:sp>
      <p:sp>
        <p:nvSpPr>
          <p:cNvPr id="103" name="TextBox 102">
            <a:extLst>
              <a:ext uri="{FF2B5EF4-FFF2-40B4-BE49-F238E27FC236}">
                <a16:creationId xmlns:a16="http://schemas.microsoft.com/office/drawing/2014/main" id="{E824E44E-7094-4F2F-B525-EA3E70C54844}"/>
              </a:ext>
            </a:extLst>
          </p:cNvPr>
          <p:cNvSpPr txBox="1"/>
          <p:nvPr/>
        </p:nvSpPr>
        <p:spPr>
          <a:xfrm>
            <a:off x="5588287" y="3718825"/>
            <a:ext cx="11755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Calibri"/>
              </a:rPr>
              <a:t>Understanding customers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TextBox 107">
            <a:extLst>
              <a:ext uri="{FF2B5EF4-FFF2-40B4-BE49-F238E27FC236}">
                <a16:creationId xmlns:a16="http://schemas.microsoft.com/office/drawing/2014/main" id="{7E71F5E9-D6E7-406F-8A13-D7B7F27A8EBE}"/>
              </a:ext>
            </a:extLst>
          </p:cNvPr>
          <p:cNvSpPr txBox="1"/>
          <p:nvPr/>
        </p:nvSpPr>
        <p:spPr>
          <a:xfrm>
            <a:off x="8172480" y="4414345"/>
            <a:ext cx="8205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Calibri"/>
              </a:rPr>
              <a:t>Market research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TextBox 110">
            <a:extLst>
              <a:ext uri="{FF2B5EF4-FFF2-40B4-BE49-F238E27FC236}">
                <a16:creationId xmlns:a16="http://schemas.microsoft.com/office/drawing/2014/main" id="{C483604D-24EE-42FD-A15F-78B671923D08}"/>
              </a:ext>
            </a:extLst>
          </p:cNvPr>
          <p:cNvSpPr txBox="1"/>
          <p:nvPr/>
        </p:nvSpPr>
        <p:spPr>
          <a:xfrm>
            <a:off x="8186009" y="3028758"/>
            <a:ext cx="9347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Calibri"/>
              </a:rPr>
              <a:t>Marketing Mix</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TextBox 113">
            <a:extLst>
              <a:ext uri="{FF2B5EF4-FFF2-40B4-BE49-F238E27FC236}">
                <a16:creationId xmlns:a16="http://schemas.microsoft.com/office/drawing/2014/main" id="{DA41D856-1110-467A-9A70-FEC67275F434}"/>
              </a:ext>
            </a:extLst>
          </p:cNvPr>
          <p:cNvSpPr txBox="1"/>
          <p:nvPr/>
        </p:nvSpPr>
        <p:spPr>
          <a:xfrm>
            <a:off x="4899450" y="1836065"/>
            <a:ext cx="10858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Calibri"/>
              </a:rPr>
              <a:t>Financial performance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TextBox 118">
            <a:extLst>
              <a:ext uri="{FF2B5EF4-FFF2-40B4-BE49-F238E27FC236}">
                <a16:creationId xmlns:a16="http://schemas.microsoft.com/office/drawing/2014/main" id="{B111426C-237D-4B8E-84E2-69C6B12EB6CA}"/>
              </a:ext>
            </a:extLst>
          </p:cNvPr>
          <p:cNvSpPr txBox="1"/>
          <p:nvPr/>
        </p:nvSpPr>
        <p:spPr>
          <a:xfrm rot="20517358">
            <a:off x="64353" y="3960018"/>
            <a:ext cx="9277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Calibri"/>
              </a:rPr>
              <a:t>Concept of quality</a:t>
            </a:r>
          </a:p>
        </p:txBody>
      </p:sp>
      <p:sp>
        <p:nvSpPr>
          <p:cNvPr id="120" name="TextBox 119">
            <a:extLst>
              <a:ext uri="{FF2B5EF4-FFF2-40B4-BE49-F238E27FC236}">
                <a16:creationId xmlns:a16="http://schemas.microsoft.com/office/drawing/2014/main" id="{4727C361-32D8-4B8F-9BCF-2D03E6CA950E}"/>
              </a:ext>
            </a:extLst>
          </p:cNvPr>
          <p:cNvSpPr txBox="1"/>
          <p:nvPr/>
        </p:nvSpPr>
        <p:spPr>
          <a:xfrm>
            <a:off x="1490148" y="3691341"/>
            <a:ext cx="9277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Calibri"/>
              </a:rPr>
              <a:t>Customer service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TextBox 120">
            <a:extLst>
              <a:ext uri="{FF2B5EF4-FFF2-40B4-BE49-F238E27FC236}">
                <a16:creationId xmlns:a16="http://schemas.microsoft.com/office/drawing/2014/main" id="{A12864D0-F6E8-482C-B939-9E05C94DF316}"/>
              </a:ext>
            </a:extLst>
          </p:cNvPr>
          <p:cNvSpPr txBox="1"/>
          <p:nvPr/>
        </p:nvSpPr>
        <p:spPr>
          <a:xfrm>
            <a:off x="4749183" y="2633436"/>
            <a:ext cx="108980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0000"/>
                </a:solidFill>
                <a:effectLst/>
                <a:uLnTx/>
                <a:uFillTx/>
                <a:latin typeface="Cavolini"/>
                <a:ea typeface="+mn-ea"/>
                <a:cs typeface="+mn-cs"/>
              </a:rPr>
              <a:t>Human resources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TextBox 121">
            <a:extLst>
              <a:ext uri="{FF2B5EF4-FFF2-40B4-BE49-F238E27FC236}">
                <a16:creationId xmlns:a16="http://schemas.microsoft.com/office/drawing/2014/main" id="{2D3F41DA-51E6-402D-9B5D-FD1F5DF41BA2}"/>
              </a:ext>
            </a:extLst>
          </p:cNvPr>
          <p:cNvSpPr txBox="1"/>
          <p:nvPr/>
        </p:nvSpPr>
        <p:spPr>
          <a:xfrm>
            <a:off x="6614060" y="3822522"/>
            <a:ext cx="107488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Calibri"/>
              </a:rPr>
              <a:t>Segmentation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TextBox 123">
            <a:extLst>
              <a:ext uri="{FF2B5EF4-FFF2-40B4-BE49-F238E27FC236}">
                <a16:creationId xmlns:a16="http://schemas.microsoft.com/office/drawing/2014/main" id="{0011D941-FF9A-4AF9-B8ED-0213E79D0C6F}"/>
              </a:ext>
            </a:extLst>
          </p:cNvPr>
          <p:cNvSpPr txBox="1"/>
          <p:nvPr/>
        </p:nvSpPr>
        <p:spPr>
          <a:xfrm>
            <a:off x="4473731" y="3690597"/>
            <a:ext cx="108980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0000"/>
                </a:solidFill>
                <a:effectLst/>
                <a:uLnTx/>
                <a:uFillTx/>
                <a:latin typeface="Cavolini"/>
                <a:ea typeface="+mn-ea"/>
                <a:cs typeface="+mn-cs"/>
              </a:rPr>
              <a:t>Marketing</a:t>
            </a:r>
          </a:p>
        </p:txBody>
      </p:sp>
      <p:sp>
        <p:nvSpPr>
          <p:cNvPr id="125" name="TextBox 124">
            <a:extLst>
              <a:ext uri="{FF2B5EF4-FFF2-40B4-BE49-F238E27FC236}">
                <a16:creationId xmlns:a16="http://schemas.microsoft.com/office/drawing/2014/main" id="{4F7C6E08-2B1E-48FB-B146-BCD62975A92B}"/>
              </a:ext>
            </a:extLst>
          </p:cNvPr>
          <p:cNvSpPr txBox="1"/>
          <p:nvPr/>
        </p:nvSpPr>
        <p:spPr>
          <a:xfrm>
            <a:off x="3769941" y="1793825"/>
            <a:ext cx="5970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Calibri"/>
              </a:rPr>
              <a:t>Cash flow</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TextBox 125">
            <a:extLst>
              <a:ext uri="{FF2B5EF4-FFF2-40B4-BE49-F238E27FC236}">
                <a16:creationId xmlns:a16="http://schemas.microsoft.com/office/drawing/2014/main" id="{1862F2B2-F14B-4103-9D43-9BA7ACC75740}"/>
              </a:ext>
            </a:extLst>
          </p:cNvPr>
          <p:cNvSpPr txBox="1"/>
          <p:nvPr/>
        </p:nvSpPr>
        <p:spPr>
          <a:xfrm>
            <a:off x="2521337" y="1802804"/>
            <a:ext cx="9215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Calibri"/>
              </a:rPr>
              <a:t>Sources of finance</a:t>
            </a:r>
          </a:p>
        </p:txBody>
      </p:sp>
      <p:pic>
        <p:nvPicPr>
          <p:cNvPr id="127" name="Graphic 5" descr="Signpost">
            <a:extLst>
              <a:ext uri="{FF2B5EF4-FFF2-40B4-BE49-F238E27FC236}">
                <a16:creationId xmlns:a16="http://schemas.microsoft.com/office/drawing/2014/main" id="{20F4C5E7-2F32-48B3-8F75-971C5644C7DC}"/>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092688" y="3012354"/>
            <a:ext cx="483080" cy="497458"/>
          </a:xfrm>
          <a:prstGeom prst="rect">
            <a:avLst/>
          </a:prstGeom>
        </p:spPr>
      </p:pic>
      <p:pic>
        <p:nvPicPr>
          <p:cNvPr id="128" name="Graphic 5" descr="Signpost">
            <a:extLst>
              <a:ext uri="{FF2B5EF4-FFF2-40B4-BE49-F238E27FC236}">
                <a16:creationId xmlns:a16="http://schemas.microsoft.com/office/drawing/2014/main" id="{35E30B3A-AE0A-4B51-BAA9-CFF886FEA2C5}"/>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174864" y="4891856"/>
            <a:ext cx="483080" cy="497458"/>
          </a:xfrm>
          <a:prstGeom prst="rect">
            <a:avLst/>
          </a:prstGeom>
        </p:spPr>
      </p:pic>
      <p:pic>
        <p:nvPicPr>
          <p:cNvPr id="129" name="Graphic 5" descr="Signpost">
            <a:extLst>
              <a:ext uri="{FF2B5EF4-FFF2-40B4-BE49-F238E27FC236}">
                <a16:creationId xmlns:a16="http://schemas.microsoft.com/office/drawing/2014/main" id="{08E3C3BB-CBA6-4AC2-BE15-443E70063BA5}"/>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332569" y="2148619"/>
            <a:ext cx="483080" cy="497458"/>
          </a:xfrm>
          <a:prstGeom prst="rect">
            <a:avLst/>
          </a:prstGeom>
        </p:spPr>
      </p:pic>
      <p:pic>
        <p:nvPicPr>
          <p:cNvPr id="130" name="Graphic 5" descr="Signpost">
            <a:extLst>
              <a:ext uri="{FF2B5EF4-FFF2-40B4-BE49-F238E27FC236}">
                <a16:creationId xmlns:a16="http://schemas.microsoft.com/office/drawing/2014/main" id="{B1FF723C-4CEE-467F-BD01-75510DD42BCF}"/>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026654" y="1269112"/>
            <a:ext cx="483080" cy="497458"/>
          </a:xfrm>
          <a:prstGeom prst="rect">
            <a:avLst/>
          </a:prstGeom>
        </p:spPr>
      </p:pic>
      <p:pic>
        <p:nvPicPr>
          <p:cNvPr id="89" name="Graphic 4" descr="Marker">
            <a:extLst>
              <a:ext uri="{FF2B5EF4-FFF2-40B4-BE49-F238E27FC236}">
                <a16:creationId xmlns:a16="http://schemas.microsoft.com/office/drawing/2014/main" id="{9CAE0F0B-7718-4339-8E15-2741E29A851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08052" y="4977465"/>
            <a:ext cx="411997" cy="405862"/>
          </a:xfrm>
          <a:prstGeom prst="rect">
            <a:avLst/>
          </a:prstGeom>
        </p:spPr>
      </p:pic>
      <p:pic>
        <p:nvPicPr>
          <p:cNvPr id="104" name="Graphic 4" descr="Marker">
            <a:extLst>
              <a:ext uri="{FF2B5EF4-FFF2-40B4-BE49-F238E27FC236}">
                <a16:creationId xmlns:a16="http://schemas.microsoft.com/office/drawing/2014/main" id="{2833F73C-CBB2-4882-A329-254ACF777CC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3185143">
            <a:off x="8297926" y="3359328"/>
            <a:ext cx="411997" cy="405862"/>
          </a:xfrm>
          <a:prstGeom prst="rect">
            <a:avLst/>
          </a:prstGeom>
        </p:spPr>
      </p:pic>
      <p:pic>
        <p:nvPicPr>
          <p:cNvPr id="112" name="Graphic 4" descr="Marker">
            <a:extLst>
              <a:ext uri="{FF2B5EF4-FFF2-40B4-BE49-F238E27FC236}">
                <a16:creationId xmlns:a16="http://schemas.microsoft.com/office/drawing/2014/main" id="{080271D9-DEEE-4A05-A506-30545CBEC6D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91529" y="3980478"/>
            <a:ext cx="411997" cy="405862"/>
          </a:xfrm>
          <a:prstGeom prst="rect">
            <a:avLst/>
          </a:prstGeom>
        </p:spPr>
      </p:pic>
      <p:pic>
        <p:nvPicPr>
          <p:cNvPr id="115" name="Graphic 4" descr="Marker">
            <a:extLst>
              <a:ext uri="{FF2B5EF4-FFF2-40B4-BE49-F238E27FC236}">
                <a16:creationId xmlns:a16="http://schemas.microsoft.com/office/drawing/2014/main" id="{5751151E-170A-4493-8912-4142C8D9F3A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04213" y="4956790"/>
            <a:ext cx="411997" cy="405862"/>
          </a:xfrm>
          <a:prstGeom prst="rect">
            <a:avLst/>
          </a:prstGeom>
        </p:spPr>
      </p:pic>
      <p:pic>
        <p:nvPicPr>
          <p:cNvPr id="118" name="Graphic 4" descr="Marker">
            <a:extLst>
              <a:ext uri="{FF2B5EF4-FFF2-40B4-BE49-F238E27FC236}">
                <a16:creationId xmlns:a16="http://schemas.microsoft.com/office/drawing/2014/main" id="{709B41C2-B544-414D-BDAB-482507767FF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780977" y="4034966"/>
            <a:ext cx="411997" cy="405862"/>
          </a:xfrm>
          <a:prstGeom prst="rect">
            <a:avLst/>
          </a:prstGeom>
        </p:spPr>
      </p:pic>
      <p:pic>
        <p:nvPicPr>
          <p:cNvPr id="123" name="Graphic 4" descr="Marker">
            <a:extLst>
              <a:ext uri="{FF2B5EF4-FFF2-40B4-BE49-F238E27FC236}">
                <a16:creationId xmlns:a16="http://schemas.microsoft.com/office/drawing/2014/main" id="{4CD0ADA2-986D-4D0D-B062-3606A9800CA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32838" y="1156010"/>
            <a:ext cx="411997" cy="405862"/>
          </a:xfrm>
          <a:prstGeom prst="rect">
            <a:avLst/>
          </a:prstGeom>
        </p:spPr>
      </p:pic>
      <p:pic>
        <p:nvPicPr>
          <p:cNvPr id="131" name="Graphic 4" descr="Marker">
            <a:extLst>
              <a:ext uri="{FF2B5EF4-FFF2-40B4-BE49-F238E27FC236}">
                <a16:creationId xmlns:a16="http://schemas.microsoft.com/office/drawing/2014/main" id="{CD09FB46-0990-47F6-B523-8971A557567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48407" y="1177544"/>
            <a:ext cx="411997" cy="405862"/>
          </a:xfrm>
          <a:prstGeom prst="rect">
            <a:avLst/>
          </a:prstGeom>
        </p:spPr>
      </p:pic>
      <p:pic>
        <p:nvPicPr>
          <p:cNvPr id="132" name="Graphic 4" descr="Marker">
            <a:extLst>
              <a:ext uri="{FF2B5EF4-FFF2-40B4-BE49-F238E27FC236}">
                <a16:creationId xmlns:a16="http://schemas.microsoft.com/office/drawing/2014/main" id="{9A4A0206-FC03-4088-B97C-CF48F0478C8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96121" y="4933779"/>
            <a:ext cx="411997" cy="405862"/>
          </a:xfrm>
          <a:prstGeom prst="rect">
            <a:avLst/>
          </a:prstGeom>
        </p:spPr>
      </p:pic>
      <p:pic>
        <p:nvPicPr>
          <p:cNvPr id="134" name="Graphic 4" descr="Marker">
            <a:extLst>
              <a:ext uri="{FF2B5EF4-FFF2-40B4-BE49-F238E27FC236}">
                <a16:creationId xmlns:a16="http://schemas.microsoft.com/office/drawing/2014/main" id="{4574043C-583F-4FFC-A58B-9AD5D1C1F3A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116418" y="4003061"/>
            <a:ext cx="411997" cy="405862"/>
          </a:xfrm>
          <a:prstGeom prst="rect">
            <a:avLst/>
          </a:prstGeom>
        </p:spPr>
      </p:pic>
      <p:pic>
        <p:nvPicPr>
          <p:cNvPr id="135" name="Graphic 4" descr="Marker">
            <a:extLst>
              <a:ext uri="{FF2B5EF4-FFF2-40B4-BE49-F238E27FC236}">
                <a16:creationId xmlns:a16="http://schemas.microsoft.com/office/drawing/2014/main" id="{62620FDF-9FB1-4D3C-B879-4707C12467E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4611571">
            <a:off x="402762" y="4808741"/>
            <a:ext cx="411997" cy="405862"/>
          </a:xfrm>
          <a:prstGeom prst="rect">
            <a:avLst/>
          </a:prstGeom>
        </p:spPr>
      </p:pic>
      <p:pic>
        <p:nvPicPr>
          <p:cNvPr id="136" name="Graphic 4" descr="Marker">
            <a:extLst>
              <a:ext uri="{FF2B5EF4-FFF2-40B4-BE49-F238E27FC236}">
                <a16:creationId xmlns:a16="http://schemas.microsoft.com/office/drawing/2014/main" id="{02C15A00-3811-4298-B152-74A97007A5D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88824" y="3063612"/>
            <a:ext cx="411997" cy="405862"/>
          </a:xfrm>
          <a:prstGeom prst="rect">
            <a:avLst/>
          </a:prstGeom>
        </p:spPr>
      </p:pic>
      <p:pic>
        <p:nvPicPr>
          <p:cNvPr id="137" name="Graphic 4" descr="Marker">
            <a:extLst>
              <a:ext uri="{FF2B5EF4-FFF2-40B4-BE49-F238E27FC236}">
                <a16:creationId xmlns:a16="http://schemas.microsoft.com/office/drawing/2014/main" id="{CAFC705A-EF65-41EC-9C9B-ADF4778393F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96529" y="1162240"/>
            <a:ext cx="411997" cy="405862"/>
          </a:xfrm>
          <a:prstGeom prst="rect">
            <a:avLst/>
          </a:prstGeom>
        </p:spPr>
      </p:pic>
      <p:pic>
        <p:nvPicPr>
          <p:cNvPr id="138" name="Graphic 4" descr="Marker">
            <a:extLst>
              <a:ext uri="{FF2B5EF4-FFF2-40B4-BE49-F238E27FC236}">
                <a16:creationId xmlns:a16="http://schemas.microsoft.com/office/drawing/2014/main" id="{BDB63345-4C8A-47CC-B2DC-811C2DFE694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76320" y="1167826"/>
            <a:ext cx="411997" cy="405862"/>
          </a:xfrm>
          <a:prstGeom prst="rect">
            <a:avLst/>
          </a:prstGeom>
        </p:spPr>
      </p:pic>
      <p:pic>
        <p:nvPicPr>
          <p:cNvPr id="139" name="Graphic 4" descr="Marker">
            <a:extLst>
              <a:ext uri="{FF2B5EF4-FFF2-40B4-BE49-F238E27FC236}">
                <a16:creationId xmlns:a16="http://schemas.microsoft.com/office/drawing/2014/main" id="{4E0D99AC-0E95-4032-BA54-B7D21632E87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03244" y="1185898"/>
            <a:ext cx="411997" cy="405862"/>
          </a:xfrm>
          <a:prstGeom prst="rect">
            <a:avLst/>
          </a:prstGeom>
        </p:spPr>
      </p:pic>
      <p:pic>
        <p:nvPicPr>
          <p:cNvPr id="141" name="Graphic 4" descr="Marker">
            <a:extLst>
              <a:ext uri="{FF2B5EF4-FFF2-40B4-BE49-F238E27FC236}">
                <a16:creationId xmlns:a16="http://schemas.microsoft.com/office/drawing/2014/main" id="{E2FD83D0-C3EF-44F0-B9F5-13E839EDFF5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85271" y="4021203"/>
            <a:ext cx="411997" cy="405862"/>
          </a:xfrm>
          <a:prstGeom prst="rect">
            <a:avLst/>
          </a:prstGeom>
        </p:spPr>
      </p:pic>
      <p:pic>
        <p:nvPicPr>
          <p:cNvPr id="142" name="Graphic 4" descr="Marker">
            <a:extLst>
              <a:ext uri="{FF2B5EF4-FFF2-40B4-BE49-F238E27FC236}">
                <a16:creationId xmlns:a16="http://schemas.microsoft.com/office/drawing/2014/main" id="{59E9FFBD-A6A6-4D67-A5DB-7116CFE45A1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02404" y="3044316"/>
            <a:ext cx="411997" cy="405862"/>
          </a:xfrm>
          <a:prstGeom prst="rect">
            <a:avLst/>
          </a:prstGeom>
        </p:spPr>
      </p:pic>
      <p:pic>
        <p:nvPicPr>
          <p:cNvPr id="143" name="Graphic 4" descr="Marker">
            <a:extLst>
              <a:ext uri="{FF2B5EF4-FFF2-40B4-BE49-F238E27FC236}">
                <a16:creationId xmlns:a16="http://schemas.microsoft.com/office/drawing/2014/main" id="{3FF803BA-058C-43AC-AEE6-2EC53784E86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366697" y="1199896"/>
            <a:ext cx="411997" cy="371591"/>
          </a:xfrm>
          <a:prstGeom prst="rect">
            <a:avLst/>
          </a:prstGeom>
        </p:spPr>
      </p:pic>
      <p:pic>
        <p:nvPicPr>
          <p:cNvPr id="144" name="Graphic 4" descr="Marker">
            <a:extLst>
              <a:ext uri="{FF2B5EF4-FFF2-40B4-BE49-F238E27FC236}">
                <a16:creationId xmlns:a16="http://schemas.microsoft.com/office/drawing/2014/main" id="{C74EFCDD-6095-49AE-A31F-7C08D5263AE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37010" y="3988694"/>
            <a:ext cx="411997" cy="405862"/>
          </a:xfrm>
          <a:prstGeom prst="rect">
            <a:avLst/>
          </a:prstGeom>
        </p:spPr>
      </p:pic>
      <p:pic>
        <p:nvPicPr>
          <p:cNvPr id="145" name="Graphic 4" descr="Marker">
            <a:extLst>
              <a:ext uri="{FF2B5EF4-FFF2-40B4-BE49-F238E27FC236}">
                <a16:creationId xmlns:a16="http://schemas.microsoft.com/office/drawing/2014/main" id="{5A3848E1-9921-4F19-86EC-B436D408392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764532" y="2116912"/>
            <a:ext cx="411997" cy="405862"/>
          </a:xfrm>
          <a:prstGeom prst="rect">
            <a:avLst/>
          </a:prstGeom>
        </p:spPr>
      </p:pic>
      <p:pic>
        <p:nvPicPr>
          <p:cNvPr id="146" name="Graphic 4" descr="Marker">
            <a:extLst>
              <a:ext uri="{FF2B5EF4-FFF2-40B4-BE49-F238E27FC236}">
                <a16:creationId xmlns:a16="http://schemas.microsoft.com/office/drawing/2014/main" id="{53460D56-B5BF-4323-937E-7CA3B899EC2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71610" y="3066806"/>
            <a:ext cx="411997" cy="382665"/>
          </a:xfrm>
          <a:prstGeom prst="rect">
            <a:avLst/>
          </a:prstGeom>
        </p:spPr>
      </p:pic>
      <p:pic>
        <p:nvPicPr>
          <p:cNvPr id="147" name="Graphic 5" descr="Signpost">
            <a:extLst>
              <a:ext uri="{FF2B5EF4-FFF2-40B4-BE49-F238E27FC236}">
                <a16:creationId xmlns:a16="http://schemas.microsoft.com/office/drawing/2014/main" id="{1A1FC4A6-B4A4-4DF1-9B9F-60AFC41E848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966440" y="3888222"/>
            <a:ext cx="483080" cy="497458"/>
          </a:xfrm>
          <a:prstGeom prst="rect">
            <a:avLst/>
          </a:prstGeom>
        </p:spPr>
      </p:pic>
      <p:pic>
        <p:nvPicPr>
          <p:cNvPr id="148" name="Graphic 4" descr="Marker">
            <a:extLst>
              <a:ext uri="{FF2B5EF4-FFF2-40B4-BE49-F238E27FC236}">
                <a16:creationId xmlns:a16="http://schemas.microsoft.com/office/drawing/2014/main" id="{71216862-59EC-467A-A83A-761CC32DAAE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89252" y="2129410"/>
            <a:ext cx="411997" cy="405862"/>
          </a:xfrm>
          <a:prstGeom prst="rect">
            <a:avLst/>
          </a:prstGeom>
        </p:spPr>
      </p:pic>
      <p:pic>
        <p:nvPicPr>
          <p:cNvPr id="149" name="Graphic 4" descr="Marker">
            <a:extLst>
              <a:ext uri="{FF2B5EF4-FFF2-40B4-BE49-F238E27FC236}">
                <a16:creationId xmlns:a16="http://schemas.microsoft.com/office/drawing/2014/main" id="{688D52C9-68E3-41C9-B6B3-9FAD1147086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82067" y="2110483"/>
            <a:ext cx="411997" cy="405862"/>
          </a:xfrm>
          <a:prstGeom prst="rect">
            <a:avLst/>
          </a:prstGeom>
        </p:spPr>
      </p:pic>
      <p:pic>
        <p:nvPicPr>
          <p:cNvPr id="6" name="Graphic 19" descr="Pyramid with levels">
            <a:extLst>
              <a:ext uri="{FF2B5EF4-FFF2-40B4-BE49-F238E27FC236}">
                <a16:creationId xmlns:a16="http://schemas.microsoft.com/office/drawing/2014/main" id="{61DC51A3-FAF4-44DB-B1B9-17E9D03D813E}"/>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562032" y="3844390"/>
            <a:ext cx="368062" cy="411194"/>
          </a:xfrm>
          <a:prstGeom prst="rect">
            <a:avLst/>
          </a:prstGeom>
        </p:spPr>
      </p:pic>
      <p:pic>
        <p:nvPicPr>
          <p:cNvPr id="20" name="Graphic 21" descr="User">
            <a:extLst>
              <a:ext uri="{FF2B5EF4-FFF2-40B4-BE49-F238E27FC236}">
                <a16:creationId xmlns:a16="http://schemas.microsoft.com/office/drawing/2014/main" id="{507D5A21-6443-4DC9-A247-9DD078755061}"/>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473794" y="3855534"/>
            <a:ext cx="352425" cy="400050"/>
          </a:xfrm>
          <a:prstGeom prst="rect">
            <a:avLst/>
          </a:prstGeom>
        </p:spPr>
      </p:pic>
      <p:pic>
        <p:nvPicPr>
          <p:cNvPr id="22" name="Graphic 22" descr="Recycle">
            <a:extLst>
              <a:ext uri="{FF2B5EF4-FFF2-40B4-BE49-F238E27FC236}">
                <a16:creationId xmlns:a16="http://schemas.microsoft.com/office/drawing/2014/main" id="{33455791-EB61-41B7-B063-D7A46FD0FAD2}"/>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3889918" y="3937954"/>
            <a:ext cx="314325" cy="323850"/>
          </a:xfrm>
          <a:prstGeom prst="rect">
            <a:avLst/>
          </a:prstGeom>
        </p:spPr>
      </p:pic>
      <p:pic>
        <p:nvPicPr>
          <p:cNvPr id="23" name="Graphic 23" descr="Books">
            <a:extLst>
              <a:ext uri="{FF2B5EF4-FFF2-40B4-BE49-F238E27FC236}">
                <a16:creationId xmlns:a16="http://schemas.microsoft.com/office/drawing/2014/main" id="{F130C1D6-CE2D-49C5-A5B8-047D3D593EDD}"/>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8624794" y="4027711"/>
            <a:ext cx="352425" cy="381000"/>
          </a:xfrm>
          <a:prstGeom prst="rect">
            <a:avLst/>
          </a:prstGeom>
        </p:spPr>
      </p:pic>
      <p:pic>
        <p:nvPicPr>
          <p:cNvPr id="25" name="Graphic 25" descr="Globe">
            <a:extLst>
              <a:ext uri="{FF2B5EF4-FFF2-40B4-BE49-F238E27FC236}">
                <a16:creationId xmlns:a16="http://schemas.microsoft.com/office/drawing/2014/main" id="{1E07D0FF-B46F-4E48-946C-571F7E475190}"/>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864957" y="852459"/>
            <a:ext cx="314325" cy="285750"/>
          </a:xfrm>
          <a:prstGeom prst="rect">
            <a:avLst/>
          </a:prstGeom>
        </p:spPr>
      </p:pic>
      <p:pic>
        <p:nvPicPr>
          <p:cNvPr id="26" name="Graphic 26" descr="Scales of justice">
            <a:extLst>
              <a:ext uri="{FF2B5EF4-FFF2-40B4-BE49-F238E27FC236}">
                <a16:creationId xmlns:a16="http://schemas.microsoft.com/office/drawing/2014/main" id="{82F05E72-CCCF-4096-84B5-1ACCD38F7F90}"/>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5005394" y="612093"/>
            <a:ext cx="342900" cy="333375"/>
          </a:xfrm>
          <a:prstGeom prst="rect">
            <a:avLst/>
          </a:prstGeom>
        </p:spPr>
      </p:pic>
      <p:pic>
        <p:nvPicPr>
          <p:cNvPr id="27" name="Graphic 27" descr="Supply And Demand">
            <a:extLst>
              <a:ext uri="{FF2B5EF4-FFF2-40B4-BE49-F238E27FC236}">
                <a16:creationId xmlns:a16="http://schemas.microsoft.com/office/drawing/2014/main" id="{2D2EA44A-540B-49D3-A330-5C1D12BC29D7}"/>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6726195" y="523522"/>
            <a:ext cx="390525" cy="323850"/>
          </a:xfrm>
          <a:prstGeom prst="rect">
            <a:avLst/>
          </a:prstGeom>
        </p:spPr>
      </p:pic>
      <p:pic>
        <p:nvPicPr>
          <p:cNvPr id="28" name="Graphic 28" descr="Judge">
            <a:extLst>
              <a:ext uri="{FF2B5EF4-FFF2-40B4-BE49-F238E27FC236}">
                <a16:creationId xmlns:a16="http://schemas.microsoft.com/office/drawing/2014/main" id="{D539C8E3-D6A3-4A48-B7DB-37122FC5835F}"/>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2287193" y="3612280"/>
            <a:ext cx="314325" cy="333375"/>
          </a:xfrm>
          <a:prstGeom prst="rect">
            <a:avLst/>
          </a:prstGeom>
        </p:spPr>
      </p:pic>
      <p:pic>
        <p:nvPicPr>
          <p:cNvPr id="29" name="Graphic 29" descr="Produce">
            <a:extLst>
              <a:ext uri="{FF2B5EF4-FFF2-40B4-BE49-F238E27FC236}">
                <a16:creationId xmlns:a16="http://schemas.microsoft.com/office/drawing/2014/main" id="{CFF8FF50-77ED-4F5D-AAA7-7470837F0C8C}"/>
              </a:ext>
            </a:extLst>
          </p:cNvPr>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3651013" y="5691077"/>
            <a:ext cx="371475" cy="323850"/>
          </a:xfrm>
          <a:prstGeom prst="rect">
            <a:avLst/>
          </a:prstGeom>
        </p:spPr>
      </p:pic>
      <p:pic>
        <p:nvPicPr>
          <p:cNvPr id="30" name="Graphic 32" descr="Boardroom">
            <a:extLst>
              <a:ext uri="{FF2B5EF4-FFF2-40B4-BE49-F238E27FC236}">
                <a16:creationId xmlns:a16="http://schemas.microsoft.com/office/drawing/2014/main" id="{E81A1603-D198-4544-BB1B-53E4014C3E7C}"/>
              </a:ext>
            </a:extLst>
          </p:cNvPr>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6204900" y="5875716"/>
            <a:ext cx="390525" cy="400050"/>
          </a:xfrm>
          <a:prstGeom prst="rect">
            <a:avLst/>
          </a:prstGeom>
        </p:spPr>
      </p:pic>
      <p:pic>
        <p:nvPicPr>
          <p:cNvPr id="33" name="Graphic 33" descr="Bullseye">
            <a:extLst>
              <a:ext uri="{FF2B5EF4-FFF2-40B4-BE49-F238E27FC236}">
                <a16:creationId xmlns:a16="http://schemas.microsoft.com/office/drawing/2014/main" id="{074E40BF-50B2-4D5A-8B9A-E048269967AB}"/>
              </a:ext>
            </a:extLst>
          </p:cNvPr>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4566455" y="5788387"/>
            <a:ext cx="323850" cy="333375"/>
          </a:xfrm>
          <a:prstGeom prst="rect">
            <a:avLst/>
          </a:prstGeom>
        </p:spPr>
      </p:pic>
      <p:pic>
        <p:nvPicPr>
          <p:cNvPr id="35" name="Graphic 35" descr="Customer review">
            <a:extLst>
              <a:ext uri="{FF2B5EF4-FFF2-40B4-BE49-F238E27FC236}">
                <a16:creationId xmlns:a16="http://schemas.microsoft.com/office/drawing/2014/main" id="{55F532DA-7E15-4608-BFCD-DCB534D0C570}"/>
              </a:ext>
            </a:extLst>
          </p:cNvPr>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5277041" y="5707069"/>
            <a:ext cx="285750" cy="352425"/>
          </a:xfrm>
          <a:prstGeom prst="rect">
            <a:avLst/>
          </a:prstGeom>
        </p:spPr>
      </p:pic>
      <p:pic>
        <p:nvPicPr>
          <p:cNvPr id="36" name="Graphic 36" descr="Map with pin">
            <a:extLst>
              <a:ext uri="{FF2B5EF4-FFF2-40B4-BE49-F238E27FC236}">
                <a16:creationId xmlns:a16="http://schemas.microsoft.com/office/drawing/2014/main" id="{CF42A442-A3DA-4096-B4C1-4329301E4802}"/>
              </a:ext>
            </a:extLst>
          </p:cNvPr>
          <p:cNvPicPr>
            <a:picLocks noChangeAspect="1"/>
          </p:cNvPicPr>
          <p:nvPr/>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rot="3180000">
            <a:off x="6323628" y="5368064"/>
            <a:ext cx="409575" cy="381000"/>
          </a:xfrm>
          <a:prstGeom prst="rect">
            <a:avLst/>
          </a:prstGeom>
        </p:spPr>
      </p:pic>
      <p:pic>
        <p:nvPicPr>
          <p:cNvPr id="37" name="Graphic 37" descr="Daily calendar">
            <a:extLst>
              <a:ext uri="{FF2B5EF4-FFF2-40B4-BE49-F238E27FC236}">
                <a16:creationId xmlns:a16="http://schemas.microsoft.com/office/drawing/2014/main" id="{3C79FB77-59F2-49F7-AF91-12334846950E}"/>
              </a:ext>
            </a:extLst>
          </p:cNvPr>
          <p:cNvPicPr>
            <a:picLocks noChangeAspect="1"/>
          </p:cNvPicPr>
          <p:nvPr/>
        </p:nvPicPr>
        <p:blipFill>
          <a:blip r:embed="rId38" cstate="email">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5249739" y="4847917"/>
            <a:ext cx="314325" cy="361950"/>
          </a:xfrm>
          <a:prstGeom prst="rect">
            <a:avLst/>
          </a:prstGeom>
        </p:spPr>
      </p:pic>
      <p:pic>
        <p:nvPicPr>
          <p:cNvPr id="38" name="Graphic 39" descr="Seed Packet">
            <a:extLst>
              <a:ext uri="{FF2B5EF4-FFF2-40B4-BE49-F238E27FC236}">
                <a16:creationId xmlns:a16="http://schemas.microsoft.com/office/drawing/2014/main" id="{1067D3F6-160C-4CB5-9256-E1577BE8B379}"/>
              </a:ext>
            </a:extLst>
          </p:cNvPr>
          <p:cNvPicPr>
            <a:picLocks noChangeAspect="1"/>
          </p:cNvPicPr>
          <p:nvPr/>
        </p:nvPicPr>
        <p:blipFill>
          <a:blip r:embed="rId40" cstate="email">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flipH="1">
            <a:off x="3786214" y="4818383"/>
            <a:ext cx="247650" cy="352425"/>
          </a:xfrm>
          <a:prstGeom prst="rect">
            <a:avLst/>
          </a:prstGeom>
        </p:spPr>
      </p:pic>
      <p:pic>
        <p:nvPicPr>
          <p:cNvPr id="40" name="Graphic 40" descr="Selfie">
            <a:extLst>
              <a:ext uri="{FF2B5EF4-FFF2-40B4-BE49-F238E27FC236}">
                <a16:creationId xmlns:a16="http://schemas.microsoft.com/office/drawing/2014/main" id="{D63892E3-215B-41C9-B954-B1A789F6611C}"/>
              </a:ext>
            </a:extLst>
          </p:cNvPr>
          <p:cNvPicPr>
            <a:picLocks noChangeAspect="1"/>
          </p:cNvPicPr>
          <p:nvPr/>
        </p:nvPicPr>
        <p:blipFill>
          <a:blip r:embed="rId42" cstate="email">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7459681" y="887239"/>
            <a:ext cx="314325" cy="333375"/>
          </a:xfrm>
          <a:prstGeom prst="rect">
            <a:avLst/>
          </a:prstGeom>
        </p:spPr>
      </p:pic>
      <p:pic>
        <p:nvPicPr>
          <p:cNvPr id="41" name="Graphic 41" descr="Production">
            <a:extLst>
              <a:ext uri="{FF2B5EF4-FFF2-40B4-BE49-F238E27FC236}">
                <a16:creationId xmlns:a16="http://schemas.microsoft.com/office/drawing/2014/main" id="{E548277E-9512-420D-8C0F-381E54CD3958}"/>
              </a:ext>
            </a:extLst>
          </p:cNvPr>
          <p:cNvPicPr>
            <a:picLocks noChangeAspect="1"/>
          </p:cNvPicPr>
          <p:nvPr/>
        </p:nvPicPr>
        <p:blipFill>
          <a:blip r:embed="rId44" cstate="email">
            <a:extLst>
              <a:ext uri="{28A0092B-C50C-407E-A947-70E740481C1C}">
                <a14:useLocalDpi xmlns:a14="http://schemas.microsoft.com/office/drawing/2010/main"/>
              </a:ext>
              <a:ext uri="{96DAC541-7B7A-43D3-8B79-37D633B846F1}">
                <asvg:svgBlip xmlns:asvg="http://schemas.microsoft.com/office/drawing/2016/SVG/main" r:embed="rId45"/>
              </a:ext>
            </a:extLst>
          </a:blip>
          <a:stretch>
            <a:fillRect/>
          </a:stretch>
        </p:blipFill>
        <p:spPr>
          <a:xfrm>
            <a:off x="992156" y="4728240"/>
            <a:ext cx="352425" cy="323850"/>
          </a:xfrm>
          <a:prstGeom prst="rect">
            <a:avLst/>
          </a:prstGeom>
        </p:spPr>
      </p:pic>
      <p:sp>
        <p:nvSpPr>
          <p:cNvPr id="24" name="TextBox 23">
            <a:extLst>
              <a:ext uri="{FF2B5EF4-FFF2-40B4-BE49-F238E27FC236}">
                <a16:creationId xmlns:a16="http://schemas.microsoft.com/office/drawing/2014/main" id="{14C27AB0-9AFE-4B65-9045-2915C919E0F4}"/>
              </a:ext>
            </a:extLst>
          </p:cNvPr>
          <p:cNvSpPr txBox="1"/>
          <p:nvPr/>
        </p:nvSpPr>
        <p:spPr>
          <a:xfrm>
            <a:off x="7419637" y="6324062"/>
            <a:ext cx="175437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Calibri" panose="020F0502020204030204"/>
              </a:rPr>
              <a:t>External assessment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4" name="Graphic 41" descr="Trophy">
            <a:extLst>
              <a:ext uri="{FF2B5EF4-FFF2-40B4-BE49-F238E27FC236}">
                <a16:creationId xmlns:a16="http://schemas.microsoft.com/office/drawing/2014/main" id="{49E8C2A8-FE26-4656-95E3-9BE7A564D183}"/>
              </a:ext>
            </a:extLst>
          </p:cNvPr>
          <p:cNvPicPr>
            <a:picLocks noChangeAspect="1"/>
          </p:cNvPicPr>
          <p:nvPr/>
        </p:nvPicPr>
        <p:blipFill>
          <a:blip r:embed="rId46" cstate="email">
            <a:extLst>
              <a:ext uri="{28A0092B-C50C-407E-A947-70E740481C1C}">
                <a14:useLocalDpi xmlns:a14="http://schemas.microsoft.com/office/drawing/2010/main"/>
              </a:ext>
              <a:ext uri="{96DAC541-7B7A-43D3-8B79-37D633B846F1}">
                <asvg:svgBlip xmlns:asvg="http://schemas.microsoft.com/office/drawing/2016/SVG/main" r:embed="rId47"/>
              </a:ext>
            </a:extLst>
          </a:blip>
          <a:stretch>
            <a:fillRect/>
          </a:stretch>
        </p:blipFill>
        <p:spPr>
          <a:xfrm>
            <a:off x="4111589" y="674519"/>
            <a:ext cx="272631" cy="301386"/>
          </a:xfrm>
          <a:prstGeom prst="rect">
            <a:avLst/>
          </a:prstGeom>
        </p:spPr>
      </p:pic>
      <p:pic>
        <p:nvPicPr>
          <p:cNvPr id="42" name="Graphic 42" descr="Truck">
            <a:extLst>
              <a:ext uri="{FF2B5EF4-FFF2-40B4-BE49-F238E27FC236}">
                <a16:creationId xmlns:a16="http://schemas.microsoft.com/office/drawing/2014/main" id="{BA85D118-CA35-4321-B8F0-4B9830B496AB}"/>
              </a:ext>
            </a:extLst>
          </p:cNvPr>
          <p:cNvPicPr>
            <a:picLocks noChangeAspect="1"/>
          </p:cNvPicPr>
          <p:nvPr/>
        </p:nvPicPr>
        <p:blipFill>
          <a:blip r:embed="rId48" cstate="email">
            <a:extLst>
              <a:ext uri="{28A0092B-C50C-407E-A947-70E740481C1C}">
                <a14:useLocalDpi xmlns:a14="http://schemas.microsoft.com/office/drawing/2010/main"/>
              </a:ext>
              <a:ext uri="{96DAC541-7B7A-43D3-8B79-37D633B846F1}">
                <asvg:svgBlip xmlns:asvg="http://schemas.microsoft.com/office/drawing/2016/SVG/main" r:embed="rId49"/>
              </a:ext>
            </a:extLst>
          </a:blip>
          <a:stretch>
            <a:fillRect/>
          </a:stretch>
        </p:blipFill>
        <p:spPr>
          <a:xfrm rot="180000">
            <a:off x="371856" y="5384928"/>
            <a:ext cx="314325" cy="314325"/>
          </a:xfrm>
          <a:prstGeom prst="rect">
            <a:avLst/>
          </a:prstGeom>
        </p:spPr>
      </p:pic>
      <p:pic>
        <p:nvPicPr>
          <p:cNvPr id="43" name="Graphic 44" descr="Rating">
            <a:extLst>
              <a:ext uri="{FF2B5EF4-FFF2-40B4-BE49-F238E27FC236}">
                <a16:creationId xmlns:a16="http://schemas.microsoft.com/office/drawing/2014/main" id="{E107B12F-492D-4E4E-97CC-97C8A2F1B9F5}"/>
              </a:ext>
            </a:extLst>
          </p:cNvPr>
          <p:cNvPicPr>
            <a:picLocks noChangeAspect="1"/>
          </p:cNvPicPr>
          <p:nvPr/>
        </p:nvPicPr>
        <p:blipFill>
          <a:blip r:embed="rId50" cstate="email">
            <a:extLst>
              <a:ext uri="{28A0092B-C50C-407E-A947-70E740481C1C}">
                <a14:useLocalDpi xmlns:a14="http://schemas.microsoft.com/office/drawing/2010/main"/>
              </a:ext>
              <a:ext uri="{96DAC541-7B7A-43D3-8B79-37D633B846F1}">
                <asvg:svgBlip xmlns:asvg="http://schemas.microsoft.com/office/drawing/2016/SVG/main" r:embed="rId51"/>
              </a:ext>
            </a:extLst>
          </a:blip>
          <a:stretch>
            <a:fillRect/>
          </a:stretch>
        </p:blipFill>
        <p:spPr>
          <a:xfrm rot="5038243">
            <a:off x="819624" y="3935773"/>
            <a:ext cx="304800" cy="352425"/>
          </a:xfrm>
          <a:prstGeom prst="rect">
            <a:avLst/>
          </a:prstGeom>
        </p:spPr>
      </p:pic>
      <p:pic>
        <p:nvPicPr>
          <p:cNvPr id="46" name="Graphic 46" descr="Teacher">
            <a:extLst>
              <a:ext uri="{FF2B5EF4-FFF2-40B4-BE49-F238E27FC236}">
                <a16:creationId xmlns:a16="http://schemas.microsoft.com/office/drawing/2014/main" id="{B622F0ED-A5F3-4B8F-B9F0-154AD97F83F7}"/>
              </a:ext>
            </a:extLst>
          </p:cNvPr>
          <p:cNvPicPr>
            <a:picLocks noChangeAspect="1"/>
          </p:cNvPicPr>
          <p:nvPr/>
        </p:nvPicPr>
        <p:blipFill>
          <a:blip r:embed="rId52" cstate="email">
            <a:extLst>
              <a:ext uri="{28A0092B-C50C-407E-A947-70E740481C1C}">
                <a14:useLocalDpi xmlns:a14="http://schemas.microsoft.com/office/drawing/2010/main"/>
              </a:ext>
              <a:ext uri="{96DAC541-7B7A-43D3-8B79-37D633B846F1}">
                <asvg:svgBlip xmlns:asvg="http://schemas.microsoft.com/office/drawing/2016/SVG/main" r:embed="rId53"/>
              </a:ext>
            </a:extLst>
          </a:blip>
          <a:stretch>
            <a:fillRect/>
          </a:stretch>
        </p:blipFill>
        <p:spPr>
          <a:xfrm>
            <a:off x="2850074" y="2728337"/>
            <a:ext cx="342900" cy="419100"/>
          </a:xfrm>
          <a:prstGeom prst="rect">
            <a:avLst/>
          </a:prstGeom>
        </p:spPr>
      </p:pic>
      <p:pic>
        <p:nvPicPr>
          <p:cNvPr id="47" name="Graphic 47" descr="Dance">
            <a:extLst>
              <a:ext uri="{FF2B5EF4-FFF2-40B4-BE49-F238E27FC236}">
                <a16:creationId xmlns:a16="http://schemas.microsoft.com/office/drawing/2014/main" id="{2A63A28E-7B6B-442C-8ACD-D656FDBDA4B3}"/>
              </a:ext>
            </a:extLst>
          </p:cNvPr>
          <p:cNvPicPr>
            <a:picLocks noChangeAspect="1"/>
          </p:cNvPicPr>
          <p:nvPr/>
        </p:nvPicPr>
        <p:blipFill>
          <a:blip r:embed="rId54" cstate="email">
            <a:extLst>
              <a:ext uri="{28A0092B-C50C-407E-A947-70E740481C1C}">
                <a14:useLocalDpi xmlns:a14="http://schemas.microsoft.com/office/drawing/2010/main"/>
              </a:ext>
              <a:ext uri="{96DAC541-7B7A-43D3-8B79-37D633B846F1}">
                <asvg:svgBlip xmlns:asvg="http://schemas.microsoft.com/office/drawing/2016/SVG/main" r:embed="rId55"/>
              </a:ext>
            </a:extLst>
          </a:blip>
          <a:stretch>
            <a:fillRect/>
          </a:stretch>
        </p:blipFill>
        <p:spPr>
          <a:xfrm>
            <a:off x="1554463" y="2747228"/>
            <a:ext cx="409575" cy="361950"/>
          </a:xfrm>
          <a:prstGeom prst="rect">
            <a:avLst/>
          </a:prstGeom>
        </p:spPr>
      </p:pic>
      <p:pic>
        <p:nvPicPr>
          <p:cNvPr id="48" name="Graphic 48" descr="Briefcase">
            <a:extLst>
              <a:ext uri="{FF2B5EF4-FFF2-40B4-BE49-F238E27FC236}">
                <a16:creationId xmlns:a16="http://schemas.microsoft.com/office/drawing/2014/main" id="{5F179C4C-68CC-4DA7-B351-154D719E7B6D}"/>
              </a:ext>
            </a:extLst>
          </p:cNvPr>
          <p:cNvPicPr>
            <a:picLocks noChangeAspect="1"/>
          </p:cNvPicPr>
          <p:nvPr/>
        </p:nvPicPr>
        <p:blipFill>
          <a:blip r:embed="rId56" cstate="email">
            <a:extLst>
              <a:ext uri="{28A0092B-C50C-407E-A947-70E740481C1C}">
                <a14:useLocalDpi xmlns:a14="http://schemas.microsoft.com/office/drawing/2010/main"/>
              </a:ext>
              <a:ext uri="{96DAC541-7B7A-43D3-8B79-37D633B846F1}">
                <asvg:svgBlip xmlns:asvg="http://schemas.microsoft.com/office/drawing/2016/SVG/main" r:embed="rId57"/>
              </a:ext>
            </a:extLst>
          </a:blip>
          <a:stretch>
            <a:fillRect/>
          </a:stretch>
        </p:blipFill>
        <p:spPr>
          <a:xfrm rot="21340582">
            <a:off x="3631246" y="2999169"/>
            <a:ext cx="409575" cy="342900"/>
          </a:xfrm>
          <a:prstGeom prst="rect">
            <a:avLst/>
          </a:prstGeom>
        </p:spPr>
      </p:pic>
      <p:pic>
        <p:nvPicPr>
          <p:cNvPr id="49" name="Graphic 49" descr="Management">
            <a:extLst>
              <a:ext uri="{FF2B5EF4-FFF2-40B4-BE49-F238E27FC236}">
                <a16:creationId xmlns:a16="http://schemas.microsoft.com/office/drawing/2014/main" id="{8DC694A3-5347-4987-B0B7-1A12596E7080}"/>
              </a:ext>
            </a:extLst>
          </p:cNvPr>
          <p:cNvPicPr>
            <a:picLocks noChangeAspect="1"/>
          </p:cNvPicPr>
          <p:nvPr/>
        </p:nvPicPr>
        <p:blipFill>
          <a:blip r:embed="rId58" cstate="email">
            <a:extLst>
              <a:ext uri="{28A0092B-C50C-407E-A947-70E740481C1C}">
                <a14:useLocalDpi xmlns:a14="http://schemas.microsoft.com/office/drawing/2010/main"/>
              </a:ext>
              <a:ext uri="{96DAC541-7B7A-43D3-8B79-37D633B846F1}">
                <asvg:svgBlip xmlns:asvg="http://schemas.microsoft.com/office/drawing/2016/SVG/main" r:embed="rId59"/>
              </a:ext>
            </a:extLst>
          </a:blip>
          <a:stretch>
            <a:fillRect/>
          </a:stretch>
        </p:blipFill>
        <p:spPr>
          <a:xfrm>
            <a:off x="347161" y="2553385"/>
            <a:ext cx="390525" cy="428625"/>
          </a:xfrm>
          <a:prstGeom prst="rect">
            <a:avLst/>
          </a:prstGeom>
        </p:spPr>
      </p:pic>
      <p:pic>
        <p:nvPicPr>
          <p:cNvPr id="50" name="Graphic 50" descr="User">
            <a:extLst>
              <a:ext uri="{FF2B5EF4-FFF2-40B4-BE49-F238E27FC236}">
                <a16:creationId xmlns:a16="http://schemas.microsoft.com/office/drawing/2014/main" id="{E94847F3-9064-42A2-938D-32CB9924CC3A}"/>
              </a:ext>
            </a:extLst>
          </p:cNvPr>
          <p:cNvPicPr>
            <a:picLocks noChangeAspect="1"/>
          </p:cNvPicPr>
          <p:nvPr/>
        </p:nvPicPr>
        <p:blipFill>
          <a:blip r:embed="rId60" cstate="email">
            <a:extLst>
              <a:ext uri="{28A0092B-C50C-407E-A947-70E740481C1C}">
                <a14:useLocalDpi xmlns:a14="http://schemas.microsoft.com/office/drawing/2010/main"/>
              </a:ext>
              <a:ext uri="{96DAC541-7B7A-43D3-8B79-37D633B846F1}">
                <asvg:svgBlip xmlns:asvg="http://schemas.microsoft.com/office/drawing/2016/SVG/main" r:embed="rId61"/>
              </a:ext>
            </a:extLst>
          </a:blip>
          <a:stretch>
            <a:fillRect/>
          </a:stretch>
        </p:blipFill>
        <p:spPr>
          <a:xfrm>
            <a:off x="1231916" y="3727892"/>
            <a:ext cx="390525" cy="409575"/>
          </a:xfrm>
          <a:prstGeom prst="rect">
            <a:avLst/>
          </a:prstGeom>
        </p:spPr>
      </p:pic>
      <p:pic>
        <p:nvPicPr>
          <p:cNvPr id="51" name="Graphic 51" descr="Continuous Improvement">
            <a:extLst>
              <a:ext uri="{FF2B5EF4-FFF2-40B4-BE49-F238E27FC236}">
                <a16:creationId xmlns:a16="http://schemas.microsoft.com/office/drawing/2014/main" id="{D3CF5675-10DF-4B96-9B0B-AF7A93E8E0C9}"/>
              </a:ext>
            </a:extLst>
          </p:cNvPr>
          <p:cNvPicPr>
            <a:picLocks noChangeAspect="1"/>
          </p:cNvPicPr>
          <p:nvPr/>
        </p:nvPicPr>
        <p:blipFill>
          <a:blip r:embed="rId62" cstate="email">
            <a:extLst>
              <a:ext uri="{28A0092B-C50C-407E-A947-70E740481C1C}">
                <a14:useLocalDpi xmlns:a14="http://schemas.microsoft.com/office/drawing/2010/main"/>
              </a:ext>
              <a:ext uri="{96DAC541-7B7A-43D3-8B79-37D633B846F1}">
                <asvg:svgBlip xmlns:asvg="http://schemas.microsoft.com/office/drawing/2016/SVG/main" r:embed="rId63"/>
              </a:ext>
            </a:extLst>
          </a:blip>
          <a:stretch>
            <a:fillRect/>
          </a:stretch>
        </p:blipFill>
        <p:spPr>
          <a:xfrm>
            <a:off x="8643687" y="3301018"/>
            <a:ext cx="447675" cy="447675"/>
          </a:xfrm>
          <a:prstGeom prst="rect">
            <a:avLst/>
          </a:prstGeom>
        </p:spPr>
      </p:pic>
      <p:pic>
        <p:nvPicPr>
          <p:cNvPr id="52" name="Graphic 52" descr="Coins">
            <a:extLst>
              <a:ext uri="{FF2B5EF4-FFF2-40B4-BE49-F238E27FC236}">
                <a16:creationId xmlns:a16="http://schemas.microsoft.com/office/drawing/2014/main" id="{244CA0E9-3DB8-4F63-8A38-95E9607380B1}"/>
              </a:ext>
            </a:extLst>
          </p:cNvPr>
          <p:cNvPicPr>
            <a:picLocks noChangeAspect="1"/>
          </p:cNvPicPr>
          <p:nvPr/>
        </p:nvPicPr>
        <p:blipFill>
          <a:blip r:embed="rId64" cstate="email">
            <a:extLst>
              <a:ext uri="{28A0092B-C50C-407E-A947-70E740481C1C}">
                <a14:useLocalDpi xmlns:a14="http://schemas.microsoft.com/office/drawing/2010/main"/>
              </a:ext>
              <a:ext uri="{96DAC541-7B7A-43D3-8B79-37D633B846F1}">
                <asvg:svgBlip xmlns:asvg="http://schemas.microsoft.com/office/drawing/2016/SVG/main" r:embed="rId65"/>
              </a:ext>
            </a:extLst>
          </a:blip>
          <a:stretch>
            <a:fillRect/>
          </a:stretch>
        </p:blipFill>
        <p:spPr>
          <a:xfrm>
            <a:off x="2291393" y="2083037"/>
            <a:ext cx="314325" cy="323850"/>
          </a:xfrm>
          <a:prstGeom prst="rect">
            <a:avLst/>
          </a:prstGeom>
        </p:spPr>
      </p:pic>
      <p:pic>
        <p:nvPicPr>
          <p:cNvPr id="53" name="Graphic 53" descr="Workflow">
            <a:extLst>
              <a:ext uri="{FF2B5EF4-FFF2-40B4-BE49-F238E27FC236}">
                <a16:creationId xmlns:a16="http://schemas.microsoft.com/office/drawing/2014/main" id="{10F134AF-58A7-473B-B80F-1A15E9891576}"/>
              </a:ext>
            </a:extLst>
          </p:cNvPr>
          <p:cNvPicPr>
            <a:picLocks noChangeAspect="1"/>
          </p:cNvPicPr>
          <p:nvPr/>
        </p:nvPicPr>
        <p:blipFill>
          <a:blip r:embed="rId66" cstate="email">
            <a:extLst>
              <a:ext uri="{28A0092B-C50C-407E-A947-70E740481C1C}">
                <a14:useLocalDpi xmlns:a14="http://schemas.microsoft.com/office/drawing/2010/main"/>
              </a:ext>
              <a:ext uri="{96DAC541-7B7A-43D3-8B79-37D633B846F1}">
                <asvg:svgBlip xmlns:asvg="http://schemas.microsoft.com/office/drawing/2016/SVG/main" r:embed="rId67"/>
              </a:ext>
            </a:extLst>
          </a:blip>
          <a:stretch>
            <a:fillRect/>
          </a:stretch>
        </p:blipFill>
        <p:spPr>
          <a:xfrm>
            <a:off x="5916509" y="1805523"/>
            <a:ext cx="409575" cy="409575"/>
          </a:xfrm>
          <a:prstGeom prst="rect">
            <a:avLst/>
          </a:prstGeom>
        </p:spPr>
      </p:pic>
      <p:pic>
        <p:nvPicPr>
          <p:cNvPr id="54" name="Graphic 54" descr="Calculator">
            <a:extLst>
              <a:ext uri="{FF2B5EF4-FFF2-40B4-BE49-F238E27FC236}">
                <a16:creationId xmlns:a16="http://schemas.microsoft.com/office/drawing/2014/main" id="{15AFAC39-8B82-46E5-A533-D75044E1D19A}"/>
              </a:ext>
            </a:extLst>
          </p:cNvPr>
          <p:cNvPicPr>
            <a:picLocks noChangeAspect="1"/>
          </p:cNvPicPr>
          <p:nvPr/>
        </p:nvPicPr>
        <p:blipFill>
          <a:blip r:embed="rId68" cstate="email">
            <a:extLst>
              <a:ext uri="{28A0092B-C50C-407E-A947-70E740481C1C}">
                <a14:useLocalDpi xmlns:a14="http://schemas.microsoft.com/office/drawing/2010/main"/>
              </a:ext>
              <a:ext uri="{96DAC541-7B7A-43D3-8B79-37D633B846F1}">
                <asvg:svgBlip xmlns:asvg="http://schemas.microsoft.com/office/drawing/2016/SVG/main" r:embed="rId69"/>
              </a:ext>
            </a:extLst>
          </a:blip>
          <a:stretch>
            <a:fillRect/>
          </a:stretch>
        </p:blipFill>
        <p:spPr>
          <a:xfrm>
            <a:off x="6517619" y="1823883"/>
            <a:ext cx="333375" cy="361950"/>
          </a:xfrm>
          <a:prstGeom prst="rect">
            <a:avLst/>
          </a:prstGeom>
        </p:spPr>
      </p:pic>
      <p:pic>
        <p:nvPicPr>
          <p:cNvPr id="55" name="Graphic 56" descr="Upward trend">
            <a:extLst>
              <a:ext uri="{FF2B5EF4-FFF2-40B4-BE49-F238E27FC236}">
                <a16:creationId xmlns:a16="http://schemas.microsoft.com/office/drawing/2014/main" id="{235F29B8-1AC6-4646-B22C-8D9102832F23}"/>
              </a:ext>
            </a:extLst>
          </p:cNvPr>
          <p:cNvPicPr>
            <a:picLocks noChangeAspect="1"/>
          </p:cNvPicPr>
          <p:nvPr/>
        </p:nvPicPr>
        <p:blipFill>
          <a:blip r:embed="rId70" cstate="email">
            <a:extLst>
              <a:ext uri="{28A0092B-C50C-407E-A947-70E740481C1C}">
                <a14:useLocalDpi xmlns:a14="http://schemas.microsoft.com/office/drawing/2010/main"/>
              </a:ext>
              <a:ext uri="{96DAC541-7B7A-43D3-8B79-37D633B846F1}">
                <asvg:svgBlip xmlns:asvg="http://schemas.microsoft.com/office/drawing/2016/SVG/main" r:embed="rId71"/>
              </a:ext>
            </a:extLst>
          </a:blip>
          <a:stretch>
            <a:fillRect/>
          </a:stretch>
        </p:blipFill>
        <p:spPr>
          <a:xfrm>
            <a:off x="3415742" y="1976733"/>
            <a:ext cx="371475" cy="333375"/>
          </a:xfrm>
          <a:prstGeom prst="rect">
            <a:avLst/>
          </a:prstGeom>
        </p:spPr>
      </p:pic>
      <p:pic>
        <p:nvPicPr>
          <p:cNvPr id="57" name="Graphic 57" descr="Classroom">
            <a:extLst>
              <a:ext uri="{FF2B5EF4-FFF2-40B4-BE49-F238E27FC236}">
                <a16:creationId xmlns:a16="http://schemas.microsoft.com/office/drawing/2014/main" id="{87AC41A9-7F74-4B9F-887F-E24741B3929F}"/>
              </a:ext>
            </a:extLst>
          </p:cNvPr>
          <p:cNvPicPr>
            <a:picLocks noChangeAspect="1"/>
          </p:cNvPicPr>
          <p:nvPr/>
        </p:nvPicPr>
        <p:blipFill>
          <a:blip r:embed="rId72" cstate="email">
            <a:extLst>
              <a:ext uri="{28A0092B-C50C-407E-A947-70E740481C1C}">
                <a14:useLocalDpi xmlns:a14="http://schemas.microsoft.com/office/drawing/2010/main"/>
              </a:ext>
              <a:ext uri="{96DAC541-7B7A-43D3-8B79-37D633B846F1}">
                <asvg:svgBlip xmlns:asvg="http://schemas.microsoft.com/office/drawing/2016/SVG/main" r:embed="rId73"/>
              </a:ext>
            </a:extLst>
          </a:blip>
          <a:stretch>
            <a:fillRect/>
          </a:stretch>
        </p:blipFill>
        <p:spPr>
          <a:xfrm>
            <a:off x="3070646" y="901201"/>
            <a:ext cx="323850" cy="333375"/>
          </a:xfrm>
          <a:prstGeom prst="rect">
            <a:avLst/>
          </a:prstGeom>
        </p:spPr>
      </p:pic>
      <p:pic>
        <p:nvPicPr>
          <p:cNvPr id="151" name="Picture 67" descr="A close up of a sign&#10;&#10;Description generated with high confidence">
            <a:extLst>
              <a:ext uri="{FF2B5EF4-FFF2-40B4-BE49-F238E27FC236}">
                <a16:creationId xmlns:a16="http://schemas.microsoft.com/office/drawing/2014/main" id="{ED151CD7-6CA9-467C-ABB1-373CE3C8444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63509" y="5020186"/>
            <a:ext cx="479127" cy="483799"/>
          </a:xfrm>
          <a:prstGeom prst="rect">
            <a:avLst/>
          </a:prstGeom>
        </p:spPr>
      </p:pic>
      <p:pic>
        <p:nvPicPr>
          <p:cNvPr id="153" name="Picture 67" descr="A close up of a sign&#10;&#10;Description generated with high confidence">
            <a:extLst>
              <a:ext uri="{FF2B5EF4-FFF2-40B4-BE49-F238E27FC236}">
                <a16:creationId xmlns:a16="http://schemas.microsoft.com/office/drawing/2014/main" id="{ED151CD7-6CA9-467C-ABB1-373CE3C8444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0800000">
            <a:off x="4167382" y="4071120"/>
            <a:ext cx="479127" cy="483799"/>
          </a:xfrm>
          <a:prstGeom prst="rect">
            <a:avLst/>
          </a:prstGeom>
        </p:spPr>
      </p:pic>
      <p:pic>
        <p:nvPicPr>
          <p:cNvPr id="154" name="Picture 67" descr="A close up of a sign&#10;&#10;Description generated with high confidence">
            <a:extLst>
              <a:ext uri="{FF2B5EF4-FFF2-40B4-BE49-F238E27FC236}">
                <a16:creationId xmlns:a16="http://schemas.microsoft.com/office/drawing/2014/main" id="{ED151CD7-6CA9-467C-ABB1-373CE3C8444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8079196" y="1879229"/>
            <a:ext cx="479127" cy="483799"/>
          </a:xfrm>
          <a:prstGeom prst="rect">
            <a:avLst/>
          </a:prstGeom>
        </p:spPr>
      </p:pic>
      <p:pic>
        <p:nvPicPr>
          <p:cNvPr id="155" name="Picture 67" descr="A close up of a sign&#10;&#10;Description generated with high confidence">
            <a:extLst>
              <a:ext uri="{FF2B5EF4-FFF2-40B4-BE49-F238E27FC236}">
                <a16:creationId xmlns:a16="http://schemas.microsoft.com/office/drawing/2014/main" id="{ED151CD7-6CA9-467C-ABB1-373CE3C8444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6911667">
            <a:off x="1013320" y="2459846"/>
            <a:ext cx="479127" cy="483799"/>
          </a:xfrm>
          <a:prstGeom prst="rect">
            <a:avLst/>
          </a:prstGeom>
        </p:spPr>
      </p:pic>
      <p:pic>
        <p:nvPicPr>
          <p:cNvPr id="156" name="Picture 67" descr="A close up of a sign&#10;&#10;Description generated with high confidence">
            <a:extLst>
              <a:ext uri="{FF2B5EF4-FFF2-40B4-BE49-F238E27FC236}">
                <a16:creationId xmlns:a16="http://schemas.microsoft.com/office/drawing/2014/main" id="{ED151CD7-6CA9-467C-ABB1-373CE3C8444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21417" y="3186704"/>
            <a:ext cx="479127" cy="483799"/>
          </a:xfrm>
          <a:prstGeom prst="rect">
            <a:avLst/>
          </a:prstGeom>
        </p:spPr>
      </p:pic>
      <p:sp>
        <p:nvSpPr>
          <p:cNvPr id="58" name="Rectangle 57">
            <a:extLst>
              <a:ext uri="{FF2B5EF4-FFF2-40B4-BE49-F238E27FC236}">
                <a16:creationId xmlns:a16="http://schemas.microsoft.com/office/drawing/2014/main" id="{4720A7B3-F7E5-4BA7-B5BA-28F97AE8A7AA}"/>
              </a:ext>
            </a:extLst>
          </p:cNvPr>
          <p:cNvSpPr/>
          <p:nvPr/>
        </p:nvSpPr>
        <p:spPr>
          <a:xfrm>
            <a:off x="7157545" y="5025190"/>
            <a:ext cx="1709980" cy="15500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7" name="Picture 67" descr="A close up of a sign&#10;&#10;Description generated with high confidence">
            <a:extLst>
              <a:ext uri="{FF2B5EF4-FFF2-40B4-BE49-F238E27FC236}">
                <a16:creationId xmlns:a16="http://schemas.microsoft.com/office/drawing/2014/main" id="{66B8338F-D0CC-4B0C-9A71-104010AB7E05}"/>
              </a:ext>
            </a:extLst>
          </p:cNvPr>
          <p:cNvPicPr>
            <a:picLocks noChangeAspect="1"/>
          </p:cNvPicPr>
          <p:nvPr/>
        </p:nvPicPr>
        <p:blipFill>
          <a:blip r:embed="rId74" cstate="email">
            <a:extLst>
              <a:ext uri="{28A0092B-C50C-407E-A947-70E740481C1C}">
                <a14:useLocalDpi xmlns:a14="http://schemas.microsoft.com/office/drawing/2010/main"/>
              </a:ext>
            </a:extLst>
          </a:blip>
          <a:stretch>
            <a:fillRect/>
          </a:stretch>
        </p:blipFill>
        <p:spPr>
          <a:xfrm>
            <a:off x="7216037" y="5937475"/>
            <a:ext cx="256510" cy="259011"/>
          </a:xfrm>
          <a:prstGeom prst="rect">
            <a:avLst/>
          </a:prstGeom>
        </p:spPr>
      </p:pic>
      <p:sp>
        <p:nvSpPr>
          <p:cNvPr id="158" name="TextBox 157">
            <a:extLst>
              <a:ext uri="{FF2B5EF4-FFF2-40B4-BE49-F238E27FC236}">
                <a16:creationId xmlns:a16="http://schemas.microsoft.com/office/drawing/2014/main" id="{A6FEB261-CEF9-4BAB-8BEA-5848A7037DA1}"/>
              </a:ext>
            </a:extLst>
          </p:cNvPr>
          <p:cNvSpPr txBox="1"/>
          <p:nvPr/>
        </p:nvSpPr>
        <p:spPr>
          <a:xfrm>
            <a:off x="7413204" y="5954116"/>
            <a:ext cx="170998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Calibri" panose="020F0502020204030204"/>
              </a:rPr>
              <a:t>Internal assessment</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AQA – education charity providing GCSEs, A-levels and support">
            <a:extLst>
              <a:ext uri="{FF2B5EF4-FFF2-40B4-BE49-F238E27FC236}">
                <a16:creationId xmlns:a16="http://schemas.microsoft.com/office/drawing/2014/main" id="{936D688E-73C6-4950-8828-07CF7D5633B9}"/>
              </a:ext>
            </a:extLst>
          </p:cNvPr>
          <p:cNvPicPr>
            <a:picLocks noChangeAspect="1" noChangeArrowheads="1"/>
          </p:cNvPicPr>
          <p:nvPr/>
        </p:nvPicPr>
        <p:blipFill rotWithShape="1">
          <a:blip r:embed="rId75" cstate="email">
            <a:extLst>
              <a:ext uri="{28A0092B-C50C-407E-A947-70E740481C1C}">
                <a14:useLocalDpi xmlns:a14="http://schemas.microsoft.com/office/drawing/2010/main"/>
              </a:ext>
            </a:extLst>
          </a:blip>
          <a:srcRect t="9898"/>
          <a:stretch/>
        </p:blipFill>
        <p:spPr bwMode="auto">
          <a:xfrm>
            <a:off x="82613" y="55852"/>
            <a:ext cx="756838" cy="681926"/>
          </a:xfrm>
          <a:prstGeom prst="rect">
            <a:avLst/>
          </a:prstGeom>
          <a:noFill/>
          <a:extLst>
            <a:ext uri="{909E8E84-426E-40DD-AFC4-6F175D3DCCD1}">
              <a14:hiddenFill xmlns:a14="http://schemas.microsoft.com/office/drawing/2010/main">
                <a:solidFill>
                  <a:srgbClr val="FFFFFF"/>
                </a:solidFill>
              </a14:hiddenFill>
            </a:ext>
          </a:extLst>
        </p:spPr>
      </p:pic>
      <p:pic>
        <p:nvPicPr>
          <p:cNvPr id="159" name="Graphic 4" descr="Marker">
            <a:extLst>
              <a:ext uri="{FF2B5EF4-FFF2-40B4-BE49-F238E27FC236}">
                <a16:creationId xmlns:a16="http://schemas.microsoft.com/office/drawing/2014/main" id="{0A61CB2F-97E5-4D7D-9AEE-0775B1699EC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9242184">
            <a:off x="517614" y="4196742"/>
            <a:ext cx="411997" cy="405862"/>
          </a:xfrm>
          <a:prstGeom prst="rect">
            <a:avLst/>
          </a:prstGeom>
        </p:spPr>
      </p:pic>
      <p:pic>
        <p:nvPicPr>
          <p:cNvPr id="160" name="Graphic 4" descr="Marker">
            <a:extLst>
              <a:ext uri="{FF2B5EF4-FFF2-40B4-BE49-F238E27FC236}">
                <a16:creationId xmlns:a16="http://schemas.microsoft.com/office/drawing/2014/main" id="{CD6B8187-66F6-4748-81CD-DF94B9EDDFD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7421417">
            <a:off x="8248097" y="4054392"/>
            <a:ext cx="411997" cy="405862"/>
          </a:xfrm>
          <a:prstGeom prst="rect">
            <a:avLst/>
          </a:prstGeom>
        </p:spPr>
      </p:pic>
      <p:pic>
        <p:nvPicPr>
          <p:cNvPr id="161" name="Graphic 4" descr="Marker">
            <a:extLst>
              <a:ext uri="{FF2B5EF4-FFF2-40B4-BE49-F238E27FC236}">
                <a16:creationId xmlns:a16="http://schemas.microsoft.com/office/drawing/2014/main" id="{CD3F6282-2E6C-4B61-B078-1229935C64D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4133096">
            <a:off x="909854" y="2991912"/>
            <a:ext cx="411997" cy="405862"/>
          </a:xfrm>
          <a:prstGeom prst="rect">
            <a:avLst/>
          </a:prstGeom>
        </p:spPr>
      </p:pic>
      <p:pic>
        <p:nvPicPr>
          <p:cNvPr id="162" name="Graphic 4" descr="Marker">
            <a:extLst>
              <a:ext uri="{FF2B5EF4-FFF2-40B4-BE49-F238E27FC236}">
                <a16:creationId xmlns:a16="http://schemas.microsoft.com/office/drawing/2014/main" id="{037190B3-CB8C-4CA5-B1B2-909A1820814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94817" y="2129937"/>
            <a:ext cx="411997" cy="405862"/>
          </a:xfrm>
          <a:prstGeom prst="rect">
            <a:avLst/>
          </a:prstGeom>
        </p:spPr>
      </p:pic>
      <p:pic>
        <p:nvPicPr>
          <p:cNvPr id="163" name="Picture 67" descr="A close up of a sign&#10;&#10;Description generated with high confidence">
            <a:extLst>
              <a:ext uri="{FF2B5EF4-FFF2-40B4-BE49-F238E27FC236}">
                <a16:creationId xmlns:a16="http://schemas.microsoft.com/office/drawing/2014/main" id="{9212D1AA-65E4-4BEE-A1A6-3325EFF2505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46651" y="1285299"/>
            <a:ext cx="479127" cy="483799"/>
          </a:xfrm>
          <a:prstGeom prst="rect">
            <a:avLst/>
          </a:prstGeom>
        </p:spPr>
      </p:pic>
      <p:pic>
        <p:nvPicPr>
          <p:cNvPr id="164" name="Graphic 39" descr="Chevron arrows">
            <a:extLst>
              <a:ext uri="{FF2B5EF4-FFF2-40B4-BE49-F238E27FC236}">
                <a16:creationId xmlns:a16="http://schemas.microsoft.com/office/drawing/2014/main" id="{4FEB8045-B383-466D-A7A7-90EBDB86AF06}"/>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a:off x="710139" y="5922977"/>
            <a:ext cx="681926" cy="681926"/>
          </a:xfrm>
          <a:prstGeom prst="rect">
            <a:avLst/>
          </a:prstGeom>
        </p:spPr>
      </p:pic>
      <p:sp>
        <p:nvSpPr>
          <p:cNvPr id="165" name="Oval 164">
            <a:extLst>
              <a:ext uri="{FF2B5EF4-FFF2-40B4-BE49-F238E27FC236}">
                <a16:creationId xmlns:a16="http://schemas.microsoft.com/office/drawing/2014/main" id="{AD013A34-AAC8-4C42-AA09-14967A86531E}"/>
              </a:ext>
            </a:extLst>
          </p:cNvPr>
          <p:cNvSpPr/>
          <p:nvPr/>
        </p:nvSpPr>
        <p:spPr>
          <a:xfrm>
            <a:off x="149768" y="5835815"/>
            <a:ext cx="848264" cy="877018"/>
          </a:xfrm>
          <a:prstGeom prst="ellipse">
            <a:avLst/>
          </a:prstGeom>
          <a:solidFill>
            <a:srgbClr val="EB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volini"/>
                <a:ea typeface="+mn-ea"/>
                <a:cs typeface="Calibri"/>
              </a:rPr>
              <a:t>KS 3</a:t>
            </a:r>
            <a:endParaRPr kumimoji="0" lang="en-US" sz="2800" b="0" i="0" u="none" strike="noStrike" kern="1200" cap="none" spc="0" normalizeH="0" baseline="0" noProof="0">
              <a:ln>
                <a:noFill/>
              </a:ln>
              <a:solidFill>
                <a:prstClr val="white"/>
              </a:solidFill>
              <a:effectLst/>
              <a:uLnTx/>
              <a:uFillTx/>
              <a:latin typeface="Cavolini"/>
              <a:ea typeface="+mn-ea"/>
              <a:cs typeface="+mn-cs"/>
            </a:endParaRPr>
          </a:p>
        </p:txBody>
      </p:sp>
      <p:pic>
        <p:nvPicPr>
          <p:cNvPr id="59" name="Graphic 4" descr="Marker">
            <a:extLst>
              <a:ext uri="{FF2B5EF4-FFF2-40B4-BE49-F238E27FC236}">
                <a16:creationId xmlns:a16="http://schemas.microsoft.com/office/drawing/2014/main" id="{3B8685A7-82A3-CED6-C57D-D3D92C37D15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15820" y="2126716"/>
            <a:ext cx="411997" cy="405862"/>
          </a:xfrm>
          <a:prstGeom prst="rect">
            <a:avLst/>
          </a:prstGeom>
        </p:spPr>
      </p:pic>
      <p:sp>
        <p:nvSpPr>
          <p:cNvPr id="76" name="TextBox 75">
            <a:extLst>
              <a:ext uri="{FF2B5EF4-FFF2-40B4-BE49-F238E27FC236}">
                <a16:creationId xmlns:a16="http://schemas.microsoft.com/office/drawing/2014/main" id="{C9ED127E-2DAE-FED9-DBE2-462D73ECDF27}"/>
              </a:ext>
            </a:extLst>
          </p:cNvPr>
          <p:cNvSpPr txBox="1"/>
          <p:nvPr/>
        </p:nvSpPr>
        <p:spPr>
          <a:xfrm>
            <a:off x="1586393" y="1831328"/>
            <a:ext cx="9215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Calibri"/>
              </a:rPr>
              <a:t>Interest rates</a:t>
            </a:r>
          </a:p>
        </p:txBody>
      </p:sp>
      <p:pic>
        <p:nvPicPr>
          <p:cNvPr id="83" name="Graphic 4" descr="Marker">
            <a:extLst>
              <a:ext uri="{FF2B5EF4-FFF2-40B4-BE49-F238E27FC236}">
                <a16:creationId xmlns:a16="http://schemas.microsoft.com/office/drawing/2014/main" id="{CC60FB97-FD50-5FD9-07BD-2E7A5A734A0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66624" y="4967877"/>
            <a:ext cx="411997" cy="405862"/>
          </a:xfrm>
          <a:prstGeom prst="rect">
            <a:avLst/>
          </a:prstGeom>
        </p:spPr>
      </p:pic>
      <p:sp>
        <p:nvSpPr>
          <p:cNvPr id="106" name="TextBox 105">
            <a:extLst>
              <a:ext uri="{FF2B5EF4-FFF2-40B4-BE49-F238E27FC236}">
                <a16:creationId xmlns:a16="http://schemas.microsoft.com/office/drawing/2014/main" id="{1DADC1D5-7324-8BDA-87EA-A9607A0D4AA4}"/>
              </a:ext>
            </a:extLst>
          </p:cNvPr>
          <p:cNvSpPr txBox="1"/>
          <p:nvPr/>
        </p:nvSpPr>
        <p:spPr>
          <a:xfrm>
            <a:off x="3001651" y="4632325"/>
            <a:ext cx="10668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volini"/>
                <a:ea typeface="+mn-ea"/>
                <a:cs typeface="+mn-cs"/>
              </a:rPr>
              <a:t>Exchange rates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0325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8460-E0A6-40AD-BF84-DBDA1C238B01}"/>
              </a:ext>
            </a:extLst>
          </p:cNvPr>
          <p:cNvSpPr>
            <a:spLocks noGrp="1"/>
          </p:cNvSpPr>
          <p:nvPr>
            <p:ph type="title"/>
          </p:nvPr>
        </p:nvSpPr>
        <p:spPr>
          <a:xfrm>
            <a:off x="2339752" y="-171400"/>
            <a:ext cx="7375161" cy="1325563"/>
          </a:xfrm>
        </p:spPr>
        <p:txBody>
          <a:bodyPr>
            <a:normAutofit/>
          </a:bodyPr>
          <a:lstStyle/>
          <a:p>
            <a:pPr algn="ctr"/>
            <a:r>
              <a:rPr lang="en-GB" sz="3500">
                <a:solidFill>
                  <a:srgbClr val="990033"/>
                </a:solidFill>
              </a:rPr>
              <a:t>Should you pick Business? </a:t>
            </a:r>
          </a:p>
        </p:txBody>
      </p:sp>
      <p:sp>
        <p:nvSpPr>
          <p:cNvPr id="3" name="Content Placeholder 2">
            <a:extLst>
              <a:ext uri="{FF2B5EF4-FFF2-40B4-BE49-F238E27FC236}">
                <a16:creationId xmlns:a16="http://schemas.microsoft.com/office/drawing/2014/main" id="{EB7D4B2B-D276-4FD2-9643-2402BAB06493}"/>
              </a:ext>
            </a:extLst>
          </p:cNvPr>
          <p:cNvSpPr>
            <a:spLocks noGrp="1"/>
          </p:cNvSpPr>
          <p:nvPr>
            <p:ph idx="1"/>
          </p:nvPr>
        </p:nvSpPr>
        <p:spPr>
          <a:xfrm>
            <a:off x="467544" y="1844824"/>
            <a:ext cx="8280920" cy="3371353"/>
          </a:xfrm>
        </p:spPr>
        <p:txBody>
          <a:bodyPr>
            <a:normAutofit fontScale="92500" lnSpcReduction="20000"/>
          </a:bodyPr>
          <a:lstStyle/>
          <a:p>
            <a:pPr marL="0" indent="0">
              <a:buNone/>
            </a:pPr>
            <a:r>
              <a:rPr lang="en-GB" sz="2800" b="1">
                <a:solidFill>
                  <a:srgbClr val="000000"/>
                </a:solidFill>
              </a:rPr>
              <a:t>Do you enjoy understanding the world around you? </a:t>
            </a:r>
          </a:p>
          <a:p>
            <a:pPr marL="0" indent="0">
              <a:buNone/>
            </a:pPr>
            <a:endParaRPr lang="en-GB" sz="2800" b="1">
              <a:solidFill>
                <a:srgbClr val="000000"/>
              </a:solidFill>
            </a:endParaRPr>
          </a:p>
          <a:p>
            <a:pPr marL="0" indent="0">
              <a:buNone/>
            </a:pPr>
            <a:r>
              <a:rPr lang="en-US" sz="2800" b="1" i="0">
                <a:effectLst/>
              </a:rPr>
              <a:t>Would you like to the opportunity to explore theories and concepts in the most relevant way, through the context of events in the business and economic world? </a:t>
            </a:r>
          </a:p>
          <a:p>
            <a:pPr marL="0" indent="0">
              <a:buNone/>
            </a:pPr>
            <a:endParaRPr lang="en-US" sz="2800" b="1"/>
          </a:p>
          <a:p>
            <a:pPr marL="0" indent="0">
              <a:buNone/>
            </a:pPr>
            <a:r>
              <a:rPr lang="en-US" sz="2800" b="1" i="0">
                <a:effectLst/>
              </a:rPr>
              <a:t>Are you a cr</a:t>
            </a:r>
            <a:r>
              <a:rPr lang="en-US" sz="2800" b="1"/>
              <a:t>itical thinker? </a:t>
            </a:r>
          </a:p>
          <a:p>
            <a:pPr marL="0" indent="0">
              <a:buNone/>
            </a:pPr>
            <a:endParaRPr lang="en-US" sz="2000" b="1" i="0">
              <a:effectLst/>
            </a:endParaRPr>
          </a:p>
          <a:p>
            <a:pPr marL="0" indent="0">
              <a:buNone/>
            </a:pPr>
            <a:endParaRPr lang="en-US" sz="2000" b="1" i="0">
              <a:effectLst/>
            </a:endParaRPr>
          </a:p>
          <a:p>
            <a:pPr marL="0" indent="0">
              <a:buNone/>
            </a:pPr>
            <a:endParaRPr lang="en-US" sz="1600">
              <a:solidFill>
                <a:srgbClr val="4B4B4B"/>
              </a:solidFill>
            </a:endParaRPr>
          </a:p>
          <a:p>
            <a:pPr marL="0" indent="0">
              <a:buNone/>
            </a:pPr>
            <a:endParaRPr lang="en-US" sz="1600">
              <a:solidFill>
                <a:srgbClr val="4B4B4B"/>
              </a:solidFill>
            </a:endParaRPr>
          </a:p>
          <a:p>
            <a:pPr marL="0" indent="0">
              <a:buNone/>
            </a:pPr>
            <a:endParaRPr lang="en-GB" sz="2000" b="1">
              <a:solidFill>
                <a:srgbClr val="000000"/>
              </a:solidFill>
            </a:endParaRPr>
          </a:p>
        </p:txBody>
      </p:sp>
      <p:pic>
        <p:nvPicPr>
          <p:cNvPr id="4" name="Picture 3">
            <a:extLst>
              <a:ext uri="{FF2B5EF4-FFF2-40B4-BE49-F238E27FC236}">
                <a16:creationId xmlns:a16="http://schemas.microsoft.com/office/drawing/2014/main" id="{56DA3077-34A6-4DD9-BEF8-7E67C7D4C8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31245" y="5129633"/>
            <a:ext cx="1222436" cy="1323703"/>
          </a:xfrm>
          <a:prstGeom prst="rect">
            <a:avLst/>
          </a:prstGeom>
        </p:spPr>
      </p:pic>
    </p:spTree>
    <p:extLst>
      <p:ext uri="{BB962C8B-B14F-4D97-AF65-F5344CB8AC3E}">
        <p14:creationId xmlns:p14="http://schemas.microsoft.com/office/powerpoint/2010/main" val="11361793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8460-E0A6-40AD-BF84-DBDA1C238B01}"/>
              </a:ext>
            </a:extLst>
          </p:cNvPr>
          <p:cNvSpPr>
            <a:spLocks noGrp="1"/>
          </p:cNvSpPr>
          <p:nvPr>
            <p:ph type="title"/>
          </p:nvPr>
        </p:nvSpPr>
        <p:spPr>
          <a:xfrm>
            <a:off x="2123728" y="-171400"/>
            <a:ext cx="7375161" cy="1325563"/>
          </a:xfrm>
        </p:spPr>
        <p:txBody>
          <a:bodyPr>
            <a:normAutofit/>
          </a:bodyPr>
          <a:lstStyle/>
          <a:p>
            <a:pPr algn="ctr"/>
            <a:r>
              <a:rPr lang="en-GB" sz="3500">
                <a:solidFill>
                  <a:srgbClr val="990033"/>
                </a:solidFill>
              </a:rPr>
              <a:t>How is the course examined? </a:t>
            </a:r>
          </a:p>
        </p:txBody>
      </p:sp>
      <p:sp>
        <p:nvSpPr>
          <p:cNvPr id="3" name="Content Placeholder 2">
            <a:extLst>
              <a:ext uri="{FF2B5EF4-FFF2-40B4-BE49-F238E27FC236}">
                <a16:creationId xmlns:a16="http://schemas.microsoft.com/office/drawing/2014/main" id="{EB7D4B2B-D276-4FD2-9643-2402BAB06493}"/>
              </a:ext>
            </a:extLst>
          </p:cNvPr>
          <p:cNvSpPr>
            <a:spLocks noGrp="1"/>
          </p:cNvSpPr>
          <p:nvPr>
            <p:ph idx="1"/>
          </p:nvPr>
        </p:nvSpPr>
        <p:spPr>
          <a:xfrm>
            <a:off x="467544" y="1196752"/>
            <a:ext cx="8496944" cy="4896544"/>
          </a:xfrm>
        </p:spPr>
        <p:txBody>
          <a:bodyPr>
            <a:normAutofit/>
          </a:bodyPr>
          <a:lstStyle/>
          <a:p>
            <a:pPr marL="0" indent="0">
              <a:buNone/>
            </a:pPr>
            <a:r>
              <a:rPr lang="en-GB" sz="1800" b="1">
                <a:solidFill>
                  <a:srgbClr val="000000"/>
                </a:solidFill>
              </a:rPr>
              <a:t>You will take 2 examination papers of 1 hour and 45 minutes each.</a:t>
            </a:r>
          </a:p>
          <a:p>
            <a:pPr marL="0" indent="0">
              <a:buNone/>
            </a:pPr>
            <a:endParaRPr lang="en-GB" sz="1800" b="1">
              <a:solidFill>
                <a:srgbClr val="000000"/>
              </a:solidFill>
            </a:endParaRPr>
          </a:p>
          <a:p>
            <a:r>
              <a:rPr lang="en-GB" sz="1800">
                <a:solidFill>
                  <a:srgbClr val="000000"/>
                </a:solidFill>
              </a:rPr>
              <a:t>The structure is the same for both, a mix of multi-choice, short and longer questions. The longest are 9 and 12 mark questions.</a:t>
            </a:r>
          </a:p>
          <a:p>
            <a:r>
              <a:rPr lang="en-GB" sz="1800">
                <a:solidFill>
                  <a:srgbClr val="000000"/>
                </a:solidFill>
              </a:rPr>
              <a:t>In these you will look at choices a business could make and show that you can see the relevance of both and make a reasoned decision.</a:t>
            </a:r>
          </a:p>
          <a:p>
            <a:r>
              <a:rPr lang="en-GB" sz="1800">
                <a:solidFill>
                  <a:srgbClr val="000000"/>
                </a:solidFill>
              </a:rPr>
              <a:t>For example, you may be asked whether a business should recruit a worker for a new role from inside or outside the business.</a:t>
            </a:r>
          </a:p>
          <a:p>
            <a:pPr marL="0" indent="0">
              <a:buNone/>
            </a:pPr>
            <a:endParaRPr lang="en-GB" sz="1600" b="1"/>
          </a:p>
          <a:p>
            <a:pPr marL="0" indent="0">
              <a:buNone/>
            </a:pPr>
            <a:r>
              <a:rPr lang="en-GB" sz="1600" b="1"/>
              <a:t>Paper 1 </a:t>
            </a:r>
          </a:p>
          <a:p>
            <a:pPr marL="0" indent="0">
              <a:buNone/>
            </a:pPr>
            <a:r>
              <a:rPr lang="en-GB" sz="1600" b="1"/>
              <a:t>Business in the real world • Influences on business • Business operations • Human resources </a:t>
            </a:r>
          </a:p>
          <a:p>
            <a:pPr marL="0" indent="0">
              <a:buNone/>
            </a:pPr>
            <a:endParaRPr lang="en-GB" sz="1600" b="1"/>
          </a:p>
          <a:p>
            <a:pPr marL="0" indent="0">
              <a:buNone/>
            </a:pPr>
            <a:r>
              <a:rPr lang="en-GB" sz="1600" b="1">
                <a:solidFill>
                  <a:srgbClr val="000000"/>
                </a:solidFill>
              </a:rPr>
              <a:t>Paper 2 </a:t>
            </a:r>
          </a:p>
          <a:p>
            <a:pPr marL="0" indent="0">
              <a:buNone/>
            </a:pPr>
            <a:r>
              <a:rPr lang="en-GB" sz="1600" b="1"/>
              <a:t>Business in the real world • Influences on business • Marketing • Finance </a:t>
            </a:r>
            <a:endParaRPr lang="en-GB" sz="2000" b="1">
              <a:solidFill>
                <a:srgbClr val="000000"/>
              </a:solidFill>
            </a:endParaRPr>
          </a:p>
        </p:txBody>
      </p:sp>
      <p:pic>
        <p:nvPicPr>
          <p:cNvPr id="4" name="Picture 3">
            <a:extLst>
              <a:ext uri="{FF2B5EF4-FFF2-40B4-BE49-F238E27FC236}">
                <a16:creationId xmlns:a16="http://schemas.microsoft.com/office/drawing/2014/main" id="{A1F6D468-F6B6-4348-9601-B796742743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31245" y="5129633"/>
            <a:ext cx="1222436" cy="1323703"/>
          </a:xfrm>
          <a:prstGeom prst="rect">
            <a:avLst/>
          </a:prstGeom>
        </p:spPr>
      </p:pic>
    </p:spTree>
    <p:extLst>
      <p:ext uri="{BB962C8B-B14F-4D97-AF65-F5344CB8AC3E}">
        <p14:creationId xmlns:p14="http://schemas.microsoft.com/office/powerpoint/2010/main" val="9288549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8460-E0A6-40AD-BF84-DBDA1C238B01}"/>
              </a:ext>
            </a:extLst>
          </p:cNvPr>
          <p:cNvSpPr>
            <a:spLocks noGrp="1"/>
          </p:cNvSpPr>
          <p:nvPr>
            <p:ph type="title"/>
          </p:nvPr>
        </p:nvSpPr>
        <p:spPr>
          <a:xfrm>
            <a:off x="3203848" y="-171400"/>
            <a:ext cx="7375161" cy="1325563"/>
          </a:xfrm>
        </p:spPr>
        <p:txBody>
          <a:bodyPr>
            <a:normAutofit/>
          </a:bodyPr>
          <a:lstStyle/>
          <a:p>
            <a:pPr algn="ctr"/>
            <a:r>
              <a:rPr lang="en-GB" sz="4800">
                <a:solidFill>
                  <a:srgbClr val="990033"/>
                </a:solidFill>
              </a:rPr>
              <a:t>Find out more:</a:t>
            </a:r>
            <a:endParaRPr lang="en-GB" sz="3500">
              <a:solidFill>
                <a:srgbClr val="990033"/>
              </a:solidFill>
            </a:endParaRPr>
          </a:p>
        </p:txBody>
      </p:sp>
      <p:pic>
        <p:nvPicPr>
          <p:cNvPr id="9" name="Content Placeholder 8">
            <a:hlinkClick r:id="rId2"/>
            <a:extLst>
              <a:ext uri="{FF2B5EF4-FFF2-40B4-BE49-F238E27FC236}">
                <a16:creationId xmlns:a16="http://schemas.microsoft.com/office/drawing/2014/main" id="{DC3B9F60-DC3F-4674-A0ED-A478244D50E6}"/>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4283968" y="1340768"/>
            <a:ext cx="3269871" cy="2532030"/>
          </a:xfrm>
          <a:prstGeom prst="rect">
            <a:avLst/>
          </a:prstGeom>
          <a:ln>
            <a:solidFill>
              <a:srgbClr val="C22CE8"/>
            </a:solidFill>
          </a:ln>
        </p:spPr>
      </p:pic>
      <p:sp>
        <p:nvSpPr>
          <p:cNvPr id="7" name="TextBox 6">
            <a:extLst>
              <a:ext uri="{FF2B5EF4-FFF2-40B4-BE49-F238E27FC236}">
                <a16:creationId xmlns:a16="http://schemas.microsoft.com/office/drawing/2014/main" id="{F857F792-F3A8-4FDC-BC33-0E5296D09B2B}"/>
              </a:ext>
            </a:extLst>
          </p:cNvPr>
          <p:cNvSpPr txBox="1"/>
          <p:nvPr/>
        </p:nvSpPr>
        <p:spPr>
          <a:xfrm>
            <a:off x="658467" y="4226873"/>
            <a:ext cx="7834373" cy="2246769"/>
          </a:xfrm>
          <a:prstGeom prst="rect">
            <a:avLst/>
          </a:prstGeom>
          <a:noFill/>
        </p:spPr>
        <p:txBody>
          <a:bodyPr wrap="square" rtlCol="0">
            <a:spAutoFit/>
          </a:bodyPr>
          <a:lstStyle/>
          <a:p>
            <a:pPr algn="ctr"/>
            <a:r>
              <a:rPr lang="en-GB" sz="2000" b="1">
                <a:solidFill>
                  <a:schemeClr val="tx1"/>
                </a:solidFill>
                <a:latin typeface="Century Gothic" panose="020B0502020202020204" pitchFamily="34" charset="0"/>
                <a:hlinkClick r:id="rId4">
                  <a:extLst>
                    <a:ext uri="{A12FA001-AC4F-418D-AE19-62706E023703}">
                      <ahyp:hlinkClr xmlns:ahyp="http://schemas.microsoft.com/office/drawing/2018/hyperlinkcolor" val="tx"/>
                    </a:ext>
                  </a:extLst>
                </a:hlinkClick>
              </a:rPr>
              <a:t>GCSE &amp; A Level Teacher of Business – Miss Mooney (F3) </a:t>
            </a:r>
          </a:p>
          <a:p>
            <a:pPr algn="ctr"/>
            <a:r>
              <a:rPr lang="en-GB" sz="2000">
                <a:solidFill>
                  <a:schemeClr val="tx1"/>
                </a:solidFill>
                <a:latin typeface="Century Gothic" panose="020B0502020202020204" pitchFamily="34" charset="0"/>
                <a:hlinkClick r:id="rId4">
                  <a:extLst>
                    <a:ext uri="{A12FA001-AC4F-418D-AE19-62706E023703}">
                      <ahyp:hlinkClr xmlns:ahyp="http://schemas.microsoft.com/office/drawing/2018/hyperlinkcolor" val="tx"/>
                    </a:ext>
                  </a:extLst>
                </a:hlinkClick>
              </a:rPr>
              <a:t>lmooney@ecclesbourne.derbyshire.sch.uk</a:t>
            </a:r>
            <a:endParaRPr lang="en-GB" sz="2000">
              <a:solidFill>
                <a:schemeClr val="tx1"/>
              </a:solidFill>
              <a:latin typeface="Century Gothic" panose="020B0502020202020204" pitchFamily="34" charset="0"/>
            </a:endParaRPr>
          </a:p>
          <a:p>
            <a:pPr algn="ctr"/>
            <a:endParaRPr lang="en-GB" sz="2000" u="sng">
              <a:solidFill>
                <a:schemeClr val="tx1"/>
              </a:solidFill>
              <a:latin typeface="Century Gothic" panose="020B0502020202020204" pitchFamily="34" charset="0"/>
              <a:hlinkClick r:id="rId5">
                <a:extLst>
                  <a:ext uri="{A12FA001-AC4F-418D-AE19-62706E023703}">
                    <ahyp:hlinkClr xmlns:ahyp="http://schemas.microsoft.com/office/drawing/2018/hyperlinkcolor" val="tx"/>
                  </a:ext>
                </a:extLst>
              </a:hlinkClick>
            </a:endParaRPr>
          </a:p>
          <a:p>
            <a:pPr algn="ctr"/>
            <a:r>
              <a:rPr lang="en-GB" sz="2000" b="1" u="sng">
                <a:solidFill>
                  <a:schemeClr val="tx1"/>
                </a:solidFill>
                <a:latin typeface="Century Gothic" panose="020B0502020202020204" pitchFamily="34" charset="0"/>
                <a:hlinkClick r:id="rId5">
                  <a:extLst>
                    <a:ext uri="{A12FA001-AC4F-418D-AE19-62706E023703}">
                      <ahyp:hlinkClr xmlns:ahyp="http://schemas.microsoft.com/office/drawing/2018/hyperlinkcolor" val="tx"/>
                    </a:ext>
                  </a:extLst>
                </a:hlinkClick>
              </a:rPr>
              <a:t>Head of Business &amp; Economics – Mrs Taylor (Sixth Form Centre)</a:t>
            </a:r>
          </a:p>
          <a:p>
            <a:pPr algn="ctr"/>
            <a:r>
              <a:rPr lang="en-GB" sz="2000">
                <a:solidFill>
                  <a:schemeClr val="tx1"/>
                </a:solidFill>
                <a:latin typeface="Century Gothic" panose="020B0502020202020204" pitchFamily="34" charset="0"/>
                <a:hlinkClick r:id="rId5">
                  <a:extLst>
                    <a:ext uri="{A12FA001-AC4F-418D-AE19-62706E023703}">
                      <ahyp:hlinkClr xmlns:ahyp="http://schemas.microsoft.com/office/drawing/2018/hyperlinkcolor" val="tx"/>
                    </a:ext>
                  </a:extLst>
                </a:hlinkClick>
              </a:rPr>
              <a:t>KGTaylor@ecclesbourne.derbyshire.sch.uk</a:t>
            </a:r>
            <a:endParaRPr lang="en-GB" sz="2000">
              <a:solidFill>
                <a:schemeClr val="tx1"/>
              </a:solidFill>
              <a:latin typeface="Century Gothic" panose="020B0502020202020204" pitchFamily="34" charset="0"/>
            </a:endParaRPr>
          </a:p>
          <a:p>
            <a:r>
              <a:rPr lang="en-GB" sz="2000">
                <a:solidFill>
                  <a:schemeClr val="tx1"/>
                </a:solidFill>
                <a:latin typeface="Century Gothic" panose="020B0502020202020204" pitchFamily="34" charset="0"/>
              </a:rPr>
              <a:t> </a:t>
            </a:r>
          </a:p>
          <a:p>
            <a:endParaRPr lang="en-GB" sz="2000">
              <a:solidFill>
                <a:schemeClr val="tx1"/>
              </a:solidFill>
              <a:latin typeface="Century Gothic" panose="020B0502020202020204" pitchFamily="34" charset="0"/>
            </a:endParaRPr>
          </a:p>
        </p:txBody>
      </p:sp>
      <p:pic>
        <p:nvPicPr>
          <p:cNvPr id="1026" name="Picture 2" descr="BBC Bitesize (@bbcbitesize) / Twitter">
            <a:extLst>
              <a:ext uri="{FF2B5EF4-FFF2-40B4-BE49-F238E27FC236}">
                <a16:creationId xmlns:a16="http://schemas.microsoft.com/office/drawing/2014/main" id="{C3FF4A70-470C-6139-E547-8EDEE4BAD54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33633" y="1505379"/>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3345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A0DE0-DFF4-42B9-B77B-FB0AEF185FA5}"/>
              </a:ext>
            </a:extLst>
          </p:cNvPr>
          <p:cNvSpPr>
            <a:spLocks noGrp="1"/>
          </p:cNvSpPr>
          <p:nvPr>
            <p:ph type="ctrTitle"/>
          </p:nvPr>
        </p:nvSpPr>
        <p:spPr>
          <a:xfrm>
            <a:off x="1653259" y="857251"/>
            <a:ext cx="5829300" cy="855722"/>
          </a:xfrm>
        </p:spPr>
        <p:txBody>
          <a:bodyPr/>
          <a:lstStyle/>
          <a:p>
            <a:r>
              <a:rPr lang="en-GB"/>
              <a:t>BTEC Tech Award</a:t>
            </a:r>
          </a:p>
        </p:txBody>
      </p:sp>
      <p:sp>
        <p:nvSpPr>
          <p:cNvPr id="3" name="Subtitle 2">
            <a:extLst>
              <a:ext uri="{FF2B5EF4-FFF2-40B4-BE49-F238E27FC236}">
                <a16:creationId xmlns:a16="http://schemas.microsoft.com/office/drawing/2014/main" id="{FDD1D765-E99F-4EF7-BFCB-9472EBA0BE83}"/>
              </a:ext>
            </a:extLst>
          </p:cNvPr>
          <p:cNvSpPr>
            <a:spLocks noGrp="1"/>
          </p:cNvSpPr>
          <p:nvPr>
            <p:ph type="subTitle" idx="1"/>
          </p:nvPr>
        </p:nvSpPr>
        <p:spPr>
          <a:xfrm>
            <a:off x="0" y="1628800"/>
            <a:ext cx="9144000" cy="2099071"/>
          </a:xfrm>
          <a:solidFill>
            <a:schemeClr val="bg1"/>
          </a:solidFill>
        </p:spPr>
        <p:txBody>
          <a:bodyPr>
            <a:normAutofit fontScale="70000" lnSpcReduction="20000"/>
          </a:bodyPr>
          <a:lstStyle/>
          <a:p>
            <a:r>
              <a:rPr lang="en-GB" sz="8550" b="1">
                <a:solidFill>
                  <a:srgbClr val="990033"/>
                </a:solidFill>
              </a:rPr>
              <a:t>Health and Social Care</a:t>
            </a:r>
          </a:p>
          <a:p>
            <a:r>
              <a:rPr lang="en-GB" sz="4500">
                <a:solidFill>
                  <a:srgbClr val="990033"/>
                </a:solidFill>
              </a:rPr>
              <a:t>(Level 2)</a:t>
            </a:r>
          </a:p>
        </p:txBody>
      </p:sp>
      <p:pic>
        <p:nvPicPr>
          <p:cNvPr id="4" name="Picture 2" descr="Health and Social Care Careers Evening - Destination Chesterfield |  Destination Chesterfield">
            <a:extLst>
              <a:ext uri="{FF2B5EF4-FFF2-40B4-BE49-F238E27FC236}">
                <a16:creationId xmlns:a16="http://schemas.microsoft.com/office/drawing/2014/main" id="{84709BF1-873D-4D01-B3E6-737A42634D3A}"/>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403648" y="3456996"/>
            <a:ext cx="6260478" cy="27883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32A1634-BF58-4466-8B0D-DEA0805D98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31245" y="5129633"/>
            <a:ext cx="1222436" cy="1323703"/>
          </a:xfrm>
          <a:prstGeom prst="rect">
            <a:avLst/>
          </a:prstGeom>
        </p:spPr>
      </p:pic>
    </p:spTree>
    <p:extLst>
      <p:ext uri="{BB962C8B-B14F-4D97-AF65-F5344CB8AC3E}">
        <p14:creationId xmlns:p14="http://schemas.microsoft.com/office/powerpoint/2010/main" val="13567490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793CE1A-F8F2-4BFC-9831-2A10A19D2FAD}"/>
              </a:ext>
            </a:extLst>
          </p:cNvPr>
          <p:cNvSpPr txBox="1">
            <a:spLocks/>
          </p:cNvSpPr>
          <p:nvPr/>
        </p:nvSpPr>
        <p:spPr>
          <a:xfrm>
            <a:off x="2643861" y="215262"/>
            <a:ext cx="6500139" cy="730491"/>
          </a:xfrm>
          <a:prstGeom prst="rect">
            <a:avLst/>
          </a:prstGeom>
        </p:spPr>
        <p:txBody>
          <a:bodyPr vert="horz" lIns="68580" tIns="34290" rIns="68580" bIns="3429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50" b="1">
                <a:solidFill>
                  <a:srgbClr val="990033"/>
                </a:solidFill>
                <a:latin typeface="Century Gothic" panose="020B0502020202020204" pitchFamily="34" charset="0"/>
              </a:rPr>
              <a:t>Why might you choose to take a BTEC?</a:t>
            </a:r>
          </a:p>
        </p:txBody>
      </p:sp>
      <p:sp>
        <p:nvSpPr>
          <p:cNvPr id="5" name="Content Placeholder 2">
            <a:extLst>
              <a:ext uri="{FF2B5EF4-FFF2-40B4-BE49-F238E27FC236}">
                <a16:creationId xmlns:a16="http://schemas.microsoft.com/office/drawing/2014/main" id="{103AB067-A87F-455E-89FB-30D81ACFB038}"/>
              </a:ext>
            </a:extLst>
          </p:cNvPr>
          <p:cNvSpPr txBox="1">
            <a:spLocks/>
          </p:cNvSpPr>
          <p:nvPr/>
        </p:nvSpPr>
        <p:spPr>
          <a:xfrm>
            <a:off x="302217" y="4852358"/>
            <a:ext cx="8601560" cy="1018947"/>
          </a:xfrm>
          <a:prstGeom prst="rect">
            <a:avLst/>
          </a:prstGeom>
          <a:solidFill>
            <a:schemeClr val="bg1"/>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100">
                <a:latin typeface="Century Gothic" panose="020B0502020202020204" pitchFamily="34" charset="0"/>
              </a:rPr>
              <a:t>Because it involves coursework so there is less emphasis on exam performance</a:t>
            </a:r>
          </a:p>
          <a:p>
            <a:r>
              <a:rPr lang="en-GB" sz="2100">
                <a:latin typeface="Century Gothic" panose="020B0502020202020204" pitchFamily="34" charset="0"/>
              </a:rPr>
              <a:t>Because it has practical, vocational content</a:t>
            </a:r>
          </a:p>
        </p:txBody>
      </p:sp>
      <p:graphicFrame>
        <p:nvGraphicFramePr>
          <p:cNvPr id="6" name="Diagram 5">
            <a:extLst>
              <a:ext uri="{FF2B5EF4-FFF2-40B4-BE49-F238E27FC236}">
                <a16:creationId xmlns:a16="http://schemas.microsoft.com/office/drawing/2014/main" id="{4B5E7397-F3F1-4BB3-B827-0561A1102571}"/>
              </a:ext>
            </a:extLst>
          </p:cNvPr>
          <p:cNvGraphicFramePr/>
          <p:nvPr/>
        </p:nvGraphicFramePr>
        <p:xfrm>
          <a:off x="1566219" y="1586522"/>
          <a:ext cx="4649043" cy="31706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1">
            <a:extLst>
              <a:ext uri="{FF2B5EF4-FFF2-40B4-BE49-F238E27FC236}">
                <a16:creationId xmlns:a16="http://schemas.microsoft.com/office/drawing/2014/main" id="{93245DB1-EBBC-48FA-A391-41BBA669EB74}"/>
              </a:ext>
            </a:extLst>
          </p:cNvPr>
          <p:cNvSpPr>
            <a:spLocks noGrp="1"/>
          </p:cNvSpPr>
          <p:nvPr>
            <p:ph type="title"/>
          </p:nvPr>
        </p:nvSpPr>
        <p:spPr>
          <a:xfrm>
            <a:off x="680394" y="2569750"/>
            <a:ext cx="1485900" cy="360034"/>
          </a:xfrm>
        </p:spPr>
        <p:txBody>
          <a:bodyPr>
            <a:normAutofit fontScale="90000"/>
          </a:bodyPr>
          <a:lstStyle/>
          <a:p>
            <a:r>
              <a:rPr lang="en-GB" b="1"/>
              <a:t>Course content</a:t>
            </a:r>
          </a:p>
        </p:txBody>
      </p:sp>
      <p:sp>
        <p:nvSpPr>
          <p:cNvPr id="8" name="TextBox 7">
            <a:extLst>
              <a:ext uri="{FF2B5EF4-FFF2-40B4-BE49-F238E27FC236}">
                <a16:creationId xmlns:a16="http://schemas.microsoft.com/office/drawing/2014/main" id="{FDF77AEA-15F7-4E15-B8AF-3161C1160068}"/>
              </a:ext>
            </a:extLst>
          </p:cNvPr>
          <p:cNvSpPr txBox="1"/>
          <p:nvPr/>
        </p:nvSpPr>
        <p:spPr>
          <a:xfrm>
            <a:off x="6267850" y="1911878"/>
            <a:ext cx="2048566" cy="2354491"/>
          </a:xfrm>
          <a:prstGeom prst="rect">
            <a:avLst/>
          </a:prstGeom>
          <a:noFill/>
        </p:spPr>
        <p:txBody>
          <a:bodyPr wrap="square">
            <a:spAutoFit/>
          </a:bodyPr>
          <a:lstStyle/>
          <a:p>
            <a:r>
              <a:rPr lang="en-GB" sz="2100">
                <a:solidFill>
                  <a:schemeClr val="tx1"/>
                </a:solidFill>
                <a:latin typeface="Century Gothic" panose="020B0502020202020204" pitchFamily="34" charset="0"/>
              </a:rPr>
              <a:t>The Grades … Distinction*</a:t>
            </a:r>
          </a:p>
          <a:p>
            <a:r>
              <a:rPr lang="en-GB" sz="2100">
                <a:solidFill>
                  <a:schemeClr val="tx1"/>
                </a:solidFill>
                <a:latin typeface="Century Gothic" panose="020B0502020202020204" pitchFamily="34" charset="0"/>
              </a:rPr>
              <a:t>Distinction</a:t>
            </a:r>
          </a:p>
          <a:p>
            <a:r>
              <a:rPr lang="en-GB" sz="2100">
                <a:solidFill>
                  <a:schemeClr val="tx1"/>
                </a:solidFill>
                <a:latin typeface="Century Gothic" panose="020B0502020202020204" pitchFamily="34" charset="0"/>
              </a:rPr>
              <a:t>Merit (Level 2)</a:t>
            </a:r>
          </a:p>
          <a:p>
            <a:r>
              <a:rPr lang="en-GB" sz="2100">
                <a:solidFill>
                  <a:schemeClr val="tx1"/>
                </a:solidFill>
                <a:latin typeface="Century Gothic" panose="020B0502020202020204" pitchFamily="34" charset="0"/>
              </a:rPr>
              <a:t>Pass (Level 2)</a:t>
            </a:r>
          </a:p>
          <a:p>
            <a:r>
              <a:rPr lang="en-GB" sz="2100">
                <a:solidFill>
                  <a:schemeClr val="tx1"/>
                </a:solidFill>
                <a:latin typeface="Century Gothic" panose="020B0502020202020204" pitchFamily="34" charset="0"/>
              </a:rPr>
              <a:t>Merit (Level 1)</a:t>
            </a:r>
          </a:p>
          <a:p>
            <a:r>
              <a:rPr lang="en-GB" sz="2100">
                <a:solidFill>
                  <a:schemeClr val="tx1"/>
                </a:solidFill>
                <a:latin typeface="Century Gothic" panose="020B0502020202020204" pitchFamily="34" charset="0"/>
              </a:rPr>
              <a:t>Pass (Level 1)</a:t>
            </a:r>
          </a:p>
        </p:txBody>
      </p:sp>
      <p:pic>
        <p:nvPicPr>
          <p:cNvPr id="9" name="Picture 8">
            <a:extLst>
              <a:ext uri="{FF2B5EF4-FFF2-40B4-BE49-F238E27FC236}">
                <a16:creationId xmlns:a16="http://schemas.microsoft.com/office/drawing/2014/main" id="{417E44F1-BE8B-492A-9B36-37D7540ACE6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31245" y="5129633"/>
            <a:ext cx="1222436" cy="1323703"/>
          </a:xfrm>
          <a:prstGeom prst="rect">
            <a:avLst/>
          </a:prstGeom>
        </p:spPr>
      </p:pic>
    </p:spTree>
    <p:extLst>
      <p:ext uri="{BB962C8B-B14F-4D97-AF65-F5344CB8AC3E}">
        <p14:creationId xmlns:p14="http://schemas.microsoft.com/office/powerpoint/2010/main" val="344427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uman Growth and Development - Education and Training Pathway">
            <a:extLst>
              <a:ext uri="{FF2B5EF4-FFF2-40B4-BE49-F238E27FC236}">
                <a16:creationId xmlns:a16="http://schemas.microsoft.com/office/drawing/2014/main" id="{24ED20F0-A6C9-4658-9CBC-500E7D95ACA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27884" y="1798533"/>
            <a:ext cx="3558860" cy="22354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1B92739-A199-46B7-85B4-214D816E2866}"/>
              </a:ext>
            </a:extLst>
          </p:cNvPr>
          <p:cNvSpPr>
            <a:spLocks noGrp="1"/>
          </p:cNvSpPr>
          <p:nvPr>
            <p:ph type="title"/>
          </p:nvPr>
        </p:nvSpPr>
        <p:spPr>
          <a:xfrm>
            <a:off x="3131840" y="13562"/>
            <a:ext cx="5962034" cy="864704"/>
          </a:xfrm>
          <a:solidFill>
            <a:schemeClr val="bg1"/>
          </a:solidFill>
        </p:spPr>
        <p:txBody>
          <a:bodyPr>
            <a:normAutofit/>
          </a:bodyPr>
          <a:lstStyle/>
          <a:p>
            <a:r>
              <a:rPr lang="en-GB" b="1" u="sng"/>
              <a:t>Component 1: Human Lifespan Development</a:t>
            </a:r>
          </a:p>
        </p:txBody>
      </p:sp>
      <p:sp>
        <p:nvSpPr>
          <p:cNvPr id="3" name="Content Placeholder 2">
            <a:extLst>
              <a:ext uri="{FF2B5EF4-FFF2-40B4-BE49-F238E27FC236}">
                <a16:creationId xmlns:a16="http://schemas.microsoft.com/office/drawing/2014/main" id="{889256E3-2DF1-45DF-894D-8518B4187DA9}"/>
              </a:ext>
            </a:extLst>
          </p:cNvPr>
          <p:cNvSpPr>
            <a:spLocks noGrp="1"/>
          </p:cNvSpPr>
          <p:nvPr>
            <p:ph idx="1"/>
          </p:nvPr>
        </p:nvSpPr>
        <p:spPr>
          <a:xfrm>
            <a:off x="394653" y="3717032"/>
            <a:ext cx="8354694" cy="1945793"/>
          </a:xfrm>
          <a:solidFill>
            <a:schemeClr val="bg1"/>
          </a:solidFill>
        </p:spPr>
        <p:txBody>
          <a:bodyPr>
            <a:normAutofit fontScale="92500" lnSpcReduction="20000"/>
          </a:bodyPr>
          <a:lstStyle/>
          <a:p>
            <a:r>
              <a:rPr lang="en-GB"/>
              <a:t>Physical, intellectual, emotional and social growth from birth to late adulthood</a:t>
            </a:r>
          </a:p>
          <a:p>
            <a:r>
              <a:rPr lang="en-GB"/>
              <a:t>Factors (e.g. economic, social, physical) which affect human development</a:t>
            </a:r>
          </a:p>
          <a:p>
            <a:r>
              <a:rPr lang="en-GB"/>
              <a:t>Life events and changes such as divorce, bereavement</a:t>
            </a:r>
          </a:p>
          <a:p>
            <a:r>
              <a:rPr lang="en-GB"/>
              <a:t>Support for life events and changes</a:t>
            </a:r>
          </a:p>
        </p:txBody>
      </p:sp>
      <p:sp>
        <p:nvSpPr>
          <p:cNvPr id="4" name="Title 1">
            <a:extLst>
              <a:ext uri="{FF2B5EF4-FFF2-40B4-BE49-F238E27FC236}">
                <a16:creationId xmlns:a16="http://schemas.microsoft.com/office/drawing/2014/main" id="{5793CE1A-F8F2-4BFC-9831-2A10A19D2FAD}"/>
              </a:ext>
            </a:extLst>
          </p:cNvPr>
          <p:cNvSpPr txBox="1">
            <a:spLocks/>
          </p:cNvSpPr>
          <p:nvPr/>
        </p:nvSpPr>
        <p:spPr>
          <a:xfrm>
            <a:off x="618738" y="2246930"/>
            <a:ext cx="3161174" cy="72006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b="1">
                <a:solidFill>
                  <a:schemeClr val="bg1">
                    <a:lumMod val="50000"/>
                  </a:schemeClr>
                </a:solidFill>
                <a:latin typeface="Century Gothic" panose="020B0502020202020204" pitchFamily="34" charset="0"/>
              </a:rPr>
              <a:t>Internally assessed coursework</a:t>
            </a:r>
          </a:p>
          <a:p>
            <a:r>
              <a:rPr lang="en-GB" sz="1800" b="1">
                <a:solidFill>
                  <a:schemeClr val="bg1">
                    <a:lumMod val="50000"/>
                  </a:schemeClr>
                </a:solidFill>
                <a:latin typeface="Century Gothic" panose="020B0502020202020204" pitchFamily="34" charset="0"/>
              </a:rPr>
              <a:t>30% of final grade</a:t>
            </a:r>
          </a:p>
          <a:p>
            <a:r>
              <a:rPr lang="en-GB" sz="1800" b="1">
                <a:solidFill>
                  <a:schemeClr val="bg1">
                    <a:lumMod val="50000"/>
                  </a:schemeClr>
                </a:solidFill>
                <a:latin typeface="Century Gothic" panose="020B0502020202020204" pitchFamily="34" charset="0"/>
              </a:rPr>
              <a:t>Completed during Year 10</a:t>
            </a:r>
          </a:p>
        </p:txBody>
      </p:sp>
      <p:pic>
        <p:nvPicPr>
          <p:cNvPr id="6" name="Picture 5">
            <a:extLst>
              <a:ext uri="{FF2B5EF4-FFF2-40B4-BE49-F238E27FC236}">
                <a16:creationId xmlns:a16="http://schemas.microsoft.com/office/drawing/2014/main" id="{4F5DAB6E-175C-4825-9768-600E2CCEBD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31245" y="5129633"/>
            <a:ext cx="1222436" cy="1323703"/>
          </a:xfrm>
          <a:prstGeom prst="rect">
            <a:avLst/>
          </a:prstGeom>
        </p:spPr>
      </p:pic>
    </p:spTree>
    <p:extLst>
      <p:ext uri="{BB962C8B-B14F-4D97-AF65-F5344CB8AC3E}">
        <p14:creationId xmlns:p14="http://schemas.microsoft.com/office/powerpoint/2010/main" val="390650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o you know our Surgery is now part of Primary Care Network (PCN)? |  Wokingham Medical Centre">
            <a:extLst>
              <a:ext uri="{FF2B5EF4-FFF2-40B4-BE49-F238E27FC236}">
                <a16:creationId xmlns:a16="http://schemas.microsoft.com/office/drawing/2014/main" id="{3400A391-6F13-4249-AB5A-2800542BBB6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44866" y="2988390"/>
            <a:ext cx="4137650" cy="23910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1B92739-A199-46B7-85B4-214D816E2866}"/>
              </a:ext>
            </a:extLst>
          </p:cNvPr>
          <p:cNvSpPr>
            <a:spLocks noGrp="1"/>
          </p:cNvSpPr>
          <p:nvPr>
            <p:ph type="title"/>
          </p:nvPr>
        </p:nvSpPr>
        <p:spPr>
          <a:xfrm>
            <a:off x="33337" y="116632"/>
            <a:ext cx="9077325" cy="720068"/>
          </a:xfrm>
        </p:spPr>
        <p:txBody>
          <a:bodyPr>
            <a:normAutofit fontScale="90000"/>
          </a:bodyPr>
          <a:lstStyle/>
          <a:p>
            <a:r>
              <a:rPr lang="en-GB" sz="2700" b="1" u="sng"/>
              <a:t>Component 2: Health and Social Care </a:t>
            </a:r>
            <a:br>
              <a:rPr lang="en-GB" sz="2700" b="1" u="sng"/>
            </a:br>
            <a:r>
              <a:rPr lang="en-GB" sz="2700" b="1" u="sng"/>
              <a:t>Services and Values</a:t>
            </a:r>
          </a:p>
        </p:txBody>
      </p:sp>
      <p:sp>
        <p:nvSpPr>
          <p:cNvPr id="3" name="Content Placeholder 2">
            <a:extLst>
              <a:ext uri="{FF2B5EF4-FFF2-40B4-BE49-F238E27FC236}">
                <a16:creationId xmlns:a16="http://schemas.microsoft.com/office/drawing/2014/main" id="{889256E3-2DF1-45DF-894D-8518B4187DA9}"/>
              </a:ext>
            </a:extLst>
          </p:cNvPr>
          <p:cNvSpPr>
            <a:spLocks noGrp="1"/>
          </p:cNvSpPr>
          <p:nvPr>
            <p:ph idx="1"/>
          </p:nvPr>
        </p:nvSpPr>
        <p:spPr>
          <a:xfrm>
            <a:off x="467544" y="1241885"/>
            <a:ext cx="6790994" cy="1341320"/>
          </a:xfrm>
          <a:solidFill>
            <a:schemeClr val="bg1"/>
          </a:solidFill>
        </p:spPr>
        <p:txBody>
          <a:bodyPr>
            <a:normAutofit/>
          </a:bodyPr>
          <a:lstStyle/>
          <a:p>
            <a:r>
              <a:rPr lang="en-GB" sz="1800"/>
              <a:t>Different health and social care services</a:t>
            </a:r>
          </a:p>
          <a:p>
            <a:r>
              <a:rPr lang="en-GB" sz="1800"/>
              <a:t>Barriers to accessing services (e.g. psychological, physical, economic)</a:t>
            </a:r>
          </a:p>
          <a:p>
            <a:r>
              <a:rPr lang="en-GB" sz="1800"/>
              <a:t>Care Values and how to demonstrate them</a:t>
            </a:r>
          </a:p>
        </p:txBody>
      </p:sp>
      <p:sp>
        <p:nvSpPr>
          <p:cNvPr id="4" name="Title 1">
            <a:extLst>
              <a:ext uri="{FF2B5EF4-FFF2-40B4-BE49-F238E27FC236}">
                <a16:creationId xmlns:a16="http://schemas.microsoft.com/office/drawing/2014/main" id="{5793CE1A-F8F2-4BFC-9831-2A10A19D2FAD}"/>
              </a:ext>
            </a:extLst>
          </p:cNvPr>
          <p:cNvSpPr txBox="1">
            <a:spLocks/>
          </p:cNvSpPr>
          <p:nvPr/>
        </p:nvSpPr>
        <p:spPr>
          <a:xfrm>
            <a:off x="827584" y="5609570"/>
            <a:ext cx="5292671" cy="67950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a:solidFill>
                  <a:schemeClr val="bg1">
                    <a:lumMod val="50000"/>
                  </a:schemeClr>
                </a:solidFill>
                <a:latin typeface="Century Gothic"/>
              </a:rPr>
              <a:t>Internally assessed coursework, 30% of final grade completed in Year 11</a:t>
            </a:r>
          </a:p>
        </p:txBody>
      </p:sp>
      <p:pic>
        <p:nvPicPr>
          <p:cNvPr id="6" name="Picture 5">
            <a:extLst>
              <a:ext uri="{FF2B5EF4-FFF2-40B4-BE49-F238E27FC236}">
                <a16:creationId xmlns:a16="http://schemas.microsoft.com/office/drawing/2014/main" id="{BCAA0C24-4342-46D2-8899-7ECA484055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31245" y="5129633"/>
            <a:ext cx="1222436" cy="1323703"/>
          </a:xfrm>
          <a:prstGeom prst="rect">
            <a:avLst/>
          </a:prstGeom>
        </p:spPr>
      </p:pic>
    </p:spTree>
    <p:extLst>
      <p:ext uri="{BB962C8B-B14F-4D97-AF65-F5344CB8AC3E}">
        <p14:creationId xmlns:p14="http://schemas.microsoft.com/office/powerpoint/2010/main" val="328716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ellbeing and Engagement - Il Blog della Kineton">
            <a:extLst>
              <a:ext uri="{FF2B5EF4-FFF2-40B4-BE49-F238E27FC236}">
                <a16:creationId xmlns:a16="http://schemas.microsoft.com/office/drawing/2014/main" id="{2B1AF9C5-B30B-4525-A394-F7F0802604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91880" y="2381234"/>
            <a:ext cx="3927131" cy="23672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1B92739-A199-46B7-85B4-214D816E2866}"/>
              </a:ext>
            </a:extLst>
          </p:cNvPr>
          <p:cNvSpPr>
            <a:spLocks noGrp="1"/>
          </p:cNvSpPr>
          <p:nvPr>
            <p:ph type="title"/>
          </p:nvPr>
        </p:nvSpPr>
        <p:spPr>
          <a:xfrm>
            <a:off x="2627784" y="116632"/>
            <a:ext cx="6386513" cy="720068"/>
          </a:xfrm>
        </p:spPr>
        <p:txBody>
          <a:bodyPr>
            <a:normAutofit/>
          </a:bodyPr>
          <a:lstStyle/>
          <a:p>
            <a:r>
              <a:rPr lang="en-GB" b="1" u="sng"/>
              <a:t>Component 3: Health and Well-Being</a:t>
            </a:r>
          </a:p>
        </p:txBody>
      </p:sp>
      <p:sp>
        <p:nvSpPr>
          <p:cNvPr id="3" name="Content Placeholder 2">
            <a:extLst>
              <a:ext uri="{FF2B5EF4-FFF2-40B4-BE49-F238E27FC236}">
                <a16:creationId xmlns:a16="http://schemas.microsoft.com/office/drawing/2014/main" id="{889256E3-2DF1-45DF-894D-8518B4187DA9}"/>
              </a:ext>
            </a:extLst>
          </p:cNvPr>
          <p:cNvSpPr>
            <a:spLocks noGrp="1"/>
          </p:cNvSpPr>
          <p:nvPr>
            <p:ph idx="1"/>
          </p:nvPr>
        </p:nvSpPr>
        <p:spPr>
          <a:xfrm>
            <a:off x="324619" y="1404388"/>
            <a:ext cx="3723057" cy="1592803"/>
          </a:xfrm>
          <a:noFill/>
        </p:spPr>
        <p:txBody>
          <a:bodyPr>
            <a:normAutofit fontScale="85000" lnSpcReduction="20000"/>
          </a:bodyPr>
          <a:lstStyle/>
          <a:p>
            <a:r>
              <a:rPr lang="en-GB"/>
              <a:t>Lifestyle choices and well-being</a:t>
            </a:r>
          </a:p>
          <a:p>
            <a:r>
              <a:rPr lang="en-GB"/>
              <a:t>Health indicators</a:t>
            </a:r>
          </a:p>
          <a:p>
            <a:r>
              <a:rPr lang="en-GB"/>
              <a:t>Measures of health</a:t>
            </a:r>
          </a:p>
          <a:p>
            <a:r>
              <a:rPr lang="en-GB"/>
              <a:t>Treatment plans</a:t>
            </a:r>
          </a:p>
        </p:txBody>
      </p:sp>
      <p:sp>
        <p:nvSpPr>
          <p:cNvPr id="4" name="Title 1">
            <a:extLst>
              <a:ext uri="{FF2B5EF4-FFF2-40B4-BE49-F238E27FC236}">
                <a16:creationId xmlns:a16="http://schemas.microsoft.com/office/drawing/2014/main" id="{5793CE1A-F8F2-4BFC-9831-2A10A19D2FAD}"/>
              </a:ext>
            </a:extLst>
          </p:cNvPr>
          <p:cNvSpPr txBox="1">
            <a:spLocks/>
          </p:cNvSpPr>
          <p:nvPr/>
        </p:nvSpPr>
        <p:spPr>
          <a:xfrm>
            <a:off x="476251" y="5157683"/>
            <a:ext cx="8086724" cy="720068"/>
          </a:xfrm>
          <a:prstGeom prst="rect">
            <a:avLst/>
          </a:prstGeom>
        </p:spPr>
        <p:txBody>
          <a:bodyPr vert="horz" lIns="68580" tIns="34290" rIns="68580" bIns="3429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300" b="1">
                <a:solidFill>
                  <a:schemeClr val="bg1">
                    <a:lumMod val="50000"/>
                  </a:schemeClr>
                </a:solidFill>
                <a:latin typeface="Century Gothic"/>
              </a:rPr>
              <a:t>Externally assessed exam in summer of Year 11</a:t>
            </a:r>
          </a:p>
          <a:p>
            <a:r>
              <a:rPr lang="en-GB" sz="3300" b="1">
                <a:solidFill>
                  <a:schemeClr val="bg1">
                    <a:lumMod val="50000"/>
                  </a:schemeClr>
                </a:solidFill>
                <a:latin typeface="Century Gothic" panose="020B0502020202020204" pitchFamily="34" charset="0"/>
              </a:rPr>
              <a:t>40% of final grade</a:t>
            </a:r>
          </a:p>
        </p:txBody>
      </p:sp>
      <p:pic>
        <p:nvPicPr>
          <p:cNvPr id="6" name="Picture 5">
            <a:extLst>
              <a:ext uri="{FF2B5EF4-FFF2-40B4-BE49-F238E27FC236}">
                <a16:creationId xmlns:a16="http://schemas.microsoft.com/office/drawing/2014/main" id="{F3B7F5E3-D15D-48C7-928D-700340457F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31245" y="5129633"/>
            <a:ext cx="1222436" cy="1323703"/>
          </a:xfrm>
          <a:prstGeom prst="rect">
            <a:avLst/>
          </a:prstGeom>
        </p:spPr>
      </p:pic>
    </p:spTree>
    <p:extLst>
      <p:ext uri="{BB962C8B-B14F-4D97-AF65-F5344CB8AC3E}">
        <p14:creationId xmlns:p14="http://schemas.microsoft.com/office/powerpoint/2010/main" val="99409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ealth and social care leaders unite to improve public involvement in  research - GOV.UK">
            <a:extLst>
              <a:ext uri="{FF2B5EF4-FFF2-40B4-BE49-F238E27FC236}">
                <a16:creationId xmlns:a16="http://schemas.microsoft.com/office/drawing/2014/main" id="{9F102D12-3243-439F-9993-8BF11BCE924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85939" y="1007270"/>
            <a:ext cx="5611997" cy="39614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1B92739-A199-46B7-85B4-214D816E2866}"/>
              </a:ext>
            </a:extLst>
          </p:cNvPr>
          <p:cNvSpPr>
            <a:spLocks noGrp="1"/>
          </p:cNvSpPr>
          <p:nvPr>
            <p:ph type="title"/>
          </p:nvPr>
        </p:nvSpPr>
        <p:spPr>
          <a:xfrm>
            <a:off x="2987824" y="101468"/>
            <a:ext cx="5915025" cy="720068"/>
          </a:xfrm>
        </p:spPr>
        <p:txBody>
          <a:bodyPr>
            <a:normAutofit/>
          </a:bodyPr>
          <a:lstStyle/>
          <a:p>
            <a:r>
              <a:rPr lang="en-GB" b="1" u="sng"/>
              <a:t>Is this the course for me?</a:t>
            </a:r>
          </a:p>
        </p:txBody>
      </p:sp>
      <p:sp>
        <p:nvSpPr>
          <p:cNvPr id="3" name="Content Placeholder 2">
            <a:extLst>
              <a:ext uri="{FF2B5EF4-FFF2-40B4-BE49-F238E27FC236}">
                <a16:creationId xmlns:a16="http://schemas.microsoft.com/office/drawing/2014/main" id="{889256E3-2DF1-45DF-894D-8518B4187DA9}"/>
              </a:ext>
            </a:extLst>
          </p:cNvPr>
          <p:cNvSpPr>
            <a:spLocks noGrp="1"/>
          </p:cNvSpPr>
          <p:nvPr>
            <p:ph idx="1"/>
          </p:nvPr>
        </p:nvSpPr>
        <p:spPr>
          <a:xfrm>
            <a:off x="314325" y="4534122"/>
            <a:ext cx="8829675" cy="1466629"/>
          </a:xfrm>
          <a:solidFill>
            <a:schemeClr val="bg1"/>
          </a:solidFill>
        </p:spPr>
        <p:txBody>
          <a:bodyPr>
            <a:normAutofit fontScale="85000" lnSpcReduction="20000"/>
          </a:bodyPr>
          <a:lstStyle/>
          <a:p>
            <a:r>
              <a:rPr lang="en-GB"/>
              <a:t>Girls </a:t>
            </a:r>
            <a:r>
              <a:rPr lang="en-GB" u="sng"/>
              <a:t>and</a:t>
            </a:r>
            <a:r>
              <a:rPr lang="en-GB"/>
              <a:t> boys take the subject</a:t>
            </a:r>
          </a:p>
          <a:p>
            <a:r>
              <a:rPr lang="en-GB"/>
              <a:t>If you’re interested in a </a:t>
            </a:r>
            <a:r>
              <a:rPr lang="en-GB" b="1">
                <a:solidFill>
                  <a:srgbClr val="7030A0"/>
                </a:solidFill>
              </a:rPr>
              <a:t>future career </a:t>
            </a:r>
            <a:r>
              <a:rPr lang="en-GB"/>
              <a:t>in the Health and Social Care sector this course is extremely valuable</a:t>
            </a:r>
          </a:p>
          <a:p>
            <a:r>
              <a:rPr lang="en-GB"/>
              <a:t>It helps you with </a:t>
            </a:r>
            <a:r>
              <a:rPr lang="en-GB" b="1">
                <a:solidFill>
                  <a:srgbClr val="7030A0"/>
                </a:solidFill>
              </a:rPr>
              <a:t>meeting deadlines </a:t>
            </a:r>
            <a:r>
              <a:rPr lang="en-GB" b="1"/>
              <a:t>as you get used to doing coursework</a:t>
            </a:r>
          </a:p>
        </p:txBody>
      </p:sp>
    </p:spTree>
    <p:extLst>
      <p:ext uri="{BB962C8B-B14F-4D97-AF65-F5344CB8AC3E}">
        <p14:creationId xmlns:p14="http://schemas.microsoft.com/office/powerpoint/2010/main" val="240582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CBCF5-EED0-416C-9BBB-447C242CFFD6}"/>
              </a:ext>
            </a:extLst>
          </p:cNvPr>
          <p:cNvSpPr>
            <a:spLocks noGrp="1"/>
          </p:cNvSpPr>
          <p:nvPr>
            <p:ph type="title"/>
          </p:nvPr>
        </p:nvSpPr>
        <p:spPr>
          <a:xfrm>
            <a:off x="3293282" y="193777"/>
            <a:ext cx="5482952" cy="634082"/>
          </a:xfrm>
        </p:spPr>
        <p:txBody>
          <a:bodyPr/>
          <a:lstStyle/>
          <a:p>
            <a:r>
              <a:rPr lang="en-GB" dirty="0"/>
              <a:t>Pastoral Team</a:t>
            </a:r>
          </a:p>
        </p:txBody>
      </p:sp>
      <p:grpSp>
        <p:nvGrpSpPr>
          <p:cNvPr id="5" name="Group 4">
            <a:extLst>
              <a:ext uri="{FF2B5EF4-FFF2-40B4-BE49-F238E27FC236}">
                <a16:creationId xmlns:a16="http://schemas.microsoft.com/office/drawing/2014/main" id="{8C2C3503-F4A5-4C12-87D2-E2A8779779EB}"/>
              </a:ext>
            </a:extLst>
          </p:cNvPr>
          <p:cNvGrpSpPr/>
          <p:nvPr/>
        </p:nvGrpSpPr>
        <p:grpSpPr>
          <a:xfrm>
            <a:off x="642577" y="1119989"/>
            <a:ext cx="1574245" cy="2824574"/>
            <a:chOff x="7876294" y="1344499"/>
            <a:chExt cx="2098993" cy="3766099"/>
          </a:xfrm>
        </p:grpSpPr>
        <p:sp>
          <p:nvSpPr>
            <p:cNvPr id="6" name="TextBox 5">
              <a:extLst>
                <a:ext uri="{FF2B5EF4-FFF2-40B4-BE49-F238E27FC236}">
                  <a16:creationId xmlns:a16="http://schemas.microsoft.com/office/drawing/2014/main" id="{DFADD450-CC22-4E2F-8696-A17FE0F715A0}"/>
                </a:ext>
              </a:extLst>
            </p:cNvPr>
            <p:cNvSpPr txBox="1"/>
            <p:nvPr/>
          </p:nvSpPr>
          <p:spPr>
            <a:xfrm>
              <a:off x="7876294" y="4156490"/>
              <a:ext cx="2098993" cy="954108"/>
            </a:xfrm>
            <a:prstGeom prst="rect">
              <a:avLst/>
            </a:prstGeom>
            <a:noFill/>
          </p:spPr>
          <p:txBody>
            <a:bodyPr wrap="square" lIns="68580" tIns="34290" rIns="68580" bIns="34290" anchor="t">
              <a:spAutoFit/>
            </a:bodyPr>
            <a:lstStyle/>
            <a:p>
              <a:pPr defTabSz="685800" eaLnBrk="1" fontAlgn="auto" hangingPunct="1">
                <a:spcBef>
                  <a:spcPts val="0"/>
                </a:spcBef>
                <a:spcAft>
                  <a:spcPts val="0"/>
                </a:spcAft>
              </a:pPr>
              <a:r>
                <a:rPr lang="en-GB" sz="1500" b="1">
                  <a:solidFill>
                    <a:prstClr val="black"/>
                  </a:solidFill>
                  <a:latin typeface="Calibri"/>
                  <a:ea typeface="Arial"/>
                  <a:cs typeface="Arial"/>
                </a:rPr>
                <a:t>Miss Piper </a:t>
              </a:r>
              <a:endParaRPr lang="en-GB" sz="1500" b="1">
                <a:solidFill>
                  <a:prstClr val="black"/>
                </a:solidFill>
                <a:latin typeface="Calibri"/>
                <a:ea typeface="Arial"/>
                <a:cs typeface="Calibri"/>
              </a:endParaRPr>
            </a:p>
            <a:p>
              <a:pPr defTabSz="685800" eaLnBrk="1" fontAlgn="auto" hangingPunct="1">
                <a:spcBef>
                  <a:spcPts val="0"/>
                </a:spcBef>
                <a:spcAft>
                  <a:spcPts val="0"/>
                </a:spcAft>
              </a:pPr>
              <a:r>
                <a:rPr lang="en-GB" sz="1350">
                  <a:solidFill>
                    <a:prstClr val="black"/>
                  </a:solidFill>
                  <a:latin typeface="Calibri"/>
                  <a:ea typeface="Arial"/>
                  <a:cs typeface="Arial"/>
                </a:rPr>
                <a:t>Progress Leader and Anti-Bullying Lead​</a:t>
              </a:r>
              <a:endParaRPr lang="en-GB" sz="1500" b="1">
                <a:solidFill>
                  <a:prstClr val="black"/>
                </a:solidFill>
                <a:latin typeface="Calibri"/>
                <a:cs typeface="Calibri"/>
              </a:endParaRPr>
            </a:p>
          </p:txBody>
        </p:sp>
        <p:pic>
          <p:nvPicPr>
            <p:cNvPr id="7" name="Picture 6" descr="A person wearing a scarf and a black jacket&#10;&#10;Description automatically generated">
              <a:extLst>
                <a:ext uri="{FF2B5EF4-FFF2-40B4-BE49-F238E27FC236}">
                  <a16:creationId xmlns:a16="http://schemas.microsoft.com/office/drawing/2014/main" id="{6F08C4C8-B8EE-442D-826F-AC67B6F28D4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876294" y="1344499"/>
              <a:ext cx="1967234" cy="2772567"/>
            </a:xfrm>
            <a:prstGeom prst="rect">
              <a:avLst/>
            </a:prstGeom>
            <a:ln>
              <a:noFill/>
            </a:ln>
            <a:effectLst>
              <a:outerShdw blurRad="292100" dist="139700" dir="2700000" algn="tl" rotWithShape="0">
                <a:srgbClr val="333333">
                  <a:alpha val="65000"/>
                </a:srgbClr>
              </a:outerShdw>
            </a:effectLst>
          </p:spPr>
        </p:pic>
      </p:grpSp>
      <p:sp>
        <p:nvSpPr>
          <p:cNvPr id="8" name="TextBox 7">
            <a:extLst>
              <a:ext uri="{FF2B5EF4-FFF2-40B4-BE49-F238E27FC236}">
                <a16:creationId xmlns:a16="http://schemas.microsoft.com/office/drawing/2014/main" id="{FC0A1671-D94C-4FAA-A3AF-AFC446065A87}"/>
              </a:ext>
            </a:extLst>
          </p:cNvPr>
          <p:cNvSpPr txBox="1"/>
          <p:nvPr/>
        </p:nvSpPr>
        <p:spPr>
          <a:xfrm>
            <a:off x="3701596" y="3228982"/>
            <a:ext cx="1574245" cy="507831"/>
          </a:xfrm>
          <a:prstGeom prst="rect">
            <a:avLst/>
          </a:prstGeom>
          <a:noFill/>
        </p:spPr>
        <p:txBody>
          <a:bodyPr wrap="square" lIns="68580" tIns="34290" rIns="68580" bIns="34290" anchor="t">
            <a:spAutoFit/>
          </a:bodyPr>
          <a:lstStyle/>
          <a:p>
            <a:pPr defTabSz="685800" eaLnBrk="1" fontAlgn="auto" hangingPunct="1">
              <a:spcBef>
                <a:spcPts val="0"/>
              </a:spcBef>
              <a:spcAft>
                <a:spcPts val="0"/>
              </a:spcAft>
            </a:pPr>
            <a:r>
              <a:rPr lang="en-GB" sz="1500" b="1" dirty="0">
                <a:solidFill>
                  <a:prstClr val="black"/>
                </a:solidFill>
                <a:latin typeface="Calibri"/>
                <a:ea typeface="Arial"/>
                <a:cs typeface="Arial"/>
              </a:rPr>
              <a:t>Mrs Parry </a:t>
            </a:r>
            <a:endParaRPr lang="en-GB" sz="1500" b="1" dirty="0">
              <a:solidFill>
                <a:prstClr val="black"/>
              </a:solidFill>
              <a:latin typeface="Calibri"/>
              <a:ea typeface="Arial"/>
              <a:cs typeface="Calibri"/>
            </a:endParaRPr>
          </a:p>
          <a:p>
            <a:pPr defTabSz="685800" eaLnBrk="1" fontAlgn="auto" hangingPunct="1">
              <a:spcBef>
                <a:spcPts val="0"/>
              </a:spcBef>
              <a:spcAft>
                <a:spcPts val="0"/>
              </a:spcAft>
            </a:pPr>
            <a:r>
              <a:rPr lang="en-GB" sz="1350" dirty="0">
                <a:solidFill>
                  <a:prstClr val="black"/>
                </a:solidFill>
                <a:latin typeface="Calibri"/>
                <a:ea typeface="Arial"/>
                <a:cs typeface="Arial"/>
              </a:rPr>
              <a:t>Progress Leader ​</a:t>
            </a:r>
            <a:endParaRPr lang="en-GB" sz="1500" b="1" dirty="0">
              <a:solidFill>
                <a:prstClr val="black"/>
              </a:solidFill>
              <a:latin typeface="Calibri"/>
              <a:cs typeface="Calibri"/>
            </a:endParaRPr>
          </a:p>
        </p:txBody>
      </p:sp>
      <p:sp>
        <p:nvSpPr>
          <p:cNvPr id="9" name="Rectangle 8">
            <a:extLst>
              <a:ext uri="{FF2B5EF4-FFF2-40B4-BE49-F238E27FC236}">
                <a16:creationId xmlns:a16="http://schemas.microsoft.com/office/drawing/2014/main" id="{5ACF2993-31E1-4B34-9632-71AF5F82E245}"/>
              </a:ext>
            </a:extLst>
          </p:cNvPr>
          <p:cNvSpPr/>
          <p:nvPr/>
        </p:nvSpPr>
        <p:spPr bwMode="auto">
          <a:xfrm>
            <a:off x="3744479" y="1123581"/>
            <a:ext cx="1567968" cy="2075833"/>
          </a:xfrm>
          <a:prstGeom prst="rect">
            <a:avLst/>
          </a:prstGeom>
          <a:solidFill>
            <a:schemeClr val="bg1"/>
          </a:solidFill>
          <a:ln w="9525" cap="flat" cmpd="sng" algn="ctr">
            <a:noFill/>
            <a:prstDash val="solid"/>
            <a:round/>
            <a:headEnd type="none" w="med" len="med"/>
            <a:tailEnd type="none" w="med" len="med"/>
          </a:ln>
          <a:effectLst>
            <a:outerShdw blurRad="254000" dist="38100" dir="2700000" sx="103000" sy="103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ndParaRPr>
          </a:p>
        </p:txBody>
      </p:sp>
      <p:pic>
        <p:nvPicPr>
          <p:cNvPr id="10" name="Picture 9" descr="A person smiling at camera&#10;&#10;Description automatically generated">
            <a:extLst>
              <a:ext uri="{FF2B5EF4-FFF2-40B4-BE49-F238E27FC236}">
                <a16:creationId xmlns:a16="http://schemas.microsoft.com/office/drawing/2014/main" id="{6861844A-2124-4D23-999D-29339901F263}"/>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426" b="100000" l="0" r="100000">
                        <a14:foregroundMark x1="44180" y1="10041" x2="41005" y2="10041"/>
                        <a14:foregroundMark x1="33333" y1="17418" x2="28836" y2="43238"/>
                        <a14:foregroundMark x1="32011" y1="42008" x2="32540" y2="49385"/>
                        <a14:foregroundMark x1="29630" y1="40164" x2="28307" y2="48770"/>
                        <a14:foregroundMark x1="19577" y1="75615" x2="6614" y2="95492"/>
                        <a14:foregroundMark x1="6614" y1="95492" x2="80688" y2="93033"/>
                        <a14:foregroundMark x1="80688" y1="93033" x2="85185" y2="93852"/>
                        <a14:foregroundMark x1="92328" y1="94877" x2="88360" y2="76230"/>
                        <a14:foregroundMark x1="89153" y1="70082" x2="99735" y2="89549"/>
                        <a14:foregroundMark x1="6349" y1="97746" x2="99735" y2="97336"/>
                        <a14:foregroundMark x1="67196" y1="65574" x2="24074" y2="89549"/>
                        <a14:foregroundMark x1="58466" y1="92008" x2="24868" y2="66803"/>
                        <a14:foregroundMark x1="46561" y1="84631" x2="55026" y2="86680"/>
                        <a14:foregroundMark x1="5026" y1="85041" x2="3175" y2="99180"/>
                        <a14:foregroundMark x1="3175" y1="99180" x2="34392" y2="99795"/>
                        <a14:foregroundMark x1="39418" y1="9426" x2="30159" y2="23156"/>
                        <a14:foregroundMark x1="30159" y1="23156" x2="36772" y2="10451"/>
                        <a14:foregroundMark x1="36243" y1="11475" x2="30952" y2="21311"/>
                        <a14:foregroundMark x1="30952" y1="21311" x2="30159" y2="18852"/>
                        <a14:foregroundMark x1="30159" y1="21516" x2="30159" y2="17828"/>
                        <a14:foregroundMark x1="52381" y1="92008" x2="29630" y2="80738"/>
                        <a14:foregroundMark x1="22487" y1="87705" x2="36772" y2="72951"/>
                        <a14:foregroundMark x1="47619" y1="70287" x2="15079" y2="83607"/>
                        <a14:foregroundMark x1="15079" y1="83607" x2="52381" y2="85451"/>
                        <a14:foregroundMark x1="52381" y1="85451" x2="47354" y2="70492"/>
                        <a14:foregroundMark x1="30423" y1="85656" x2="23280" y2="96516"/>
                        <a14:foregroundMark x1="20635" y1="98770" x2="84921" y2="99590"/>
                        <a14:foregroundMark x1="8201" y1="91598" x2="2646" y2="99795"/>
                        <a14:foregroundMark x1="32011" y1="21516" x2="33333" y2="14139"/>
                        <a14:foregroundMark x1="33598" y1="13934" x2="34656" y2="11475"/>
                        <a14:foregroundMark x1="31217" y1="20082" x2="33333" y2="13115"/>
                        <a14:foregroundMark x1="29365" y1="20902" x2="35185" y2="11475"/>
                      </a14:backgroundRemoval>
                    </a14:imgEffect>
                  </a14:imgLayer>
                </a14:imgProps>
              </a:ext>
              <a:ext uri="{28A0092B-C50C-407E-A947-70E740481C1C}">
                <a14:useLocalDpi xmlns:a14="http://schemas.microsoft.com/office/drawing/2010/main"/>
              </a:ext>
            </a:extLst>
          </a:blip>
          <a:srcRect/>
          <a:stretch/>
        </p:blipFill>
        <p:spPr>
          <a:xfrm>
            <a:off x="3752868" y="1172861"/>
            <a:ext cx="1569886" cy="2031098"/>
          </a:xfrm>
          <a:prstGeom prst="rect">
            <a:avLst/>
          </a:prstGeom>
        </p:spPr>
      </p:pic>
      <p:sp>
        <p:nvSpPr>
          <p:cNvPr id="11" name="TextBox 10">
            <a:extLst>
              <a:ext uri="{FF2B5EF4-FFF2-40B4-BE49-F238E27FC236}">
                <a16:creationId xmlns:a16="http://schemas.microsoft.com/office/drawing/2014/main" id="{7AC82EFA-5A0B-4E00-AB1F-5ED97E6524A7}"/>
              </a:ext>
            </a:extLst>
          </p:cNvPr>
          <p:cNvSpPr txBox="1"/>
          <p:nvPr/>
        </p:nvSpPr>
        <p:spPr>
          <a:xfrm>
            <a:off x="7275152" y="3220051"/>
            <a:ext cx="1574245" cy="507831"/>
          </a:xfrm>
          <a:prstGeom prst="rect">
            <a:avLst/>
          </a:prstGeom>
          <a:noFill/>
        </p:spPr>
        <p:txBody>
          <a:bodyPr wrap="square" lIns="68580" tIns="34290" rIns="68580" bIns="34290" anchor="t">
            <a:spAutoFit/>
          </a:bodyPr>
          <a:lstStyle/>
          <a:p>
            <a:pPr defTabSz="685800" eaLnBrk="1" fontAlgn="auto" hangingPunct="1">
              <a:spcBef>
                <a:spcPts val="0"/>
              </a:spcBef>
              <a:spcAft>
                <a:spcPts val="0"/>
              </a:spcAft>
            </a:pPr>
            <a:r>
              <a:rPr lang="en-GB" sz="1500" b="1" dirty="0">
                <a:solidFill>
                  <a:prstClr val="black"/>
                </a:solidFill>
                <a:latin typeface="Calibri"/>
                <a:ea typeface="Arial"/>
                <a:cs typeface="Arial"/>
              </a:rPr>
              <a:t>Mrs Laughlin </a:t>
            </a:r>
            <a:endParaRPr lang="en-GB" sz="1500" b="1" dirty="0">
              <a:solidFill>
                <a:prstClr val="black"/>
              </a:solidFill>
              <a:latin typeface="Calibri"/>
              <a:ea typeface="Arial"/>
              <a:cs typeface="Calibri"/>
            </a:endParaRPr>
          </a:p>
          <a:p>
            <a:pPr defTabSz="685800" eaLnBrk="1" fontAlgn="auto" hangingPunct="1">
              <a:spcBef>
                <a:spcPts val="0"/>
              </a:spcBef>
              <a:spcAft>
                <a:spcPts val="0"/>
              </a:spcAft>
            </a:pPr>
            <a:r>
              <a:rPr lang="en-GB" sz="1350" dirty="0">
                <a:solidFill>
                  <a:prstClr val="black"/>
                </a:solidFill>
                <a:latin typeface="Calibri"/>
                <a:ea typeface="Arial"/>
                <a:cs typeface="Arial"/>
              </a:rPr>
              <a:t>Progress Leader ​</a:t>
            </a:r>
            <a:endParaRPr lang="en-GB" sz="1500" b="1" dirty="0">
              <a:solidFill>
                <a:prstClr val="black"/>
              </a:solidFill>
              <a:latin typeface="Calibri"/>
              <a:cs typeface="Calibri"/>
            </a:endParaRPr>
          </a:p>
        </p:txBody>
      </p:sp>
      <p:pic>
        <p:nvPicPr>
          <p:cNvPr id="12" name="Picture 11" descr="A person with long hair smiling&#10;&#10;Description automatically generated">
            <a:extLst>
              <a:ext uri="{FF2B5EF4-FFF2-40B4-BE49-F238E27FC236}">
                <a16:creationId xmlns:a16="http://schemas.microsoft.com/office/drawing/2014/main" id="{CDA39D92-83B8-408C-AAEF-47FD2AF890B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208266" y="1138357"/>
            <a:ext cx="1567968" cy="2090625"/>
          </a:xfrm>
          <a:prstGeom prst="rect">
            <a:avLst/>
          </a:prstGeom>
          <a:effectLst>
            <a:outerShdw blurRad="152400" dist="38100" dir="2700000" sx="103000" sy="103000" algn="tl" rotWithShape="0">
              <a:prstClr val="black">
                <a:alpha val="40000"/>
              </a:prstClr>
            </a:outerShdw>
          </a:effectLst>
        </p:spPr>
      </p:pic>
      <p:sp>
        <p:nvSpPr>
          <p:cNvPr id="13" name="TextBox 12">
            <a:extLst>
              <a:ext uri="{FF2B5EF4-FFF2-40B4-BE49-F238E27FC236}">
                <a16:creationId xmlns:a16="http://schemas.microsoft.com/office/drawing/2014/main" id="{1C98B2F4-C643-4951-A793-4530DC230E60}"/>
              </a:ext>
            </a:extLst>
          </p:cNvPr>
          <p:cNvSpPr txBox="1"/>
          <p:nvPr/>
        </p:nvSpPr>
        <p:spPr>
          <a:xfrm>
            <a:off x="2135357" y="5757062"/>
            <a:ext cx="1767575" cy="761747"/>
          </a:xfrm>
          <a:prstGeom prst="rect">
            <a:avLst/>
          </a:prstGeom>
          <a:noFill/>
        </p:spPr>
        <p:txBody>
          <a:bodyPr wrap="square" lIns="68580" tIns="34290" rIns="68580" bIns="34290" anchor="t">
            <a:spAutoFit/>
          </a:bodyPr>
          <a:lstStyle/>
          <a:p>
            <a:pPr defTabSz="685800" eaLnBrk="1" fontAlgn="auto" hangingPunct="1">
              <a:spcBef>
                <a:spcPts val="0"/>
              </a:spcBef>
              <a:spcAft>
                <a:spcPts val="0"/>
              </a:spcAft>
            </a:pPr>
            <a:r>
              <a:rPr lang="en-GB" sz="1500" b="1" dirty="0">
                <a:solidFill>
                  <a:prstClr val="black"/>
                </a:solidFill>
                <a:latin typeface="Calibri"/>
                <a:ea typeface="Arial"/>
                <a:cs typeface="Arial"/>
              </a:rPr>
              <a:t>Mrs Monk </a:t>
            </a:r>
          </a:p>
          <a:p>
            <a:pPr defTabSz="685800" eaLnBrk="1" fontAlgn="auto" hangingPunct="1">
              <a:spcBef>
                <a:spcPts val="0"/>
              </a:spcBef>
              <a:spcAft>
                <a:spcPts val="0"/>
              </a:spcAft>
            </a:pPr>
            <a:r>
              <a:rPr lang="en-GB" sz="1500" dirty="0">
                <a:solidFill>
                  <a:prstClr val="black"/>
                </a:solidFill>
                <a:latin typeface="Calibri"/>
                <a:ea typeface="Arial"/>
                <a:cs typeface="Arial"/>
              </a:rPr>
              <a:t>Pastoral Support and Attendance Officer</a:t>
            </a:r>
            <a:r>
              <a:rPr lang="en-GB" sz="1350" dirty="0">
                <a:solidFill>
                  <a:prstClr val="black"/>
                </a:solidFill>
                <a:latin typeface="Calibri"/>
                <a:ea typeface="Arial"/>
                <a:cs typeface="Arial"/>
              </a:rPr>
              <a:t>​</a:t>
            </a:r>
            <a:endParaRPr lang="en-GB" sz="1500" b="1" dirty="0">
              <a:solidFill>
                <a:prstClr val="black"/>
              </a:solidFill>
              <a:latin typeface="Calibri"/>
              <a:cs typeface="Calibri"/>
            </a:endParaRPr>
          </a:p>
        </p:txBody>
      </p:sp>
      <p:sp>
        <p:nvSpPr>
          <p:cNvPr id="14" name="TextBox 13">
            <a:extLst>
              <a:ext uri="{FF2B5EF4-FFF2-40B4-BE49-F238E27FC236}">
                <a16:creationId xmlns:a16="http://schemas.microsoft.com/office/drawing/2014/main" id="{31C838C3-2BD2-42D8-98CE-FE768291D090}"/>
              </a:ext>
            </a:extLst>
          </p:cNvPr>
          <p:cNvSpPr txBox="1"/>
          <p:nvPr/>
        </p:nvSpPr>
        <p:spPr>
          <a:xfrm>
            <a:off x="5373088" y="5757061"/>
            <a:ext cx="1767575" cy="761747"/>
          </a:xfrm>
          <a:prstGeom prst="rect">
            <a:avLst/>
          </a:prstGeom>
          <a:noFill/>
        </p:spPr>
        <p:txBody>
          <a:bodyPr wrap="square" lIns="68580" tIns="34290" rIns="68580" bIns="34290" anchor="t">
            <a:spAutoFit/>
          </a:bodyPr>
          <a:lstStyle/>
          <a:p>
            <a:pPr defTabSz="685800" eaLnBrk="1" fontAlgn="auto" hangingPunct="1">
              <a:spcBef>
                <a:spcPts val="0"/>
              </a:spcBef>
              <a:spcAft>
                <a:spcPts val="0"/>
              </a:spcAft>
            </a:pPr>
            <a:r>
              <a:rPr lang="en-GB" sz="1500" b="1" dirty="0">
                <a:solidFill>
                  <a:prstClr val="black"/>
                </a:solidFill>
                <a:latin typeface="Calibri"/>
                <a:ea typeface="Arial"/>
                <a:cs typeface="Arial"/>
              </a:rPr>
              <a:t>Mrs</a:t>
            </a:r>
            <a:r>
              <a:rPr lang="en-GB" sz="1500" b="1">
                <a:solidFill>
                  <a:prstClr val="black"/>
                </a:solidFill>
                <a:latin typeface="Calibri"/>
                <a:ea typeface="Arial"/>
                <a:cs typeface="Arial"/>
              </a:rPr>
              <a:t> Tanser</a:t>
            </a:r>
            <a:endParaRPr lang="en-GB" sz="1500" b="1" dirty="0">
              <a:solidFill>
                <a:prstClr val="black"/>
              </a:solidFill>
              <a:latin typeface="Calibri"/>
              <a:ea typeface="Arial"/>
              <a:cs typeface="Arial"/>
            </a:endParaRPr>
          </a:p>
          <a:p>
            <a:pPr defTabSz="685800" eaLnBrk="1" fontAlgn="auto" hangingPunct="1">
              <a:spcBef>
                <a:spcPts val="0"/>
              </a:spcBef>
              <a:spcAft>
                <a:spcPts val="0"/>
              </a:spcAft>
            </a:pPr>
            <a:r>
              <a:rPr lang="en-GB" sz="1500" dirty="0">
                <a:solidFill>
                  <a:prstClr val="black"/>
                </a:solidFill>
                <a:latin typeface="Calibri"/>
                <a:ea typeface="Arial"/>
                <a:cs typeface="Arial"/>
              </a:rPr>
              <a:t>Pastoral Support and School Nurse</a:t>
            </a:r>
            <a:r>
              <a:rPr lang="en-GB" sz="1350" dirty="0">
                <a:solidFill>
                  <a:prstClr val="black"/>
                </a:solidFill>
                <a:latin typeface="Calibri"/>
                <a:ea typeface="Arial"/>
                <a:cs typeface="Arial"/>
              </a:rPr>
              <a:t>​</a:t>
            </a:r>
            <a:endParaRPr lang="en-GB" sz="1500" b="1" dirty="0">
              <a:solidFill>
                <a:prstClr val="black"/>
              </a:solidFill>
              <a:latin typeface="Calibri"/>
              <a:cs typeface="Calibri"/>
            </a:endParaRPr>
          </a:p>
        </p:txBody>
      </p:sp>
      <p:pic>
        <p:nvPicPr>
          <p:cNvPr id="16" name="Picture 15" descr="A person wearing a red sweater&#10;&#10;Description automatically generated">
            <a:extLst>
              <a:ext uri="{FF2B5EF4-FFF2-40B4-BE49-F238E27FC236}">
                <a16:creationId xmlns:a16="http://schemas.microsoft.com/office/drawing/2014/main" id="{A2CEF184-ED59-EB79-D38C-09B3B6871CE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337468" y="3665822"/>
            <a:ext cx="1556683" cy="2102490"/>
          </a:xfrm>
          <a:prstGeom prst="rect">
            <a:avLst/>
          </a:prstGeom>
          <a:effectLst>
            <a:outerShdw blurRad="177800" dist="38100" dir="2700000" sx="103000" sy="103000" algn="tl" rotWithShape="0">
              <a:prstClr val="black">
                <a:alpha val="40000"/>
              </a:prstClr>
            </a:outerShdw>
          </a:effectLst>
        </p:spPr>
      </p:pic>
      <p:pic>
        <p:nvPicPr>
          <p:cNvPr id="18" name="Picture 17" descr="A person with a ponytail wearing a turtleneck sweater&#10;&#10;Description automatically generated">
            <a:extLst>
              <a:ext uri="{FF2B5EF4-FFF2-40B4-BE49-F238E27FC236}">
                <a16:creationId xmlns:a16="http://schemas.microsoft.com/office/drawing/2014/main" id="{D25B1D1A-3E61-F04F-6F8F-427F4DD5CF0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530937" y="3555855"/>
            <a:ext cx="1677329" cy="2201206"/>
          </a:xfrm>
          <a:prstGeom prst="rect">
            <a:avLst/>
          </a:prstGeom>
          <a:effectLst>
            <a:outerShdw blurRad="177800" dist="38100" dir="2700000" sx="103000" sy="103000" algn="tl" rotWithShape="0">
              <a:prstClr val="black">
                <a:alpha val="40000"/>
              </a:prstClr>
            </a:outerShdw>
          </a:effectLst>
        </p:spPr>
      </p:pic>
    </p:spTree>
    <p:extLst>
      <p:ext uri="{BB962C8B-B14F-4D97-AF65-F5344CB8AC3E}">
        <p14:creationId xmlns:p14="http://schemas.microsoft.com/office/powerpoint/2010/main" val="24722449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0BE5F-EF67-03B1-C368-B18B03082C90}"/>
              </a:ext>
            </a:extLst>
          </p:cNvPr>
          <p:cNvSpPr>
            <a:spLocks noGrp="1"/>
          </p:cNvSpPr>
          <p:nvPr>
            <p:ph type="ctrTitle"/>
          </p:nvPr>
        </p:nvSpPr>
        <p:spPr>
          <a:xfrm>
            <a:off x="3975610" y="1693069"/>
            <a:ext cx="4446014" cy="2561256"/>
          </a:xfrm>
          <a:solidFill>
            <a:schemeClr val="tx1"/>
          </a:solidFill>
        </p:spPr>
        <p:txBody>
          <a:bodyPr>
            <a:normAutofit fontScale="90000"/>
          </a:bodyPr>
          <a:lstStyle/>
          <a:p>
            <a:pPr algn="l"/>
            <a:r>
              <a:rPr lang="en-GB" sz="6075"/>
              <a:t>GCSE </a:t>
            </a:r>
            <a:br>
              <a:rPr lang="en-GB" sz="6075"/>
            </a:br>
            <a:r>
              <a:rPr lang="en-GB" sz="6075"/>
              <a:t>Design and Technology</a:t>
            </a:r>
          </a:p>
        </p:txBody>
      </p:sp>
      <p:sp>
        <p:nvSpPr>
          <p:cNvPr id="3" name="Subtitle 2">
            <a:extLst>
              <a:ext uri="{FF2B5EF4-FFF2-40B4-BE49-F238E27FC236}">
                <a16:creationId xmlns:a16="http://schemas.microsoft.com/office/drawing/2014/main" id="{37A76660-85A2-FA35-185C-9A3857E9CB1F}"/>
              </a:ext>
            </a:extLst>
          </p:cNvPr>
          <p:cNvSpPr>
            <a:spLocks noGrp="1"/>
          </p:cNvSpPr>
          <p:nvPr>
            <p:ph type="subTitle" idx="1"/>
          </p:nvPr>
        </p:nvSpPr>
        <p:spPr>
          <a:xfrm>
            <a:off x="3975610" y="4371975"/>
            <a:ext cx="4446014" cy="792957"/>
          </a:xfrm>
        </p:spPr>
        <p:txBody>
          <a:bodyPr>
            <a:normAutofit/>
          </a:bodyPr>
          <a:lstStyle/>
          <a:p>
            <a:pPr algn="l">
              <a:lnSpc>
                <a:spcPct val="91000"/>
              </a:lnSpc>
            </a:pPr>
            <a:r>
              <a:rPr lang="en-GB" sz="2475">
                <a:solidFill>
                  <a:srgbClr val="990033"/>
                </a:solidFill>
              </a:rPr>
              <a:t>Graphics/Resistant Materials</a:t>
            </a:r>
          </a:p>
        </p:txBody>
      </p:sp>
      <p:pic>
        <p:nvPicPr>
          <p:cNvPr id="24" name="Picture 23" descr="Light reflection in a lens">
            <a:extLst>
              <a:ext uri="{FF2B5EF4-FFF2-40B4-BE49-F238E27FC236}">
                <a16:creationId xmlns:a16="http://schemas.microsoft.com/office/drawing/2014/main" id="{8160CDD8-A040-CB9B-1E70-D1164A3AD63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 y="1409700"/>
            <a:ext cx="3492996" cy="4038599"/>
          </a:xfrm>
          <a:prstGeom prst="rect">
            <a:avLst/>
          </a:prstGeom>
        </p:spPr>
      </p:pic>
    </p:spTree>
    <p:extLst>
      <p:ext uri="{BB962C8B-B14F-4D97-AF65-F5344CB8AC3E}">
        <p14:creationId xmlns:p14="http://schemas.microsoft.com/office/powerpoint/2010/main" val="366066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17C-41CB-3BC8-7879-C8836338D800}"/>
              </a:ext>
            </a:extLst>
          </p:cNvPr>
          <p:cNvSpPr>
            <a:spLocks noGrp="1"/>
          </p:cNvSpPr>
          <p:nvPr>
            <p:ph type="title"/>
          </p:nvPr>
        </p:nvSpPr>
        <p:spPr>
          <a:xfrm>
            <a:off x="2143125" y="274638"/>
            <a:ext cx="6543676" cy="490066"/>
          </a:xfrm>
        </p:spPr>
        <p:txBody>
          <a:bodyPr>
            <a:noAutofit/>
          </a:bodyPr>
          <a:lstStyle/>
          <a:p>
            <a:r>
              <a:rPr lang="en-GB" sz="2400"/>
              <a:t>What do all these items have in common?</a:t>
            </a:r>
          </a:p>
        </p:txBody>
      </p:sp>
      <p:pic>
        <p:nvPicPr>
          <p:cNvPr id="1026" name="Picture 2" descr="iPhone 15 Plus, Pink finish, back, advanced camera system, iPhone 15 Plus, front, all-screen design, Dynamic Island.">
            <a:extLst>
              <a:ext uri="{FF2B5EF4-FFF2-40B4-BE49-F238E27FC236}">
                <a16:creationId xmlns:a16="http://schemas.microsoft.com/office/drawing/2014/main" id="{0EB7B4CD-23B8-6293-5516-F625A6A9E701}"/>
              </a:ext>
            </a:extLst>
          </p:cNvPr>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3019008" y="1750582"/>
            <a:ext cx="1335881" cy="17002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ON 2016 Research House - The University of Nottingham">
            <a:extLst>
              <a:ext uri="{FF2B5EF4-FFF2-40B4-BE49-F238E27FC236}">
                <a16:creationId xmlns:a16="http://schemas.microsoft.com/office/drawing/2014/main" id="{19E0BF1B-BCED-76BE-86BE-26E7EEF1CFA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19891" y="3638550"/>
            <a:ext cx="1580571" cy="11332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tom Food Packaging | Personalised Food Packaging">
            <a:extLst>
              <a:ext uri="{FF2B5EF4-FFF2-40B4-BE49-F238E27FC236}">
                <a16:creationId xmlns:a16="http://schemas.microsoft.com/office/drawing/2014/main" id="{4F7D4392-0090-AE19-5FE3-59E3575870B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37472" y="3118648"/>
            <a:ext cx="2175272" cy="14475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old Coffee Table - Limited Abode">
            <a:extLst>
              <a:ext uri="{FF2B5EF4-FFF2-40B4-BE49-F238E27FC236}">
                <a16:creationId xmlns:a16="http://schemas.microsoft.com/office/drawing/2014/main" id="{5E25F0F8-AA12-A90D-1934-236D7541E7E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56008" y="3564963"/>
            <a:ext cx="1249221" cy="124922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est second hand jewellery shops online 2023 | Evening Standard">
            <a:extLst>
              <a:ext uri="{FF2B5EF4-FFF2-40B4-BE49-F238E27FC236}">
                <a16:creationId xmlns:a16="http://schemas.microsoft.com/office/drawing/2014/main" id="{EAE6D32B-A7D7-70A0-7DAC-2032FBD508D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16320" y="3607359"/>
            <a:ext cx="2214563" cy="11644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he best supercars and exotic cars on sale | carwow">
            <a:extLst>
              <a:ext uri="{FF2B5EF4-FFF2-40B4-BE49-F238E27FC236}">
                <a16:creationId xmlns:a16="http://schemas.microsoft.com/office/drawing/2014/main" id="{07D76F58-5783-788D-B623-360B2BEB35C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380308" y="2276939"/>
            <a:ext cx="2143125" cy="12001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24 Best Board Games of All Time">
            <a:extLst>
              <a:ext uri="{FF2B5EF4-FFF2-40B4-BE49-F238E27FC236}">
                <a16:creationId xmlns:a16="http://schemas.microsoft.com/office/drawing/2014/main" id="{EA3289E2-8414-4A6F-A8B0-E26EDE572909}"/>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587763" y="1662777"/>
            <a:ext cx="2424982" cy="136445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Bernd Hiller &amp; Sohn Master Cello Stradivari 4/4">
            <a:extLst>
              <a:ext uri="{FF2B5EF4-FFF2-40B4-BE49-F238E27FC236}">
                <a16:creationId xmlns:a16="http://schemas.microsoft.com/office/drawing/2014/main" id="{C8C20DD5-20A7-940E-6034-B880D46ECED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0" y="2600689"/>
            <a:ext cx="847399" cy="233765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Why Promotional Material Can Help Market Your Company">
            <a:extLst>
              <a:ext uri="{FF2B5EF4-FFF2-40B4-BE49-F238E27FC236}">
                <a16:creationId xmlns:a16="http://schemas.microsoft.com/office/drawing/2014/main" id="{36AE5936-090C-500C-9865-55385E72DED7}"/>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37766" y="1924051"/>
            <a:ext cx="2201233" cy="1539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0822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7517F-564F-B80D-67D2-9C043A268F9D}"/>
              </a:ext>
            </a:extLst>
          </p:cNvPr>
          <p:cNvSpPr>
            <a:spLocks noGrp="1"/>
          </p:cNvSpPr>
          <p:nvPr>
            <p:ph type="title"/>
          </p:nvPr>
        </p:nvSpPr>
        <p:spPr/>
        <p:txBody>
          <a:bodyPr/>
          <a:lstStyle/>
          <a:p>
            <a:r>
              <a:rPr lang="en-GB"/>
              <a:t>Design and Technology</a:t>
            </a:r>
          </a:p>
        </p:txBody>
      </p:sp>
      <p:sp>
        <p:nvSpPr>
          <p:cNvPr id="3" name="Content Placeholder 2">
            <a:extLst>
              <a:ext uri="{FF2B5EF4-FFF2-40B4-BE49-F238E27FC236}">
                <a16:creationId xmlns:a16="http://schemas.microsoft.com/office/drawing/2014/main" id="{9134D1A2-2EA0-0DFF-73D9-E1A2D4F27C37}"/>
              </a:ext>
            </a:extLst>
          </p:cNvPr>
          <p:cNvSpPr>
            <a:spLocks noGrp="1"/>
          </p:cNvSpPr>
          <p:nvPr>
            <p:ph idx="1"/>
          </p:nvPr>
        </p:nvSpPr>
        <p:spPr>
          <a:xfrm>
            <a:off x="610553" y="6071849"/>
            <a:ext cx="7701534" cy="321183"/>
          </a:xfrm>
        </p:spPr>
        <p:txBody>
          <a:bodyPr>
            <a:normAutofit fontScale="70000" lnSpcReduction="20000"/>
          </a:bodyPr>
          <a:lstStyle/>
          <a:p>
            <a:r>
              <a:rPr lang="en-GB">
                <a:hlinkClick r:id="rId2"/>
              </a:rPr>
              <a:t>What is D&amp;T – and why do we need it? (youtube.com)</a:t>
            </a:r>
            <a:endParaRPr lang="en-GB"/>
          </a:p>
        </p:txBody>
      </p:sp>
      <p:sp>
        <p:nvSpPr>
          <p:cNvPr id="5" name="TextBox 4">
            <a:extLst>
              <a:ext uri="{FF2B5EF4-FFF2-40B4-BE49-F238E27FC236}">
                <a16:creationId xmlns:a16="http://schemas.microsoft.com/office/drawing/2014/main" id="{D4DDBBA3-0510-CFE4-96B0-C8E592E9BEFA}"/>
              </a:ext>
            </a:extLst>
          </p:cNvPr>
          <p:cNvSpPr txBox="1"/>
          <p:nvPr/>
        </p:nvSpPr>
        <p:spPr>
          <a:xfrm>
            <a:off x="211074" y="1122029"/>
            <a:ext cx="8685276" cy="4708981"/>
          </a:xfrm>
          <a:prstGeom prst="rect">
            <a:avLst/>
          </a:prstGeom>
          <a:noFill/>
        </p:spPr>
        <p:txBody>
          <a:bodyPr wrap="square" rtlCol="0">
            <a:spAutoFit/>
          </a:bodyPr>
          <a:lstStyle/>
          <a:p>
            <a:pPr algn="l"/>
            <a:r>
              <a:rPr lang="en-GB" sz="2000">
                <a:solidFill>
                  <a:schemeClr val="tx1"/>
                </a:solidFill>
                <a:latin typeface="Century Gothic" panose="020B0502020202020204" pitchFamily="34" charset="0"/>
              </a:rPr>
              <a:t>Both courses- Graphics and Resistant Materials:</a:t>
            </a:r>
          </a:p>
          <a:p>
            <a:pPr algn="l"/>
            <a:endParaRPr lang="en-GB" sz="2000">
              <a:solidFill>
                <a:schemeClr val="tx1"/>
              </a:solidFill>
              <a:latin typeface="Century Gothic" panose="020B0502020202020204" pitchFamily="34" charset="0"/>
            </a:endParaRPr>
          </a:p>
          <a:p>
            <a:pPr marL="257175" indent="-257175" algn="l">
              <a:buAutoNum type="arabicPeriod"/>
            </a:pPr>
            <a:r>
              <a:rPr lang="en-GB" sz="2000">
                <a:solidFill>
                  <a:schemeClr val="tx1"/>
                </a:solidFill>
                <a:latin typeface="Century Gothic" panose="020B0502020202020204" pitchFamily="34" charset="0"/>
              </a:rPr>
              <a:t>Offer an opportunity to apply maths, science and problem solving skills to a range of mini projects and practical work in both Year 10 and 11.</a:t>
            </a:r>
          </a:p>
          <a:p>
            <a:pPr marL="257175" indent="-257175" algn="l">
              <a:buAutoNum type="arabicPeriod"/>
            </a:pPr>
            <a:r>
              <a:rPr lang="en-GB" sz="2000">
                <a:solidFill>
                  <a:schemeClr val="tx1"/>
                </a:solidFill>
                <a:latin typeface="Century Gothic" panose="020B0502020202020204" pitchFamily="34" charset="0"/>
              </a:rPr>
              <a:t>50/50 Split of coursework (NEA) and exam</a:t>
            </a:r>
          </a:p>
          <a:p>
            <a:pPr marL="257175" indent="-257175" algn="l">
              <a:buAutoNum type="arabicPeriod"/>
            </a:pPr>
            <a:r>
              <a:rPr lang="en-GB" sz="2000">
                <a:solidFill>
                  <a:schemeClr val="tx1"/>
                </a:solidFill>
                <a:latin typeface="Century Gothic" panose="020B0502020202020204" pitchFamily="34" charset="0"/>
              </a:rPr>
              <a:t>Exam is sat in the summer at the end of Year 11.</a:t>
            </a:r>
          </a:p>
          <a:p>
            <a:pPr marL="257175" indent="-257175" algn="l">
              <a:buAutoNum type="arabicPeriod"/>
            </a:pPr>
            <a:r>
              <a:rPr lang="en-GB" sz="2000">
                <a:solidFill>
                  <a:schemeClr val="tx1"/>
                </a:solidFill>
                <a:latin typeface="Century Gothic" panose="020B0502020202020204" pitchFamily="34" charset="0"/>
              </a:rPr>
              <a:t>NEA starts in the summer term of Year 10 and runs till Easter of Year 11.</a:t>
            </a:r>
          </a:p>
          <a:p>
            <a:pPr marL="257175" indent="-257175" algn="l">
              <a:buAutoNum type="arabicPeriod"/>
            </a:pPr>
            <a:r>
              <a:rPr lang="en-GB" sz="2000">
                <a:solidFill>
                  <a:schemeClr val="tx1"/>
                </a:solidFill>
                <a:latin typeface="Century Gothic" panose="020B0502020202020204" pitchFamily="34" charset="0"/>
              </a:rPr>
              <a:t>NEA, you get to choose what you design and make from one of three contexts e.g. Storing and securing items for 2023-24.</a:t>
            </a:r>
          </a:p>
          <a:p>
            <a:pPr marL="257175" indent="-257175" algn="l">
              <a:buAutoNum type="arabicPeriod"/>
            </a:pPr>
            <a:r>
              <a:rPr lang="en-GB" sz="2000">
                <a:solidFill>
                  <a:schemeClr val="tx1"/>
                </a:solidFill>
                <a:latin typeface="Century Gothic" panose="020B0502020202020204" pitchFamily="34" charset="0"/>
              </a:rPr>
              <a:t>Cover three main areas in the exam:</a:t>
            </a:r>
          </a:p>
          <a:p>
            <a:pPr marL="600075" lvl="1" indent="-257175" algn="l">
              <a:buAutoNum type="arabicPeriod"/>
            </a:pPr>
            <a:r>
              <a:rPr lang="en-GB" sz="2000">
                <a:solidFill>
                  <a:schemeClr val="tx1"/>
                </a:solidFill>
                <a:latin typeface="Century Gothic" panose="020B0502020202020204" pitchFamily="34" charset="0"/>
              </a:rPr>
              <a:t>Core principles- All materials knowledge</a:t>
            </a:r>
          </a:p>
          <a:p>
            <a:pPr marL="600075" lvl="1" indent="-257175" algn="l">
              <a:buAutoNum type="arabicPeriod"/>
            </a:pPr>
            <a:r>
              <a:rPr lang="en-GB" sz="2000">
                <a:solidFill>
                  <a:schemeClr val="tx1"/>
                </a:solidFill>
                <a:latin typeface="Century Gothic" panose="020B0502020202020204" pitchFamily="34" charset="0"/>
              </a:rPr>
              <a:t>Specialist principles</a:t>
            </a:r>
          </a:p>
          <a:p>
            <a:pPr marL="600075" lvl="1" indent="-257175" algn="l">
              <a:buAutoNum type="arabicPeriod"/>
            </a:pPr>
            <a:r>
              <a:rPr lang="en-GB" sz="2000">
                <a:solidFill>
                  <a:schemeClr val="tx1"/>
                </a:solidFill>
                <a:latin typeface="Century Gothic" panose="020B0502020202020204" pitchFamily="34" charset="0"/>
              </a:rPr>
              <a:t>Design and make principles.</a:t>
            </a:r>
            <a:endParaRPr lang="en-GB" sz="240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6470994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A76C17-D6E2-4883-8552-3B55C4CD58B9}"/>
              </a:ext>
            </a:extLst>
          </p:cNvPr>
          <p:cNvSpPr>
            <a:spLocks noGrp="1"/>
          </p:cNvSpPr>
          <p:nvPr>
            <p:ph type="body" idx="1"/>
          </p:nvPr>
        </p:nvSpPr>
        <p:spPr/>
        <p:txBody>
          <a:bodyPr/>
          <a:lstStyle/>
          <a:p>
            <a:r>
              <a:rPr lang="en-GB" sz="2400"/>
              <a:t>Graphics</a:t>
            </a:r>
          </a:p>
        </p:txBody>
      </p:sp>
      <p:sp>
        <p:nvSpPr>
          <p:cNvPr id="4" name="Content Placeholder 3">
            <a:extLst>
              <a:ext uri="{FF2B5EF4-FFF2-40B4-BE49-F238E27FC236}">
                <a16:creationId xmlns:a16="http://schemas.microsoft.com/office/drawing/2014/main" id="{2E51219B-AC16-87CC-5508-C7218A385534}"/>
              </a:ext>
            </a:extLst>
          </p:cNvPr>
          <p:cNvSpPr>
            <a:spLocks noGrp="1"/>
          </p:cNvSpPr>
          <p:nvPr>
            <p:ph sz="half" idx="2"/>
          </p:nvPr>
        </p:nvSpPr>
        <p:spPr/>
        <p:txBody>
          <a:bodyPr>
            <a:normAutofit/>
          </a:bodyPr>
          <a:lstStyle/>
          <a:p>
            <a:r>
              <a:rPr lang="en-GB" sz="2200"/>
              <a:t>Material focus: Papers and boards and plastics.</a:t>
            </a:r>
          </a:p>
          <a:p>
            <a:r>
              <a:rPr lang="en-GB" sz="2200"/>
              <a:t>CAD: Photoshop, 2D design, </a:t>
            </a:r>
            <a:r>
              <a:rPr lang="en-GB" sz="2200" err="1"/>
              <a:t>TinkerCAD</a:t>
            </a:r>
            <a:r>
              <a:rPr lang="en-GB" sz="2200"/>
              <a:t> </a:t>
            </a:r>
          </a:p>
          <a:p>
            <a:r>
              <a:rPr lang="en-GB" sz="2200"/>
              <a:t>Design/projects: Marketing materials, packaging and Point of sale, branding/merch, Interior design models and product design</a:t>
            </a:r>
          </a:p>
        </p:txBody>
      </p:sp>
      <p:sp>
        <p:nvSpPr>
          <p:cNvPr id="6" name="Text Placeholder 5">
            <a:extLst>
              <a:ext uri="{FF2B5EF4-FFF2-40B4-BE49-F238E27FC236}">
                <a16:creationId xmlns:a16="http://schemas.microsoft.com/office/drawing/2014/main" id="{069B1110-FE83-4B3F-96EE-F7CE8D1934BB}"/>
              </a:ext>
            </a:extLst>
          </p:cNvPr>
          <p:cNvSpPr>
            <a:spLocks noGrp="1"/>
          </p:cNvSpPr>
          <p:nvPr>
            <p:ph type="body" sz="quarter" idx="3"/>
          </p:nvPr>
        </p:nvSpPr>
        <p:spPr/>
        <p:txBody>
          <a:bodyPr/>
          <a:lstStyle/>
          <a:p>
            <a:endParaRPr lang="en-GB" sz="2400"/>
          </a:p>
          <a:p>
            <a:r>
              <a:rPr lang="en-GB" sz="2400"/>
              <a:t>Resistant Materials</a:t>
            </a:r>
          </a:p>
        </p:txBody>
      </p:sp>
      <p:sp>
        <p:nvSpPr>
          <p:cNvPr id="5" name="Content Placeholder 4">
            <a:extLst>
              <a:ext uri="{FF2B5EF4-FFF2-40B4-BE49-F238E27FC236}">
                <a16:creationId xmlns:a16="http://schemas.microsoft.com/office/drawing/2014/main" id="{77F894DB-3CC5-1F1F-C5C7-F36BF34CB41C}"/>
              </a:ext>
            </a:extLst>
          </p:cNvPr>
          <p:cNvSpPr>
            <a:spLocks noGrp="1"/>
          </p:cNvSpPr>
          <p:nvPr>
            <p:ph sz="quarter" idx="4"/>
          </p:nvPr>
        </p:nvSpPr>
        <p:spPr/>
        <p:txBody>
          <a:bodyPr>
            <a:normAutofit/>
          </a:bodyPr>
          <a:lstStyle/>
          <a:p>
            <a:r>
              <a:rPr lang="en-GB" sz="2200"/>
              <a:t>Material focus: Timbers, plastics and metals.</a:t>
            </a:r>
          </a:p>
          <a:p>
            <a:r>
              <a:rPr lang="en-GB" sz="2200"/>
              <a:t>CAD: </a:t>
            </a:r>
            <a:r>
              <a:rPr lang="en-GB" sz="2200" err="1"/>
              <a:t>TinkerCAD</a:t>
            </a:r>
            <a:r>
              <a:rPr lang="en-GB" sz="2200"/>
              <a:t>, Fusion 360 and 2D Design</a:t>
            </a:r>
          </a:p>
          <a:p>
            <a:r>
              <a:rPr lang="en-GB" sz="2200"/>
              <a:t>Design/projects: Furniture, storage devices, decorative items, Interior design, engineering, Architecture, Product design.</a:t>
            </a:r>
          </a:p>
        </p:txBody>
      </p:sp>
      <p:sp>
        <p:nvSpPr>
          <p:cNvPr id="2" name="Title 1">
            <a:extLst>
              <a:ext uri="{FF2B5EF4-FFF2-40B4-BE49-F238E27FC236}">
                <a16:creationId xmlns:a16="http://schemas.microsoft.com/office/drawing/2014/main" id="{E693B051-B47E-C132-6BC7-655D32838ED8}"/>
              </a:ext>
            </a:extLst>
          </p:cNvPr>
          <p:cNvSpPr>
            <a:spLocks noGrp="1"/>
          </p:cNvSpPr>
          <p:nvPr>
            <p:ph type="title"/>
          </p:nvPr>
        </p:nvSpPr>
        <p:spPr/>
        <p:txBody>
          <a:bodyPr/>
          <a:lstStyle/>
          <a:p>
            <a:r>
              <a:rPr lang="en-GB"/>
              <a:t>So what is the difference?</a:t>
            </a:r>
          </a:p>
        </p:txBody>
      </p:sp>
    </p:spTree>
    <p:extLst>
      <p:ext uri="{BB962C8B-B14F-4D97-AF65-F5344CB8AC3E}">
        <p14:creationId xmlns:p14="http://schemas.microsoft.com/office/powerpoint/2010/main" val="10363300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9DDB8-E680-0778-9519-CBD3B22162B9}"/>
              </a:ext>
            </a:extLst>
          </p:cNvPr>
          <p:cNvSpPr>
            <a:spLocks noGrp="1"/>
          </p:cNvSpPr>
          <p:nvPr>
            <p:ph type="title"/>
          </p:nvPr>
        </p:nvSpPr>
        <p:spPr/>
        <p:txBody>
          <a:bodyPr/>
          <a:lstStyle/>
          <a:p>
            <a:r>
              <a:rPr lang="en-GB"/>
              <a:t>Project Work:</a:t>
            </a:r>
          </a:p>
        </p:txBody>
      </p:sp>
      <p:sp>
        <p:nvSpPr>
          <p:cNvPr id="3" name="Content Placeholder 2">
            <a:extLst>
              <a:ext uri="{FF2B5EF4-FFF2-40B4-BE49-F238E27FC236}">
                <a16:creationId xmlns:a16="http://schemas.microsoft.com/office/drawing/2014/main" id="{29EFC4CE-00BD-45F0-6FA2-92854DF83EFB}"/>
              </a:ext>
            </a:extLst>
          </p:cNvPr>
          <p:cNvSpPr>
            <a:spLocks noGrp="1"/>
          </p:cNvSpPr>
          <p:nvPr>
            <p:ph sz="half" idx="1"/>
          </p:nvPr>
        </p:nvSpPr>
        <p:spPr>
          <a:xfrm>
            <a:off x="457200" y="2257425"/>
            <a:ext cx="4038600" cy="3868740"/>
          </a:xfrm>
        </p:spPr>
        <p:txBody>
          <a:bodyPr/>
          <a:lstStyle/>
          <a:p>
            <a:r>
              <a:rPr lang="en-GB"/>
              <a:t>Graphics Projects:</a:t>
            </a:r>
          </a:p>
        </p:txBody>
      </p:sp>
      <p:sp>
        <p:nvSpPr>
          <p:cNvPr id="4" name="Content Placeholder 3">
            <a:extLst>
              <a:ext uri="{FF2B5EF4-FFF2-40B4-BE49-F238E27FC236}">
                <a16:creationId xmlns:a16="http://schemas.microsoft.com/office/drawing/2014/main" id="{CBD6199D-E9CD-E711-385F-F157D98E6522}"/>
              </a:ext>
            </a:extLst>
          </p:cNvPr>
          <p:cNvSpPr>
            <a:spLocks noGrp="1"/>
          </p:cNvSpPr>
          <p:nvPr>
            <p:ph sz="half" idx="2"/>
          </p:nvPr>
        </p:nvSpPr>
        <p:spPr>
          <a:xfrm>
            <a:off x="4648200" y="2257425"/>
            <a:ext cx="4038600" cy="3868740"/>
          </a:xfrm>
        </p:spPr>
        <p:txBody>
          <a:bodyPr/>
          <a:lstStyle/>
          <a:p>
            <a:r>
              <a:rPr lang="en-GB"/>
              <a:t>Resistant Material Projects:</a:t>
            </a:r>
          </a:p>
        </p:txBody>
      </p:sp>
      <p:pic>
        <p:nvPicPr>
          <p:cNvPr id="5" name="Picture 14" descr="24 Best Board Games of All Time">
            <a:extLst>
              <a:ext uri="{FF2B5EF4-FFF2-40B4-BE49-F238E27FC236}">
                <a16:creationId xmlns:a16="http://schemas.microsoft.com/office/drawing/2014/main" id="{68C58C80-F08A-986C-1EC5-223ADDA307C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31384" y="2937313"/>
            <a:ext cx="2424982" cy="13644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Why Promotional Material Can Help Market Your Company">
            <a:extLst>
              <a:ext uri="{FF2B5EF4-FFF2-40B4-BE49-F238E27FC236}">
                <a16:creationId xmlns:a16="http://schemas.microsoft.com/office/drawing/2014/main" id="{D8D1D321-ADA2-FF9F-4112-BB11FEFA782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735" y="3250408"/>
            <a:ext cx="1634324" cy="1142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tom Food Packaging | Personalised Food Packaging">
            <a:extLst>
              <a:ext uri="{FF2B5EF4-FFF2-40B4-BE49-F238E27FC236}">
                <a16:creationId xmlns:a16="http://schemas.microsoft.com/office/drawing/2014/main" id="{68ABFBBD-3B0A-BE90-5EB8-8F95968DAA3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34832" y="4441018"/>
            <a:ext cx="2175272" cy="14475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Gold Coffee Table - Limited Abode">
            <a:extLst>
              <a:ext uri="{FF2B5EF4-FFF2-40B4-BE49-F238E27FC236}">
                <a16:creationId xmlns:a16="http://schemas.microsoft.com/office/drawing/2014/main" id="{0E571880-D9D6-5B41-8EC9-FD88BA403E6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63395" y="3086114"/>
            <a:ext cx="1249221" cy="12492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Best second hand jewellery shops online 2023 | Evening Standard">
            <a:extLst>
              <a:ext uri="{FF2B5EF4-FFF2-40B4-BE49-F238E27FC236}">
                <a16:creationId xmlns:a16="http://schemas.microsoft.com/office/drawing/2014/main" id="{80314C74-033D-7469-B804-8A0F2437D8D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60800" y="4498168"/>
            <a:ext cx="2214563" cy="11644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Bernd Hiller &amp; Sohn Master Cello Stradivari 4/4">
            <a:extLst>
              <a:ext uri="{FF2B5EF4-FFF2-40B4-BE49-F238E27FC236}">
                <a16:creationId xmlns:a16="http://schemas.microsoft.com/office/drawing/2014/main" id="{2C64A11B-68B7-CA0A-0A10-26F979D8004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67721" y="3132943"/>
            <a:ext cx="847399" cy="2337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852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2162671"/>
          </a:xfrm>
        </p:spPr>
        <p:txBody>
          <a:bodyPr>
            <a:normAutofit/>
          </a:bodyPr>
          <a:lstStyle/>
          <a:p>
            <a:r>
              <a:rPr lang="en-GB">
                <a:ea typeface="Kozuka Gothic Pro B" panose="020B0800000000000000" pitchFamily="34" charset="-128"/>
              </a:rPr>
              <a:t>GCSE Computer Science </a:t>
            </a:r>
            <a:br>
              <a:rPr lang="en-GB">
                <a:ea typeface="Kozuka Gothic Pro B" panose="020B0800000000000000" pitchFamily="34" charset="-128"/>
              </a:rPr>
            </a:br>
            <a:br>
              <a:rPr lang="en-GB">
                <a:ea typeface="Kozuka Gothic Pro B" panose="020B0800000000000000" pitchFamily="34" charset="-128"/>
              </a:rPr>
            </a:br>
            <a:r>
              <a:rPr lang="en-GB"/>
              <a:t>BTEC Tech Award in Digital Information Technology</a:t>
            </a:r>
            <a:endParaRPr lang="en-GB">
              <a:ea typeface="Kozuka Gothic Pro B" panose="020B0800000000000000" pitchFamily="34" charset="-128"/>
            </a:endParaRPr>
          </a:p>
        </p:txBody>
      </p:sp>
      <p:pic>
        <p:nvPicPr>
          <p:cNvPr id="3" name="Picture 2">
            <a:extLst>
              <a:ext uri="{FF2B5EF4-FFF2-40B4-BE49-F238E27FC236}">
                <a16:creationId xmlns:a16="http://schemas.microsoft.com/office/drawing/2014/main" id="{20465EA5-7EF0-42D4-8805-A8057D4D70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31245" y="5129633"/>
            <a:ext cx="1222436" cy="1323703"/>
          </a:xfrm>
          <a:prstGeom prst="rect">
            <a:avLst/>
          </a:prstGeom>
        </p:spPr>
      </p:pic>
    </p:spTree>
    <p:extLst>
      <p:ext uri="{BB962C8B-B14F-4D97-AF65-F5344CB8AC3E}">
        <p14:creationId xmlns:p14="http://schemas.microsoft.com/office/powerpoint/2010/main" val="21582368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D1863-516D-096B-3B41-3EE7D754E201}"/>
              </a:ext>
            </a:extLst>
          </p:cNvPr>
          <p:cNvSpPr>
            <a:spLocks noGrp="1"/>
          </p:cNvSpPr>
          <p:nvPr>
            <p:ph type="title"/>
          </p:nvPr>
        </p:nvSpPr>
        <p:spPr/>
        <p:txBody>
          <a:bodyPr/>
          <a:lstStyle/>
          <a:p>
            <a:r>
              <a:rPr lang="en-GB"/>
              <a:t>GCSE Computer Science</a:t>
            </a:r>
          </a:p>
        </p:txBody>
      </p:sp>
      <p:sp>
        <p:nvSpPr>
          <p:cNvPr id="3" name="Content Placeholder 2">
            <a:extLst>
              <a:ext uri="{FF2B5EF4-FFF2-40B4-BE49-F238E27FC236}">
                <a16:creationId xmlns:a16="http://schemas.microsoft.com/office/drawing/2014/main" id="{EF2DB380-0EB5-0466-FC43-18BCD9F61BE3}"/>
              </a:ext>
            </a:extLst>
          </p:cNvPr>
          <p:cNvSpPr>
            <a:spLocks noGrp="1"/>
          </p:cNvSpPr>
          <p:nvPr>
            <p:ph idx="1"/>
          </p:nvPr>
        </p:nvSpPr>
        <p:spPr/>
        <p:txBody>
          <a:bodyPr/>
          <a:lstStyle/>
          <a:p>
            <a:r>
              <a:rPr lang="en-GB"/>
              <a:t>Learn to program using Visual Basic</a:t>
            </a:r>
          </a:p>
          <a:p>
            <a:r>
              <a:rPr lang="en-GB"/>
              <a:t>Brilliant if you enjoy problem solving and the programming elements of the course</a:t>
            </a:r>
          </a:p>
          <a:p>
            <a:r>
              <a:rPr lang="en-GB"/>
              <a:t>Important if you wish to pursue Computer Science at A Level, wish to study it at University or would like a job which requires programming</a:t>
            </a:r>
          </a:p>
          <a:p>
            <a:pPr marL="0" indent="0">
              <a:buNone/>
            </a:pPr>
            <a:endParaRPr lang="en-GB"/>
          </a:p>
          <a:p>
            <a:pPr marL="0" indent="0">
              <a:buNone/>
            </a:pPr>
            <a:r>
              <a:rPr lang="en-GB"/>
              <a:t>100% exam with 2 papers:</a:t>
            </a:r>
          </a:p>
          <a:p>
            <a:pPr marL="0" indent="0">
              <a:buNone/>
            </a:pPr>
            <a:r>
              <a:rPr lang="en-GB"/>
              <a:t>Paper 1: Programming</a:t>
            </a:r>
          </a:p>
          <a:p>
            <a:pPr marL="0" indent="0">
              <a:buNone/>
            </a:pPr>
            <a:r>
              <a:rPr lang="en-GB"/>
              <a:t>Paper 2: Computer Science Theory</a:t>
            </a:r>
          </a:p>
          <a:p>
            <a:pPr marL="0" indent="0">
              <a:buNone/>
            </a:pPr>
            <a:endParaRPr lang="en-GB"/>
          </a:p>
          <a:p>
            <a:pPr marL="0" indent="0">
              <a:buNone/>
            </a:pPr>
            <a:endParaRPr lang="en-GB"/>
          </a:p>
        </p:txBody>
      </p:sp>
    </p:spTree>
    <p:extLst>
      <p:ext uri="{BB962C8B-B14F-4D97-AF65-F5344CB8AC3E}">
        <p14:creationId xmlns:p14="http://schemas.microsoft.com/office/powerpoint/2010/main" val="16592813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D1863-516D-096B-3B41-3EE7D754E201}"/>
              </a:ext>
            </a:extLst>
          </p:cNvPr>
          <p:cNvSpPr>
            <a:spLocks noGrp="1"/>
          </p:cNvSpPr>
          <p:nvPr>
            <p:ph type="title"/>
          </p:nvPr>
        </p:nvSpPr>
        <p:spPr/>
        <p:txBody>
          <a:bodyPr/>
          <a:lstStyle/>
          <a:p>
            <a:r>
              <a:rPr lang="en-GB"/>
              <a:t>BTEC Tech Award in Digital Information Technology</a:t>
            </a:r>
          </a:p>
        </p:txBody>
      </p:sp>
      <p:sp>
        <p:nvSpPr>
          <p:cNvPr id="3" name="Content Placeholder 2">
            <a:extLst>
              <a:ext uri="{FF2B5EF4-FFF2-40B4-BE49-F238E27FC236}">
                <a16:creationId xmlns:a16="http://schemas.microsoft.com/office/drawing/2014/main" id="{EF2DB380-0EB5-0466-FC43-18BCD9F61BE3}"/>
              </a:ext>
            </a:extLst>
          </p:cNvPr>
          <p:cNvSpPr>
            <a:spLocks noGrp="1"/>
          </p:cNvSpPr>
          <p:nvPr>
            <p:ph idx="1"/>
          </p:nvPr>
        </p:nvSpPr>
        <p:spPr/>
        <p:txBody>
          <a:bodyPr>
            <a:normAutofit/>
          </a:bodyPr>
          <a:lstStyle/>
          <a:p>
            <a:r>
              <a:rPr lang="en-GB"/>
              <a:t>Learn how to make professional user interfaces in PowerPoint and also how to make complex data models using Microsoft Excel</a:t>
            </a:r>
          </a:p>
          <a:p>
            <a:r>
              <a:rPr lang="en-GB"/>
              <a:t>Brilliant if you enjoy doing coursework rather than just focussing on an exam</a:t>
            </a:r>
          </a:p>
          <a:p>
            <a:r>
              <a:rPr lang="en-GB"/>
              <a:t>Important if you wish to develop your ICT skills further but do not wish to learn how to program.</a:t>
            </a:r>
          </a:p>
          <a:p>
            <a:pPr marL="0" indent="0">
              <a:buNone/>
            </a:pPr>
            <a:endParaRPr lang="en-GB"/>
          </a:p>
          <a:p>
            <a:pPr marL="0" indent="0">
              <a:buNone/>
            </a:pPr>
            <a:r>
              <a:rPr lang="en-GB"/>
              <a:t>2 Pieces of course work done in class worth 60% of the final grade</a:t>
            </a:r>
          </a:p>
          <a:p>
            <a:pPr marL="0" indent="0">
              <a:buNone/>
            </a:pPr>
            <a:r>
              <a:rPr lang="en-GB"/>
              <a:t>1 theory exam worth 40% of the final grade</a:t>
            </a:r>
          </a:p>
          <a:p>
            <a:pPr marL="0" indent="0">
              <a:buNone/>
            </a:pPr>
            <a:endParaRPr lang="en-GB"/>
          </a:p>
          <a:p>
            <a:pPr marL="0" indent="0">
              <a:buNone/>
            </a:pPr>
            <a:endParaRPr lang="en-GB"/>
          </a:p>
        </p:txBody>
      </p:sp>
    </p:spTree>
    <p:extLst>
      <p:ext uri="{BB962C8B-B14F-4D97-AF65-F5344CB8AC3E}">
        <p14:creationId xmlns:p14="http://schemas.microsoft.com/office/powerpoint/2010/main" val="25062886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FCBF0-6388-4645-862C-6D2A8A2AF837}"/>
              </a:ext>
            </a:extLst>
          </p:cNvPr>
          <p:cNvSpPr>
            <a:spLocks noGrp="1"/>
          </p:cNvSpPr>
          <p:nvPr>
            <p:ph type="ctrTitle"/>
          </p:nvPr>
        </p:nvSpPr>
        <p:spPr>
          <a:xfrm>
            <a:off x="2411760" y="-459432"/>
            <a:ext cx="6858000" cy="1790700"/>
          </a:xfrm>
        </p:spPr>
        <p:txBody>
          <a:bodyPr/>
          <a:lstStyle/>
          <a:p>
            <a:r>
              <a:rPr lang="en-GB" b="1" u="sng"/>
              <a:t>GCSE Food Preparation &amp; Nutrition</a:t>
            </a:r>
          </a:p>
        </p:txBody>
      </p:sp>
      <p:sp>
        <p:nvSpPr>
          <p:cNvPr id="3" name="Subtitle 2">
            <a:extLst>
              <a:ext uri="{FF2B5EF4-FFF2-40B4-BE49-F238E27FC236}">
                <a16:creationId xmlns:a16="http://schemas.microsoft.com/office/drawing/2014/main" id="{8FF2F4E3-1017-4969-8437-074FA956C0A9}"/>
              </a:ext>
            </a:extLst>
          </p:cNvPr>
          <p:cNvSpPr>
            <a:spLocks noGrp="1"/>
          </p:cNvSpPr>
          <p:nvPr>
            <p:ph type="subTitle" idx="1"/>
          </p:nvPr>
        </p:nvSpPr>
        <p:spPr>
          <a:xfrm>
            <a:off x="270990" y="1410550"/>
            <a:ext cx="5184576" cy="4612963"/>
          </a:xfrm>
        </p:spPr>
        <p:txBody>
          <a:bodyPr>
            <a:noAutofit/>
          </a:bodyPr>
          <a:lstStyle/>
          <a:p>
            <a:pPr algn="l"/>
            <a:r>
              <a:rPr lang="en-GB" sz="3300"/>
              <a:t>GCSE Food Preparation and Nutrition aims to equip students with the knowledge, understanding and skills required to cook and apply the principles of food science, nutrition and healthy eating.</a:t>
            </a:r>
          </a:p>
        </p:txBody>
      </p:sp>
      <p:pic>
        <p:nvPicPr>
          <p:cNvPr id="8" name="Picture 7">
            <a:extLst>
              <a:ext uri="{FF2B5EF4-FFF2-40B4-BE49-F238E27FC236}">
                <a16:creationId xmlns:a16="http://schemas.microsoft.com/office/drawing/2014/main" id="{42F510F2-B7A8-4472-92A9-867BADDB0728}"/>
              </a:ext>
            </a:extLst>
          </p:cNvPr>
          <p:cNvPicPr>
            <a:picLocks noChangeAspect="1"/>
          </p:cNvPicPr>
          <p:nvPr/>
        </p:nvPicPr>
        <p:blipFill>
          <a:blip r:embed="rId2"/>
          <a:stretch>
            <a:fillRect/>
          </a:stretch>
        </p:blipFill>
        <p:spPr>
          <a:xfrm>
            <a:off x="5508104" y="1506315"/>
            <a:ext cx="3471815" cy="1944216"/>
          </a:xfrm>
          <a:prstGeom prst="rect">
            <a:avLst/>
          </a:prstGeom>
        </p:spPr>
      </p:pic>
      <p:pic>
        <p:nvPicPr>
          <p:cNvPr id="9" name="Picture 8">
            <a:extLst>
              <a:ext uri="{FF2B5EF4-FFF2-40B4-BE49-F238E27FC236}">
                <a16:creationId xmlns:a16="http://schemas.microsoft.com/office/drawing/2014/main" id="{66B42B66-E291-4828-BD2F-55519530BAC4}"/>
              </a:ext>
            </a:extLst>
          </p:cNvPr>
          <p:cNvPicPr>
            <a:picLocks noChangeAspect="1"/>
          </p:cNvPicPr>
          <p:nvPr/>
        </p:nvPicPr>
        <p:blipFill>
          <a:blip r:embed="rId3"/>
          <a:stretch>
            <a:fillRect/>
          </a:stretch>
        </p:blipFill>
        <p:spPr>
          <a:xfrm>
            <a:off x="5508104" y="3717032"/>
            <a:ext cx="3438044" cy="1634653"/>
          </a:xfrm>
          <a:prstGeom prst="rect">
            <a:avLst/>
          </a:prstGeom>
        </p:spPr>
      </p:pic>
      <p:pic>
        <p:nvPicPr>
          <p:cNvPr id="10" name="Picture 9">
            <a:extLst>
              <a:ext uri="{FF2B5EF4-FFF2-40B4-BE49-F238E27FC236}">
                <a16:creationId xmlns:a16="http://schemas.microsoft.com/office/drawing/2014/main" id="{3B5A0852-38EE-4661-B6CD-30AB2EF81B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31245" y="5129633"/>
            <a:ext cx="1222436" cy="1323703"/>
          </a:xfrm>
          <a:prstGeom prst="rect">
            <a:avLst/>
          </a:prstGeom>
        </p:spPr>
      </p:pic>
    </p:spTree>
    <p:extLst>
      <p:ext uri="{BB962C8B-B14F-4D97-AF65-F5344CB8AC3E}">
        <p14:creationId xmlns:p14="http://schemas.microsoft.com/office/powerpoint/2010/main" val="33304830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637BC0-0EE2-42AF-B59D-0A34631C0FE4}"/>
              </a:ext>
            </a:extLst>
          </p:cNvPr>
          <p:cNvSpPr>
            <a:spLocks noGrp="1"/>
          </p:cNvSpPr>
          <p:nvPr>
            <p:ph idx="1"/>
          </p:nvPr>
        </p:nvSpPr>
        <p:spPr>
          <a:xfrm>
            <a:off x="357809" y="1135546"/>
            <a:ext cx="8488017" cy="5029758"/>
          </a:xfrm>
        </p:spPr>
        <p:txBody>
          <a:bodyPr>
            <a:noAutofit/>
          </a:bodyPr>
          <a:lstStyle/>
          <a:p>
            <a:r>
              <a:rPr lang="en-GB" sz="2700"/>
              <a:t>The main emphasis is the development of strong practical cookery skills and techniques and a good understanding of nutrition. </a:t>
            </a:r>
          </a:p>
          <a:p>
            <a:r>
              <a:rPr lang="en-GB" sz="2700"/>
              <a:t>You will discover the essentials of food science, nutrition and how to cook. You will understand the huge global challenges that we face to supply the world with nutritious and safe food. </a:t>
            </a:r>
          </a:p>
          <a:p>
            <a:r>
              <a:rPr lang="en-GB" sz="2700"/>
              <a:t>It is another step towards creating a healthier society and improving the nation’s cooking skills as well as setting some students on the path to careers in the food and hospitality industry.</a:t>
            </a:r>
          </a:p>
        </p:txBody>
      </p:sp>
      <p:sp>
        <p:nvSpPr>
          <p:cNvPr id="4" name="Title 1">
            <a:extLst>
              <a:ext uri="{FF2B5EF4-FFF2-40B4-BE49-F238E27FC236}">
                <a16:creationId xmlns:a16="http://schemas.microsoft.com/office/drawing/2014/main" id="{E79D3F82-9C63-447A-8C80-87BFF36251EB}"/>
              </a:ext>
            </a:extLst>
          </p:cNvPr>
          <p:cNvSpPr txBox="1">
            <a:spLocks/>
          </p:cNvSpPr>
          <p:nvPr/>
        </p:nvSpPr>
        <p:spPr>
          <a:xfrm>
            <a:off x="2051720" y="-410157"/>
            <a:ext cx="6858000" cy="1790700"/>
          </a:xfrm>
          <a:prstGeom prst="rect">
            <a:avLst/>
          </a:prstGeom>
        </p:spPr>
        <p:txBody>
          <a:bodyPr vert="horz" lIns="91440" tIns="45720" rIns="91440" bIns="45720" rtlCol="0" anchor="ctr">
            <a:noAutofit/>
          </a:bodyPr>
          <a:lstStyle>
            <a:lvl1pPr algn="r" rtl="0" eaLnBrk="1" fontAlgn="base" hangingPunct="1">
              <a:spcBef>
                <a:spcPct val="0"/>
              </a:spcBef>
              <a:spcAft>
                <a:spcPct val="0"/>
              </a:spcAft>
              <a:defRPr sz="2100">
                <a:solidFill>
                  <a:srgbClr val="881419"/>
                </a:solidFill>
                <a:effectLst>
                  <a:outerShdw blurRad="38100" dist="38100" dir="2700000" algn="tl">
                    <a:srgbClr val="000000">
                      <a:alpha val="43137"/>
                    </a:srgbClr>
                  </a:outerShdw>
                </a:effectLst>
                <a:latin typeface="Century Gothic" panose="020B0502020202020204" pitchFamily="34" charset="0"/>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r>
              <a:rPr lang="en-GB" b="1" u="sng" kern="0"/>
              <a:t>GCSE Food Preparation &amp; Nutrition: Content</a:t>
            </a:r>
          </a:p>
        </p:txBody>
      </p:sp>
    </p:spTree>
    <p:extLst>
      <p:ext uri="{BB962C8B-B14F-4D97-AF65-F5344CB8AC3E}">
        <p14:creationId xmlns:p14="http://schemas.microsoft.com/office/powerpoint/2010/main" val="1653678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5148064" y="332656"/>
            <a:ext cx="3672408" cy="523220"/>
          </a:xfrm>
          <a:prstGeom prst="rect">
            <a:avLst/>
          </a:prstGeom>
          <a:noFill/>
          <a:ln>
            <a:noFill/>
          </a:ln>
          <a:effectLst/>
          <a:extLst>
            <a:ext uri="{909E8E84-426E-40DD-AFC4-6F175D3DCCD1}">
              <a14:hiddenFill xmlns:a14="http://schemas.microsoft.com/office/drawing/2010/main">
                <a:solidFill>
                  <a:srgbClr val="33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rgbClr val="FFFFFF"/>
                </a:solidFill>
                <a:latin typeface="Times New Roman" panose="02020603050405020304" pitchFamily="18" charset="0"/>
              </a:defRPr>
            </a:lvl1pPr>
            <a:lvl2pPr marL="742950" indent="-285750">
              <a:defRPr sz="3600">
                <a:solidFill>
                  <a:srgbClr val="FFFFFF"/>
                </a:solidFill>
                <a:latin typeface="Times New Roman" panose="02020603050405020304" pitchFamily="18" charset="0"/>
              </a:defRPr>
            </a:lvl2pPr>
            <a:lvl3pPr marL="1143000" indent="-228600">
              <a:defRPr sz="3600">
                <a:solidFill>
                  <a:srgbClr val="FFFFFF"/>
                </a:solidFill>
                <a:latin typeface="Times New Roman" panose="02020603050405020304" pitchFamily="18" charset="0"/>
              </a:defRPr>
            </a:lvl3pPr>
            <a:lvl4pPr marL="1600200" indent="-228600">
              <a:defRPr sz="3600">
                <a:solidFill>
                  <a:srgbClr val="FFFFFF"/>
                </a:solidFill>
                <a:latin typeface="Times New Roman" panose="02020603050405020304" pitchFamily="18" charset="0"/>
              </a:defRPr>
            </a:lvl4pPr>
            <a:lvl5pPr marL="2057400" indent="-228600">
              <a:defRPr sz="3600">
                <a:solidFill>
                  <a:srgbClr val="FFFFFF"/>
                </a:solidFill>
                <a:latin typeface="Times New Roman" panose="02020603050405020304" pitchFamily="18" charset="0"/>
              </a:defRPr>
            </a:lvl5pPr>
            <a:lvl6pPr marL="2514600" indent="-228600" algn="ctr" eaLnBrk="0" fontAlgn="base" hangingPunct="0">
              <a:spcBef>
                <a:spcPct val="0"/>
              </a:spcBef>
              <a:spcAft>
                <a:spcPct val="0"/>
              </a:spcAft>
              <a:defRPr sz="3600">
                <a:solidFill>
                  <a:srgbClr val="FFFFFF"/>
                </a:solidFill>
                <a:latin typeface="Times New Roman" panose="02020603050405020304" pitchFamily="18" charset="0"/>
              </a:defRPr>
            </a:lvl6pPr>
            <a:lvl7pPr marL="2971800" indent="-228600" algn="ctr" eaLnBrk="0" fontAlgn="base" hangingPunct="0">
              <a:spcBef>
                <a:spcPct val="0"/>
              </a:spcBef>
              <a:spcAft>
                <a:spcPct val="0"/>
              </a:spcAft>
              <a:defRPr sz="3600">
                <a:solidFill>
                  <a:srgbClr val="FFFFFF"/>
                </a:solidFill>
                <a:latin typeface="Times New Roman" panose="02020603050405020304" pitchFamily="18" charset="0"/>
              </a:defRPr>
            </a:lvl7pPr>
            <a:lvl8pPr marL="3429000" indent="-228600" algn="ctr" eaLnBrk="0" fontAlgn="base" hangingPunct="0">
              <a:spcBef>
                <a:spcPct val="0"/>
              </a:spcBef>
              <a:spcAft>
                <a:spcPct val="0"/>
              </a:spcAft>
              <a:defRPr sz="3600">
                <a:solidFill>
                  <a:srgbClr val="FFFFFF"/>
                </a:solidFill>
                <a:latin typeface="Times New Roman" panose="02020603050405020304" pitchFamily="18" charset="0"/>
              </a:defRPr>
            </a:lvl8pPr>
            <a:lvl9pPr marL="3886200" indent="-228600" algn="ctr" eaLnBrk="0" fontAlgn="base" hangingPunct="0">
              <a:spcBef>
                <a:spcPct val="0"/>
              </a:spcBef>
              <a:spcAft>
                <a:spcPct val="0"/>
              </a:spcAft>
              <a:defRPr sz="3600">
                <a:solidFill>
                  <a:srgbClr val="FFFFFF"/>
                </a:solidFill>
                <a:latin typeface="Times New Roman" panose="02020603050405020304" pitchFamily="18" charset="0"/>
              </a:defRPr>
            </a:lvl9pPr>
          </a:lstStyle>
          <a:p>
            <a:pPr algn="r">
              <a:spcBef>
                <a:spcPct val="50000"/>
              </a:spcBef>
            </a:pPr>
            <a:r>
              <a:rPr lang="en-GB" altLang="en-US" sz="2800">
                <a:solidFill>
                  <a:srgbClr val="8F1D24"/>
                </a:solidFill>
                <a:effectLst>
                  <a:outerShdw blurRad="38100" dist="38100" dir="2700000" algn="tl">
                    <a:srgbClr val="000000">
                      <a:alpha val="43137"/>
                    </a:srgbClr>
                  </a:outerShdw>
                </a:effectLst>
                <a:latin typeface="Century Gothic" panose="020B0502020202020204" pitchFamily="34" charset="0"/>
              </a:rPr>
              <a:t>Timeline 2024</a:t>
            </a:r>
          </a:p>
        </p:txBody>
      </p:sp>
      <p:sp>
        <p:nvSpPr>
          <p:cNvPr id="38915" name="Text Box 3"/>
          <p:cNvSpPr txBox="1">
            <a:spLocks noChangeArrowheads="1"/>
          </p:cNvSpPr>
          <p:nvPr/>
        </p:nvSpPr>
        <p:spPr bwMode="auto">
          <a:xfrm>
            <a:off x="179512" y="1196975"/>
            <a:ext cx="8784976" cy="4093428"/>
          </a:xfrm>
          <a:prstGeom prst="rect">
            <a:avLst/>
          </a:prstGeom>
          <a:noFill/>
          <a:ln>
            <a:noFill/>
          </a:ln>
          <a:effectLst/>
          <a:extLst>
            <a:ext uri="{909E8E84-426E-40DD-AFC4-6F175D3DCCD1}">
              <a14:hiddenFill xmlns:a14="http://schemas.microsoft.com/office/drawing/2010/main">
                <a:solidFill>
                  <a:srgbClr val="33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rgbClr val="FFFFFF"/>
                </a:solidFill>
                <a:latin typeface="Times New Roman" panose="02020603050405020304" pitchFamily="18" charset="0"/>
              </a:defRPr>
            </a:lvl1pPr>
            <a:lvl2pPr marL="742950" indent="-285750">
              <a:defRPr sz="3600">
                <a:solidFill>
                  <a:srgbClr val="FFFFFF"/>
                </a:solidFill>
                <a:latin typeface="Times New Roman" panose="02020603050405020304" pitchFamily="18" charset="0"/>
              </a:defRPr>
            </a:lvl2pPr>
            <a:lvl3pPr>
              <a:defRPr sz="3600">
                <a:solidFill>
                  <a:srgbClr val="FFFFFF"/>
                </a:solidFill>
                <a:latin typeface="Times New Roman" panose="02020603050405020304" pitchFamily="18" charset="0"/>
              </a:defRPr>
            </a:lvl3pPr>
            <a:lvl4pPr marL="1600200" indent="-228600">
              <a:defRPr sz="3600">
                <a:solidFill>
                  <a:srgbClr val="FFFFFF"/>
                </a:solidFill>
                <a:latin typeface="Times New Roman" panose="02020603050405020304" pitchFamily="18" charset="0"/>
              </a:defRPr>
            </a:lvl4pPr>
            <a:lvl5pPr marL="2057400" indent="-228600">
              <a:defRPr sz="3600">
                <a:solidFill>
                  <a:srgbClr val="FFFFFF"/>
                </a:solidFill>
                <a:latin typeface="Times New Roman" panose="02020603050405020304" pitchFamily="18" charset="0"/>
              </a:defRPr>
            </a:lvl5pPr>
            <a:lvl6pPr marL="2514600" indent="-228600" algn="ctr" eaLnBrk="0" fontAlgn="base" hangingPunct="0">
              <a:spcBef>
                <a:spcPct val="0"/>
              </a:spcBef>
              <a:spcAft>
                <a:spcPct val="0"/>
              </a:spcAft>
              <a:defRPr sz="3600">
                <a:solidFill>
                  <a:srgbClr val="FFFFFF"/>
                </a:solidFill>
                <a:latin typeface="Times New Roman" panose="02020603050405020304" pitchFamily="18" charset="0"/>
              </a:defRPr>
            </a:lvl6pPr>
            <a:lvl7pPr marL="2971800" indent="-228600" algn="ctr" eaLnBrk="0" fontAlgn="base" hangingPunct="0">
              <a:spcBef>
                <a:spcPct val="0"/>
              </a:spcBef>
              <a:spcAft>
                <a:spcPct val="0"/>
              </a:spcAft>
              <a:defRPr sz="3600">
                <a:solidFill>
                  <a:srgbClr val="FFFFFF"/>
                </a:solidFill>
                <a:latin typeface="Times New Roman" panose="02020603050405020304" pitchFamily="18" charset="0"/>
              </a:defRPr>
            </a:lvl7pPr>
            <a:lvl8pPr marL="3429000" indent="-228600" algn="ctr" eaLnBrk="0" fontAlgn="base" hangingPunct="0">
              <a:spcBef>
                <a:spcPct val="0"/>
              </a:spcBef>
              <a:spcAft>
                <a:spcPct val="0"/>
              </a:spcAft>
              <a:defRPr sz="3600">
                <a:solidFill>
                  <a:srgbClr val="FFFFFF"/>
                </a:solidFill>
                <a:latin typeface="Times New Roman" panose="02020603050405020304" pitchFamily="18" charset="0"/>
              </a:defRPr>
            </a:lvl8pPr>
            <a:lvl9pPr marL="3886200" indent="-228600" algn="ctr" eaLnBrk="0" fontAlgn="base" hangingPunct="0">
              <a:spcBef>
                <a:spcPct val="0"/>
              </a:spcBef>
              <a:spcAft>
                <a:spcPct val="0"/>
              </a:spcAft>
              <a:defRPr sz="3600">
                <a:solidFill>
                  <a:srgbClr val="FFFFFF"/>
                </a:solidFill>
                <a:latin typeface="Times New Roman" panose="02020603050405020304" pitchFamily="18" charset="0"/>
              </a:defRPr>
            </a:lvl9pPr>
          </a:lstStyle>
          <a:p>
            <a:pPr algn="l"/>
            <a:r>
              <a:rPr lang="en-GB" altLang="en-US" sz="2000">
                <a:solidFill>
                  <a:schemeClr val="tx1"/>
                </a:solidFill>
                <a:latin typeface="Century Gothic" panose="020B0502020202020204" pitchFamily="34" charset="0"/>
              </a:rPr>
              <a:t>23</a:t>
            </a:r>
            <a:r>
              <a:rPr lang="en-GB" altLang="en-US" sz="2000" baseline="30000">
                <a:solidFill>
                  <a:schemeClr val="tx1"/>
                </a:solidFill>
                <a:latin typeface="Century Gothic" panose="020B0502020202020204" pitchFamily="34" charset="0"/>
              </a:rPr>
              <a:t>rd</a:t>
            </a:r>
            <a:r>
              <a:rPr lang="en-GB" altLang="en-US" sz="2000">
                <a:solidFill>
                  <a:schemeClr val="tx1"/>
                </a:solidFill>
                <a:latin typeface="Century Gothic" panose="020B0502020202020204" pitchFamily="34" charset="0"/>
              </a:rPr>
              <a:t> January		Year 9 Tutors interview their students</a:t>
            </a:r>
          </a:p>
          <a:p>
            <a:pPr algn="l"/>
            <a:endParaRPr lang="en-GB" altLang="en-US" sz="2000">
              <a:solidFill>
                <a:schemeClr val="tx1"/>
              </a:solidFill>
              <a:latin typeface="Century Gothic" panose="020B0502020202020204" pitchFamily="34" charset="0"/>
            </a:endParaRPr>
          </a:p>
          <a:p>
            <a:pPr algn="l"/>
            <a:r>
              <a:rPr lang="en-GB" altLang="en-US" sz="2000">
                <a:solidFill>
                  <a:schemeClr val="tx1"/>
                </a:solidFill>
                <a:latin typeface="Century Gothic" panose="020B0502020202020204" pitchFamily="34" charset="0"/>
              </a:rPr>
              <a:t>25</a:t>
            </a:r>
            <a:r>
              <a:rPr lang="en-GB" altLang="en-US" sz="2000" baseline="30000">
                <a:solidFill>
                  <a:schemeClr val="tx1"/>
                </a:solidFill>
                <a:latin typeface="Century Gothic" panose="020B0502020202020204" pitchFamily="34" charset="0"/>
              </a:rPr>
              <a:t>th</a:t>
            </a:r>
            <a:r>
              <a:rPr lang="en-GB" altLang="en-US" sz="2000">
                <a:solidFill>
                  <a:schemeClr val="tx1"/>
                </a:solidFill>
                <a:latin typeface="Century Gothic" panose="020B0502020202020204" pitchFamily="34" charset="0"/>
              </a:rPr>
              <a:t> January		Parents’ Evening 4.30-7.00pm – 9B, 9C, 9L &amp; 9R</a:t>
            </a:r>
          </a:p>
          <a:p>
            <a:pPr algn="l"/>
            <a:endParaRPr lang="en-GB" altLang="en-US" sz="2000">
              <a:solidFill>
                <a:schemeClr val="tx1"/>
              </a:solidFill>
              <a:latin typeface="Century Gothic" panose="020B0502020202020204" pitchFamily="34" charset="0"/>
            </a:endParaRPr>
          </a:p>
          <a:p>
            <a:pPr algn="l"/>
            <a:r>
              <a:rPr lang="en-GB" altLang="en-US" sz="2000">
                <a:solidFill>
                  <a:schemeClr val="tx1"/>
                </a:solidFill>
                <a:latin typeface="Century Gothic" panose="020B0502020202020204" pitchFamily="34" charset="0"/>
              </a:rPr>
              <a:t>30</a:t>
            </a:r>
            <a:r>
              <a:rPr lang="en-GB" altLang="en-US" sz="2000" baseline="30000">
                <a:solidFill>
                  <a:schemeClr val="tx1"/>
                </a:solidFill>
                <a:latin typeface="Century Gothic" panose="020B0502020202020204" pitchFamily="34" charset="0"/>
              </a:rPr>
              <a:t>th</a:t>
            </a:r>
            <a:r>
              <a:rPr lang="en-GB" altLang="en-US" sz="2000">
                <a:solidFill>
                  <a:schemeClr val="tx1"/>
                </a:solidFill>
                <a:latin typeface="Century Gothic" panose="020B0502020202020204" pitchFamily="34" charset="0"/>
              </a:rPr>
              <a:t> January		Year 9 Tutors interview their students</a:t>
            </a:r>
          </a:p>
          <a:p>
            <a:pPr algn="l"/>
            <a:endParaRPr lang="en-GB" altLang="en-US" sz="2000">
              <a:solidFill>
                <a:schemeClr val="tx1"/>
              </a:solidFill>
              <a:latin typeface="Century Gothic" panose="020B0502020202020204" pitchFamily="34" charset="0"/>
            </a:endParaRPr>
          </a:p>
          <a:p>
            <a:pPr algn="l"/>
            <a:r>
              <a:rPr lang="en-GB" altLang="en-US" sz="2000">
                <a:solidFill>
                  <a:schemeClr val="tx1"/>
                </a:solidFill>
                <a:latin typeface="Century Gothic" panose="020B0502020202020204" pitchFamily="34" charset="0"/>
              </a:rPr>
              <a:t>1</a:t>
            </a:r>
            <a:r>
              <a:rPr lang="en-GB" altLang="en-US" sz="2000" baseline="30000">
                <a:solidFill>
                  <a:schemeClr val="tx1"/>
                </a:solidFill>
                <a:latin typeface="Century Gothic" panose="020B0502020202020204" pitchFamily="34" charset="0"/>
              </a:rPr>
              <a:t>st</a:t>
            </a:r>
            <a:r>
              <a:rPr lang="en-GB" altLang="en-US" sz="2000">
                <a:solidFill>
                  <a:schemeClr val="tx1"/>
                </a:solidFill>
                <a:latin typeface="Century Gothic" panose="020B0502020202020204" pitchFamily="34" charset="0"/>
              </a:rPr>
              <a:t> February 		Parents’ Evening 4.30-7.00pm – 9E, 9N, 9U &amp; 9S</a:t>
            </a:r>
            <a:endParaRPr lang="en-GB" altLang="en-US" sz="2400">
              <a:solidFill>
                <a:schemeClr val="tx1"/>
              </a:solidFill>
              <a:latin typeface="Century Gothic" panose="020B0502020202020204" pitchFamily="34" charset="0"/>
            </a:endParaRPr>
          </a:p>
          <a:p>
            <a:pPr algn="l"/>
            <a:endParaRPr lang="en-GB" altLang="en-US" sz="2000">
              <a:solidFill>
                <a:schemeClr val="tx1"/>
              </a:solidFill>
              <a:latin typeface="Century Gothic" panose="020B0502020202020204" pitchFamily="34" charset="0"/>
            </a:endParaRPr>
          </a:p>
          <a:p>
            <a:pPr algn="l"/>
            <a:r>
              <a:rPr lang="en-GB" altLang="en-US" sz="2000">
                <a:solidFill>
                  <a:schemeClr val="tx1"/>
                </a:solidFill>
                <a:latin typeface="Century Gothic" panose="020B0502020202020204" pitchFamily="34" charset="0"/>
              </a:rPr>
              <a:t>2</a:t>
            </a:r>
            <a:r>
              <a:rPr lang="en-GB" altLang="en-US" sz="2000" baseline="30000">
                <a:solidFill>
                  <a:schemeClr val="tx1"/>
                </a:solidFill>
                <a:latin typeface="Century Gothic" panose="020B0502020202020204" pitchFamily="34" charset="0"/>
              </a:rPr>
              <a:t>nd</a:t>
            </a:r>
            <a:r>
              <a:rPr lang="en-GB" altLang="en-US" sz="2000">
                <a:solidFill>
                  <a:schemeClr val="tx1"/>
                </a:solidFill>
                <a:latin typeface="Century Gothic" panose="020B0502020202020204" pitchFamily="34" charset="0"/>
              </a:rPr>
              <a:t> February 		Tutors submit student options</a:t>
            </a:r>
          </a:p>
          <a:p>
            <a:pPr algn="l"/>
            <a:endParaRPr lang="en-GB" altLang="en-US" sz="2000">
              <a:solidFill>
                <a:schemeClr val="tx1"/>
              </a:solidFill>
              <a:latin typeface="Century Gothic" panose="020B0502020202020204" pitchFamily="34" charset="0"/>
            </a:endParaRPr>
          </a:p>
          <a:p>
            <a:pPr algn="l"/>
            <a:r>
              <a:rPr lang="en-GB" altLang="en-US" sz="2000">
                <a:solidFill>
                  <a:schemeClr val="tx1"/>
                </a:solidFill>
                <a:latin typeface="Century Gothic" panose="020B0502020202020204" pitchFamily="34" charset="0"/>
              </a:rPr>
              <a:t>W/b 5</a:t>
            </a:r>
            <a:r>
              <a:rPr lang="en-GB" altLang="en-US" sz="2000" baseline="30000">
                <a:solidFill>
                  <a:schemeClr val="tx1"/>
                </a:solidFill>
                <a:latin typeface="Century Gothic" panose="020B0502020202020204" pitchFamily="34" charset="0"/>
              </a:rPr>
              <a:t>th</a:t>
            </a:r>
            <a:r>
              <a:rPr lang="en-GB" altLang="en-US" sz="2000">
                <a:solidFill>
                  <a:schemeClr val="tx1"/>
                </a:solidFill>
                <a:latin typeface="Century Gothic" panose="020B0502020202020204" pitchFamily="34" charset="0"/>
              </a:rPr>
              <a:t> February	Pastoral Team interviews where required</a:t>
            </a:r>
          </a:p>
          <a:p>
            <a:pPr algn="l"/>
            <a:endParaRPr lang="en-GB" altLang="en-US" sz="2000">
              <a:solidFill>
                <a:schemeClr val="tx1"/>
              </a:solidFill>
              <a:latin typeface="Century Gothic" panose="020B0502020202020204" pitchFamily="34" charset="0"/>
            </a:endParaRPr>
          </a:p>
          <a:p>
            <a:pPr algn="l"/>
            <a:r>
              <a:rPr lang="en-GB" altLang="en-US" sz="2000">
                <a:solidFill>
                  <a:schemeClr val="tx1"/>
                </a:solidFill>
                <a:latin typeface="Century Gothic" panose="020B0502020202020204" pitchFamily="34" charset="0"/>
              </a:rPr>
              <a:t>9</a:t>
            </a:r>
            <a:r>
              <a:rPr lang="en-GB" altLang="en-US" sz="2000" baseline="30000">
                <a:solidFill>
                  <a:schemeClr val="tx1"/>
                </a:solidFill>
                <a:latin typeface="Century Gothic" panose="020B0502020202020204" pitchFamily="34" charset="0"/>
              </a:rPr>
              <a:t>th</a:t>
            </a:r>
            <a:r>
              <a:rPr lang="en-GB" altLang="en-US" sz="2000">
                <a:solidFill>
                  <a:schemeClr val="tx1"/>
                </a:solidFill>
                <a:latin typeface="Century Gothic" panose="020B0502020202020204" pitchFamily="34" charset="0"/>
              </a:rPr>
              <a:t> February		Final Options choices submitted</a:t>
            </a:r>
          </a:p>
        </p:txBody>
      </p:sp>
      <p:pic>
        <p:nvPicPr>
          <p:cNvPr id="4" name="Picture 3">
            <a:extLst>
              <a:ext uri="{FF2B5EF4-FFF2-40B4-BE49-F238E27FC236}">
                <a16:creationId xmlns:a16="http://schemas.microsoft.com/office/drawing/2014/main" id="{FC30AD95-DBEC-4534-90C7-07A9C5BAC8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31245" y="5057625"/>
            <a:ext cx="1222436" cy="1323703"/>
          </a:xfrm>
          <a:prstGeom prst="rect">
            <a:avLst/>
          </a:prstGeom>
        </p:spPr>
      </p:pic>
    </p:spTree>
    <p:extLst>
      <p:ext uri="{BB962C8B-B14F-4D97-AF65-F5344CB8AC3E}">
        <p14:creationId xmlns:p14="http://schemas.microsoft.com/office/powerpoint/2010/main" val="3991135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10A057-DAA1-4281-AC37-61286402976E}"/>
              </a:ext>
            </a:extLst>
          </p:cNvPr>
          <p:cNvSpPr>
            <a:spLocks noGrp="1"/>
          </p:cNvSpPr>
          <p:nvPr>
            <p:ph idx="1"/>
          </p:nvPr>
        </p:nvSpPr>
        <p:spPr>
          <a:xfrm>
            <a:off x="178905" y="976519"/>
            <a:ext cx="8336446" cy="4909931"/>
          </a:xfrm>
        </p:spPr>
        <p:txBody>
          <a:bodyPr>
            <a:normAutofit fontScale="25000" lnSpcReduction="20000"/>
          </a:bodyPr>
          <a:lstStyle/>
          <a:p>
            <a:pPr marL="0" indent="0">
              <a:buNone/>
            </a:pPr>
            <a:r>
              <a:rPr lang="en-GB" sz="9600"/>
              <a:t> </a:t>
            </a:r>
          </a:p>
          <a:p>
            <a:pPr marL="0" indent="0">
              <a:buNone/>
            </a:pPr>
            <a:r>
              <a:rPr lang="en-GB" sz="9600" b="1"/>
              <a:t>Food Preparation and Nutrition written exam </a:t>
            </a:r>
            <a:endParaRPr lang="en-GB" sz="9600"/>
          </a:p>
          <a:p>
            <a:r>
              <a:rPr lang="en-GB" sz="9600"/>
              <a:t>1 hour 30 minutes 			</a:t>
            </a:r>
            <a:r>
              <a:rPr lang="en-GB" sz="9600" b="1"/>
              <a:t>50% </a:t>
            </a:r>
            <a:r>
              <a:rPr lang="en-GB" sz="9600"/>
              <a:t>of total GCSE 	</a:t>
            </a:r>
          </a:p>
          <a:p>
            <a:pPr marL="0" indent="0">
              <a:buNone/>
            </a:pPr>
            <a:r>
              <a:rPr lang="en-GB" sz="9300" b="1"/>
              <a:t>Food Investigation Task (Scientific investigation)</a:t>
            </a:r>
          </a:p>
          <a:p>
            <a:r>
              <a:rPr lang="en-GB" sz="9600"/>
              <a:t>45 marks </a:t>
            </a:r>
          </a:p>
          <a:p>
            <a:r>
              <a:rPr lang="en-GB" sz="9600"/>
              <a:t>Non-examined assessment (NEA) 	</a:t>
            </a:r>
            <a:r>
              <a:rPr lang="en-GB" sz="9600" b="1"/>
              <a:t>15% </a:t>
            </a:r>
            <a:r>
              <a:rPr lang="en-GB" sz="9600"/>
              <a:t>of total GCSE 	</a:t>
            </a:r>
          </a:p>
          <a:p>
            <a:endParaRPr lang="en-GB" sz="9600"/>
          </a:p>
          <a:p>
            <a:pPr marL="0" indent="0">
              <a:buNone/>
            </a:pPr>
            <a:r>
              <a:rPr lang="en-GB" sz="9600" b="1"/>
              <a:t>Food Preparation Task  (Prepare 3 dishes in 3 hours)</a:t>
            </a:r>
            <a:endParaRPr lang="en-GB" sz="9600"/>
          </a:p>
          <a:p>
            <a:r>
              <a:rPr lang="en-GB" sz="9600"/>
              <a:t>105 marks </a:t>
            </a:r>
          </a:p>
          <a:p>
            <a:r>
              <a:rPr lang="en-GB" sz="9600"/>
              <a:t>Non-examined assessment (NEA) 	</a:t>
            </a:r>
            <a:r>
              <a:rPr lang="en-GB" sz="9600" b="1"/>
              <a:t>35% </a:t>
            </a:r>
            <a:r>
              <a:rPr lang="en-GB" sz="9600"/>
              <a:t>of total GCSE</a:t>
            </a:r>
            <a:endParaRPr lang="en-GB"/>
          </a:p>
        </p:txBody>
      </p:sp>
      <p:sp>
        <p:nvSpPr>
          <p:cNvPr id="4" name="Title 1">
            <a:extLst>
              <a:ext uri="{FF2B5EF4-FFF2-40B4-BE49-F238E27FC236}">
                <a16:creationId xmlns:a16="http://schemas.microsoft.com/office/drawing/2014/main" id="{3D8FD42E-FE34-4687-A2F7-7E174F5D2342}"/>
              </a:ext>
            </a:extLst>
          </p:cNvPr>
          <p:cNvSpPr txBox="1">
            <a:spLocks/>
          </p:cNvSpPr>
          <p:nvPr/>
        </p:nvSpPr>
        <p:spPr>
          <a:xfrm>
            <a:off x="2051720" y="-410157"/>
            <a:ext cx="6858000" cy="1790700"/>
          </a:xfrm>
          <a:prstGeom prst="rect">
            <a:avLst/>
          </a:prstGeom>
        </p:spPr>
        <p:txBody>
          <a:bodyPr vert="horz" lIns="91440" tIns="45720" rIns="91440" bIns="45720" rtlCol="0" anchor="ctr">
            <a:noAutofit/>
          </a:bodyPr>
          <a:lstStyle>
            <a:lvl1pPr algn="r" rtl="0" eaLnBrk="1" fontAlgn="base" hangingPunct="1">
              <a:spcBef>
                <a:spcPct val="0"/>
              </a:spcBef>
              <a:spcAft>
                <a:spcPct val="0"/>
              </a:spcAft>
              <a:defRPr sz="2100">
                <a:solidFill>
                  <a:srgbClr val="881419"/>
                </a:solidFill>
                <a:effectLst>
                  <a:outerShdw blurRad="38100" dist="38100" dir="2700000" algn="tl">
                    <a:srgbClr val="000000">
                      <a:alpha val="43137"/>
                    </a:srgbClr>
                  </a:outerShdw>
                </a:effectLst>
                <a:latin typeface="Century Gothic" panose="020B0502020202020204" pitchFamily="34" charset="0"/>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r>
              <a:rPr lang="en-GB" b="1" u="sng" kern="0"/>
              <a:t>GCSE Food Preparation &amp; Nutrition: Assessment</a:t>
            </a:r>
          </a:p>
        </p:txBody>
      </p:sp>
      <p:pic>
        <p:nvPicPr>
          <p:cNvPr id="5" name="Picture 4">
            <a:extLst>
              <a:ext uri="{FF2B5EF4-FFF2-40B4-BE49-F238E27FC236}">
                <a16:creationId xmlns:a16="http://schemas.microsoft.com/office/drawing/2014/main" id="{E24F8A89-6C41-4A44-B698-1E7D53EFDE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31245" y="5013176"/>
            <a:ext cx="1222436" cy="1323703"/>
          </a:xfrm>
          <a:prstGeom prst="rect">
            <a:avLst/>
          </a:prstGeom>
        </p:spPr>
      </p:pic>
    </p:spTree>
    <p:extLst>
      <p:ext uri="{BB962C8B-B14F-4D97-AF65-F5344CB8AC3E}">
        <p14:creationId xmlns:p14="http://schemas.microsoft.com/office/powerpoint/2010/main" val="39952745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3FD34-7F55-4CC9-9B93-31ACCFE3B48B}"/>
              </a:ext>
            </a:extLst>
          </p:cNvPr>
          <p:cNvSpPr>
            <a:spLocks noGrp="1"/>
          </p:cNvSpPr>
          <p:nvPr>
            <p:ph type="title"/>
          </p:nvPr>
        </p:nvSpPr>
        <p:spPr/>
        <p:txBody>
          <a:bodyPr/>
          <a:lstStyle/>
          <a:p>
            <a:pPr>
              <a:defRPr/>
            </a:pPr>
            <a:r>
              <a:rPr lang="en-GB" b="1">
                <a:solidFill>
                  <a:srgbClr val="990033"/>
                </a:solidFill>
                <a:effectLst/>
                <a:latin typeface="Calibri" panose="020F0502020204030204" pitchFamily="34" charset="0"/>
                <a:ea typeface="Times New Roman" panose="02020603050405020304" pitchFamily="18" charset="0"/>
                <a:cs typeface="Times New Roman" panose="02020603050405020304" pitchFamily="18" charset="0"/>
              </a:rPr>
              <a:t>GCSE Physical Education </a:t>
            </a:r>
            <a:r>
              <a:rPr lang="en-GB">
                <a:solidFill>
                  <a:srgbClr val="990033"/>
                </a:solidFill>
                <a:effectLst/>
                <a:latin typeface="Calibri Light" panose="020F0302020204030204" pitchFamily="34" charset="0"/>
                <a:ea typeface="Times New Roman" panose="02020603050405020304" pitchFamily="18" charset="0"/>
                <a:cs typeface="Times New Roman" panose="02020603050405020304" pitchFamily="18" charset="0"/>
              </a:rPr>
              <a:t>(Edexcel)</a:t>
            </a:r>
            <a:endParaRPr lang="en-GB" sz="8800">
              <a:solidFill>
                <a:srgbClr val="990033"/>
              </a:solidFill>
            </a:endParaRPr>
          </a:p>
        </p:txBody>
      </p:sp>
      <p:sp>
        <p:nvSpPr>
          <p:cNvPr id="3" name="Content Placeholder 2">
            <a:extLst>
              <a:ext uri="{FF2B5EF4-FFF2-40B4-BE49-F238E27FC236}">
                <a16:creationId xmlns:a16="http://schemas.microsoft.com/office/drawing/2014/main" id="{66F3CF1C-2572-4713-938A-3A5C7C8D7F9B}"/>
              </a:ext>
            </a:extLst>
          </p:cNvPr>
          <p:cNvSpPr>
            <a:spLocks noGrp="1"/>
          </p:cNvSpPr>
          <p:nvPr>
            <p:ph idx="1"/>
          </p:nvPr>
        </p:nvSpPr>
        <p:spPr>
          <a:xfrm>
            <a:off x="436042" y="1358283"/>
            <a:ext cx="8229600" cy="3906176"/>
          </a:xfrm>
        </p:spPr>
        <p:txBody>
          <a:bodyPr/>
          <a:lstStyle/>
          <a:p>
            <a:pPr marL="0" indent="0" algn="ctr">
              <a:lnSpc>
                <a:spcPct val="107000"/>
              </a:lnSpc>
              <a:spcBef>
                <a:spcPts val="200"/>
              </a:spcBef>
              <a:buFont typeface="Wingdings" panose="05000000000000000000" pitchFamily="2" charset="2"/>
              <a:buNone/>
              <a:defRPr/>
            </a:pPr>
            <a:r>
              <a:rPr lang="en-GB" sz="1800" b="1">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rPr>
              <a:t>Course Overview and Assessment</a:t>
            </a:r>
            <a:endParaRPr lang="en-GB" sz="1800">
              <a:solidFill>
                <a:srgbClr val="0000FF"/>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indent="0">
              <a:lnSpc>
                <a:spcPct val="107000"/>
              </a:lnSpc>
              <a:spcAft>
                <a:spcPts val="800"/>
              </a:spcAft>
              <a:buFont typeface="Wingdings" panose="05000000000000000000" pitchFamily="2" charset="2"/>
              <a:buNone/>
              <a:defRPr/>
            </a:pP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07000"/>
              </a:lnSpc>
              <a:spcAft>
                <a:spcPts val="800"/>
              </a:spcAft>
              <a:buFont typeface="Wingdings" panose="05000000000000000000" pitchFamily="2" charset="2"/>
              <a:buNone/>
              <a:defRPr/>
            </a:pPr>
            <a:r>
              <a:rPr lang="en-GB" sz="1800">
                <a:effectLst/>
                <a:latin typeface="Calibri" panose="020F0502020204030204" pitchFamily="34" charset="0"/>
                <a:ea typeface="Times New Roman" panose="02020603050405020304" pitchFamily="18" charset="0"/>
                <a:cs typeface="Times New Roman" panose="02020603050405020304" pitchFamily="18" charset="0"/>
              </a:rPr>
              <a:t>There are 3 components to GCSE Physical Education: </a:t>
            </a:r>
          </a:p>
          <a:p>
            <a:pPr marL="0" indent="0">
              <a:lnSpc>
                <a:spcPct val="107000"/>
              </a:lnSpc>
              <a:spcAft>
                <a:spcPts val="800"/>
              </a:spcAft>
              <a:buFont typeface="Wingdings" panose="05000000000000000000" pitchFamily="2" charset="2"/>
              <a:buNone/>
              <a:defRPr/>
            </a:pPr>
            <a:r>
              <a:rPr lang="en-GB" sz="1800" b="1" i="1">
                <a:effectLst/>
                <a:latin typeface="Calibri" panose="020F0502020204030204" pitchFamily="34" charset="0"/>
                <a:ea typeface="Times New Roman" panose="02020603050405020304" pitchFamily="18" charset="0"/>
                <a:cs typeface="Times New Roman" panose="02020603050405020304" pitchFamily="18" charset="0"/>
              </a:rPr>
              <a:t>Component 1 - The Human Body and Movement in Physical Activity and Sport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defRPr/>
            </a:pPr>
            <a:r>
              <a:rPr lang="en-GB" sz="1800">
                <a:effectLst/>
                <a:latin typeface="Calibri" panose="020F0502020204030204" pitchFamily="34" charset="0"/>
                <a:ea typeface="Times New Roman" panose="02020603050405020304" pitchFamily="18" charset="0"/>
                <a:cs typeface="Times New Roman" panose="02020603050405020304" pitchFamily="18" charset="0"/>
              </a:rPr>
              <a:t>Movement analysis </a:t>
            </a:r>
          </a:p>
          <a:p>
            <a:pPr>
              <a:lnSpc>
                <a:spcPct val="107000"/>
              </a:lnSpc>
              <a:spcAft>
                <a:spcPts val="800"/>
              </a:spcAft>
              <a:defRPr/>
            </a:pPr>
            <a:r>
              <a:rPr lang="en-GB" sz="1800">
                <a:effectLst/>
                <a:latin typeface="Calibri" panose="020F0502020204030204" pitchFamily="34" charset="0"/>
                <a:ea typeface="Times New Roman" panose="02020603050405020304" pitchFamily="18" charset="0"/>
                <a:cs typeface="Times New Roman" panose="02020603050405020304" pitchFamily="18" charset="0"/>
              </a:rPr>
              <a:t>Physical training </a:t>
            </a:r>
          </a:p>
          <a:p>
            <a:pPr>
              <a:lnSpc>
                <a:spcPct val="107000"/>
              </a:lnSpc>
              <a:spcAft>
                <a:spcPts val="800"/>
              </a:spcAft>
              <a:defRPr/>
            </a:pPr>
            <a:r>
              <a:rPr lang="en-GB" sz="1800">
                <a:effectLst/>
                <a:latin typeface="Calibri" panose="020F0502020204030204" pitchFamily="34" charset="0"/>
                <a:ea typeface="Times New Roman" panose="02020603050405020304" pitchFamily="18" charset="0"/>
                <a:cs typeface="Times New Roman" panose="02020603050405020304" pitchFamily="18" charset="0"/>
              </a:rPr>
              <a:t>Applied anatomy and physiology </a:t>
            </a:r>
          </a:p>
          <a:p>
            <a:pPr marL="0" indent="0" algn="ctr">
              <a:lnSpc>
                <a:spcPct val="107000"/>
              </a:lnSpc>
              <a:spcAft>
                <a:spcPts val="800"/>
              </a:spcAft>
              <a:buFont typeface="Wingdings" panose="05000000000000000000" pitchFamily="2" charset="2"/>
              <a:buNone/>
              <a:defRPr/>
            </a:pPr>
            <a:r>
              <a:rPr lang="en-GB" sz="240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rPr>
              <a:t>            Written exam 1 - 1 hour 15 mins (30%) </a:t>
            </a:r>
          </a:p>
          <a:p>
            <a:pPr>
              <a:defRPr/>
            </a:pPr>
            <a:endParaRPr lang="en-GB"/>
          </a:p>
        </p:txBody>
      </p:sp>
      <p:pic>
        <p:nvPicPr>
          <p:cNvPr id="11268" name="Picture 3">
            <a:extLst>
              <a:ext uri="{FF2B5EF4-FFF2-40B4-BE49-F238E27FC236}">
                <a16:creationId xmlns:a16="http://schemas.microsoft.com/office/drawing/2014/main" id="{E9ACFA8D-15DC-4A18-A28E-F3752C3DC9E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96188" y="3865563"/>
            <a:ext cx="1316037" cy="24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66">
            <a:extLst>
              <a:ext uri="{FF2B5EF4-FFF2-40B4-BE49-F238E27FC236}">
                <a16:creationId xmlns:a16="http://schemas.microsoft.com/office/drawing/2014/main" id="{7ECB83B3-6B43-4120-B2CC-59EAB0126A5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1775" y="5081588"/>
            <a:ext cx="2081213"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4221-B87D-4256-8EAC-0F7DA17CBE03}"/>
              </a:ext>
            </a:extLst>
          </p:cNvPr>
          <p:cNvSpPr>
            <a:spLocks noGrp="1"/>
          </p:cNvSpPr>
          <p:nvPr>
            <p:ph type="title"/>
          </p:nvPr>
        </p:nvSpPr>
        <p:spPr/>
        <p:txBody>
          <a:bodyPr/>
          <a:lstStyle/>
          <a:p>
            <a:r>
              <a:rPr lang="en-GB"/>
              <a:t>Component 2+3</a:t>
            </a:r>
          </a:p>
        </p:txBody>
      </p:sp>
      <p:sp>
        <p:nvSpPr>
          <p:cNvPr id="3" name="Content Placeholder 2">
            <a:extLst>
              <a:ext uri="{FF2B5EF4-FFF2-40B4-BE49-F238E27FC236}">
                <a16:creationId xmlns:a16="http://schemas.microsoft.com/office/drawing/2014/main" id="{CFA7FFB7-3C57-4623-AC36-5B88B9213822}"/>
              </a:ext>
            </a:extLst>
          </p:cNvPr>
          <p:cNvSpPr>
            <a:spLocks noGrp="1"/>
          </p:cNvSpPr>
          <p:nvPr>
            <p:ph idx="1"/>
          </p:nvPr>
        </p:nvSpPr>
        <p:spPr>
          <a:xfrm>
            <a:off x="338386" y="1166018"/>
            <a:ext cx="8592549" cy="4525963"/>
          </a:xfrm>
        </p:spPr>
        <p:txBody>
          <a:bodyPr/>
          <a:lstStyle/>
          <a:p>
            <a:pPr marL="0" indent="0">
              <a:lnSpc>
                <a:spcPct val="107000"/>
              </a:lnSpc>
              <a:spcAft>
                <a:spcPts val="800"/>
              </a:spcAft>
              <a:buFont typeface="Wingdings" panose="05000000000000000000" pitchFamily="2" charset="2"/>
              <a:buNone/>
              <a:defRPr/>
            </a:pPr>
            <a:r>
              <a:rPr lang="en-GB" b="1" i="1">
                <a:effectLst/>
                <a:latin typeface="Calibri" panose="020F0502020204030204" pitchFamily="34" charset="0"/>
                <a:ea typeface="Times New Roman" panose="02020603050405020304" pitchFamily="18" charset="0"/>
                <a:cs typeface="Times New Roman" panose="02020603050405020304" pitchFamily="18" charset="0"/>
              </a:rPr>
              <a:t>Component 2 - Socio-Cultural Influences and Well-being in Physical Activity and Sport </a:t>
            </a:r>
            <a:endParaRPr lang="en-GB">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defRPr/>
            </a:pPr>
            <a:r>
              <a:rPr lang="en-GB">
                <a:effectLst/>
                <a:latin typeface="Calibri" panose="020F0502020204030204" pitchFamily="34" charset="0"/>
                <a:ea typeface="Times New Roman" panose="02020603050405020304" pitchFamily="18" charset="0"/>
                <a:cs typeface="Times New Roman" panose="02020603050405020304" pitchFamily="18" charset="0"/>
              </a:rPr>
              <a:t>Health, fitness and well-being </a:t>
            </a:r>
          </a:p>
          <a:p>
            <a:pPr>
              <a:lnSpc>
                <a:spcPct val="107000"/>
              </a:lnSpc>
              <a:spcAft>
                <a:spcPts val="800"/>
              </a:spcAft>
              <a:defRPr/>
            </a:pPr>
            <a:r>
              <a:rPr lang="en-GB">
                <a:effectLst/>
                <a:latin typeface="Calibri" panose="020F0502020204030204" pitchFamily="34" charset="0"/>
                <a:ea typeface="Times New Roman" panose="02020603050405020304" pitchFamily="18" charset="0"/>
                <a:cs typeface="Times New Roman" panose="02020603050405020304" pitchFamily="18" charset="0"/>
              </a:rPr>
              <a:t>Sports psychology </a:t>
            </a:r>
          </a:p>
          <a:p>
            <a:pPr>
              <a:lnSpc>
                <a:spcPct val="107000"/>
              </a:lnSpc>
              <a:spcAft>
                <a:spcPts val="800"/>
              </a:spcAft>
              <a:defRPr/>
            </a:pPr>
            <a:r>
              <a:rPr lang="en-GB">
                <a:effectLst/>
                <a:latin typeface="Calibri" panose="020F0502020204030204" pitchFamily="34" charset="0"/>
                <a:ea typeface="Times New Roman" panose="02020603050405020304" pitchFamily="18" charset="0"/>
                <a:cs typeface="Times New Roman" panose="02020603050405020304" pitchFamily="18" charset="0"/>
              </a:rPr>
              <a:t>Socio-cultural influences </a:t>
            </a:r>
          </a:p>
          <a:p>
            <a:pPr>
              <a:lnSpc>
                <a:spcPct val="107000"/>
              </a:lnSpc>
              <a:spcAft>
                <a:spcPts val="800"/>
              </a:spcAft>
              <a:defRPr/>
            </a:pPr>
            <a:r>
              <a:rPr lang="en-GB">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rPr>
              <a:t>Written exam 2- 1 hour 15 mins (30%) </a:t>
            </a:r>
          </a:p>
          <a:p>
            <a:pPr marL="0" indent="0">
              <a:lnSpc>
                <a:spcPct val="107000"/>
              </a:lnSpc>
              <a:spcAft>
                <a:spcPts val="800"/>
              </a:spcAft>
              <a:buFont typeface="Wingdings" panose="05000000000000000000" pitchFamily="2" charset="2"/>
              <a:buNone/>
              <a:defRPr/>
            </a:pPr>
            <a:endParaRPr lang="en-GB" b="1" i="1">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07000"/>
              </a:lnSpc>
              <a:spcAft>
                <a:spcPts val="800"/>
              </a:spcAft>
              <a:buFont typeface="Wingdings" panose="05000000000000000000" pitchFamily="2" charset="2"/>
              <a:buNone/>
              <a:defRPr/>
            </a:pPr>
            <a:r>
              <a:rPr lang="en-GB" b="1" i="1">
                <a:effectLst/>
                <a:latin typeface="Calibri" panose="020F0502020204030204" pitchFamily="34" charset="0"/>
                <a:ea typeface="Times New Roman" panose="02020603050405020304" pitchFamily="18" charset="0"/>
                <a:cs typeface="Times New Roman" panose="02020603050405020304" pitchFamily="18" charset="0"/>
              </a:rPr>
              <a:t>Component 3 - Non-Exam Assessment </a:t>
            </a:r>
            <a:endParaRPr lang="en-GB">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defRPr/>
            </a:pPr>
            <a:r>
              <a:rPr lang="en-GB">
                <a:effectLst/>
                <a:latin typeface="Calibri" panose="020F0502020204030204" pitchFamily="34" charset="0"/>
                <a:ea typeface="Times New Roman" panose="02020603050405020304" pitchFamily="18" charset="0"/>
                <a:cs typeface="Times New Roman" panose="02020603050405020304" pitchFamily="18" charset="0"/>
              </a:rPr>
              <a:t>Practical assessment in individual and team activities </a:t>
            </a:r>
            <a:r>
              <a:rPr lang="en-GB">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rPr>
              <a:t>30%</a:t>
            </a:r>
          </a:p>
          <a:p>
            <a:pPr>
              <a:lnSpc>
                <a:spcPct val="107000"/>
              </a:lnSpc>
              <a:spcAft>
                <a:spcPts val="800"/>
              </a:spcAft>
              <a:defRPr/>
            </a:pPr>
            <a:r>
              <a:rPr lang="en-GB">
                <a:effectLst/>
                <a:latin typeface="Calibri" panose="020F0502020204030204" pitchFamily="34" charset="0"/>
                <a:ea typeface="Times New Roman" panose="02020603050405020304" pitchFamily="18" charset="0"/>
                <a:cs typeface="Times New Roman" panose="02020603050405020304" pitchFamily="18" charset="0"/>
              </a:rPr>
              <a:t>Written Coursework </a:t>
            </a:r>
            <a:r>
              <a:rPr lang="en-GB">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rPr>
              <a:t>10%</a:t>
            </a:r>
          </a:p>
          <a:p>
            <a:pPr marL="0" indent="0">
              <a:buFont typeface="Wingdings" panose="05000000000000000000" pitchFamily="2" charset="2"/>
              <a:buNone/>
              <a:defRPr/>
            </a:pPr>
            <a:endParaRPr lang="en-GB" sz="24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43D0B-4E8D-4386-A09D-8B8B9DCE130D}"/>
              </a:ext>
            </a:extLst>
          </p:cNvPr>
          <p:cNvSpPr>
            <a:spLocks noGrp="1"/>
          </p:cNvSpPr>
          <p:nvPr>
            <p:ph type="title"/>
          </p:nvPr>
        </p:nvSpPr>
        <p:spPr/>
        <p:txBody>
          <a:bodyPr/>
          <a:lstStyle/>
          <a:p>
            <a:r>
              <a:rPr lang="en-GB" sz="2000" b="1">
                <a:solidFill>
                  <a:srgbClr val="990033"/>
                </a:solidFill>
                <a:effectLst/>
                <a:latin typeface="Calibri" panose="020F0502020204030204" pitchFamily="34" charset="0"/>
                <a:ea typeface="Times New Roman" panose="02020603050405020304" pitchFamily="18" charset="0"/>
                <a:cs typeface="Times New Roman" panose="02020603050405020304" pitchFamily="18" charset="0"/>
              </a:rPr>
              <a:t>Practical Assessment</a:t>
            </a:r>
            <a:endParaRPr lang="en-GB">
              <a:solidFill>
                <a:srgbClr val="990033"/>
              </a:solidFill>
            </a:endParaRPr>
          </a:p>
        </p:txBody>
      </p:sp>
      <p:sp>
        <p:nvSpPr>
          <p:cNvPr id="3" name="Content Placeholder 2">
            <a:extLst>
              <a:ext uri="{FF2B5EF4-FFF2-40B4-BE49-F238E27FC236}">
                <a16:creationId xmlns:a16="http://schemas.microsoft.com/office/drawing/2014/main" id="{C145B44D-8790-4AB4-876C-7711186BEA3D}"/>
              </a:ext>
            </a:extLst>
          </p:cNvPr>
          <p:cNvSpPr>
            <a:spLocks noGrp="1"/>
          </p:cNvSpPr>
          <p:nvPr>
            <p:ph idx="1"/>
          </p:nvPr>
        </p:nvSpPr>
        <p:spPr>
          <a:xfrm>
            <a:off x="436042" y="1233996"/>
            <a:ext cx="8229600" cy="4848761"/>
          </a:xfrm>
        </p:spPr>
        <p:txBody>
          <a:bodyPr/>
          <a:lstStyle/>
          <a:p>
            <a:pPr marL="0" indent="0">
              <a:lnSpc>
                <a:spcPct val="107000"/>
              </a:lnSpc>
              <a:spcAft>
                <a:spcPts val="800"/>
              </a:spcAft>
              <a:buFont typeface="Wingdings" panose="05000000000000000000" pitchFamily="2" charset="2"/>
              <a:buNone/>
              <a:defRPr/>
            </a:pPr>
            <a:r>
              <a:rPr lang="en-GB" sz="1800">
                <a:effectLst/>
                <a:latin typeface="Calibri" panose="020F0502020204030204" pitchFamily="34" charset="0"/>
                <a:ea typeface="Times New Roman" panose="02020603050405020304" pitchFamily="18" charset="0"/>
                <a:cs typeface="Times New Roman" panose="02020603050405020304" pitchFamily="18" charset="0"/>
              </a:rPr>
              <a:t>Students have to be assessed in 3 activities from the list below. One activity must be from the individual list and one from the team list. The third activity can be from either list. The written coursework is on one sporting activity from the specification.</a:t>
            </a:r>
          </a:p>
          <a:p>
            <a:pPr marL="0" indent="0">
              <a:lnSpc>
                <a:spcPct val="107000"/>
              </a:lnSpc>
              <a:spcAft>
                <a:spcPts val="800"/>
              </a:spcAft>
              <a:buFont typeface="Wingdings" panose="05000000000000000000" pitchFamily="2" charset="2"/>
              <a:buNone/>
              <a:defRPr/>
            </a:pP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defRPr/>
            </a:pPr>
            <a:r>
              <a:rPr lang="en-GB" sz="1800" b="1">
                <a:effectLst/>
                <a:latin typeface="Calibri" panose="020F0502020204030204" pitchFamily="34" charset="0"/>
                <a:ea typeface="Times New Roman" panose="02020603050405020304" pitchFamily="18" charset="0"/>
                <a:cs typeface="Times New Roman" panose="02020603050405020304" pitchFamily="18" charset="0"/>
              </a:rPr>
              <a:t>Team Activities</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07000"/>
              </a:lnSpc>
              <a:spcAft>
                <a:spcPts val="800"/>
              </a:spcAft>
              <a:buFont typeface="Wingdings" panose="05000000000000000000" pitchFamily="2" charset="2"/>
              <a:buNone/>
              <a:defRPr/>
            </a:pPr>
            <a:r>
              <a:rPr lang="en-GB" sz="1800">
                <a:effectLst/>
                <a:latin typeface="Calibri" panose="020F0502020204030204" pitchFamily="34" charset="0"/>
                <a:ea typeface="Times New Roman" panose="02020603050405020304" pitchFamily="18" charset="0"/>
                <a:cs typeface="Times New Roman" panose="02020603050405020304" pitchFamily="18" charset="0"/>
              </a:rPr>
              <a:t>Football, Badminton (Doubles), Tennis (Doubles), Cricket, Hockey, Netball, Rugby (League or Union), Squash (Doubles), Table Tennis (Doubles), Dance (Group Dance).</a:t>
            </a:r>
          </a:p>
          <a:p>
            <a:pPr marL="0" indent="0">
              <a:lnSpc>
                <a:spcPct val="107000"/>
              </a:lnSpc>
              <a:spcAft>
                <a:spcPts val="800"/>
              </a:spcAft>
              <a:buFont typeface="Wingdings" panose="05000000000000000000" pitchFamily="2" charset="2"/>
              <a:buNone/>
              <a:defRPr/>
            </a:pP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defRPr/>
            </a:pPr>
            <a:r>
              <a:rPr lang="en-GB" sz="1800" b="1">
                <a:effectLst/>
                <a:latin typeface="Calibri" panose="020F0502020204030204" pitchFamily="34" charset="0"/>
                <a:ea typeface="Times New Roman" panose="02020603050405020304" pitchFamily="18" charset="0"/>
                <a:cs typeface="Times New Roman" panose="02020603050405020304" pitchFamily="18" charset="0"/>
              </a:rPr>
              <a:t>Individual Activities</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07000"/>
              </a:lnSpc>
              <a:spcAft>
                <a:spcPts val="800"/>
              </a:spcAft>
              <a:buFont typeface="Wingdings" panose="05000000000000000000" pitchFamily="2" charset="2"/>
              <a:buNone/>
              <a:defRPr/>
            </a:pPr>
            <a:r>
              <a:rPr lang="en-GB" sz="1800">
                <a:effectLst/>
                <a:latin typeface="Calibri" panose="020F0502020204030204" pitchFamily="34" charset="0"/>
                <a:ea typeface="Times New Roman" panose="02020603050405020304" pitchFamily="18" charset="0"/>
                <a:cs typeface="Times New Roman" panose="02020603050405020304" pitchFamily="18" charset="0"/>
              </a:rPr>
              <a:t>Athletics, Skiing or Snowboarding, Gymnastics, Trampolining, Dance (Solo performance), Swimming, Tennis (Singles), Badminton (Singles), Table Tennis (Singles), Squash (Singles).</a:t>
            </a:r>
          </a:p>
          <a:p>
            <a:pPr>
              <a:defRPr/>
            </a:pPr>
            <a:endParaRPr lang="en-GB"/>
          </a:p>
        </p:txBody>
      </p:sp>
      <p:pic>
        <p:nvPicPr>
          <p:cNvPr id="13315" name="Picture 3">
            <a:extLst>
              <a:ext uri="{FF2B5EF4-FFF2-40B4-BE49-F238E27FC236}">
                <a16:creationId xmlns:a16="http://schemas.microsoft.com/office/drawing/2014/main" id="{68DE7FA4-D9B3-46A5-A54A-35F16B03596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73169" y="5445034"/>
            <a:ext cx="2870831" cy="1412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365B64-44BD-4E93-91A8-27A3E5557DE4}"/>
              </a:ext>
            </a:extLst>
          </p:cNvPr>
          <p:cNvSpPr/>
          <p:nvPr/>
        </p:nvSpPr>
        <p:spPr>
          <a:xfrm>
            <a:off x="1408995" y="1118859"/>
            <a:ext cx="6326009" cy="3477875"/>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4400" b="1" spc="50">
                <a:ln w="11430"/>
                <a:solidFill>
                  <a:srgbClr val="990033"/>
                </a:solidFill>
                <a:effectLst>
                  <a:outerShdw blurRad="76200" dist="50800" dir="5400000" algn="tl" rotWithShape="0">
                    <a:srgbClr val="000000">
                      <a:alpha val="65000"/>
                    </a:srgbClr>
                  </a:outerShdw>
                </a:effectLst>
              </a:rPr>
              <a:t>OCR Cambridge </a:t>
            </a:r>
          </a:p>
          <a:p>
            <a:pPr algn="ctr" eaLnBrk="1" hangingPunct="1">
              <a:defRPr/>
            </a:pPr>
            <a:r>
              <a:rPr lang="en-US" sz="4400" b="1" spc="50">
                <a:ln w="11430"/>
                <a:solidFill>
                  <a:srgbClr val="990033"/>
                </a:solidFill>
                <a:effectLst>
                  <a:outerShdw blurRad="76200" dist="50800" dir="5400000" algn="tl" rotWithShape="0">
                    <a:srgbClr val="000000">
                      <a:alpha val="65000"/>
                    </a:srgbClr>
                  </a:outerShdw>
                </a:effectLst>
              </a:rPr>
              <a:t>National </a:t>
            </a:r>
          </a:p>
          <a:p>
            <a:pPr algn="ctr" eaLnBrk="1" hangingPunct="1">
              <a:defRPr/>
            </a:pPr>
            <a:r>
              <a:rPr lang="en-US" sz="4400" b="1" spc="50">
                <a:ln w="11430"/>
                <a:solidFill>
                  <a:srgbClr val="990033"/>
                </a:solidFill>
                <a:effectLst>
                  <a:outerShdw blurRad="76200" dist="50800" dir="5400000" algn="tl" rotWithShape="0">
                    <a:srgbClr val="000000">
                      <a:alpha val="65000"/>
                    </a:srgbClr>
                  </a:outerShdw>
                </a:effectLst>
              </a:rPr>
              <a:t>Certificate </a:t>
            </a:r>
          </a:p>
          <a:p>
            <a:pPr algn="ctr" eaLnBrk="1" hangingPunct="1">
              <a:defRPr/>
            </a:pPr>
            <a:r>
              <a:rPr lang="en-US" sz="4400" b="1" spc="50">
                <a:ln w="11430"/>
                <a:solidFill>
                  <a:srgbClr val="990033"/>
                </a:solidFill>
                <a:effectLst>
                  <a:outerShdw blurRad="76200" dist="50800" dir="5400000" algn="tl" rotWithShape="0">
                    <a:srgbClr val="000000">
                      <a:alpha val="65000"/>
                    </a:srgbClr>
                  </a:outerShdw>
                </a:effectLst>
              </a:rPr>
              <a:t>in Sport Science </a:t>
            </a:r>
          </a:p>
          <a:p>
            <a:pPr algn="ctr" eaLnBrk="1" hangingPunct="1">
              <a:defRPr/>
            </a:pPr>
            <a:r>
              <a:rPr lang="en-US" sz="4400" b="1" spc="50">
                <a:ln w="11430"/>
                <a:solidFill>
                  <a:srgbClr val="990033"/>
                </a:solidFill>
                <a:effectLst>
                  <a:outerShdw blurRad="76200" dist="50800" dir="5400000" algn="tl" rotWithShape="0">
                    <a:srgbClr val="000000">
                      <a:alpha val="65000"/>
                    </a:srgbClr>
                  </a:outerShdw>
                </a:effectLst>
              </a:rPr>
              <a:t>Level 2</a:t>
            </a:r>
          </a:p>
        </p:txBody>
      </p:sp>
      <p:pic>
        <p:nvPicPr>
          <p:cNvPr id="3075" name="Picture 1">
            <a:extLst>
              <a:ext uri="{FF2B5EF4-FFF2-40B4-BE49-F238E27FC236}">
                <a16:creationId xmlns:a16="http://schemas.microsoft.com/office/drawing/2014/main" id="{3F18C6ED-E370-4079-85FE-A9A6AB73A13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39102" y="4780538"/>
            <a:ext cx="526732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85ED584E-75E1-443C-A6DF-FABA1FAE5589}"/>
              </a:ext>
            </a:extLst>
          </p:cNvPr>
          <p:cNvSpPr>
            <a:spLocks noGrp="1" noChangeArrowheads="1"/>
          </p:cNvSpPr>
          <p:nvPr>
            <p:ph type="title"/>
          </p:nvPr>
        </p:nvSpPr>
        <p:spPr>
          <a:xfrm>
            <a:off x="468313" y="-171450"/>
            <a:ext cx="8229600" cy="1258888"/>
          </a:xfrm>
        </p:spPr>
        <p:txBody>
          <a:bodyPr/>
          <a:lstStyle/>
          <a:p>
            <a:pPr eaLnBrk="1" hangingPunct="1">
              <a:defRPr/>
            </a:pPr>
            <a:r>
              <a:rPr lang="en-GB" sz="4800"/>
              <a:t>Course outline </a:t>
            </a:r>
          </a:p>
        </p:txBody>
      </p:sp>
      <p:sp>
        <p:nvSpPr>
          <p:cNvPr id="6147" name="Rectangle 3">
            <a:extLst>
              <a:ext uri="{FF2B5EF4-FFF2-40B4-BE49-F238E27FC236}">
                <a16:creationId xmlns:a16="http://schemas.microsoft.com/office/drawing/2014/main" id="{39464575-C09B-437D-9F68-D0AFBDF495BC}"/>
              </a:ext>
            </a:extLst>
          </p:cNvPr>
          <p:cNvSpPr>
            <a:spLocks noGrp="1" noChangeArrowheads="1"/>
          </p:cNvSpPr>
          <p:nvPr>
            <p:ph type="body" idx="1"/>
          </p:nvPr>
        </p:nvSpPr>
        <p:spPr>
          <a:xfrm>
            <a:off x="468313" y="1268413"/>
            <a:ext cx="8229600" cy="4530725"/>
          </a:xfrm>
        </p:spPr>
        <p:txBody>
          <a:bodyPr/>
          <a:lstStyle/>
          <a:p>
            <a:pPr eaLnBrk="1" hangingPunct="1">
              <a:buFont typeface="Wingdings" panose="05000000000000000000" pitchFamily="2" charset="2"/>
              <a:buNone/>
              <a:defRPr/>
            </a:pPr>
            <a:r>
              <a:rPr lang="en-GB" sz="3600" b="1">
                <a:latin typeface="Times New Roman" pitchFamily="18" charset="0"/>
              </a:rPr>
              <a:t>Four units to be completed over the 2 years:</a:t>
            </a:r>
            <a:endParaRPr lang="en-GB" sz="1050" b="1">
              <a:latin typeface="Times New Roman" pitchFamily="18" charset="0"/>
            </a:endParaRPr>
          </a:p>
          <a:p>
            <a:pPr eaLnBrk="1" hangingPunct="1">
              <a:buFont typeface="Wingdings" panose="05000000000000000000" pitchFamily="2" charset="2"/>
              <a:buNone/>
              <a:defRPr/>
            </a:pPr>
            <a:endParaRPr lang="en-GB" sz="1200" b="1">
              <a:latin typeface="Times New Roman" pitchFamily="18" charset="0"/>
            </a:endParaRPr>
          </a:p>
          <a:p>
            <a:pPr eaLnBrk="1" hangingPunct="1">
              <a:buFont typeface="Wingdings" panose="05000000000000000000" pitchFamily="2" charset="2"/>
              <a:buNone/>
              <a:defRPr/>
            </a:pPr>
            <a:endParaRPr lang="en-GB" sz="1200" b="1">
              <a:latin typeface="Times New Roman" pitchFamily="18" charset="0"/>
            </a:endParaRPr>
          </a:p>
          <a:p>
            <a:pPr>
              <a:defRPr/>
            </a:pPr>
            <a:r>
              <a:rPr lang="en-GB" sz="2400" b="1" u="sng">
                <a:solidFill>
                  <a:schemeClr val="tx2">
                    <a:lumMod val="75000"/>
                  </a:schemeClr>
                </a:solidFill>
                <a:effectLst/>
              </a:rPr>
              <a:t>Unit R180</a:t>
            </a:r>
            <a:r>
              <a:rPr lang="en-GB" sz="2400" b="1">
                <a:solidFill>
                  <a:schemeClr val="tx2">
                    <a:lumMod val="75000"/>
                  </a:schemeClr>
                </a:solidFill>
                <a:effectLst/>
              </a:rPr>
              <a:t>                                     </a:t>
            </a:r>
            <a:br>
              <a:rPr lang="en-GB" sz="2400" b="1">
                <a:solidFill>
                  <a:schemeClr val="tx2">
                    <a:lumMod val="75000"/>
                  </a:schemeClr>
                </a:solidFill>
                <a:effectLst/>
              </a:rPr>
            </a:br>
            <a:r>
              <a:rPr lang="en-GB" sz="2400" b="1">
                <a:solidFill>
                  <a:schemeClr val="tx2">
                    <a:lumMod val="75000"/>
                  </a:schemeClr>
                </a:solidFill>
                <a:effectLst/>
              </a:rPr>
              <a:t>Reducing the risk of sports injury’s  40%                                </a:t>
            </a:r>
            <a:endParaRPr lang="en-GB" sz="2400">
              <a:solidFill>
                <a:schemeClr val="tx2">
                  <a:lumMod val="75000"/>
                </a:schemeClr>
              </a:solidFill>
              <a:effectLst/>
            </a:endParaRPr>
          </a:p>
          <a:p>
            <a:pPr>
              <a:defRPr/>
            </a:pPr>
            <a:r>
              <a:rPr lang="en-GB" sz="2400" b="1" u="sng">
                <a:solidFill>
                  <a:srgbClr val="0000FF"/>
                </a:solidFill>
                <a:effectLst/>
              </a:rPr>
              <a:t>Unit R181                                </a:t>
            </a:r>
            <a:r>
              <a:rPr lang="en-GB" sz="2400" b="1">
                <a:solidFill>
                  <a:srgbClr val="0000FF"/>
                </a:solidFill>
                <a:effectLst/>
              </a:rPr>
              <a:t> </a:t>
            </a:r>
            <a:br>
              <a:rPr lang="en-GB" sz="2400" b="1">
                <a:solidFill>
                  <a:srgbClr val="0000FF"/>
                </a:solidFill>
                <a:effectLst/>
              </a:rPr>
            </a:br>
            <a:r>
              <a:rPr lang="en-GB" sz="2400" b="1">
                <a:solidFill>
                  <a:srgbClr val="0000FF"/>
                </a:solidFill>
                <a:effectLst/>
              </a:rPr>
              <a:t>Applying the principles of training  40%                </a:t>
            </a:r>
            <a:endParaRPr lang="en-GB" sz="2400">
              <a:solidFill>
                <a:srgbClr val="0000FF"/>
              </a:solidFill>
              <a:effectLst/>
            </a:endParaRPr>
          </a:p>
          <a:p>
            <a:pPr>
              <a:defRPr/>
            </a:pPr>
            <a:r>
              <a:rPr lang="en-GB" sz="2400" b="1" u="sng">
                <a:effectLst/>
              </a:rPr>
              <a:t>Unit R185</a:t>
            </a:r>
            <a:r>
              <a:rPr lang="en-GB" sz="2400" b="1">
                <a:effectLst/>
              </a:rPr>
              <a:t>                                                                      </a:t>
            </a:r>
            <a:endParaRPr lang="en-GB" sz="2400">
              <a:effectLst/>
            </a:endParaRPr>
          </a:p>
          <a:p>
            <a:pPr marL="0" indent="0">
              <a:buNone/>
              <a:defRPr/>
            </a:pPr>
            <a:r>
              <a:rPr lang="en-GB" b="1"/>
              <a:t>   </a:t>
            </a:r>
            <a:r>
              <a:rPr lang="en-GB" sz="2400" b="1">
                <a:effectLst/>
              </a:rPr>
              <a:t>Sports Nutrition 20% </a:t>
            </a:r>
            <a:endParaRPr lang="en-GB" sz="2400">
              <a:effectLst/>
            </a:endParaRPr>
          </a:p>
        </p:txBody>
      </p:sp>
    </p:spTree>
    <p:custDataLst>
      <p:tags r:id="rId1"/>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2" descr="Qr code&#10;&#10;Description automatically generated">
            <a:extLst>
              <a:ext uri="{FF2B5EF4-FFF2-40B4-BE49-F238E27FC236}">
                <a16:creationId xmlns:a16="http://schemas.microsoft.com/office/drawing/2014/main" id="{AB1CEEAA-9F9A-4342-9434-5FF192E86CF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06747" y="88777"/>
            <a:ext cx="6837253" cy="6391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5B348F-AE08-4015-A2B6-C41CCDB02B4D}"/>
              </a:ext>
            </a:extLst>
          </p:cNvPr>
          <p:cNvSpPr txBox="1"/>
          <p:nvPr/>
        </p:nvSpPr>
        <p:spPr>
          <a:xfrm>
            <a:off x="431800" y="1152956"/>
            <a:ext cx="8280400" cy="5077031"/>
          </a:xfrm>
          <a:prstGeom prst="rect">
            <a:avLst/>
          </a:prstGeom>
          <a:noFill/>
        </p:spPr>
        <p:txBody>
          <a:bodyPr>
            <a:spAutoFit/>
          </a:bodyPr>
          <a:lstStyle/>
          <a:p>
            <a:pPr algn="l">
              <a:lnSpc>
                <a:spcPct val="107000"/>
              </a:lnSpc>
              <a:spcAft>
                <a:spcPts val="800"/>
              </a:spcAft>
              <a:defRPr/>
            </a:pPr>
            <a:r>
              <a:rPr lang="en-GB" sz="2000" b="1">
                <a:solidFill>
                  <a:schemeClr val="tx1"/>
                </a:solidFill>
                <a:latin typeface="Calibri" panose="020F0502020204030204" pitchFamily="34" charset="0"/>
                <a:ea typeface="Times New Roman" panose="02020603050405020304" pitchFamily="18" charset="0"/>
                <a:cs typeface="Times New Roman" panose="02020603050405020304" pitchFamily="18" charset="0"/>
              </a:rPr>
              <a:t>This unit is assessed by an exam. </a:t>
            </a:r>
            <a:endParaRPr lang="en-GB" sz="200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a:p>
            <a:pPr algn="l">
              <a:lnSpc>
                <a:spcPct val="107000"/>
              </a:lnSpc>
              <a:spcAft>
                <a:spcPts val="800"/>
              </a:spcAft>
              <a:defRPr/>
            </a:pPr>
            <a:r>
              <a:rPr lang="en-GB" sz="2000">
                <a:solidFill>
                  <a:schemeClr val="tx1"/>
                </a:solidFill>
                <a:latin typeface="Calibri" panose="020F0502020204030204" pitchFamily="34" charset="0"/>
                <a:ea typeface="Times New Roman" panose="02020603050405020304" pitchFamily="18" charset="0"/>
                <a:cs typeface="Times New Roman" panose="02020603050405020304" pitchFamily="18" charset="0"/>
              </a:rPr>
              <a:t>By completing this unit, you will prepare as a participant to take part in physical activity in a way which minimises the risk of injuries occurring. It will also prepare you to know how to react to common injuries that can occur during sport and physical activity, and how to recognise the symptoms of some common medical conditions. </a:t>
            </a:r>
          </a:p>
          <a:p>
            <a:pPr algn="l">
              <a:lnSpc>
                <a:spcPct val="107000"/>
              </a:lnSpc>
              <a:spcAft>
                <a:spcPts val="800"/>
              </a:spcAft>
              <a:defRPr/>
            </a:pPr>
            <a:r>
              <a:rPr lang="en-GB" sz="2000">
                <a:solidFill>
                  <a:schemeClr val="tx1"/>
                </a:solidFill>
                <a:latin typeface="Calibri" panose="020F0502020204030204" pitchFamily="34" charset="0"/>
                <a:ea typeface="Times New Roman" panose="02020603050405020304" pitchFamily="18" charset="0"/>
                <a:cs typeface="Times New Roman" panose="02020603050405020304" pitchFamily="18" charset="0"/>
              </a:rPr>
              <a:t>Topics that you study will include: </a:t>
            </a:r>
          </a:p>
          <a:p>
            <a:pPr marL="342900" indent="-342900" algn="l">
              <a:lnSpc>
                <a:spcPct val="107000"/>
              </a:lnSpc>
              <a:spcAft>
                <a:spcPts val="800"/>
              </a:spcAft>
              <a:buFont typeface="Symbol" panose="05050102010706020507" pitchFamily="18" charset="2"/>
              <a:buChar char=""/>
              <a:defRPr/>
            </a:pPr>
            <a:r>
              <a:rPr lang="en-GB" sz="2000">
                <a:solidFill>
                  <a:schemeClr val="tx1"/>
                </a:solidFill>
                <a:latin typeface="Calibri" panose="020F0502020204030204" pitchFamily="34" charset="0"/>
                <a:ea typeface="Times New Roman" panose="02020603050405020304" pitchFamily="18" charset="0"/>
                <a:cs typeface="Times New Roman" panose="02020603050405020304" pitchFamily="18" charset="0"/>
              </a:rPr>
              <a:t>Different factors which influence the risk and severity of injury</a:t>
            </a:r>
          </a:p>
          <a:p>
            <a:pPr marL="342900" indent="-342900" algn="l">
              <a:lnSpc>
                <a:spcPct val="107000"/>
              </a:lnSpc>
              <a:spcAft>
                <a:spcPts val="800"/>
              </a:spcAft>
              <a:buFont typeface="Symbol" panose="05050102010706020507" pitchFamily="18" charset="2"/>
              <a:buChar char=""/>
              <a:defRPr/>
            </a:pPr>
            <a:r>
              <a:rPr lang="en-GB" sz="2000">
                <a:solidFill>
                  <a:schemeClr val="tx1"/>
                </a:solidFill>
                <a:latin typeface="Calibri" panose="020F0502020204030204" pitchFamily="34" charset="0"/>
                <a:ea typeface="Times New Roman" panose="02020603050405020304" pitchFamily="18" charset="0"/>
                <a:cs typeface="Times New Roman" panose="02020603050405020304" pitchFamily="18" charset="0"/>
              </a:rPr>
              <a:t>Warm up and cool down routines</a:t>
            </a:r>
          </a:p>
          <a:p>
            <a:pPr marL="342900" indent="-342900" algn="l">
              <a:lnSpc>
                <a:spcPct val="107000"/>
              </a:lnSpc>
              <a:spcAft>
                <a:spcPts val="800"/>
              </a:spcAft>
              <a:buFont typeface="Symbol" panose="05050102010706020507" pitchFamily="18" charset="2"/>
              <a:buChar char=""/>
              <a:defRPr/>
            </a:pPr>
            <a:r>
              <a:rPr lang="en-GB" sz="2000">
                <a:solidFill>
                  <a:schemeClr val="tx1"/>
                </a:solidFill>
                <a:latin typeface="Calibri" panose="020F0502020204030204" pitchFamily="34" charset="0"/>
                <a:ea typeface="Times New Roman" panose="02020603050405020304" pitchFamily="18" charset="0"/>
                <a:cs typeface="Times New Roman" panose="02020603050405020304" pitchFamily="18" charset="0"/>
              </a:rPr>
              <a:t>Different types and causes of sports injuries</a:t>
            </a:r>
          </a:p>
          <a:p>
            <a:pPr marL="342900" indent="-342900" algn="l">
              <a:lnSpc>
                <a:spcPct val="107000"/>
              </a:lnSpc>
              <a:spcAft>
                <a:spcPts val="800"/>
              </a:spcAft>
              <a:buFont typeface="Symbol" panose="05050102010706020507" pitchFamily="18" charset="2"/>
              <a:buChar char=""/>
              <a:defRPr/>
            </a:pPr>
            <a:r>
              <a:rPr lang="en-GB" sz="2000">
                <a:solidFill>
                  <a:schemeClr val="tx1"/>
                </a:solidFill>
                <a:latin typeface="Calibri" panose="020F0502020204030204" pitchFamily="34" charset="0"/>
                <a:ea typeface="Times New Roman" panose="02020603050405020304" pitchFamily="18" charset="0"/>
                <a:cs typeface="Times New Roman" panose="02020603050405020304" pitchFamily="18" charset="0"/>
              </a:rPr>
              <a:t>Reducing risk, treatment and rehabilitation of sports injuries and medical conditions</a:t>
            </a:r>
          </a:p>
          <a:p>
            <a:pPr marL="342900" indent="-342900" algn="l">
              <a:lnSpc>
                <a:spcPct val="107000"/>
              </a:lnSpc>
              <a:spcAft>
                <a:spcPts val="800"/>
              </a:spcAft>
              <a:buFont typeface="Symbol" panose="05050102010706020507" pitchFamily="18" charset="2"/>
              <a:buChar char=""/>
              <a:defRPr/>
            </a:pPr>
            <a:r>
              <a:rPr lang="en-GB" sz="2000">
                <a:solidFill>
                  <a:schemeClr val="tx1"/>
                </a:solidFill>
                <a:latin typeface="Calibri" panose="020F0502020204030204" pitchFamily="34" charset="0"/>
                <a:ea typeface="Times New Roman" panose="02020603050405020304" pitchFamily="18" charset="0"/>
                <a:cs typeface="Times New Roman" panose="02020603050405020304" pitchFamily="18" charset="0"/>
              </a:rPr>
              <a:t>Causes, symptoms and treatment of medical conditions</a:t>
            </a:r>
          </a:p>
        </p:txBody>
      </p:sp>
      <p:sp>
        <p:nvSpPr>
          <p:cNvPr id="2" name="Title 1">
            <a:extLst>
              <a:ext uri="{FF2B5EF4-FFF2-40B4-BE49-F238E27FC236}">
                <a16:creationId xmlns:a16="http://schemas.microsoft.com/office/drawing/2014/main" id="{308EE268-1C94-44C1-B69E-7C6754CEB5FD}"/>
              </a:ext>
            </a:extLst>
          </p:cNvPr>
          <p:cNvSpPr>
            <a:spLocks noGrp="1"/>
          </p:cNvSpPr>
          <p:nvPr>
            <p:ph type="title"/>
          </p:nvPr>
        </p:nvSpPr>
        <p:spPr/>
        <p:txBody>
          <a:bodyPr/>
          <a:lstStyle/>
          <a:p>
            <a:r>
              <a:rPr lang="en-GB" sz="2000" b="1" i="1" u="sng">
                <a:solidFill>
                  <a:srgbClr val="990033"/>
                </a:solidFill>
                <a:latin typeface="Calibri" panose="020F0502020204030204" pitchFamily="34" charset="0"/>
                <a:ea typeface="Times New Roman" panose="02020603050405020304" pitchFamily="18" charset="0"/>
                <a:cs typeface="Times New Roman" panose="02020603050405020304" pitchFamily="18" charset="0"/>
              </a:rPr>
              <a:t>UNIT 1: Reducing the risk of sports injuries and dealing with common medical conditions </a:t>
            </a:r>
            <a:endParaRPr lang="en-GB">
              <a:solidFill>
                <a:srgbClr val="990033"/>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043D2B7-6C77-4544-94C1-0AE779DA732A}"/>
              </a:ext>
            </a:extLst>
          </p:cNvPr>
          <p:cNvSpPr txBox="1"/>
          <p:nvPr/>
        </p:nvSpPr>
        <p:spPr>
          <a:xfrm>
            <a:off x="279461" y="1016955"/>
            <a:ext cx="8669229" cy="5503814"/>
          </a:xfrm>
          <a:prstGeom prst="rect">
            <a:avLst/>
          </a:prstGeom>
          <a:noFill/>
        </p:spPr>
        <p:txBody>
          <a:bodyPr wrap="square">
            <a:spAutoFit/>
          </a:bodyPr>
          <a:lstStyle/>
          <a:p>
            <a:pPr algn="l">
              <a:lnSpc>
                <a:spcPct val="107000"/>
              </a:lnSpc>
              <a:spcAft>
                <a:spcPts val="800"/>
              </a:spcAft>
              <a:defRPr/>
            </a:pPr>
            <a:r>
              <a:rPr lang="en-GB" sz="2100" b="1">
                <a:solidFill>
                  <a:schemeClr val="tx1"/>
                </a:solidFill>
                <a:latin typeface="Calibri" panose="020F0502020204030204" pitchFamily="34" charset="0"/>
                <a:ea typeface="Times New Roman" panose="02020603050405020304" pitchFamily="18" charset="0"/>
                <a:cs typeface="Times New Roman" panose="02020603050405020304" pitchFamily="18" charset="0"/>
              </a:rPr>
              <a:t>This unit is assessed by a set assignment and practical application, (coursework and practical assessments in TWO sports from the pre-approved list).</a:t>
            </a:r>
            <a:endParaRPr lang="en-GB" sz="210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a:p>
            <a:pPr algn="l">
              <a:lnSpc>
                <a:spcPct val="107000"/>
              </a:lnSpc>
              <a:spcAft>
                <a:spcPts val="800"/>
              </a:spcAft>
              <a:defRPr/>
            </a:pPr>
            <a:r>
              <a:rPr lang="en-GB" sz="2100">
                <a:solidFill>
                  <a:schemeClr val="tx1"/>
                </a:solidFill>
                <a:latin typeface="Calibri" panose="020F0502020204030204" pitchFamily="34" charset="0"/>
                <a:ea typeface="Times New Roman" panose="02020603050405020304" pitchFamily="18" charset="0"/>
                <a:cs typeface="Times New Roman" panose="02020603050405020304" pitchFamily="18" charset="0"/>
              </a:rPr>
              <a:t>By completing this unit, you will conduct a range of fitness tests, understand what they test and their advantages and disadvantages. You will also learn how to design, plan and evaluate a fitness training programme. You will then interpret the data collected from these fitness tests and learn how best to feed this back. </a:t>
            </a:r>
          </a:p>
          <a:p>
            <a:pPr algn="l">
              <a:lnSpc>
                <a:spcPct val="107000"/>
              </a:lnSpc>
              <a:spcAft>
                <a:spcPts val="800"/>
              </a:spcAft>
              <a:defRPr/>
            </a:pPr>
            <a:r>
              <a:rPr lang="en-GB" sz="2100">
                <a:solidFill>
                  <a:schemeClr val="tx1"/>
                </a:solidFill>
                <a:latin typeface="Calibri" panose="020F0502020204030204" pitchFamily="34" charset="0"/>
                <a:ea typeface="Times New Roman" panose="02020603050405020304" pitchFamily="18" charset="0"/>
                <a:cs typeface="Times New Roman" panose="02020603050405020304" pitchFamily="18" charset="0"/>
              </a:rPr>
              <a:t>Topics include: </a:t>
            </a:r>
          </a:p>
          <a:p>
            <a:pPr marL="342900" indent="-342900" algn="l">
              <a:lnSpc>
                <a:spcPct val="107000"/>
              </a:lnSpc>
              <a:spcAft>
                <a:spcPts val="800"/>
              </a:spcAft>
              <a:buFont typeface="Arial" panose="020B0604020202020204" pitchFamily="34" charset="0"/>
              <a:buChar char="•"/>
              <a:defRPr/>
            </a:pPr>
            <a:r>
              <a:rPr lang="en-GB" sz="2100">
                <a:solidFill>
                  <a:schemeClr val="tx1"/>
                </a:solidFill>
                <a:latin typeface="Calibri" panose="020F0502020204030204" pitchFamily="34" charset="0"/>
                <a:ea typeface="Times New Roman" panose="02020603050405020304" pitchFamily="18" charset="0"/>
                <a:cs typeface="Times New Roman" panose="02020603050405020304" pitchFamily="18" charset="0"/>
              </a:rPr>
              <a:t>Components of fitness applied in sport </a:t>
            </a:r>
          </a:p>
          <a:p>
            <a:pPr marL="342900" indent="-342900" algn="l">
              <a:lnSpc>
                <a:spcPct val="107000"/>
              </a:lnSpc>
              <a:spcAft>
                <a:spcPts val="800"/>
              </a:spcAft>
              <a:buFont typeface="Arial" panose="020B0604020202020204" pitchFamily="34" charset="0"/>
              <a:buChar char="•"/>
              <a:defRPr/>
            </a:pPr>
            <a:r>
              <a:rPr lang="en-GB" sz="2100">
                <a:solidFill>
                  <a:schemeClr val="tx1"/>
                </a:solidFill>
                <a:latin typeface="Calibri" panose="020F0502020204030204" pitchFamily="34" charset="0"/>
                <a:ea typeface="Times New Roman" panose="02020603050405020304" pitchFamily="18" charset="0"/>
                <a:cs typeface="Times New Roman" panose="02020603050405020304" pitchFamily="18" charset="0"/>
              </a:rPr>
              <a:t>Principles of training in sport</a:t>
            </a:r>
          </a:p>
          <a:p>
            <a:pPr marL="342900" indent="-342900" algn="l">
              <a:lnSpc>
                <a:spcPct val="107000"/>
              </a:lnSpc>
              <a:spcAft>
                <a:spcPts val="800"/>
              </a:spcAft>
              <a:buFont typeface="Arial" panose="020B0604020202020204" pitchFamily="34" charset="0"/>
              <a:buChar char="•"/>
              <a:defRPr/>
            </a:pPr>
            <a:r>
              <a:rPr lang="en-GB" sz="2100">
                <a:solidFill>
                  <a:schemeClr val="tx1"/>
                </a:solidFill>
                <a:latin typeface="Calibri" panose="020F0502020204030204" pitchFamily="34" charset="0"/>
                <a:ea typeface="Times New Roman" panose="02020603050405020304" pitchFamily="18" charset="0"/>
                <a:cs typeface="Times New Roman" panose="02020603050405020304" pitchFamily="18" charset="0"/>
              </a:rPr>
              <a:t>Organising and planning a fitness training programme </a:t>
            </a:r>
          </a:p>
          <a:p>
            <a:pPr marL="342900" indent="-342900" algn="l">
              <a:buFont typeface="Arial" panose="020B0604020202020204" pitchFamily="34" charset="0"/>
              <a:buChar char="•"/>
              <a:defRPr/>
            </a:pPr>
            <a:r>
              <a:rPr lang="en-GB" sz="2100">
                <a:solidFill>
                  <a:schemeClr val="tx1"/>
                </a:solidFill>
                <a:latin typeface="Calibri" panose="020F0502020204030204" pitchFamily="34" charset="0"/>
                <a:ea typeface="Times New Roman" panose="02020603050405020304" pitchFamily="18" charset="0"/>
                <a:cs typeface="Times New Roman" panose="02020603050405020304" pitchFamily="18" charset="0"/>
              </a:rPr>
              <a:t>Evaluate own performance in planning and delivery of a fitness training programme</a:t>
            </a:r>
            <a:endParaRPr lang="en-GB" sz="2100">
              <a:solidFill>
                <a:schemeClr val="tx1"/>
              </a:solidFill>
            </a:endParaRPr>
          </a:p>
        </p:txBody>
      </p:sp>
      <p:sp>
        <p:nvSpPr>
          <p:cNvPr id="2" name="Title 1">
            <a:extLst>
              <a:ext uri="{FF2B5EF4-FFF2-40B4-BE49-F238E27FC236}">
                <a16:creationId xmlns:a16="http://schemas.microsoft.com/office/drawing/2014/main" id="{FF364359-B819-4DE8-81F9-AB5B6D80CD5A}"/>
              </a:ext>
            </a:extLst>
          </p:cNvPr>
          <p:cNvSpPr>
            <a:spLocks noGrp="1"/>
          </p:cNvSpPr>
          <p:nvPr>
            <p:ph type="title"/>
          </p:nvPr>
        </p:nvSpPr>
        <p:spPr/>
        <p:txBody>
          <a:bodyPr/>
          <a:lstStyle/>
          <a:p>
            <a:r>
              <a:rPr lang="en-GB" sz="2000" b="1" i="1" u="sng">
                <a:latin typeface="Calibri" panose="020F0502020204030204" pitchFamily="34" charset="0"/>
                <a:ea typeface="Times New Roman" panose="02020603050405020304" pitchFamily="18" charset="0"/>
                <a:cs typeface="Times New Roman" panose="02020603050405020304" pitchFamily="18" charset="0"/>
              </a:rPr>
              <a:t>UNIT 2: Applying the principles of training, fitness and how it affects skill performance </a:t>
            </a:r>
            <a:br>
              <a:rPr lang="en-GB" sz="2000" b="1" i="1" u="sng">
                <a:solidFill>
                  <a:schemeClr val="tx1"/>
                </a:solidFill>
                <a:latin typeface="Calibri" panose="020F0502020204030204" pitchFamily="34" charset="0"/>
                <a:ea typeface="Times New Roman" panose="02020603050405020304" pitchFamily="18" charset="0"/>
                <a:cs typeface="Times New Roman" panose="02020603050405020304" pitchFamily="18" charset="0"/>
              </a:rPr>
            </a:br>
            <a:endParaRPr lang="en-GB"/>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4">
            <a:extLst>
              <a:ext uri="{FF2B5EF4-FFF2-40B4-BE49-F238E27FC236}">
                <a16:creationId xmlns:a16="http://schemas.microsoft.com/office/drawing/2014/main" id="{003D7BCF-DD6A-48BD-8ADD-1271DE598142}"/>
              </a:ext>
            </a:extLst>
          </p:cNvPr>
          <p:cNvSpPr txBox="1">
            <a:spLocks noChangeArrowheads="1"/>
          </p:cNvSpPr>
          <p:nvPr/>
        </p:nvSpPr>
        <p:spPr bwMode="auto">
          <a:xfrm>
            <a:off x="243585" y="1065090"/>
            <a:ext cx="8656830" cy="5374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l">
              <a:lnSpc>
                <a:spcPct val="150000"/>
              </a:lnSpc>
            </a:pPr>
            <a:r>
              <a:rPr lang="en-GB" altLang="en-US" sz="2100" b="1">
                <a:solidFill>
                  <a:srgbClr val="0000FF"/>
                </a:solidFill>
                <a:latin typeface="Calibri" panose="020F0502020204030204" pitchFamily="34" charset="0"/>
                <a:cs typeface="Calibri" panose="020F0502020204030204" pitchFamily="34" charset="0"/>
              </a:rPr>
              <a:t>This is assessed by a set assignment.</a:t>
            </a:r>
          </a:p>
          <a:p>
            <a:pPr algn="l">
              <a:lnSpc>
                <a:spcPct val="150000"/>
              </a:lnSpc>
            </a:pPr>
            <a:r>
              <a:rPr lang="en-GB" altLang="en-US" sz="2100">
                <a:latin typeface="Calibri" panose="020F0502020204030204" pitchFamily="34" charset="0"/>
                <a:cs typeface="Calibri" panose="020F0502020204030204" pitchFamily="34" charset="0"/>
              </a:rPr>
              <a:t>By completing this unit, you will gain understanding of healthy, balanced nutrition. You will consider the necessity of certain nutrients and their role in enabling effective performance in different sporting activities. The knowledge you gain will be used to produce an appropriate, effective nutrition plan for a performer. </a:t>
            </a:r>
          </a:p>
          <a:p>
            <a:pPr algn="l">
              <a:lnSpc>
                <a:spcPct val="150000"/>
              </a:lnSpc>
            </a:pPr>
            <a:r>
              <a:rPr lang="en-GB" altLang="en-US" sz="2100">
                <a:latin typeface="Calibri" panose="020F0502020204030204" pitchFamily="34" charset="0"/>
                <a:cs typeface="Calibri" panose="020F0502020204030204" pitchFamily="34" charset="0"/>
              </a:rPr>
              <a:t>Topics include:</a:t>
            </a:r>
          </a:p>
          <a:p>
            <a:pPr algn="l">
              <a:lnSpc>
                <a:spcPct val="150000"/>
              </a:lnSpc>
            </a:pPr>
            <a:r>
              <a:rPr lang="en-GB" altLang="en-US" sz="2100">
                <a:latin typeface="Calibri" panose="020F0502020204030204" pitchFamily="34" charset="0"/>
                <a:cs typeface="Calibri" panose="020F0502020204030204" pitchFamily="34" charset="0"/>
              </a:rPr>
              <a:t>•Nutrients needed for a healthy, balanced nutrition plan.</a:t>
            </a:r>
          </a:p>
          <a:p>
            <a:pPr algn="l">
              <a:lnSpc>
                <a:spcPct val="150000"/>
              </a:lnSpc>
            </a:pPr>
            <a:r>
              <a:rPr lang="en-GB" altLang="en-US" sz="2100">
                <a:latin typeface="Calibri" panose="020F0502020204030204" pitchFamily="34" charset="0"/>
                <a:cs typeface="Calibri" panose="020F0502020204030204" pitchFamily="34" charset="0"/>
              </a:rPr>
              <a:t>•Applying differing dietary requirements to varying types of sporting activity</a:t>
            </a:r>
          </a:p>
          <a:p>
            <a:pPr algn="l">
              <a:lnSpc>
                <a:spcPct val="150000"/>
              </a:lnSpc>
            </a:pPr>
            <a:r>
              <a:rPr lang="en-GB" altLang="en-US" sz="2100">
                <a:latin typeface="Calibri" panose="020F0502020204030204" pitchFamily="34" charset="0"/>
                <a:cs typeface="Calibri" panose="020F0502020204030204" pitchFamily="34" charset="0"/>
              </a:rPr>
              <a:t>•Developing a balanced nutrition plan for a selected sporting activity</a:t>
            </a:r>
          </a:p>
          <a:p>
            <a:pPr algn="l">
              <a:lnSpc>
                <a:spcPct val="150000"/>
              </a:lnSpc>
            </a:pPr>
            <a:r>
              <a:rPr lang="en-GB" altLang="en-US" sz="2100">
                <a:latin typeface="Calibri" panose="020F0502020204030204" pitchFamily="34" charset="0"/>
                <a:cs typeface="Calibri" panose="020F0502020204030204" pitchFamily="34" charset="0"/>
              </a:rPr>
              <a:t>•How nutritional behaviours can be managed to improve sports performance.</a:t>
            </a:r>
          </a:p>
        </p:txBody>
      </p:sp>
      <p:sp>
        <p:nvSpPr>
          <p:cNvPr id="2" name="Title 1">
            <a:extLst>
              <a:ext uri="{FF2B5EF4-FFF2-40B4-BE49-F238E27FC236}">
                <a16:creationId xmlns:a16="http://schemas.microsoft.com/office/drawing/2014/main" id="{BD1B79A5-3F3F-4965-AB25-96728B81C41F}"/>
              </a:ext>
            </a:extLst>
          </p:cNvPr>
          <p:cNvSpPr>
            <a:spLocks noGrp="1"/>
          </p:cNvSpPr>
          <p:nvPr>
            <p:ph type="title"/>
          </p:nvPr>
        </p:nvSpPr>
        <p:spPr/>
        <p:txBody>
          <a:bodyPr/>
          <a:lstStyle/>
          <a:p>
            <a:r>
              <a:rPr lang="en-GB" altLang="en-US" i="1" u="sng">
                <a:latin typeface="Calibri" panose="020F0502020204030204" pitchFamily="34" charset="0"/>
                <a:cs typeface="Calibri" panose="020F0502020204030204" pitchFamily="34" charset="0"/>
              </a:rPr>
              <a:t>R183: Nutrition and sports performance</a:t>
            </a:r>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B3053-2AFD-420D-BAF0-EF33ED0B09A5}"/>
              </a:ext>
            </a:extLst>
          </p:cNvPr>
          <p:cNvSpPr>
            <a:spLocks noGrp="1"/>
          </p:cNvSpPr>
          <p:nvPr>
            <p:ph type="title"/>
          </p:nvPr>
        </p:nvSpPr>
        <p:spPr/>
        <p:txBody>
          <a:bodyPr/>
          <a:lstStyle/>
          <a:p>
            <a:r>
              <a:rPr lang="en-GB"/>
              <a:t>Vision &amp; Aims</a:t>
            </a: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98A6396E-7FF0-468D-9891-7610671FD54C}"/>
                  </a:ext>
                </a:extLst>
              </p:cNvPr>
              <p:cNvGraphicFramePr>
                <a:graphicFrameLocks noChangeAspect="1"/>
              </p:cNvGraphicFramePr>
              <p:nvPr/>
            </p:nvGraphicFramePr>
            <p:xfrm>
              <a:off x="411683" y="2143125"/>
              <a:ext cx="2286000" cy="1285875"/>
            </p:xfrm>
            <a:graphic>
              <a:graphicData uri="http://schemas.microsoft.com/office/powerpoint/2016/slidezoom">
                <pslz:sldZm>
                  <pslz:sldZmObj sldId="841" cId="4104783036">
                    <pslz:zmPr id="{1A15C1D6-FDB0-43BE-A34F-B465F32B4A3C}" returnToParent="0" transitionDur="1000">
                      <p166:blipFill xmlns:p166="http://schemas.microsoft.com/office/powerpoint/2016/6/main">
                        <a:blip r:embed="rId2"/>
                        <a:stretch>
                          <a:fillRect/>
                        </a:stretch>
                      </p166:blipFill>
                      <p166:spPr xmlns:p166="http://schemas.microsoft.com/office/powerpoint/2016/6/main">
                        <a:xfrm>
                          <a:off x="0" y="0"/>
                          <a:ext cx="2286000" cy="1285875"/>
                        </a:xfrm>
                        <a:prstGeom prst="rect">
                          <a:avLst/>
                        </a:prstGeom>
                        <a:ln w="3175">
                          <a:solidFill>
                            <a:prstClr val="ltGray"/>
                          </a:solidFill>
                        </a:ln>
                      </p166:spPr>
                    </pslz:zmPr>
                  </pslz:sldZmObj>
                </pslz:sldZm>
              </a:graphicData>
            </a:graphic>
          </p:graphicFrame>
        </mc:Choice>
        <mc:Fallback xmlns="">
          <p:pic>
            <p:nvPicPr>
              <p:cNvPr id="5" name="Slide Zoom 4">
                <a:hlinkClick r:id="rId3" action="ppaction://hlinksldjump"/>
                <a:extLst>
                  <a:ext uri="{FF2B5EF4-FFF2-40B4-BE49-F238E27FC236}">
                    <a16:creationId xmlns:a16="http://schemas.microsoft.com/office/drawing/2014/main" id="{98A6396E-7FF0-468D-9891-7610671FD54C}"/>
                  </a:ext>
                </a:extLst>
              </p:cNvPr>
              <p:cNvPicPr>
                <a:picLocks noGrp="1" noRot="1" noChangeAspect="1" noMove="1" noResize="1" noEditPoints="1" noAdjustHandles="1" noChangeArrowheads="1" noChangeShapeType="1"/>
              </p:cNvPicPr>
              <p:nvPr/>
            </p:nvPicPr>
            <p:blipFill>
              <a:blip r:embed="rId4"/>
              <a:stretch>
                <a:fillRect/>
              </a:stretch>
            </p:blipFill>
            <p:spPr>
              <a:xfrm>
                <a:off x="411683" y="2143125"/>
                <a:ext cx="2286000" cy="128587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04925413-BBBC-482E-80CE-F3C04416F284}"/>
                  </a:ext>
                </a:extLst>
              </p:cNvPr>
              <p:cNvGraphicFramePr>
                <a:graphicFrameLocks noChangeAspect="1"/>
              </p:cNvGraphicFramePr>
              <p:nvPr/>
            </p:nvGraphicFramePr>
            <p:xfrm>
              <a:off x="3341167" y="2143125"/>
              <a:ext cx="2286000" cy="1285875"/>
            </p:xfrm>
            <a:graphic>
              <a:graphicData uri="http://schemas.microsoft.com/office/powerpoint/2016/slidezoom">
                <pslz:sldZm>
                  <pslz:sldZmObj sldId="1191" cId="2496826062">
                    <pslz:zmPr id="{E6715BAE-3BEF-4357-91CE-B2FD775A0B20}" returnToParent="0" transitionDur="1000">
                      <p166:blipFill xmlns:p166="http://schemas.microsoft.com/office/powerpoint/2016/6/main">
                        <a:blip r:embed="rId5"/>
                        <a:stretch>
                          <a:fillRect/>
                        </a:stretch>
                      </p166:blipFill>
                      <p166:spPr xmlns:p166="http://schemas.microsoft.com/office/powerpoint/2016/6/main">
                        <a:xfrm>
                          <a:off x="0" y="0"/>
                          <a:ext cx="2286000" cy="1285875"/>
                        </a:xfrm>
                        <a:prstGeom prst="rect">
                          <a:avLst/>
                        </a:prstGeom>
                        <a:ln w="3175">
                          <a:solidFill>
                            <a:prstClr val="ltGray"/>
                          </a:solidFill>
                        </a:ln>
                      </p166:spPr>
                    </pslz:zmPr>
                  </pslz:sldZmObj>
                </pslz:sldZm>
              </a:graphicData>
            </a:graphic>
          </p:graphicFrame>
        </mc:Choice>
        <mc:Fallback xmlns="">
          <p:pic>
            <p:nvPicPr>
              <p:cNvPr id="7" name="Slide Zoom 6">
                <a:hlinkClick r:id="rId6" action="ppaction://hlinksldjump"/>
                <a:extLst>
                  <a:ext uri="{FF2B5EF4-FFF2-40B4-BE49-F238E27FC236}">
                    <a16:creationId xmlns:a16="http://schemas.microsoft.com/office/drawing/2014/main" id="{04925413-BBBC-482E-80CE-F3C04416F284}"/>
                  </a:ext>
                </a:extLst>
              </p:cNvPr>
              <p:cNvPicPr>
                <a:picLocks noGrp="1" noRot="1" noChangeAspect="1" noMove="1" noResize="1" noEditPoints="1" noAdjustHandles="1" noChangeArrowheads="1" noChangeShapeType="1"/>
              </p:cNvPicPr>
              <p:nvPr/>
            </p:nvPicPr>
            <p:blipFill>
              <a:blip r:embed="rId7"/>
              <a:stretch>
                <a:fillRect/>
              </a:stretch>
            </p:blipFill>
            <p:spPr>
              <a:xfrm>
                <a:off x="3341167" y="2143125"/>
                <a:ext cx="2286000" cy="128587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8C724AD3-143B-470A-8291-E722A2432719}"/>
                  </a:ext>
                </a:extLst>
              </p:cNvPr>
              <p:cNvGraphicFramePr>
                <a:graphicFrameLocks noChangeAspect="1"/>
              </p:cNvGraphicFramePr>
              <p:nvPr/>
            </p:nvGraphicFramePr>
            <p:xfrm>
              <a:off x="6270650" y="2148351"/>
              <a:ext cx="2286000" cy="1285875"/>
            </p:xfrm>
            <a:graphic>
              <a:graphicData uri="http://schemas.microsoft.com/office/powerpoint/2016/slidezoom">
                <pslz:sldZm>
                  <pslz:sldZmObj sldId="1192" cId="1144897465">
                    <pslz:zmPr id="{C8774367-0373-4348-8B70-4893FC630A20}" returnToParent="0" transitionDur="1000">
                      <p166:blipFill xmlns:p166="http://schemas.microsoft.com/office/powerpoint/2016/6/main">
                        <a:blip r:embed="rId8"/>
                        <a:stretch>
                          <a:fillRect/>
                        </a:stretch>
                      </p166:blipFill>
                      <p166:spPr xmlns:p166="http://schemas.microsoft.com/office/powerpoint/2016/6/main">
                        <a:xfrm>
                          <a:off x="0" y="0"/>
                          <a:ext cx="2286000" cy="1285875"/>
                        </a:xfrm>
                        <a:prstGeom prst="rect">
                          <a:avLst/>
                        </a:prstGeom>
                        <a:ln w="3175">
                          <a:solidFill>
                            <a:prstClr val="ltGray"/>
                          </a:solidFill>
                        </a:ln>
                      </p166:spPr>
                    </pslz:zmPr>
                  </pslz:sldZmObj>
                </pslz:sldZm>
              </a:graphicData>
            </a:graphic>
          </p:graphicFrame>
        </mc:Choice>
        <mc:Fallback xmlns="">
          <p:pic>
            <p:nvPicPr>
              <p:cNvPr id="9" name="Slide Zoom 8">
                <a:hlinkClick r:id="rId9" action="ppaction://hlinksldjump"/>
                <a:extLst>
                  <a:ext uri="{FF2B5EF4-FFF2-40B4-BE49-F238E27FC236}">
                    <a16:creationId xmlns:a16="http://schemas.microsoft.com/office/drawing/2014/main" id="{8C724AD3-143B-470A-8291-E722A2432719}"/>
                  </a:ext>
                </a:extLst>
              </p:cNvPr>
              <p:cNvPicPr>
                <a:picLocks noGrp="1" noRot="1" noChangeAspect="1" noMove="1" noResize="1" noEditPoints="1" noAdjustHandles="1" noChangeArrowheads="1" noChangeShapeType="1"/>
              </p:cNvPicPr>
              <p:nvPr/>
            </p:nvPicPr>
            <p:blipFill>
              <a:blip r:embed="rId10"/>
              <a:stretch>
                <a:fillRect/>
              </a:stretch>
            </p:blipFill>
            <p:spPr>
              <a:xfrm>
                <a:off x="6270650" y="2148351"/>
                <a:ext cx="2286000" cy="128587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0C19A44E-0EA4-4BE0-A75E-6EE56E53F9D0}"/>
                  </a:ext>
                </a:extLst>
              </p:cNvPr>
              <p:cNvGraphicFramePr>
                <a:graphicFrameLocks noChangeAspect="1"/>
              </p:cNvGraphicFramePr>
              <p:nvPr/>
            </p:nvGraphicFramePr>
            <p:xfrm>
              <a:off x="411683" y="3886200"/>
              <a:ext cx="2286000" cy="1285875"/>
            </p:xfrm>
            <a:graphic>
              <a:graphicData uri="http://schemas.microsoft.com/office/powerpoint/2016/slidezoom">
                <pslz:sldZm>
                  <pslz:sldZmObj sldId="1193" cId="1041912854">
                    <pslz:zmPr id="{180D5E46-6353-4573-9614-14A98E456703}" returnToParent="0" transitionDur="1000">
                      <p166:blipFill xmlns:p166="http://schemas.microsoft.com/office/powerpoint/2016/6/main">
                        <a:blip r:embed="rId11"/>
                        <a:stretch>
                          <a:fillRect/>
                        </a:stretch>
                      </p166:blipFill>
                      <p166:spPr xmlns:p166="http://schemas.microsoft.com/office/powerpoint/2016/6/main">
                        <a:xfrm>
                          <a:off x="0" y="0"/>
                          <a:ext cx="2286000" cy="1285875"/>
                        </a:xfrm>
                        <a:prstGeom prst="rect">
                          <a:avLst/>
                        </a:prstGeom>
                        <a:ln w="3175">
                          <a:solidFill>
                            <a:prstClr val="ltGray"/>
                          </a:solidFill>
                        </a:ln>
                      </p166:spPr>
                    </pslz:zmPr>
                  </pslz:sldZmObj>
                </pslz:sldZm>
              </a:graphicData>
            </a:graphic>
          </p:graphicFrame>
        </mc:Choice>
        <mc:Fallback xmlns="">
          <p:pic>
            <p:nvPicPr>
              <p:cNvPr id="11" name="Slide Zoom 10">
                <a:hlinkClick r:id="rId12" action="ppaction://hlinksldjump"/>
                <a:extLst>
                  <a:ext uri="{FF2B5EF4-FFF2-40B4-BE49-F238E27FC236}">
                    <a16:creationId xmlns:a16="http://schemas.microsoft.com/office/drawing/2014/main" id="{0C19A44E-0EA4-4BE0-A75E-6EE56E53F9D0}"/>
                  </a:ext>
                </a:extLst>
              </p:cNvPr>
              <p:cNvPicPr>
                <a:picLocks noGrp="1" noRot="1" noChangeAspect="1" noMove="1" noResize="1" noEditPoints="1" noAdjustHandles="1" noChangeArrowheads="1" noChangeShapeType="1"/>
              </p:cNvPicPr>
              <p:nvPr/>
            </p:nvPicPr>
            <p:blipFill>
              <a:blip r:embed="rId13"/>
              <a:stretch>
                <a:fillRect/>
              </a:stretch>
            </p:blipFill>
            <p:spPr>
              <a:xfrm>
                <a:off x="411683" y="3886200"/>
                <a:ext cx="2286000" cy="128587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642921A7-B579-4E2E-9396-50F8CEF60307}"/>
                  </a:ext>
                </a:extLst>
              </p:cNvPr>
              <p:cNvGraphicFramePr>
                <a:graphicFrameLocks noChangeAspect="1"/>
              </p:cNvGraphicFramePr>
              <p:nvPr/>
            </p:nvGraphicFramePr>
            <p:xfrm>
              <a:off x="3341167" y="3886200"/>
              <a:ext cx="2286000" cy="1285875"/>
            </p:xfrm>
            <a:graphic>
              <a:graphicData uri="http://schemas.microsoft.com/office/powerpoint/2016/slidezoom">
                <pslz:sldZm>
                  <pslz:sldZmObj sldId="1194" cId="1167602098">
                    <pslz:zmPr id="{D4C65AB0-F652-4F75-9AE4-850071868801}" returnToParent="0" transitionDur="1000">
                      <p166:blipFill xmlns:p166="http://schemas.microsoft.com/office/powerpoint/2016/6/main">
                        <a:blip r:embed="rId14"/>
                        <a:stretch>
                          <a:fillRect/>
                        </a:stretch>
                      </p166:blipFill>
                      <p166:spPr xmlns:p166="http://schemas.microsoft.com/office/powerpoint/2016/6/main">
                        <a:xfrm>
                          <a:off x="0" y="0"/>
                          <a:ext cx="2286000" cy="1285875"/>
                        </a:xfrm>
                        <a:prstGeom prst="rect">
                          <a:avLst/>
                        </a:prstGeom>
                        <a:ln w="3175">
                          <a:solidFill>
                            <a:prstClr val="ltGray"/>
                          </a:solidFill>
                        </a:ln>
                      </p166:spPr>
                    </pslz:zmPr>
                  </pslz:sldZmObj>
                </pslz:sldZm>
              </a:graphicData>
            </a:graphic>
          </p:graphicFrame>
        </mc:Choice>
        <mc:Fallback xmlns="">
          <p:pic>
            <p:nvPicPr>
              <p:cNvPr id="13" name="Slide Zoom 12">
                <a:hlinkClick r:id="rId15" action="ppaction://hlinksldjump"/>
                <a:extLst>
                  <a:ext uri="{FF2B5EF4-FFF2-40B4-BE49-F238E27FC236}">
                    <a16:creationId xmlns:a16="http://schemas.microsoft.com/office/drawing/2014/main" id="{642921A7-B579-4E2E-9396-50F8CEF60307}"/>
                  </a:ext>
                </a:extLst>
              </p:cNvPr>
              <p:cNvPicPr>
                <a:picLocks noGrp="1" noRot="1" noChangeAspect="1" noMove="1" noResize="1" noEditPoints="1" noAdjustHandles="1" noChangeArrowheads="1" noChangeShapeType="1"/>
              </p:cNvPicPr>
              <p:nvPr/>
            </p:nvPicPr>
            <p:blipFill>
              <a:blip r:embed="rId16"/>
              <a:stretch>
                <a:fillRect/>
              </a:stretch>
            </p:blipFill>
            <p:spPr>
              <a:xfrm>
                <a:off x="3341167" y="3886200"/>
                <a:ext cx="2286000" cy="128587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244414AC-5F46-4E01-9603-3C0A783F4DCB}"/>
                  </a:ext>
                </a:extLst>
              </p:cNvPr>
              <p:cNvGraphicFramePr>
                <a:graphicFrameLocks noChangeAspect="1"/>
              </p:cNvGraphicFramePr>
              <p:nvPr/>
            </p:nvGraphicFramePr>
            <p:xfrm>
              <a:off x="6270650" y="3831227"/>
              <a:ext cx="2286000" cy="1285875"/>
            </p:xfrm>
            <a:graphic>
              <a:graphicData uri="http://schemas.microsoft.com/office/powerpoint/2016/slidezoom">
                <pslz:sldZm>
                  <pslz:sldZmObj sldId="382" cId="481547402">
                    <pslz:zmPr id="{9ABC543B-99F1-4E0E-B4AD-F20134CB804E}" returnToParent="0" transitionDur="1000">
                      <p166:blipFill xmlns:p166="http://schemas.microsoft.com/office/powerpoint/2016/6/main">
                        <a:blip r:embed="rId17"/>
                        <a:stretch>
                          <a:fillRect/>
                        </a:stretch>
                      </p166:blipFill>
                      <p166:spPr xmlns:p166="http://schemas.microsoft.com/office/powerpoint/2016/6/main">
                        <a:xfrm>
                          <a:off x="0" y="0"/>
                          <a:ext cx="2286000" cy="1285875"/>
                        </a:xfrm>
                        <a:prstGeom prst="rect">
                          <a:avLst/>
                        </a:prstGeom>
                        <a:ln w="3175">
                          <a:solidFill>
                            <a:prstClr val="ltGray"/>
                          </a:solidFill>
                        </a:ln>
                      </p166:spPr>
                    </pslz:zmPr>
                  </pslz:sldZmObj>
                </pslz:sldZm>
              </a:graphicData>
            </a:graphic>
          </p:graphicFrame>
        </mc:Choice>
        <mc:Fallback xmlns="">
          <p:pic>
            <p:nvPicPr>
              <p:cNvPr id="15" name="Slide Zoom 14">
                <a:hlinkClick r:id="rId18" action="ppaction://hlinksldjump"/>
                <a:extLst>
                  <a:ext uri="{FF2B5EF4-FFF2-40B4-BE49-F238E27FC236}">
                    <a16:creationId xmlns:a16="http://schemas.microsoft.com/office/drawing/2014/main" id="{244414AC-5F46-4E01-9603-3C0A783F4DCB}"/>
                  </a:ext>
                </a:extLst>
              </p:cNvPr>
              <p:cNvPicPr>
                <a:picLocks noGrp="1" noRot="1" noChangeAspect="1" noMove="1" noResize="1" noEditPoints="1" noAdjustHandles="1" noChangeArrowheads="1" noChangeShapeType="1"/>
              </p:cNvPicPr>
              <p:nvPr/>
            </p:nvPicPr>
            <p:blipFill>
              <a:blip r:embed="rId19"/>
              <a:stretch>
                <a:fillRect/>
              </a:stretch>
            </p:blipFill>
            <p:spPr>
              <a:xfrm>
                <a:off x="6270650" y="3831227"/>
                <a:ext cx="2286000" cy="1285875"/>
              </a:xfrm>
              <a:prstGeom prst="rect">
                <a:avLst/>
              </a:prstGeom>
              <a:ln w="3175">
                <a:solidFill>
                  <a:prstClr val="ltGray"/>
                </a:solidFill>
              </a:ln>
            </p:spPr>
          </p:pic>
        </mc:Fallback>
      </mc:AlternateContent>
    </p:spTree>
    <p:extLst>
      <p:ext uri="{BB962C8B-B14F-4D97-AF65-F5344CB8AC3E}">
        <p14:creationId xmlns:p14="http://schemas.microsoft.com/office/powerpoint/2010/main" val="9269338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30D3F4-D552-4542-BBDE-E507C5FE7BCC}"/>
              </a:ext>
            </a:extLst>
          </p:cNvPr>
          <p:cNvSpPr>
            <a:spLocks noGrp="1"/>
          </p:cNvSpPr>
          <p:nvPr>
            <p:ph idx="1"/>
          </p:nvPr>
        </p:nvSpPr>
        <p:spPr/>
        <p:txBody>
          <a:bodyPr/>
          <a:lstStyle/>
          <a:p>
            <a:pPr>
              <a:defRPr/>
            </a:pPr>
            <a:r>
              <a:rPr lang="en-GB"/>
              <a:t>GCSE PE &amp; Sports Science both have the </a:t>
            </a:r>
            <a:r>
              <a:rPr lang="en-GB" b="1">
                <a:effectLst>
                  <a:outerShdw blurRad="38100" dist="38100" dir="2700000" algn="tl">
                    <a:srgbClr val="000000">
                      <a:alpha val="43137"/>
                    </a:srgbClr>
                  </a:outerShdw>
                </a:effectLst>
              </a:rPr>
              <a:t>same amount </a:t>
            </a:r>
            <a:r>
              <a:rPr lang="en-GB"/>
              <a:t>of practical time. </a:t>
            </a:r>
          </a:p>
          <a:p>
            <a:pPr>
              <a:defRPr/>
            </a:pPr>
            <a:r>
              <a:rPr lang="en-GB" b="1"/>
              <a:t>Both </a:t>
            </a:r>
            <a:r>
              <a:rPr lang="en-GB"/>
              <a:t>courses are worth a full GCSE. </a:t>
            </a:r>
          </a:p>
          <a:p>
            <a:pPr>
              <a:defRPr/>
            </a:pPr>
            <a:r>
              <a:rPr lang="en-GB" b="1"/>
              <a:t>Both</a:t>
            </a:r>
            <a:r>
              <a:rPr lang="en-GB"/>
              <a:t> will give you a pathway through into the 6</a:t>
            </a:r>
            <a:r>
              <a:rPr lang="en-GB" baseline="30000"/>
              <a:t>th</a:t>
            </a:r>
            <a:r>
              <a:rPr lang="en-GB"/>
              <a:t> form to study sport, </a:t>
            </a:r>
            <a:r>
              <a:rPr lang="en-GB" b="1" u="sng"/>
              <a:t>no dead ends.</a:t>
            </a:r>
            <a:r>
              <a:rPr lang="en-GB"/>
              <a:t> </a:t>
            </a:r>
          </a:p>
        </p:txBody>
      </p:sp>
      <p:sp>
        <p:nvSpPr>
          <p:cNvPr id="4" name="Title 1">
            <a:extLst>
              <a:ext uri="{FF2B5EF4-FFF2-40B4-BE49-F238E27FC236}">
                <a16:creationId xmlns:a16="http://schemas.microsoft.com/office/drawing/2014/main" id="{C3EE185E-8C77-4D51-822E-ED8A377263CC}"/>
              </a:ext>
            </a:extLst>
          </p:cNvPr>
          <p:cNvSpPr>
            <a:spLocks noGrp="1"/>
          </p:cNvSpPr>
          <p:nvPr>
            <p:ph type="title"/>
          </p:nvPr>
        </p:nvSpPr>
        <p:spPr/>
        <p:txBody>
          <a:bodyPr/>
          <a:lstStyle/>
          <a:p>
            <a:pPr>
              <a:defRPr/>
            </a:pPr>
            <a:r>
              <a:rPr lang="en-GB"/>
              <a:t>Comparisons with two sports courses: </a:t>
            </a:r>
          </a:p>
        </p:txBody>
      </p:sp>
      <p:pic>
        <p:nvPicPr>
          <p:cNvPr id="5" name="Picture 4">
            <a:extLst>
              <a:ext uri="{FF2B5EF4-FFF2-40B4-BE49-F238E27FC236}">
                <a16:creationId xmlns:a16="http://schemas.microsoft.com/office/drawing/2014/main" id="{52B607EB-C0E7-4446-838C-37203C54E98E}"/>
              </a:ext>
            </a:extLst>
          </p:cNvPr>
          <p:cNvPicPr>
            <a:picLocks noChangeAspect="1"/>
          </p:cNvPicPr>
          <p:nvPr/>
        </p:nvPicPr>
        <p:blipFill>
          <a:blip r:embed="rId2"/>
          <a:stretch>
            <a:fillRect/>
          </a:stretch>
        </p:blipFill>
        <p:spPr>
          <a:xfrm>
            <a:off x="1753824" y="4620148"/>
            <a:ext cx="5040560" cy="14626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08E32-4583-49D3-8D2F-BD413AA9C9FE}"/>
              </a:ext>
            </a:extLst>
          </p:cNvPr>
          <p:cNvSpPr>
            <a:spLocks noGrp="1"/>
          </p:cNvSpPr>
          <p:nvPr>
            <p:ph type="ctrTitle"/>
          </p:nvPr>
        </p:nvSpPr>
        <p:spPr>
          <a:xfrm>
            <a:off x="3348038" y="318455"/>
            <a:ext cx="5472112" cy="393700"/>
          </a:xfrm>
        </p:spPr>
        <p:txBody>
          <a:bodyPr>
            <a:normAutofit fontScale="90000"/>
          </a:bodyPr>
          <a:lstStyle/>
          <a:p>
            <a:pPr algn="r">
              <a:defRPr/>
            </a:pPr>
            <a:r>
              <a:rPr lang="en-GB"/>
              <a:t>Comparison </a:t>
            </a:r>
          </a:p>
        </p:txBody>
      </p:sp>
      <p:sp>
        <p:nvSpPr>
          <p:cNvPr id="3" name="Subtitle 2">
            <a:extLst>
              <a:ext uri="{FF2B5EF4-FFF2-40B4-BE49-F238E27FC236}">
                <a16:creationId xmlns:a16="http://schemas.microsoft.com/office/drawing/2014/main" id="{63C02FC1-00C7-44E8-BE0B-315666179BB2}"/>
              </a:ext>
            </a:extLst>
          </p:cNvPr>
          <p:cNvSpPr>
            <a:spLocks noGrp="1"/>
          </p:cNvSpPr>
          <p:nvPr>
            <p:ph type="subTitle" idx="1"/>
          </p:nvPr>
        </p:nvSpPr>
        <p:spPr>
          <a:xfrm>
            <a:off x="539750" y="1196975"/>
            <a:ext cx="3887788" cy="4608513"/>
          </a:xfrm>
        </p:spPr>
        <p:txBody>
          <a:bodyPr>
            <a:normAutofit fontScale="92500" lnSpcReduction="10000"/>
          </a:bodyPr>
          <a:lstStyle/>
          <a:p>
            <a:pPr>
              <a:defRPr/>
            </a:pPr>
            <a:r>
              <a:rPr lang="en-GB" sz="1950" b="1" i="1" u="sng">
                <a:solidFill>
                  <a:srgbClr val="FF0000"/>
                </a:solidFill>
              </a:rPr>
              <a:t>GCSE PE</a:t>
            </a:r>
          </a:p>
          <a:p>
            <a:pPr>
              <a:defRPr/>
            </a:pPr>
            <a:endParaRPr lang="en-GB" sz="1950" b="1" i="1" u="sng">
              <a:solidFill>
                <a:srgbClr val="FF0000"/>
              </a:solidFill>
            </a:endParaRPr>
          </a:p>
          <a:p>
            <a:pPr marL="257175" indent="-257175">
              <a:buFont typeface="Wingdings" pitchFamily="2" charset="2"/>
              <a:buChar char="ü"/>
              <a:defRPr/>
            </a:pPr>
            <a:r>
              <a:rPr lang="en-GB" sz="1950"/>
              <a:t>Equivalent to one full GCSE</a:t>
            </a:r>
          </a:p>
          <a:p>
            <a:pPr marL="257175" indent="-257175">
              <a:buFont typeface="Wingdings" pitchFamily="2" charset="2"/>
              <a:buChar char="ü"/>
              <a:defRPr/>
            </a:pPr>
            <a:r>
              <a:rPr lang="en-GB" sz="1950"/>
              <a:t>1 x GCSE PE practical lesson per week </a:t>
            </a:r>
          </a:p>
          <a:p>
            <a:pPr marL="257175" indent="-257175">
              <a:buFont typeface="Wingdings" pitchFamily="2" charset="2"/>
              <a:buChar char="ü"/>
              <a:defRPr/>
            </a:pPr>
            <a:r>
              <a:rPr lang="en-GB" sz="1950"/>
              <a:t>2 x GCSE PE theory lessons per week</a:t>
            </a:r>
          </a:p>
          <a:p>
            <a:pPr marL="257175" indent="-257175">
              <a:buFont typeface="Wingdings" pitchFamily="2" charset="2"/>
              <a:buChar char="ü"/>
              <a:defRPr/>
            </a:pPr>
            <a:r>
              <a:rPr lang="en-GB" sz="1950"/>
              <a:t>(You also get one core PE lesson per week that everyone in Year 10 completes). </a:t>
            </a:r>
          </a:p>
          <a:p>
            <a:pPr marL="257175" indent="-257175">
              <a:buFont typeface="Wingdings" pitchFamily="2" charset="2"/>
              <a:buChar char="ü"/>
              <a:defRPr/>
            </a:pPr>
            <a:endParaRPr lang="en-GB" sz="1950"/>
          </a:p>
          <a:p>
            <a:pPr>
              <a:defRPr/>
            </a:pPr>
            <a:r>
              <a:rPr lang="en-GB" sz="1950" b="1" i="1" u="sng">
                <a:solidFill>
                  <a:srgbClr val="FF0000"/>
                </a:solidFill>
              </a:rPr>
              <a:t>Assessment:</a:t>
            </a:r>
          </a:p>
          <a:p>
            <a:pPr>
              <a:defRPr/>
            </a:pPr>
            <a:r>
              <a:rPr lang="en-GB" sz="1950"/>
              <a:t>60% Theory (two exams in year 11).</a:t>
            </a:r>
          </a:p>
          <a:p>
            <a:pPr>
              <a:defRPr/>
            </a:pPr>
            <a:r>
              <a:rPr lang="en-GB" sz="1950"/>
              <a:t>10% coursework </a:t>
            </a:r>
          </a:p>
          <a:p>
            <a:pPr>
              <a:defRPr/>
            </a:pPr>
            <a:r>
              <a:rPr lang="en-GB" sz="1950"/>
              <a:t>30% Practical (three sports)</a:t>
            </a:r>
          </a:p>
          <a:p>
            <a:pPr>
              <a:defRPr/>
            </a:pPr>
            <a:endParaRPr lang="en-GB"/>
          </a:p>
        </p:txBody>
      </p:sp>
      <p:sp>
        <p:nvSpPr>
          <p:cNvPr id="4" name="Subtitle 2">
            <a:extLst>
              <a:ext uri="{FF2B5EF4-FFF2-40B4-BE49-F238E27FC236}">
                <a16:creationId xmlns:a16="http://schemas.microsoft.com/office/drawing/2014/main" id="{5EB7CAA0-D2F4-443F-80CE-4AE4AF4DDB3B}"/>
              </a:ext>
            </a:extLst>
          </p:cNvPr>
          <p:cNvSpPr txBox="1">
            <a:spLocks/>
          </p:cNvSpPr>
          <p:nvPr/>
        </p:nvSpPr>
        <p:spPr>
          <a:xfrm>
            <a:off x="4932363" y="1196975"/>
            <a:ext cx="3887787" cy="3863975"/>
          </a:xfrm>
          <a:prstGeom prst="rect">
            <a:avLst/>
          </a:prstGeom>
        </p:spPr>
        <p:txBody>
          <a:bodyPr lIns="68580" tIns="34290" rIns="68580" bIns="34290"/>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en-GB" sz="1600" b="1" i="1" u="sng">
                <a:solidFill>
                  <a:srgbClr val="0000FF"/>
                </a:solidFill>
                <a:effectLst>
                  <a:outerShdw blurRad="38100" dist="38100" dir="2700000" algn="tl">
                    <a:srgbClr val="000000">
                      <a:alpha val="43137"/>
                    </a:srgbClr>
                  </a:outerShdw>
                </a:effectLst>
              </a:rPr>
              <a:t>Sports Science</a:t>
            </a:r>
          </a:p>
          <a:p>
            <a:pPr>
              <a:defRPr/>
            </a:pPr>
            <a:endParaRPr lang="en-GB" sz="1600" b="1" i="1" u="sng">
              <a:solidFill>
                <a:schemeClr val="accent1"/>
              </a:solidFill>
              <a:effectLst>
                <a:outerShdw blurRad="38100" dist="38100" dir="2700000" algn="tl">
                  <a:srgbClr val="000000">
                    <a:alpha val="43137"/>
                  </a:srgbClr>
                </a:outerShdw>
              </a:effectLst>
            </a:endParaRPr>
          </a:p>
          <a:p>
            <a:pPr marL="257175" indent="-257175">
              <a:buFont typeface="Wingdings" panose="05000000000000000000" pitchFamily="2" charset="2"/>
              <a:buChar char="ü"/>
              <a:defRPr/>
            </a:pPr>
            <a:r>
              <a:rPr lang="en-GB" sz="1600">
                <a:effectLst>
                  <a:outerShdw blurRad="38100" dist="38100" dir="2700000" algn="tl">
                    <a:srgbClr val="000000">
                      <a:alpha val="43137"/>
                    </a:srgbClr>
                  </a:outerShdw>
                </a:effectLst>
              </a:rPr>
              <a:t>Equivalent to one full GCSE</a:t>
            </a:r>
          </a:p>
          <a:p>
            <a:pPr marL="257175" indent="-257175">
              <a:buFont typeface="Wingdings" panose="05000000000000000000" pitchFamily="2" charset="2"/>
              <a:buChar char="ü"/>
              <a:defRPr/>
            </a:pPr>
            <a:r>
              <a:rPr lang="en-GB" sz="1600">
                <a:effectLst>
                  <a:outerShdw blurRad="38100" dist="38100" dir="2700000" algn="tl">
                    <a:srgbClr val="000000">
                      <a:alpha val="43137"/>
                    </a:srgbClr>
                  </a:outerShdw>
                </a:effectLst>
              </a:rPr>
              <a:t>1 x Sports Science practical lesson per week </a:t>
            </a:r>
          </a:p>
          <a:p>
            <a:pPr marL="257175" indent="-257175">
              <a:buFont typeface="Wingdings" panose="05000000000000000000" pitchFamily="2" charset="2"/>
              <a:buChar char="ü"/>
              <a:defRPr/>
            </a:pPr>
            <a:r>
              <a:rPr lang="en-GB" sz="1600">
                <a:effectLst>
                  <a:outerShdw blurRad="38100" dist="38100" dir="2700000" algn="tl">
                    <a:srgbClr val="000000">
                      <a:alpha val="43137"/>
                    </a:srgbClr>
                  </a:outerShdw>
                </a:effectLst>
              </a:rPr>
              <a:t>2 x Sports Science theory lessons per week</a:t>
            </a:r>
          </a:p>
          <a:p>
            <a:pPr marL="257175" indent="-257175">
              <a:buFont typeface="Wingdings" panose="05000000000000000000" pitchFamily="2" charset="2"/>
              <a:buChar char="ü"/>
              <a:defRPr/>
            </a:pPr>
            <a:r>
              <a:rPr lang="en-GB" sz="1600">
                <a:effectLst>
                  <a:outerShdw blurRad="38100" dist="38100" dir="2700000" algn="tl">
                    <a:srgbClr val="000000">
                      <a:alpha val="43137"/>
                    </a:srgbClr>
                  </a:outerShdw>
                </a:effectLst>
              </a:rPr>
              <a:t>(You also get one core PE lesson per week that everyone in Year 10 completes). </a:t>
            </a:r>
          </a:p>
          <a:p>
            <a:pPr marL="257175" indent="-257175">
              <a:buFont typeface="Wingdings" panose="05000000000000000000" pitchFamily="2" charset="2"/>
              <a:buChar char="ü"/>
              <a:defRPr/>
            </a:pPr>
            <a:endParaRPr lang="en-GB" sz="1600">
              <a:effectLst>
                <a:outerShdw blurRad="38100" dist="38100" dir="2700000" algn="tl">
                  <a:srgbClr val="000000">
                    <a:alpha val="43137"/>
                  </a:srgbClr>
                </a:outerShdw>
              </a:effectLst>
            </a:endParaRPr>
          </a:p>
          <a:p>
            <a:pPr>
              <a:defRPr/>
            </a:pPr>
            <a:r>
              <a:rPr lang="en-GB" sz="1600" b="1" i="1" u="sng">
                <a:solidFill>
                  <a:srgbClr val="0000FF"/>
                </a:solidFill>
                <a:effectLst>
                  <a:outerShdw blurRad="38100" dist="38100" dir="2700000" algn="tl">
                    <a:srgbClr val="000000">
                      <a:alpha val="43137"/>
                    </a:srgbClr>
                  </a:outerShdw>
                </a:effectLst>
              </a:rPr>
              <a:t>Assessment</a:t>
            </a:r>
          </a:p>
          <a:p>
            <a:pPr>
              <a:defRPr/>
            </a:pPr>
            <a:r>
              <a:rPr lang="en-GB" sz="1600">
                <a:effectLst>
                  <a:outerShdw blurRad="38100" dist="38100" dir="2700000" algn="tl">
                    <a:srgbClr val="000000">
                      <a:alpha val="43137"/>
                    </a:srgbClr>
                  </a:outerShdw>
                </a:effectLst>
              </a:rPr>
              <a:t>40% Theory (one exam in Year 11). </a:t>
            </a:r>
          </a:p>
          <a:p>
            <a:pPr>
              <a:defRPr/>
            </a:pPr>
            <a:r>
              <a:rPr lang="en-GB" sz="1600">
                <a:effectLst>
                  <a:outerShdw blurRad="38100" dist="38100" dir="2700000" algn="tl">
                    <a:srgbClr val="000000">
                      <a:alpha val="43137"/>
                    </a:srgbClr>
                  </a:outerShdw>
                </a:effectLst>
              </a:rPr>
              <a:t>60% Coursework (two units completed including assessment in two sports)</a:t>
            </a:r>
          </a:p>
          <a:p>
            <a:pPr>
              <a:defRPr/>
            </a:pPr>
            <a:endParaRPr lang="en-GB" sz="1600">
              <a:effectLst>
                <a:outerShdw blurRad="38100" dist="38100" dir="2700000" algn="tl">
                  <a:srgbClr val="000000">
                    <a:alpha val="43137"/>
                  </a:srgbClr>
                </a:outerShdw>
              </a:effectLst>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5148064" y="332656"/>
            <a:ext cx="3672408" cy="523220"/>
          </a:xfrm>
          <a:prstGeom prst="rect">
            <a:avLst/>
          </a:prstGeom>
          <a:noFill/>
          <a:ln>
            <a:noFill/>
          </a:ln>
          <a:effectLst/>
          <a:extLst>
            <a:ext uri="{909E8E84-426E-40DD-AFC4-6F175D3DCCD1}">
              <a14:hiddenFill xmlns:a14="http://schemas.microsoft.com/office/drawing/2010/main">
                <a:solidFill>
                  <a:srgbClr val="33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rgbClr val="FFFFFF"/>
                </a:solidFill>
                <a:latin typeface="Times New Roman" panose="02020603050405020304" pitchFamily="18" charset="0"/>
              </a:defRPr>
            </a:lvl1pPr>
            <a:lvl2pPr marL="742950" indent="-285750">
              <a:defRPr sz="3600">
                <a:solidFill>
                  <a:srgbClr val="FFFFFF"/>
                </a:solidFill>
                <a:latin typeface="Times New Roman" panose="02020603050405020304" pitchFamily="18" charset="0"/>
              </a:defRPr>
            </a:lvl2pPr>
            <a:lvl3pPr marL="1143000" indent="-228600">
              <a:defRPr sz="3600">
                <a:solidFill>
                  <a:srgbClr val="FFFFFF"/>
                </a:solidFill>
                <a:latin typeface="Times New Roman" panose="02020603050405020304" pitchFamily="18" charset="0"/>
              </a:defRPr>
            </a:lvl3pPr>
            <a:lvl4pPr marL="1600200" indent="-228600">
              <a:defRPr sz="3600">
                <a:solidFill>
                  <a:srgbClr val="FFFFFF"/>
                </a:solidFill>
                <a:latin typeface="Times New Roman" panose="02020603050405020304" pitchFamily="18" charset="0"/>
              </a:defRPr>
            </a:lvl4pPr>
            <a:lvl5pPr marL="2057400" indent="-228600">
              <a:defRPr sz="3600">
                <a:solidFill>
                  <a:srgbClr val="FFFFFF"/>
                </a:solidFill>
                <a:latin typeface="Times New Roman" panose="02020603050405020304" pitchFamily="18" charset="0"/>
              </a:defRPr>
            </a:lvl5pPr>
            <a:lvl6pPr marL="2514600" indent="-228600" algn="ctr" eaLnBrk="0" fontAlgn="base" hangingPunct="0">
              <a:spcBef>
                <a:spcPct val="0"/>
              </a:spcBef>
              <a:spcAft>
                <a:spcPct val="0"/>
              </a:spcAft>
              <a:defRPr sz="3600">
                <a:solidFill>
                  <a:srgbClr val="FFFFFF"/>
                </a:solidFill>
                <a:latin typeface="Times New Roman" panose="02020603050405020304" pitchFamily="18" charset="0"/>
              </a:defRPr>
            </a:lvl6pPr>
            <a:lvl7pPr marL="2971800" indent="-228600" algn="ctr" eaLnBrk="0" fontAlgn="base" hangingPunct="0">
              <a:spcBef>
                <a:spcPct val="0"/>
              </a:spcBef>
              <a:spcAft>
                <a:spcPct val="0"/>
              </a:spcAft>
              <a:defRPr sz="3600">
                <a:solidFill>
                  <a:srgbClr val="FFFFFF"/>
                </a:solidFill>
                <a:latin typeface="Times New Roman" panose="02020603050405020304" pitchFamily="18" charset="0"/>
              </a:defRPr>
            </a:lvl7pPr>
            <a:lvl8pPr marL="3429000" indent="-228600" algn="ctr" eaLnBrk="0" fontAlgn="base" hangingPunct="0">
              <a:spcBef>
                <a:spcPct val="0"/>
              </a:spcBef>
              <a:spcAft>
                <a:spcPct val="0"/>
              </a:spcAft>
              <a:defRPr sz="3600">
                <a:solidFill>
                  <a:srgbClr val="FFFFFF"/>
                </a:solidFill>
                <a:latin typeface="Times New Roman" panose="02020603050405020304" pitchFamily="18" charset="0"/>
              </a:defRPr>
            </a:lvl8pPr>
            <a:lvl9pPr marL="3886200" indent="-228600" algn="ctr" eaLnBrk="0" fontAlgn="base" hangingPunct="0">
              <a:spcBef>
                <a:spcPct val="0"/>
              </a:spcBef>
              <a:spcAft>
                <a:spcPct val="0"/>
              </a:spcAft>
              <a:defRPr sz="3600">
                <a:solidFill>
                  <a:srgbClr val="FFFFFF"/>
                </a:solidFill>
                <a:latin typeface="Times New Roman" panose="02020603050405020304" pitchFamily="18" charset="0"/>
              </a:defRPr>
            </a:lvl9pPr>
          </a:lstStyle>
          <a:p>
            <a:pPr algn="r">
              <a:spcBef>
                <a:spcPct val="50000"/>
              </a:spcBef>
            </a:pPr>
            <a:r>
              <a:rPr lang="en-GB" altLang="en-US" sz="2800">
                <a:solidFill>
                  <a:srgbClr val="8F1D24"/>
                </a:solidFill>
                <a:effectLst>
                  <a:outerShdw blurRad="38100" dist="38100" dir="2700000" algn="tl">
                    <a:srgbClr val="000000">
                      <a:alpha val="43137"/>
                    </a:srgbClr>
                  </a:outerShdw>
                </a:effectLst>
                <a:latin typeface="Century Gothic" panose="020B0502020202020204" pitchFamily="34" charset="0"/>
              </a:rPr>
              <a:t>Timeline 2024</a:t>
            </a:r>
          </a:p>
        </p:txBody>
      </p:sp>
      <p:sp>
        <p:nvSpPr>
          <p:cNvPr id="38915" name="Text Box 3"/>
          <p:cNvSpPr txBox="1">
            <a:spLocks noChangeArrowheads="1"/>
          </p:cNvSpPr>
          <p:nvPr/>
        </p:nvSpPr>
        <p:spPr bwMode="auto">
          <a:xfrm>
            <a:off x="179512" y="1196975"/>
            <a:ext cx="8784976" cy="4093428"/>
          </a:xfrm>
          <a:prstGeom prst="rect">
            <a:avLst/>
          </a:prstGeom>
          <a:noFill/>
          <a:ln>
            <a:noFill/>
          </a:ln>
          <a:effectLst/>
          <a:extLst>
            <a:ext uri="{909E8E84-426E-40DD-AFC4-6F175D3DCCD1}">
              <a14:hiddenFill xmlns:a14="http://schemas.microsoft.com/office/drawing/2010/main">
                <a:solidFill>
                  <a:srgbClr val="33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rgbClr val="FFFFFF"/>
                </a:solidFill>
                <a:latin typeface="Times New Roman" panose="02020603050405020304" pitchFamily="18" charset="0"/>
              </a:defRPr>
            </a:lvl1pPr>
            <a:lvl2pPr marL="742950" indent="-285750">
              <a:defRPr sz="3600">
                <a:solidFill>
                  <a:srgbClr val="FFFFFF"/>
                </a:solidFill>
                <a:latin typeface="Times New Roman" panose="02020603050405020304" pitchFamily="18" charset="0"/>
              </a:defRPr>
            </a:lvl2pPr>
            <a:lvl3pPr>
              <a:defRPr sz="3600">
                <a:solidFill>
                  <a:srgbClr val="FFFFFF"/>
                </a:solidFill>
                <a:latin typeface="Times New Roman" panose="02020603050405020304" pitchFamily="18" charset="0"/>
              </a:defRPr>
            </a:lvl3pPr>
            <a:lvl4pPr marL="1600200" indent="-228600">
              <a:defRPr sz="3600">
                <a:solidFill>
                  <a:srgbClr val="FFFFFF"/>
                </a:solidFill>
                <a:latin typeface="Times New Roman" panose="02020603050405020304" pitchFamily="18" charset="0"/>
              </a:defRPr>
            </a:lvl4pPr>
            <a:lvl5pPr marL="2057400" indent="-228600">
              <a:defRPr sz="3600">
                <a:solidFill>
                  <a:srgbClr val="FFFFFF"/>
                </a:solidFill>
                <a:latin typeface="Times New Roman" panose="02020603050405020304" pitchFamily="18" charset="0"/>
              </a:defRPr>
            </a:lvl5pPr>
            <a:lvl6pPr marL="2514600" indent="-228600" algn="ctr" eaLnBrk="0" fontAlgn="base" hangingPunct="0">
              <a:spcBef>
                <a:spcPct val="0"/>
              </a:spcBef>
              <a:spcAft>
                <a:spcPct val="0"/>
              </a:spcAft>
              <a:defRPr sz="3600">
                <a:solidFill>
                  <a:srgbClr val="FFFFFF"/>
                </a:solidFill>
                <a:latin typeface="Times New Roman" panose="02020603050405020304" pitchFamily="18" charset="0"/>
              </a:defRPr>
            </a:lvl6pPr>
            <a:lvl7pPr marL="2971800" indent="-228600" algn="ctr" eaLnBrk="0" fontAlgn="base" hangingPunct="0">
              <a:spcBef>
                <a:spcPct val="0"/>
              </a:spcBef>
              <a:spcAft>
                <a:spcPct val="0"/>
              </a:spcAft>
              <a:defRPr sz="3600">
                <a:solidFill>
                  <a:srgbClr val="FFFFFF"/>
                </a:solidFill>
                <a:latin typeface="Times New Roman" panose="02020603050405020304" pitchFamily="18" charset="0"/>
              </a:defRPr>
            </a:lvl7pPr>
            <a:lvl8pPr marL="3429000" indent="-228600" algn="ctr" eaLnBrk="0" fontAlgn="base" hangingPunct="0">
              <a:spcBef>
                <a:spcPct val="0"/>
              </a:spcBef>
              <a:spcAft>
                <a:spcPct val="0"/>
              </a:spcAft>
              <a:defRPr sz="3600">
                <a:solidFill>
                  <a:srgbClr val="FFFFFF"/>
                </a:solidFill>
                <a:latin typeface="Times New Roman" panose="02020603050405020304" pitchFamily="18" charset="0"/>
              </a:defRPr>
            </a:lvl8pPr>
            <a:lvl9pPr marL="3886200" indent="-228600" algn="ctr" eaLnBrk="0" fontAlgn="base" hangingPunct="0">
              <a:spcBef>
                <a:spcPct val="0"/>
              </a:spcBef>
              <a:spcAft>
                <a:spcPct val="0"/>
              </a:spcAft>
              <a:defRPr sz="3600">
                <a:solidFill>
                  <a:srgbClr val="FFFFFF"/>
                </a:solidFill>
                <a:latin typeface="Times New Roman" panose="02020603050405020304" pitchFamily="18" charset="0"/>
              </a:defRPr>
            </a:lvl9pPr>
          </a:lstStyle>
          <a:p>
            <a:pPr algn="l"/>
            <a:r>
              <a:rPr lang="en-GB" altLang="en-US" sz="2000">
                <a:solidFill>
                  <a:schemeClr val="tx1"/>
                </a:solidFill>
                <a:latin typeface="Century Gothic" panose="020B0502020202020204" pitchFamily="34" charset="0"/>
              </a:rPr>
              <a:t>23</a:t>
            </a:r>
            <a:r>
              <a:rPr lang="en-GB" altLang="en-US" sz="2000" baseline="30000">
                <a:solidFill>
                  <a:schemeClr val="tx1"/>
                </a:solidFill>
                <a:latin typeface="Century Gothic" panose="020B0502020202020204" pitchFamily="34" charset="0"/>
              </a:rPr>
              <a:t>rd</a:t>
            </a:r>
            <a:r>
              <a:rPr lang="en-GB" altLang="en-US" sz="2000">
                <a:solidFill>
                  <a:schemeClr val="tx1"/>
                </a:solidFill>
                <a:latin typeface="Century Gothic" panose="020B0502020202020204" pitchFamily="34" charset="0"/>
              </a:rPr>
              <a:t> January		Year 9 Tutors interview their students</a:t>
            </a:r>
          </a:p>
          <a:p>
            <a:pPr algn="l"/>
            <a:endParaRPr lang="en-GB" altLang="en-US" sz="2000">
              <a:solidFill>
                <a:schemeClr val="tx1"/>
              </a:solidFill>
              <a:latin typeface="Century Gothic" panose="020B0502020202020204" pitchFamily="34" charset="0"/>
            </a:endParaRPr>
          </a:p>
          <a:p>
            <a:pPr algn="l"/>
            <a:r>
              <a:rPr lang="en-GB" altLang="en-US" sz="2000">
                <a:solidFill>
                  <a:schemeClr val="tx1"/>
                </a:solidFill>
                <a:latin typeface="Century Gothic" panose="020B0502020202020204" pitchFamily="34" charset="0"/>
              </a:rPr>
              <a:t>25</a:t>
            </a:r>
            <a:r>
              <a:rPr lang="en-GB" altLang="en-US" sz="2000" baseline="30000">
                <a:solidFill>
                  <a:schemeClr val="tx1"/>
                </a:solidFill>
                <a:latin typeface="Century Gothic" panose="020B0502020202020204" pitchFamily="34" charset="0"/>
              </a:rPr>
              <a:t>th</a:t>
            </a:r>
            <a:r>
              <a:rPr lang="en-GB" altLang="en-US" sz="2000">
                <a:solidFill>
                  <a:schemeClr val="tx1"/>
                </a:solidFill>
                <a:latin typeface="Century Gothic" panose="020B0502020202020204" pitchFamily="34" charset="0"/>
              </a:rPr>
              <a:t> January		Parents’ Evening 4.30-7.00pm – 9B, 9C, 9L &amp; 9R</a:t>
            </a:r>
          </a:p>
          <a:p>
            <a:pPr algn="l"/>
            <a:endParaRPr lang="en-GB" altLang="en-US" sz="2000">
              <a:solidFill>
                <a:schemeClr val="tx1"/>
              </a:solidFill>
              <a:latin typeface="Century Gothic" panose="020B0502020202020204" pitchFamily="34" charset="0"/>
            </a:endParaRPr>
          </a:p>
          <a:p>
            <a:pPr algn="l"/>
            <a:r>
              <a:rPr lang="en-GB" altLang="en-US" sz="2000">
                <a:solidFill>
                  <a:schemeClr val="tx1"/>
                </a:solidFill>
                <a:latin typeface="Century Gothic" panose="020B0502020202020204" pitchFamily="34" charset="0"/>
              </a:rPr>
              <a:t>30</a:t>
            </a:r>
            <a:r>
              <a:rPr lang="en-GB" altLang="en-US" sz="2000" baseline="30000">
                <a:solidFill>
                  <a:schemeClr val="tx1"/>
                </a:solidFill>
                <a:latin typeface="Century Gothic" panose="020B0502020202020204" pitchFamily="34" charset="0"/>
              </a:rPr>
              <a:t>th</a:t>
            </a:r>
            <a:r>
              <a:rPr lang="en-GB" altLang="en-US" sz="2000">
                <a:solidFill>
                  <a:schemeClr val="tx1"/>
                </a:solidFill>
                <a:latin typeface="Century Gothic" panose="020B0502020202020204" pitchFamily="34" charset="0"/>
              </a:rPr>
              <a:t> January		Year 9 Tutors interview their students</a:t>
            </a:r>
          </a:p>
          <a:p>
            <a:pPr algn="l"/>
            <a:endParaRPr lang="en-GB" altLang="en-US" sz="2000">
              <a:solidFill>
                <a:schemeClr val="tx1"/>
              </a:solidFill>
              <a:latin typeface="Century Gothic" panose="020B0502020202020204" pitchFamily="34" charset="0"/>
            </a:endParaRPr>
          </a:p>
          <a:p>
            <a:pPr algn="l"/>
            <a:r>
              <a:rPr lang="en-GB" altLang="en-US" sz="2000">
                <a:solidFill>
                  <a:schemeClr val="tx1"/>
                </a:solidFill>
                <a:latin typeface="Century Gothic" panose="020B0502020202020204" pitchFamily="34" charset="0"/>
              </a:rPr>
              <a:t>1</a:t>
            </a:r>
            <a:r>
              <a:rPr lang="en-GB" altLang="en-US" sz="2000" baseline="30000">
                <a:solidFill>
                  <a:schemeClr val="tx1"/>
                </a:solidFill>
                <a:latin typeface="Century Gothic" panose="020B0502020202020204" pitchFamily="34" charset="0"/>
              </a:rPr>
              <a:t>st</a:t>
            </a:r>
            <a:r>
              <a:rPr lang="en-GB" altLang="en-US" sz="2000">
                <a:solidFill>
                  <a:schemeClr val="tx1"/>
                </a:solidFill>
                <a:latin typeface="Century Gothic" panose="020B0502020202020204" pitchFamily="34" charset="0"/>
              </a:rPr>
              <a:t> February 		Parents’ Evening 4.30-7.00pm – 9E, 9N, 9U &amp; 9S</a:t>
            </a:r>
            <a:endParaRPr lang="en-GB" altLang="en-US" sz="2400">
              <a:solidFill>
                <a:schemeClr val="tx1"/>
              </a:solidFill>
              <a:latin typeface="Century Gothic" panose="020B0502020202020204" pitchFamily="34" charset="0"/>
            </a:endParaRPr>
          </a:p>
          <a:p>
            <a:pPr algn="l"/>
            <a:endParaRPr lang="en-GB" altLang="en-US" sz="2000">
              <a:solidFill>
                <a:schemeClr val="tx1"/>
              </a:solidFill>
              <a:latin typeface="Century Gothic" panose="020B0502020202020204" pitchFamily="34" charset="0"/>
            </a:endParaRPr>
          </a:p>
          <a:p>
            <a:pPr algn="l"/>
            <a:r>
              <a:rPr lang="en-GB" altLang="en-US" sz="2000">
                <a:solidFill>
                  <a:schemeClr val="tx1"/>
                </a:solidFill>
                <a:latin typeface="Century Gothic" panose="020B0502020202020204" pitchFamily="34" charset="0"/>
              </a:rPr>
              <a:t>2</a:t>
            </a:r>
            <a:r>
              <a:rPr lang="en-GB" altLang="en-US" sz="2000" baseline="30000">
                <a:solidFill>
                  <a:schemeClr val="tx1"/>
                </a:solidFill>
                <a:latin typeface="Century Gothic" panose="020B0502020202020204" pitchFamily="34" charset="0"/>
              </a:rPr>
              <a:t>nd</a:t>
            </a:r>
            <a:r>
              <a:rPr lang="en-GB" altLang="en-US" sz="2000">
                <a:solidFill>
                  <a:schemeClr val="tx1"/>
                </a:solidFill>
                <a:latin typeface="Century Gothic" panose="020B0502020202020204" pitchFamily="34" charset="0"/>
              </a:rPr>
              <a:t> February 		Tutors submit student options</a:t>
            </a:r>
          </a:p>
          <a:p>
            <a:pPr algn="l"/>
            <a:endParaRPr lang="en-GB" altLang="en-US" sz="2000">
              <a:solidFill>
                <a:schemeClr val="tx1"/>
              </a:solidFill>
              <a:latin typeface="Century Gothic" panose="020B0502020202020204" pitchFamily="34" charset="0"/>
            </a:endParaRPr>
          </a:p>
          <a:p>
            <a:pPr algn="l"/>
            <a:r>
              <a:rPr lang="en-GB" altLang="en-US" sz="2000">
                <a:solidFill>
                  <a:schemeClr val="tx1"/>
                </a:solidFill>
                <a:latin typeface="Century Gothic" panose="020B0502020202020204" pitchFamily="34" charset="0"/>
              </a:rPr>
              <a:t>W/b 5</a:t>
            </a:r>
            <a:r>
              <a:rPr lang="en-GB" altLang="en-US" sz="2000" baseline="30000">
                <a:solidFill>
                  <a:schemeClr val="tx1"/>
                </a:solidFill>
                <a:latin typeface="Century Gothic" panose="020B0502020202020204" pitchFamily="34" charset="0"/>
              </a:rPr>
              <a:t>th</a:t>
            </a:r>
            <a:r>
              <a:rPr lang="en-GB" altLang="en-US" sz="2000">
                <a:solidFill>
                  <a:schemeClr val="tx1"/>
                </a:solidFill>
                <a:latin typeface="Century Gothic" panose="020B0502020202020204" pitchFamily="34" charset="0"/>
              </a:rPr>
              <a:t> February	Pastoral Team interviews where required</a:t>
            </a:r>
          </a:p>
          <a:p>
            <a:pPr algn="l"/>
            <a:endParaRPr lang="en-GB" altLang="en-US" sz="2000">
              <a:solidFill>
                <a:schemeClr val="tx1"/>
              </a:solidFill>
              <a:latin typeface="Century Gothic" panose="020B0502020202020204" pitchFamily="34" charset="0"/>
            </a:endParaRPr>
          </a:p>
          <a:p>
            <a:pPr algn="l"/>
            <a:r>
              <a:rPr lang="en-GB" altLang="en-US" sz="2000">
                <a:solidFill>
                  <a:schemeClr val="tx1"/>
                </a:solidFill>
                <a:latin typeface="Century Gothic" panose="020B0502020202020204" pitchFamily="34" charset="0"/>
              </a:rPr>
              <a:t>9</a:t>
            </a:r>
            <a:r>
              <a:rPr lang="en-GB" altLang="en-US" sz="2000" baseline="30000">
                <a:solidFill>
                  <a:schemeClr val="tx1"/>
                </a:solidFill>
                <a:latin typeface="Century Gothic" panose="020B0502020202020204" pitchFamily="34" charset="0"/>
              </a:rPr>
              <a:t>th</a:t>
            </a:r>
            <a:r>
              <a:rPr lang="en-GB" altLang="en-US" sz="2000">
                <a:solidFill>
                  <a:schemeClr val="tx1"/>
                </a:solidFill>
                <a:latin typeface="Century Gothic" panose="020B0502020202020204" pitchFamily="34" charset="0"/>
              </a:rPr>
              <a:t> February		Final Options choices submitted</a:t>
            </a:r>
          </a:p>
        </p:txBody>
      </p:sp>
      <p:pic>
        <p:nvPicPr>
          <p:cNvPr id="4" name="Picture 3">
            <a:extLst>
              <a:ext uri="{FF2B5EF4-FFF2-40B4-BE49-F238E27FC236}">
                <a16:creationId xmlns:a16="http://schemas.microsoft.com/office/drawing/2014/main" id="{FC30AD95-DBEC-4534-90C7-07A9C5BAC8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31245" y="5057625"/>
            <a:ext cx="1222436" cy="1323703"/>
          </a:xfrm>
          <a:prstGeom prst="rect">
            <a:avLst/>
          </a:prstGeom>
        </p:spPr>
      </p:pic>
    </p:spTree>
    <p:extLst>
      <p:ext uri="{BB962C8B-B14F-4D97-AF65-F5344CB8AC3E}">
        <p14:creationId xmlns:p14="http://schemas.microsoft.com/office/powerpoint/2010/main" val="2575789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549DF-101A-4A08-8CAA-E5883B0E97C8}"/>
              </a:ext>
            </a:extLst>
          </p:cNvPr>
          <p:cNvSpPr>
            <a:spLocks noGrp="1"/>
          </p:cNvSpPr>
          <p:nvPr>
            <p:ph type="title"/>
          </p:nvPr>
        </p:nvSpPr>
        <p:spPr/>
        <p:txBody>
          <a:bodyPr/>
          <a:lstStyle/>
          <a:p>
            <a:endParaRPr lang="en-GB"/>
          </a:p>
        </p:txBody>
      </p:sp>
      <p:pic>
        <p:nvPicPr>
          <p:cNvPr id="7" name="Content Placeholder 6" descr="A group of people sitting at a table looking at a computer&#10;&#10;Description automatically generated with medium confidence">
            <a:extLst>
              <a:ext uri="{FF2B5EF4-FFF2-40B4-BE49-F238E27FC236}">
                <a16:creationId xmlns:a16="http://schemas.microsoft.com/office/drawing/2014/main" id="{416651D5-BBD0-4B8D-8479-D11AFE221C88}"/>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524001" y="0"/>
            <a:ext cx="12192001" cy="6858000"/>
          </a:xfrm>
        </p:spPr>
      </p:pic>
      <p:sp>
        <p:nvSpPr>
          <p:cNvPr id="8" name="Rectangle 7">
            <a:extLst>
              <a:ext uri="{FF2B5EF4-FFF2-40B4-BE49-F238E27FC236}">
                <a16:creationId xmlns:a16="http://schemas.microsoft.com/office/drawing/2014/main" id="{03C3E8CD-D6E2-475E-AEB8-A48B7A0746DD}"/>
              </a:ext>
            </a:extLst>
          </p:cNvPr>
          <p:cNvSpPr/>
          <p:nvPr/>
        </p:nvSpPr>
        <p:spPr bwMode="auto">
          <a:xfrm>
            <a:off x="-1524621" y="3645024"/>
            <a:ext cx="12192001" cy="3244056"/>
          </a:xfrm>
          <a:prstGeom prst="rect">
            <a:avLst/>
          </a:prstGeom>
          <a:gradFill>
            <a:gsLst>
              <a:gs pos="0">
                <a:schemeClr val="tx1">
                  <a:alpha val="0"/>
                </a:schemeClr>
              </a:gs>
              <a:gs pos="93000">
                <a:schemeClr val="tx1"/>
              </a:gs>
            </a:gsLst>
            <a:lin ang="54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endParaRPr lang="en-GB" sz="1800"/>
          </a:p>
        </p:txBody>
      </p:sp>
      <p:sp>
        <p:nvSpPr>
          <p:cNvPr id="5" name="TextBox 4">
            <a:extLst>
              <a:ext uri="{FF2B5EF4-FFF2-40B4-BE49-F238E27FC236}">
                <a16:creationId xmlns:a16="http://schemas.microsoft.com/office/drawing/2014/main" id="{6E140FDB-9653-441F-BAF5-7E682B2F2428}"/>
              </a:ext>
            </a:extLst>
          </p:cNvPr>
          <p:cNvSpPr txBox="1"/>
          <p:nvPr/>
        </p:nvSpPr>
        <p:spPr>
          <a:xfrm>
            <a:off x="1331640" y="5754084"/>
            <a:ext cx="7549515" cy="738664"/>
          </a:xfrm>
          <a:prstGeom prst="rect">
            <a:avLst/>
          </a:prstGeom>
          <a:noFill/>
        </p:spPr>
        <p:txBody>
          <a:bodyPr wrap="square">
            <a:spAutoFit/>
          </a:bodyPr>
          <a:lstStyle/>
          <a:p>
            <a:pPr algn="r"/>
            <a:r>
              <a:rPr lang="en-GB" sz="2100" i="1">
                <a:solidFill>
                  <a:schemeClr val="bg1"/>
                </a:solidFill>
                <a:latin typeface="Arial" panose="020B0604020202020204" pitchFamily="34" charset="0"/>
                <a:ea typeface="Roboto Light" panose="02000000000000000000" pitchFamily="2" charset="0"/>
                <a:cs typeface="Arial" panose="020B0604020202020204" pitchFamily="34" charset="0"/>
              </a:rPr>
              <a:t>A broad and balanced curriculum that develops the knowledge and skills pupils need to thrive now and for a fulfilling future</a:t>
            </a:r>
          </a:p>
        </p:txBody>
      </p:sp>
    </p:spTree>
    <p:extLst>
      <p:ext uri="{BB962C8B-B14F-4D97-AF65-F5344CB8AC3E}">
        <p14:creationId xmlns:p14="http://schemas.microsoft.com/office/powerpoint/2010/main" val="38137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B75EC-DED5-4CBB-B7B1-AA9E453F344F}"/>
              </a:ext>
            </a:extLst>
          </p:cNvPr>
          <p:cNvSpPr>
            <a:spLocks noGrp="1"/>
          </p:cNvSpPr>
          <p:nvPr>
            <p:ph type="title"/>
          </p:nvPr>
        </p:nvSpPr>
        <p:spPr/>
        <p:txBody>
          <a:bodyPr/>
          <a:lstStyle/>
          <a:p>
            <a:endParaRPr lang="en-GB"/>
          </a:p>
        </p:txBody>
      </p:sp>
      <p:pic>
        <p:nvPicPr>
          <p:cNvPr id="9" name="Content Placeholder 8" descr="A person on a stage&#10;&#10;Description automatically generated with low confidence">
            <a:extLst>
              <a:ext uri="{FF2B5EF4-FFF2-40B4-BE49-F238E27FC236}">
                <a16:creationId xmlns:a16="http://schemas.microsoft.com/office/drawing/2014/main" id="{C3606B6E-4017-4A5C-9F67-E61CEA837533}"/>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2396"/>
          <a:stretch/>
        </p:blipFill>
        <p:spPr>
          <a:xfrm>
            <a:off x="-1836712" y="-3997"/>
            <a:ext cx="12541226" cy="6889381"/>
          </a:xfrm>
        </p:spPr>
      </p:pic>
      <p:sp>
        <p:nvSpPr>
          <p:cNvPr id="12" name="Rectangle 11">
            <a:extLst>
              <a:ext uri="{FF2B5EF4-FFF2-40B4-BE49-F238E27FC236}">
                <a16:creationId xmlns:a16="http://schemas.microsoft.com/office/drawing/2014/main" id="{304AC218-33F8-456B-A5C7-E05BEBF857A7}"/>
              </a:ext>
            </a:extLst>
          </p:cNvPr>
          <p:cNvSpPr/>
          <p:nvPr/>
        </p:nvSpPr>
        <p:spPr bwMode="auto">
          <a:xfrm>
            <a:off x="-1692695" y="4133850"/>
            <a:ext cx="12457384" cy="2724150"/>
          </a:xfrm>
          <a:prstGeom prst="rect">
            <a:avLst/>
          </a:prstGeom>
          <a:gradFill>
            <a:gsLst>
              <a:gs pos="0">
                <a:schemeClr val="tx1">
                  <a:alpha val="0"/>
                </a:schemeClr>
              </a:gs>
              <a:gs pos="93000">
                <a:schemeClr val="tx1"/>
              </a:gs>
            </a:gsLst>
            <a:lin ang="5400000" scaled="1"/>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endParaRPr lang="en-GB" sz="1800"/>
          </a:p>
        </p:txBody>
      </p:sp>
      <p:sp>
        <p:nvSpPr>
          <p:cNvPr id="13" name="TextBox 12">
            <a:extLst>
              <a:ext uri="{FF2B5EF4-FFF2-40B4-BE49-F238E27FC236}">
                <a16:creationId xmlns:a16="http://schemas.microsoft.com/office/drawing/2014/main" id="{7D69422D-6F5E-4D73-BE0E-D4B319EA7871}"/>
              </a:ext>
            </a:extLst>
          </p:cNvPr>
          <p:cNvSpPr txBox="1"/>
          <p:nvPr/>
        </p:nvSpPr>
        <p:spPr>
          <a:xfrm>
            <a:off x="2209130" y="5844698"/>
            <a:ext cx="6496050" cy="738664"/>
          </a:xfrm>
          <a:prstGeom prst="rect">
            <a:avLst/>
          </a:prstGeom>
          <a:noFill/>
        </p:spPr>
        <p:txBody>
          <a:bodyPr wrap="square">
            <a:spAutoFit/>
          </a:bodyPr>
          <a:lstStyle/>
          <a:p>
            <a:pPr algn="r"/>
            <a:r>
              <a:rPr lang="en-GB" sz="2100" i="1">
                <a:solidFill>
                  <a:schemeClr val="bg1"/>
                </a:solidFill>
                <a:latin typeface="Arial" panose="020B0604020202020204" pitchFamily="34" charset="0"/>
                <a:ea typeface="Roboto Light" panose="02000000000000000000" pitchFamily="2" charset="0"/>
                <a:cs typeface="Arial" panose="020B0604020202020204" pitchFamily="34" charset="0"/>
              </a:rPr>
              <a:t>Develop pupils’ resilience and confidence in themselves and their capacity for growth</a:t>
            </a:r>
          </a:p>
        </p:txBody>
      </p:sp>
    </p:spTree>
    <p:extLst>
      <p:ext uri="{BB962C8B-B14F-4D97-AF65-F5344CB8AC3E}">
        <p14:creationId xmlns:p14="http://schemas.microsoft.com/office/powerpoint/2010/main" val="249682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Ecc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ccTheme" id="{8A9A81B5-B678-4481-A111-7F238E6D1140}" vid="{7F00C14A-6F59-4581-85CD-82DF022EBD0D}"/>
    </a:ext>
  </a:extLst>
</a:theme>
</file>

<file path=ppt/theme/theme10.xml><?xml version="1.0" encoding="utf-8"?>
<a:theme xmlns:a="http://schemas.openxmlformats.org/drawingml/2006/main" name="Ecc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ccTheme" id="{8A9A81B5-B678-4481-A111-7F238E6D1140}" vid="{7F00C14A-6F59-4581-85CD-82DF022EBD0D}"/>
    </a:ext>
  </a:extLst>
</a:theme>
</file>

<file path=ppt/theme/theme2.xml><?xml version="1.0" encoding="utf-8"?>
<a:theme xmlns:a="http://schemas.openxmlformats.org/drawingml/2006/main" name="1_Ecc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ccTheme" id="{8A9A81B5-B678-4481-A111-7F238E6D1140}" vid="{7F00C14A-6F59-4581-85CD-82DF022EBD0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e7128a3-f48b-49c8-b002-dfe0d1559ca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495368C25FB354DA9C67CC785DE3551" ma:contentTypeVersion="16" ma:contentTypeDescription="Create a new document." ma:contentTypeScope="" ma:versionID="e3dcc196f2c8109ad25cc7bc04547034">
  <xsd:schema xmlns:xsd="http://www.w3.org/2001/XMLSchema" xmlns:xs="http://www.w3.org/2001/XMLSchema" xmlns:p="http://schemas.microsoft.com/office/2006/metadata/properties" xmlns:ns3="ee7128a3-f48b-49c8-b002-dfe0d1559ca9" xmlns:ns4="645713fe-a77c-48b9-b267-72202188a7f1" targetNamespace="http://schemas.microsoft.com/office/2006/metadata/properties" ma:root="true" ma:fieldsID="635ab5e4b888c571a34b72daa815fda6" ns3:_="" ns4:_="">
    <xsd:import namespace="ee7128a3-f48b-49c8-b002-dfe0d1559ca9"/>
    <xsd:import namespace="645713fe-a77c-48b9-b267-72202188a7f1"/>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3:MediaLengthInSeconds" minOccurs="0"/>
                <xsd:element ref="ns3:MediaServiceSearchPropertie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7128a3-f48b-49c8-b002-dfe0d1559c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activity" ma:index="23"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45713fe-a77c-48b9-b267-72202188a7f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DED638-4281-4010-806C-1A75C1598855}">
  <ds:schemaRefs>
    <ds:schemaRef ds:uri="http://purl.org/dc/terms/"/>
    <ds:schemaRef ds:uri="ee7128a3-f48b-49c8-b002-dfe0d1559ca9"/>
    <ds:schemaRef ds:uri="http://purl.org/dc/elements/1.1/"/>
    <ds:schemaRef ds:uri="645713fe-a77c-48b9-b267-72202188a7f1"/>
    <ds:schemaRef ds:uri="http://schemas.microsoft.com/office/infopath/2007/PartnerControls"/>
    <ds:schemaRef ds:uri="http://purl.org/dc/dcmitype/"/>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02AFEB4C-B554-4F01-BD65-9C25D95DCE83}">
  <ds:schemaRefs>
    <ds:schemaRef ds:uri="http://schemas.microsoft.com/sharepoint/v3/contenttype/forms"/>
  </ds:schemaRefs>
</ds:datastoreItem>
</file>

<file path=customXml/itemProps3.xml><?xml version="1.0" encoding="utf-8"?>
<ds:datastoreItem xmlns:ds="http://schemas.openxmlformats.org/officeDocument/2006/customXml" ds:itemID="{A2023CA1-1ECD-43FC-96D8-E17D4653F4B4}">
  <ds:schemaRefs>
    <ds:schemaRef ds:uri="645713fe-a77c-48b9-b267-72202188a7f1"/>
    <ds:schemaRef ds:uri="ee7128a3-f48b-49c8-b002-dfe0d1559c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TotalTime>
  <Words>4073</Words>
  <Application>Microsoft Office PowerPoint</Application>
  <PresentationFormat>On-screen Show (4:3)</PresentationFormat>
  <Paragraphs>743</Paragraphs>
  <Slides>72</Slides>
  <Notes>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72</vt:i4>
      </vt:variant>
    </vt:vector>
  </HeadingPairs>
  <TitlesOfParts>
    <vt:vector size="84" baseType="lpstr">
      <vt:lpstr>Kozuka Gothic Pro B</vt:lpstr>
      <vt:lpstr>Arial</vt:lpstr>
      <vt:lpstr>Calibri</vt:lpstr>
      <vt:lpstr>Calibri Light</vt:lpstr>
      <vt:lpstr>Cavolini</vt:lpstr>
      <vt:lpstr>Century Gothic</vt:lpstr>
      <vt:lpstr>Segoe UI Light</vt:lpstr>
      <vt:lpstr>Symbol</vt:lpstr>
      <vt:lpstr>Times New Roman</vt:lpstr>
      <vt:lpstr>Wingdings</vt:lpstr>
      <vt:lpstr>EccTheme</vt:lpstr>
      <vt:lpstr>1_EccTheme</vt:lpstr>
      <vt:lpstr>PowerPoint Presentation</vt:lpstr>
      <vt:lpstr>Year 9 Senior Section to date</vt:lpstr>
      <vt:lpstr>Year 9 Senior Section upcoming</vt:lpstr>
      <vt:lpstr>Pastoral Team</vt:lpstr>
      <vt:lpstr>Pastoral Team</vt:lpstr>
      <vt:lpstr>PowerPoint Presentation</vt:lpstr>
      <vt:lpstr>Vision &amp; Aims</vt:lpstr>
      <vt:lpstr>PowerPoint Presentation</vt:lpstr>
      <vt:lpstr>PowerPoint Presentation</vt:lpstr>
      <vt:lpstr>PowerPoint Presentation</vt:lpstr>
      <vt:lpstr>PowerPoint Presentation</vt:lpstr>
      <vt:lpstr>PowerPoint Presentation</vt:lpstr>
      <vt:lpstr>PowerPoint Presentation</vt:lpstr>
      <vt:lpstr>GCSE  Performance</vt:lpstr>
      <vt:lpstr>Results - Year 11</vt:lpstr>
      <vt:lpstr>Derbyshire Ranking</vt:lpstr>
      <vt:lpstr>The Times Parent Power Survey</vt:lpstr>
      <vt:lpstr>PowerPoint Presentation</vt:lpstr>
      <vt:lpstr>Attendance</vt:lpstr>
      <vt:lpstr>Attendance</vt:lpstr>
      <vt:lpstr>Our principles</vt:lpstr>
      <vt:lpstr>GCSE and BTEC Courses and Grading</vt:lpstr>
      <vt:lpstr>The English Baccalaureate</vt:lpstr>
      <vt:lpstr>Separate Science Route</vt:lpstr>
      <vt:lpstr>Ecclesbourne Options – Separate Science Route Compulsory Curriculum – Learning Hours</vt:lpstr>
      <vt:lpstr>Ecclesbourne Options – Separate Science Route Compulsory Curriculum – Core PE/RS/PDC </vt:lpstr>
      <vt:lpstr>Ecclesbourne Options – Separate Science Route Core 2 Humanities and Languages – Learning Hours</vt:lpstr>
      <vt:lpstr>PowerPoint Presentation</vt:lpstr>
      <vt:lpstr>Combined Science; Trilogy Route</vt:lpstr>
      <vt:lpstr>Ecclesbourne Options – Combined Science Route Compulsory Curriculum – Learning Hours</vt:lpstr>
      <vt:lpstr>Ecclesbourne Options – Combined Science Route Compulsory Curriculum – Core PE/RS/PDC </vt:lpstr>
      <vt:lpstr>Ecclesbourne Options – Combined Science Route Core 2 Humanities and Languages – Learning Hours</vt:lpstr>
      <vt:lpstr>PowerPoint Presentation</vt:lpstr>
      <vt:lpstr>Options and Balance</vt:lpstr>
      <vt:lpstr>Learning Support Option</vt:lpstr>
      <vt:lpstr>No need to worry</vt:lpstr>
      <vt:lpstr>There is plenty of help available!</vt:lpstr>
      <vt:lpstr>AQA GCSE Business </vt:lpstr>
      <vt:lpstr>Why choose GCSE Business?</vt:lpstr>
      <vt:lpstr>       GCSE Business- Route through the whole course  </vt:lpstr>
      <vt:lpstr>Should you pick Business? </vt:lpstr>
      <vt:lpstr>How is the course examined? </vt:lpstr>
      <vt:lpstr>Find out more:</vt:lpstr>
      <vt:lpstr>BTEC Tech Award</vt:lpstr>
      <vt:lpstr>Course content</vt:lpstr>
      <vt:lpstr>Component 1: Human Lifespan Development</vt:lpstr>
      <vt:lpstr>Component 2: Health and Social Care  Services and Values</vt:lpstr>
      <vt:lpstr>Component 3: Health and Well-Being</vt:lpstr>
      <vt:lpstr>Is this the course for me?</vt:lpstr>
      <vt:lpstr>GCSE  Design and Technology</vt:lpstr>
      <vt:lpstr>What do all these items have in common?</vt:lpstr>
      <vt:lpstr>Design and Technology</vt:lpstr>
      <vt:lpstr>So what is the difference?</vt:lpstr>
      <vt:lpstr>Project Work:</vt:lpstr>
      <vt:lpstr>GCSE Computer Science   BTEC Tech Award in Digital Information Technology</vt:lpstr>
      <vt:lpstr>GCSE Computer Science</vt:lpstr>
      <vt:lpstr>BTEC Tech Award in Digital Information Technology</vt:lpstr>
      <vt:lpstr>GCSE Food Preparation &amp; Nutrition</vt:lpstr>
      <vt:lpstr>PowerPoint Presentation</vt:lpstr>
      <vt:lpstr>PowerPoint Presentation</vt:lpstr>
      <vt:lpstr>GCSE Physical Education (Edexcel)</vt:lpstr>
      <vt:lpstr>Component 2+3</vt:lpstr>
      <vt:lpstr>Practical Assessment</vt:lpstr>
      <vt:lpstr>PowerPoint Presentation</vt:lpstr>
      <vt:lpstr>Course outline </vt:lpstr>
      <vt:lpstr>PowerPoint Presentation</vt:lpstr>
      <vt:lpstr>UNIT 1: Reducing the risk of sports injuries and dealing with common medical conditions </vt:lpstr>
      <vt:lpstr>UNIT 2: Applying the principles of training, fitness and how it affects skill performance  </vt:lpstr>
      <vt:lpstr>R183: Nutrition and sports performance</vt:lpstr>
      <vt:lpstr>Comparisons with two sports courses: </vt:lpstr>
      <vt:lpstr>Comparison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Karl</dc:creator>
  <cp:lastModifiedBy>Paul Cobham (PCC) - ICT Services</cp:lastModifiedBy>
  <cp:revision>4</cp:revision>
  <cp:lastPrinted>2020-01-06T16:09:39Z</cp:lastPrinted>
  <dcterms:created xsi:type="dcterms:W3CDTF">2001-12-30T20:06:50Z</dcterms:created>
  <dcterms:modified xsi:type="dcterms:W3CDTF">2024-01-22T10:18:27Z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0x010100E495368C25FB354DA9C67CC785DE3551</vt:lpwstr>
  </property>
  <property fmtid="{D5CDD505-2E9C-101B-9397-08002B2CF9AE}" pid="3" name="Order">
    <vt:r8>6156400</vt:r8>
  </property>
  <property fmtid="{D5CDD505-2E9C-101B-9397-08002B2CF9AE}" pid="4" name="MediaServiceImageTags">
    <vt:lpwstr/>
  </property>
</Properties>
</file>