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8" r:id="rId3"/>
    <p:sldId id="279" r:id="rId4"/>
    <p:sldId id="280" r:id="rId5"/>
    <p:sldId id="267" r:id="rId6"/>
    <p:sldId id="268" r:id="rId7"/>
    <p:sldId id="269" r:id="rId8"/>
    <p:sldId id="270" r:id="rId9"/>
    <p:sldId id="271" r:id="rId10"/>
    <p:sldId id="272" r:id="rId11"/>
    <p:sldId id="273" r:id="rId12"/>
    <p:sldId id="274" r:id="rId13"/>
    <p:sldId id="275" r:id="rId14"/>
    <p:sldId id="276" r:id="rId15"/>
    <p:sldId id="256" r:id="rId16"/>
    <p:sldId id="257" r:id="rId17"/>
    <p:sldId id="259" r:id="rId18"/>
    <p:sldId id="258" r:id="rId19"/>
    <p:sldId id="260" r:id="rId20"/>
    <p:sldId id="261" r:id="rId21"/>
    <p:sldId id="262" r:id="rId22"/>
    <p:sldId id="263" r:id="rId23"/>
    <p:sldId id="264" r:id="rId24"/>
    <p:sldId id="265" r:id="rId25"/>
    <p:sldId id="282" r:id="rId2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0BD4D0-EFC4-46D6-8DE4-F7371A95C233}"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200674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0BD4D0-EFC4-46D6-8DE4-F7371A95C233}"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264227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0BD4D0-EFC4-46D6-8DE4-F7371A95C233}"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198384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0BD4D0-EFC4-46D6-8DE4-F7371A95C233}"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249647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0BD4D0-EFC4-46D6-8DE4-F7371A95C233}"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325954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0BD4D0-EFC4-46D6-8DE4-F7371A95C233}" type="datetimeFigureOut">
              <a:rPr lang="en-GB" smtClean="0"/>
              <a:t>20/09/2016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55024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0BD4D0-EFC4-46D6-8DE4-F7371A95C233}" type="datetimeFigureOut">
              <a:rPr lang="en-GB" smtClean="0"/>
              <a:t>20/09/2016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60640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0BD4D0-EFC4-46D6-8DE4-F7371A95C233}" type="datetimeFigureOut">
              <a:rPr lang="en-GB" smtClean="0"/>
              <a:t>20/09/2016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296433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BD4D0-EFC4-46D6-8DE4-F7371A95C233}" type="datetimeFigureOut">
              <a:rPr lang="en-GB" smtClean="0"/>
              <a:t>20/09/2016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62287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0BD4D0-EFC4-46D6-8DE4-F7371A95C233}" type="datetimeFigureOut">
              <a:rPr lang="en-GB" smtClean="0"/>
              <a:t>20/09/2016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145842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0BD4D0-EFC4-46D6-8DE4-F7371A95C233}" type="datetimeFigureOut">
              <a:rPr lang="en-GB" smtClean="0"/>
              <a:t>20/09/2016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5635AA-2381-4170-8200-FE4B4BC1B7B7}" type="slidenum">
              <a:rPr lang="en-GB" smtClean="0"/>
              <a:t>‹#›</a:t>
            </a:fld>
            <a:endParaRPr lang="en-GB"/>
          </a:p>
        </p:txBody>
      </p:sp>
    </p:spTree>
    <p:extLst>
      <p:ext uri="{BB962C8B-B14F-4D97-AF65-F5344CB8AC3E}">
        <p14:creationId xmlns:p14="http://schemas.microsoft.com/office/powerpoint/2010/main" val="107440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BD4D0-EFC4-46D6-8DE4-F7371A95C233}" type="datetimeFigureOut">
              <a:rPr lang="en-GB" smtClean="0"/>
              <a:t>20/09/2016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635AA-2381-4170-8200-FE4B4BC1B7B7}" type="slidenum">
              <a:rPr lang="en-GB" smtClean="0"/>
              <a:t>‹#›</a:t>
            </a:fld>
            <a:endParaRPr lang="en-GB"/>
          </a:p>
        </p:txBody>
      </p:sp>
    </p:spTree>
    <p:extLst>
      <p:ext uri="{BB962C8B-B14F-4D97-AF65-F5344CB8AC3E}">
        <p14:creationId xmlns:p14="http://schemas.microsoft.com/office/powerpoint/2010/main" val="965537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Upper </a:t>
            </a:r>
            <a:r>
              <a:rPr lang="en-GB" dirty="0"/>
              <a:t>S</a:t>
            </a:r>
            <a:r>
              <a:rPr lang="en-GB" dirty="0" smtClean="0"/>
              <a:t>chool Pastoral Team</a:t>
            </a:r>
            <a:endParaRPr lang="en-GB" dirty="0"/>
          </a:p>
        </p:txBody>
      </p:sp>
      <p:sp>
        <p:nvSpPr>
          <p:cNvPr id="5" name="Content Placeholder 4"/>
          <p:cNvSpPr>
            <a:spLocks noGrp="1"/>
          </p:cNvSpPr>
          <p:nvPr>
            <p:ph idx="1"/>
          </p:nvPr>
        </p:nvSpPr>
        <p:spPr/>
        <p:txBody>
          <a:bodyPr/>
          <a:lstStyle/>
          <a:p>
            <a:r>
              <a:rPr lang="en-GB" dirty="0" smtClean="0"/>
              <a:t>Mrs </a:t>
            </a:r>
            <a:r>
              <a:rPr lang="en-GB" dirty="0" err="1" smtClean="0"/>
              <a:t>Ourabi</a:t>
            </a:r>
            <a:r>
              <a:rPr lang="en-GB" dirty="0" smtClean="0"/>
              <a:t>-Head of Upper School</a:t>
            </a:r>
          </a:p>
          <a:p>
            <a:r>
              <a:rPr lang="en-GB" dirty="0" smtClean="0"/>
              <a:t>Mr </a:t>
            </a:r>
            <a:r>
              <a:rPr lang="en-GB" dirty="0" err="1" smtClean="0"/>
              <a:t>Duncker</a:t>
            </a:r>
            <a:r>
              <a:rPr lang="en-GB" dirty="0" smtClean="0"/>
              <a:t>-Brown-Assistant Head</a:t>
            </a:r>
          </a:p>
          <a:p>
            <a:r>
              <a:rPr lang="en-GB" dirty="0" smtClean="0"/>
              <a:t>Mrs Maunder-Head of Year 11</a:t>
            </a:r>
          </a:p>
          <a:p>
            <a:r>
              <a:rPr lang="en-GB" dirty="0" smtClean="0"/>
              <a:t>Mr Partridge-Head of Year 10</a:t>
            </a:r>
          </a:p>
          <a:p>
            <a:r>
              <a:rPr lang="en-GB" dirty="0" smtClean="0"/>
              <a:t>Mr Sellers-Upper School Progress Leader</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730" y="4809993"/>
            <a:ext cx="1629915" cy="1764937"/>
          </a:xfrm>
          <a:prstGeom prst="rect">
            <a:avLst/>
          </a:prstGeom>
        </p:spPr>
      </p:pic>
    </p:spTree>
    <p:extLst>
      <p:ext uri="{BB962C8B-B14F-4D97-AF65-F5344CB8AC3E}">
        <p14:creationId xmlns:p14="http://schemas.microsoft.com/office/powerpoint/2010/main" val="413670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reviews</a:t>
            </a:r>
            <a:endParaRPr lang="en-GB" dirty="0"/>
          </a:p>
        </p:txBody>
      </p:sp>
      <p:sp>
        <p:nvSpPr>
          <p:cNvPr id="3" name="Content Placeholder 2"/>
          <p:cNvSpPr>
            <a:spLocks noGrp="1"/>
          </p:cNvSpPr>
          <p:nvPr>
            <p:ph idx="1"/>
          </p:nvPr>
        </p:nvSpPr>
        <p:spPr/>
        <p:txBody>
          <a:bodyPr/>
          <a:lstStyle/>
          <a:p>
            <a:pPr fontAlgn="t"/>
            <a:r>
              <a:rPr lang="en-GB" b="1" dirty="0"/>
              <a:t>W/C 10</a:t>
            </a:r>
            <a:r>
              <a:rPr lang="en-GB" b="1" baseline="30000" dirty="0"/>
              <a:t>th </a:t>
            </a:r>
            <a:r>
              <a:rPr lang="en-GB" b="1" dirty="0" smtClean="0"/>
              <a:t>October</a:t>
            </a:r>
            <a:r>
              <a:rPr lang="en-GB" b="1" dirty="0"/>
              <a:t>-</a:t>
            </a:r>
            <a:r>
              <a:rPr lang="en-GB" b="1" dirty="0" smtClean="0"/>
              <a:t>Year </a:t>
            </a:r>
            <a:r>
              <a:rPr lang="en-GB" dirty="0"/>
              <a:t>10 Assessment Week-effort </a:t>
            </a:r>
            <a:r>
              <a:rPr lang="en-GB" dirty="0" smtClean="0"/>
              <a:t>grades</a:t>
            </a:r>
          </a:p>
          <a:p>
            <a:pPr fontAlgn="t"/>
            <a:r>
              <a:rPr lang="en-GB" b="1" dirty="0"/>
              <a:t>W/C 28</a:t>
            </a:r>
            <a:r>
              <a:rPr lang="en-GB" b="1" baseline="30000" dirty="0"/>
              <a:t>TH</a:t>
            </a:r>
            <a:r>
              <a:rPr lang="en-GB" b="1" dirty="0"/>
              <a:t> November </a:t>
            </a:r>
            <a:r>
              <a:rPr lang="en-GB" dirty="0"/>
              <a:t>-</a:t>
            </a:r>
            <a:r>
              <a:rPr lang="en-GB" dirty="0" smtClean="0"/>
              <a:t>Whole </a:t>
            </a:r>
            <a:r>
              <a:rPr lang="en-GB" dirty="0"/>
              <a:t>School Assessment w</a:t>
            </a:r>
            <a:r>
              <a:rPr lang="en-GB" dirty="0" smtClean="0"/>
              <a:t>eek. Target </a:t>
            </a:r>
            <a:r>
              <a:rPr lang="en-GB" dirty="0"/>
              <a:t>and current attainment </a:t>
            </a:r>
            <a:r>
              <a:rPr lang="en-GB" dirty="0" smtClean="0"/>
              <a:t>grades</a:t>
            </a:r>
          </a:p>
          <a:p>
            <a:pPr fontAlgn="t"/>
            <a:r>
              <a:rPr lang="en-GB" b="1" dirty="0"/>
              <a:t>W/C Monday 5</a:t>
            </a:r>
            <a:r>
              <a:rPr lang="en-GB" b="1" baseline="30000" dirty="0"/>
              <a:t>th</a:t>
            </a:r>
            <a:r>
              <a:rPr lang="en-GB" b="1" dirty="0"/>
              <a:t> </a:t>
            </a:r>
            <a:r>
              <a:rPr lang="en-GB" b="1" dirty="0" smtClean="0"/>
              <a:t>December</a:t>
            </a:r>
            <a:r>
              <a:rPr lang="en-GB" b="1" dirty="0"/>
              <a:t>-</a:t>
            </a:r>
            <a:r>
              <a:rPr lang="en-GB" b="1" dirty="0" smtClean="0"/>
              <a:t>Interim </a:t>
            </a:r>
            <a:r>
              <a:rPr lang="en-GB" dirty="0"/>
              <a:t>Reports to </a:t>
            </a:r>
            <a:r>
              <a:rPr lang="en-GB" dirty="0" smtClean="0"/>
              <a:t>Parents</a:t>
            </a:r>
          </a:p>
          <a:p>
            <a:pPr fontAlgn="t"/>
            <a:r>
              <a:rPr lang="en-GB" b="1" dirty="0"/>
              <a:t>Friday 10</a:t>
            </a:r>
            <a:r>
              <a:rPr lang="en-GB" b="1" baseline="30000" dirty="0"/>
              <a:t>th</a:t>
            </a:r>
            <a:r>
              <a:rPr lang="en-GB" b="1" dirty="0"/>
              <a:t> </a:t>
            </a:r>
            <a:r>
              <a:rPr lang="en-GB" b="1" dirty="0" smtClean="0"/>
              <a:t>February</a:t>
            </a:r>
            <a:r>
              <a:rPr lang="en-GB" b="1" dirty="0"/>
              <a:t>-</a:t>
            </a:r>
            <a:r>
              <a:rPr lang="en-GB" b="1" dirty="0" smtClean="0"/>
              <a:t>Year </a:t>
            </a:r>
            <a:r>
              <a:rPr lang="en-GB" dirty="0"/>
              <a:t>10 Reports to </a:t>
            </a:r>
            <a:r>
              <a:rPr lang="en-GB" dirty="0" smtClean="0"/>
              <a:t>Parents</a:t>
            </a:r>
          </a:p>
          <a:p>
            <a:pPr fontAlgn="t"/>
            <a:r>
              <a:rPr lang="en-GB" b="1" dirty="0"/>
              <a:t>W/C </a:t>
            </a:r>
            <a:r>
              <a:rPr lang="en-GB" b="1" dirty="0" smtClean="0"/>
              <a:t>26</a:t>
            </a:r>
            <a:r>
              <a:rPr lang="en-GB" b="1" baseline="30000" dirty="0" smtClean="0"/>
              <a:t>th</a:t>
            </a:r>
            <a:r>
              <a:rPr lang="en-GB" b="1" dirty="0" smtClean="0"/>
              <a:t>  June</a:t>
            </a:r>
            <a:r>
              <a:rPr lang="en-GB" b="1" dirty="0"/>
              <a:t>-</a:t>
            </a:r>
            <a:r>
              <a:rPr lang="en-GB" b="1" dirty="0" smtClean="0"/>
              <a:t>Year </a:t>
            </a:r>
            <a:r>
              <a:rPr lang="en-GB" dirty="0"/>
              <a:t>10 Internal </a:t>
            </a:r>
            <a:r>
              <a:rPr lang="en-GB" dirty="0" smtClean="0"/>
              <a:t>Exams</a:t>
            </a:r>
          </a:p>
          <a:p>
            <a:pPr fontAlgn="t"/>
            <a:r>
              <a:rPr lang="en-GB" b="1" dirty="0"/>
              <a:t>Friday 14</a:t>
            </a:r>
            <a:r>
              <a:rPr lang="en-GB" b="1" baseline="30000" dirty="0"/>
              <a:t>th</a:t>
            </a:r>
            <a:r>
              <a:rPr lang="en-GB" b="1" dirty="0"/>
              <a:t> </a:t>
            </a:r>
            <a:r>
              <a:rPr lang="en-GB" b="1" dirty="0" smtClean="0"/>
              <a:t>July-</a:t>
            </a:r>
            <a:r>
              <a:rPr lang="en-GB" dirty="0" smtClean="0"/>
              <a:t>Year </a:t>
            </a:r>
            <a:r>
              <a:rPr lang="en-GB" dirty="0"/>
              <a:t>10 Interim Reports to Parents</a:t>
            </a:r>
          </a:p>
          <a:p>
            <a:pPr fontAlgn="t"/>
            <a:endParaRPr lang="en-GB" b="1" dirty="0" smtClean="0"/>
          </a:p>
          <a:p>
            <a:pPr fontAlgn="t"/>
            <a:endParaRPr lang="en-GB" dirty="0"/>
          </a:p>
          <a:p>
            <a:pPr fontAlgn="t"/>
            <a:endParaRPr lang="en-GB" b="1" dirty="0" smtClean="0"/>
          </a:p>
          <a:p>
            <a:pPr fontAlgn="t"/>
            <a:endParaRPr lang="en-GB" dirty="0"/>
          </a:p>
          <a:p>
            <a:pPr fontAlgn="t"/>
            <a:endParaRPr lang="en-GB" dirty="0"/>
          </a:p>
          <a:p>
            <a:pPr fontAlgn="t"/>
            <a:endParaRPr lang="en-GB" b="1" dirty="0" smtClean="0"/>
          </a:p>
          <a:p>
            <a:pPr fontAlgn="t"/>
            <a:endParaRPr lang="en-GB" dirty="0"/>
          </a:p>
          <a:p>
            <a:pPr fontAlgn="t"/>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777" y="4672207"/>
            <a:ext cx="1629915" cy="1764937"/>
          </a:xfrm>
          <a:prstGeom prst="rect">
            <a:avLst/>
          </a:prstGeom>
        </p:spPr>
      </p:pic>
    </p:spTree>
    <p:extLst>
      <p:ext uri="{BB962C8B-B14F-4D97-AF65-F5344CB8AC3E}">
        <p14:creationId xmlns:p14="http://schemas.microsoft.com/office/powerpoint/2010/main" val="240067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122218" y="241069"/>
          <a:ext cx="9966959" cy="6342613"/>
        </p:xfrm>
        <a:graphic>
          <a:graphicData uri="http://schemas.openxmlformats.org/drawingml/2006/table">
            <a:tbl>
              <a:tblPr firstRow="1" firstCol="1" bandRow="1">
                <a:tableStyleId>{5C22544A-7EE6-4342-B048-85BDC9FD1C3A}</a:tableStyleId>
              </a:tblPr>
              <a:tblGrid>
                <a:gridCol w="2501689">
                  <a:extLst>
                    <a:ext uri="{9D8B030D-6E8A-4147-A177-3AD203B41FA5}">
                      <a16:colId xmlns:a16="http://schemas.microsoft.com/office/drawing/2014/main" val="2749435220"/>
                    </a:ext>
                  </a:extLst>
                </a:gridCol>
                <a:gridCol w="7465270">
                  <a:extLst>
                    <a:ext uri="{9D8B030D-6E8A-4147-A177-3AD203B41FA5}">
                      <a16:colId xmlns:a16="http://schemas.microsoft.com/office/drawing/2014/main" val="825362066"/>
                    </a:ext>
                  </a:extLst>
                </a:gridCol>
              </a:tblGrid>
              <a:tr h="323541">
                <a:tc>
                  <a:txBody>
                    <a:bodyPr/>
                    <a:lstStyle/>
                    <a:p>
                      <a:pPr>
                        <a:lnSpc>
                          <a:spcPct val="107000"/>
                        </a:lnSpc>
                        <a:spcAft>
                          <a:spcPts val="0"/>
                        </a:spcAft>
                      </a:pPr>
                      <a:r>
                        <a:rPr lang="en-GB" sz="1100" b="1">
                          <a:effectLst/>
                        </a:rPr>
                        <a:t>Date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Event</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8411574"/>
                  </a:ext>
                </a:extLst>
              </a:tr>
              <a:tr h="323541">
                <a:tc>
                  <a:txBody>
                    <a:bodyPr/>
                    <a:lstStyle/>
                    <a:p>
                      <a:pPr>
                        <a:lnSpc>
                          <a:spcPct val="107000"/>
                        </a:lnSpc>
                        <a:spcAft>
                          <a:spcPts val="0"/>
                        </a:spcAft>
                      </a:pPr>
                      <a:r>
                        <a:rPr lang="en-GB" sz="1100" b="1">
                          <a:effectLst/>
                        </a:rPr>
                        <a:t>Friday 9</a:t>
                      </a:r>
                      <a:r>
                        <a:rPr lang="en-GB" sz="1100" b="1" baseline="30000">
                          <a:effectLst/>
                        </a:rPr>
                        <a:t>th</a:t>
                      </a:r>
                      <a:r>
                        <a:rPr lang="en-GB" sz="1100" b="1">
                          <a:effectLst/>
                        </a:rPr>
                        <a:t> September</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Year 10 Photographs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317152"/>
                  </a:ext>
                </a:extLst>
              </a:tr>
              <a:tr h="662063">
                <a:tc>
                  <a:txBody>
                    <a:bodyPr/>
                    <a:lstStyle/>
                    <a:p>
                      <a:pPr>
                        <a:lnSpc>
                          <a:spcPct val="107000"/>
                        </a:lnSpc>
                        <a:spcAft>
                          <a:spcPts val="0"/>
                        </a:spcAft>
                      </a:pPr>
                      <a:r>
                        <a:rPr lang="en-GB" sz="1100" b="1">
                          <a:effectLst/>
                        </a:rPr>
                        <a:t>Thursday 15</a:t>
                      </a:r>
                      <a:r>
                        <a:rPr lang="en-GB" sz="1100" b="1" baseline="30000">
                          <a:effectLst/>
                        </a:rPr>
                        <a:t>th</a:t>
                      </a:r>
                      <a:r>
                        <a:rPr lang="en-GB" sz="1100" b="1">
                          <a:effectLst/>
                        </a:rPr>
                        <a:t> September</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rPr>
                        <a:t>Year 10 GCSE Parents Information Evening</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6579873"/>
                  </a:ext>
                </a:extLst>
              </a:tr>
              <a:tr h="323541">
                <a:tc>
                  <a:txBody>
                    <a:bodyPr/>
                    <a:lstStyle/>
                    <a:p>
                      <a:pPr>
                        <a:lnSpc>
                          <a:spcPct val="107000"/>
                        </a:lnSpc>
                        <a:spcAft>
                          <a:spcPts val="0"/>
                        </a:spcAft>
                      </a:pPr>
                      <a:r>
                        <a:rPr lang="en-GB" sz="1100" b="1">
                          <a:effectLst/>
                        </a:rPr>
                        <a:t>Friday 16</a:t>
                      </a:r>
                      <a:r>
                        <a:rPr lang="en-GB" sz="1100" b="1" baseline="30000">
                          <a:effectLst/>
                        </a:rPr>
                        <a:t>th</a:t>
                      </a:r>
                      <a:r>
                        <a:rPr lang="en-GB" sz="1100" b="1">
                          <a:effectLst/>
                        </a:rPr>
                        <a:t> September</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Year 10 Oxford Trip</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0040964"/>
                  </a:ext>
                </a:extLst>
              </a:tr>
              <a:tr h="1076075">
                <a:tc>
                  <a:txBody>
                    <a:bodyPr/>
                    <a:lstStyle/>
                    <a:p>
                      <a:pPr>
                        <a:lnSpc>
                          <a:spcPct val="107000"/>
                        </a:lnSpc>
                        <a:spcAft>
                          <a:spcPts val="0"/>
                        </a:spcAft>
                      </a:pPr>
                      <a:r>
                        <a:rPr lang="en-GB" sz="1100" b="1">
                          <a:effectLst/>
                        </a:rPr>
                        <a:t>Monday 19</a:t>
                      </a:r>
                      <a:r>
                        <a:rPr lang="en-GB" sz="1100" b="1" baseline="30000">
                          <a:effectLst/>
                        </a:rPr>
                        <a:t>th</a:t>
                      </a:r>
                      <a:r>
                        <a:rPr lang="en-GB" sz="1100" b="1">
                          <a:effectLst/>
                        </a:rPr>
                        <a:t> September</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House Assembly</a:t>
                      </a:r>
                    </a:p>
                    <a:p>
                      <a:pPr>
                        <a:lnSpc>
                          <a:spcPct val="107000"/>
                        </a:lnSpc>
                        <a:spcAft>
                          <a:spcPts val="0"/>
                        </a:spcAft>
                      </a:pPr>
                      <a:r>
                        <a:rPr lang="en-GB" sz="1100" b="1">
                          <a:effectLst/>
                        </a:rPr>
                        <a:t>Brindley-New Hall</a:t>
                      </a:r>
                    </a:p>
                    <a:p>
                      <a:pPr>
                        <a:lnSpc>
                          <a:spcPct val="107000"/>
                        </a:lnSpc>
                        <a:spcAft>
                          <a:spcPts val="0"/>
                        </a:spcAft>
                      </a:pPr>
                      <a:r>
                        <a:rPr lang="en-GB" sz="1100" b="1">
                          <a:effectLst/>
                        </a:rPr>
                        <a:t>Nightingale-Main Hall</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8494008"/>
                  </a:ext>
                </a:extLst>
              </a:tr>
              <a:tr h="1000581">
                <a:tc>
                  <a:txBody>
                    <a:bodyPr/>
                    <a:lstStyle/>
                    <a:p>
                      <a:pPr>
                        <a:lnSpc>
                          <a:spcPct val="107000"/>
                        </a:lnSpc>
                        <a:spcAft>
                          <a:spcPts val="0"/>
                        </a:spcAft>
                      </a:pPr>
                      <a:r>
                        <a:rPr lang="en-GB" sz="1100" b="1" dirty="0">
                          <a:effectLst/>
                        </a:rPr>
                        <a:t>Wednesday 21</a:t>
                      </a:r>
                      <a:r>
                        <a:rPr lang="en-GB" sz="1100" b="1" baseline="30000" dirty="0">
                          <a:effectLst/>
                        </a:rPr>
                        <a:t>st</a:t>
                      </a:r>
                      <a:r>
                        <a:rPr lang="en-GB" sz="1100" b="1" dirty="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House Assembly</a:t>
                      </a:r>
                    </a:p>
                    <a:p>
                      <a:pPr>
                        <a:lnSpc>
                          <a:spcPct val="107000"/>
                        </a:lnSpc>
                        <a:spcAft>
                          <a:spcPts val="0"/>
                        </a:spcAft>
                      </a:pPr>
                      <a:r>
                        <a:rPr lang="en-GB" sz="1100" b="1">
                          <a:effectLst/>
                        </a:rPr>
                        <a:t>Flamsteed-New Hall</a:t>
                      </a:r>
                    </a:p>
                    <a:p>
                      <a:pPr>
                        <a:lnSpc>
                          <a:spcPct val="107000"/>
                        </a:lnSpc>
                        <a:spcAft>
                          <a:spcPts val="0"/>
                        </a:spcAft>
                      </a:pPr>
                      <a:r>
                        <a:rPr lang="en-GB" sz="1100" b="1">
                          <a:effectLst/>
                        </a:rPr>
                        <a:t>Chantrey-Main Hall</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716033"/>
                  </a:ext>
                </a:extLst>
              </a:tr>
              <a:tr h="662063">
                <a:tc>
                  <a:txBody>
                    <a:bodyPr/>
                    <a:lstStyle/>
                    <a:p>
                      <a:pPr>
                        <a:lnSpc>
                          <a:spcPct val="107000"/>
                        </a:lnSpc>
                        <a:spcAft>
                          <a:spcPts val="0"/>
                        </a:spcAft>
                      </a:pPr>
                      <a:r>
                        <a:rPr lang="en-GB" sz="1100" b="1">
                          <a:effectLst/>
                        </a:rPr>
                        <a:t>Thursday 29</a:t>
                      </a:r>
                      <a:r>
                        <a:rPr lang="en-GB" sz="1100" b="1" baseline="30000">
                          <a:effectLst/>
                        </a:rPr>
                        <a:t>th</a:t>
                      </a:r>
                      <a:r>
                        <a:rPr lang="en-GB" sz="1100" b="1">
                          <a:effectLst/>
                        </a:rPr>
                        <a:t> September</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Prize Day Rehearsal</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7540656"/>
                  </a:ext>
                </a:extLst>
              </a:tr>
              <a:tr h="323541">
                <a:tc>
                  <a:txBody>
                    <a:bodyPr/>
                    <a:lstStyle/>
                    <a:p>
                      <a:pPr>
                        <a:lnSpc>
                          <a:spcPct val="107000"/>
                        </a:lnSpc>
                        <a:spcAft>
                          <a:spcPts val="0"/>
                        </a:spcAft>
                      </a:pPr>
                      <a:r>
                        <a:rPr lang="en-GB" sz="1100" b="1">
                          <a:effectLst/>
                        </a:rPr>
                        <a:t>Friday 30</a:t>
                      </a:r>
                      <a:r>
                        <a:rPr lang="en-GB" sz="1100" b="1" baseline="30000">
                          <a:effectLst/>
                        </a:rPr>
                        <a:t>th</a:t>
                      </a:r>
                      <a:r>
                        <a:rPr lang="en-GB" sz="1100" b="1">
                          <a:effectLst/>
                        </a:rPr>
                        <a:t> September</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Prize Day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750415"/>
                  </a:ext>
                </a:extLst>
              </a:tr>
              <a:tr h="662063">
                <a:tc>
                  <a:txBody>
                    <a:bodyPr/>
                    <a:lstStyle/>
                    <a:p>
                      <a:pPr>
                        <a:lnSpc>
                          <a:spcPct val="107000"/>
                        </a:lnSpc>
                        <a:spcAft>
                          <a:spcPts val="0"/>
                        </a:spcAft>
                      </a:pPr>
                      <a:r>
                        <a:rPr lang="en-GB" sz="1100" b="1" dirty="0">
                          <a:effectLst/>
                        </a:rPr>
                        <a:t>W/C 10</a:t>
                      </a:r>
                      <a:r>
                        <a:rPr lang="en-GB" sz="1100" b="1" baseline="30000" dirty="0">
                          <a:effectLst/>
                        </a:rPr>
                        <a:t>th </a:t>
                      </a:r>
                      <a:r>
                        <a:rPr lang="en-GB" sz="1100" b="1" dirty="0">
                          <a:effectLst/>
                        </a:rPr>
                        <a:t>October</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rPr>
                        <a:t>Year 10 Assessment Week-effort grades</a:t>
                      </a:r>
                    </a:p>
                    <a:p>
                      <a:pPr>
                        <a:lnSpc>
                          <a:spcPct val="107000"/>
                        </a:lnSpc>
                        <a:spcAft>
                          <a:spcPts val="0"/>
                        </a:spcAft>
                      </a:pPr>
                      <a:r>
                        <a:rPr lang="en-GB" sz="1100" b="1" dirty="0">
                          <a:effectLst/>
                        </a:rPr>
                        <a:t>It’s your call-(tbc)</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0954731"/>
                  </a:ext>
                </a:extLst>
              </a:tr>
              <a:tr h="662063">
                <a:tc>
                  <a:txBody>
                    <a:bodyPr/>
                    <a:lstStyle/>
                    <a:p>
                      <a:pPr>
                        <a:lnSpc>
                          <a:spcPct val="107000"/>
                        </a:lnSpc>
                        <a:spcAft>
                          <a:spcPts val="0"/>
                        </a:spcAft>
                      </a:pPr>
                      <a:r>
                        <a:rPr lang="en-GB" sz="1100" b="1">
                          <a:effectLst/>
                        </a:rPr>
                        <a:t>W/C 17</a:t>
                      </a:r>
                      <a:r>
                        <a:rPr lang="en-GB" sz="1100" b="1" baseline="30000">
                          <a:effectLst/>
                        </a:rPr>
                        <a:t>TH</a:t>
                      </a:r>
                      <a:r>
                        <a:rPr lang="en-GB" sz="1100" b="1">
                          <a:effectLst/>
                        </a:rPr>
                        <a:t> October</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Tutors review effort grades</a:t>
                      </a:r>
                    </a:p>
                    <a:p>
                      <a:pPr>
                        <a:lnSpc>
                          <a:spcPct val="107000"/>
                        </a:lnSpc>
                        <a:spcAft>
                          <a:spcPts val="0"/>
                        </a:spcAft>
                      </a:pPr>
                      <a:r>
                        <a:rPr lang="en-GB" sz="1100" b="1">
                          <a:effectLst/>
                        </a:rPr>
                        <a:t>Year 10 Art Print Workshop (2 days, tbc)</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4555537"/>
                  </a:ext>
                </a:extLst>
              </a:tr>
              <a:tr h="323541">
                <a:tc>
                  <a:txBody>
                    <a:bodyPr/>
                    <a:lstStyle/>
                    <a:p>
                      <a:pPr>
                        <a:lnSpc>
                          <a:spcPct val="107000"/>
                        </a:lnSpc>
                        <a:spcAft>
                          <a:spcPts val="0"/>
                        </a:spcAft>
                      </a:pPr>
                      <a:r>
                        <a:rPr lang="en-GB" sz="1100" b="1">
                          <a:effectLst/>
                        </a:rPr>
                        <a:t>Tuesday 18</a:t>
                      </a:r>
                      <a:r>
                        <a:rPr lang="en-GB" sz="1100" b="1" baseline="30000">
                          <a:effectLst/>
                        </a:rPr>
                        <a:t>th</a:t>
                      </a:r>
                      <a:r>
                        <a:rPr lang="en-GB" sz="1100" b="1">
                          <a:effectLst/>
                        </a:rPr>
                        <a:t> October</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rPr>
                        <a:t>Year 10 Work Experience Launch-PDC</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818599"/>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5326" y="5418609"/>
            <a:ext cx="1206673" cy="1306634"/>
          </a:xfrm>
          <a:prstGeom prst="rect">
            <a:avLst/>
          </a:prstGeom>
        </p:spPr>
      </p:pic>
    </p:spTree>
    <p:extLst>
      <p:ext uri="{BB962C8B-B14F-4D97-AF65-F5344CB8AC3E}">
        <p14:creationId xmlns:p14="http://schemas.microsoft.com/office/powerpoint/2010/main" val="179688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654" y="457205"/>
          <a:ext cx="9734203" cy="6035042"/>
        </p:xfrm>
        <a:graphic>
          <a:graphicData uri="http://schemas.openxmlformats.org/drawingml/2006/table">
            <a:tbl>
              <a:tblPr firstRow="1" firstCol="1" bandRow="1">
                <a:tableStyleId>{5C22544A-7EE6-4342-B048-85BDC9FD1C3A}</a:tableStyleId>
              </a:tblPr>
              <a:tblGrid>
                <a:gridCol w="2199245">
                  <a:extLst>
                    <a:ext uri="{9D8B030D-6E8A-4147-A177-3AD203B41FA5}">
                      <a16:colId xmlns:a16="http://schemas.microsoft.com/office/drawing/2014/main" val="552384076"/>
                    </a:ext>
                  </a:extLst>
                </a:gridCol>
                <a:gridCol w="7534958">
                  <a:extLst>
                    <a:ext uri="{9D8B030D-6E8A-4147-A177-3AD203B41FA5}">
                      <a16:colId xmlns:a16="http://schemas.microsoft.com/office/drawing/2014/main" val="472938291"/>
                    </a:ext>
                  </a:extLst>
                </a:gridCol>
              </a:tblGrid>
              <a:tr h="356105">
                <a:tc>
                  <a:txBody>
                    <a:bodyPr/>
                    <a:lstStyle/>
                    <a:p>
                      <a:pPr>
                        <a:lnSpc>
                          <a:spcPct val="107000"/>
                        </a:lnSpc>
                        <a:spcAft>
                          <a:spcPts val="0"/>
                        </a:spcAft>
                      </a:pPr>
                      <a:r>
                        <a:rPr lang="en-GB" sz="1000" b="1">
                          <a:effectLst/>
                        </a:rPr>
                        <a:t>Monday 7</a:t>
                      </a:r>
                      <a:r>
                        <a:rPr lang="en-GB" sz="1000" b="1" baseline="30000">
                          <a:effectLst/>
                        </a:rPr>
                        <a:t>th</a:t>
                      </a:r>
                      <a:r>
                        <a:rPr lang="en-GB" sz="1000" b="1">
                          <a:effectLst/>
                        </a:rPr>
                        <a:t> November</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WSCD </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705257224"/>
                  </a:ext>
                </a:extLst>
              </a:tr>
              <a:tr h="527910">
                <a:tc>
                  <a:txBody>
                    <a:bodyPr/>
                    <a:lstStyle/>
                    <a:p>
                      <a:pPr>
                        <a:lnSpc>
                          <a:spcPct val="107000"/>
                        </a:lnSpc>
                        <a:spcAft>
                          <a:spcPts val="0"/>
                        </a:spcAft>
                      </a:pPr>
                      <a:r>
                        <a:rPr lang="en-GB" sz="1000" b="1">
                          <a:effectLst/>
                        </a:rPr>
                        <a:t>Thursday 10</a:t>
                      </a:r>
                      <a:r>
                        <a:rPr lang="en-GB" sz="1000" b="1" baseline="30000">
                          <a:effectLst/>
                        </a:rPr>
                        <a:t>th</a:t>
                      </a:r>
                      <a:r>
                        <a:rPr lang="en-GB" sz="1000" b="1">
                          <a:effectLst/>
                        </a:rPr>
                        <a:t> November</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House Assembly</a:t>
                      </a:r>
                    </a:p>
                    <a:p>
                      <a:pPr>
                        <a:lnSpc>
                          <a:spcPct val="107000"/>
                        </a:lnSpc>
                        <a:spcAft>
                          <a:spcPts val="0"/>
                        </a:spcAft>
                      </a:pPr>
                      <a:r>
                        <a:rPr lang="en-GB" sz="1000" b="1">
                          <a:effectLst/>
                        </a:rPr>
                        <a:t>Brindley-New Hall</a:t>
                      </a:r>
                    </a:p>
                    <a:p>
                      <a:pPr>
                        <a:lnSpc>
                          <a:spcPct val="107000"/>
                        </a:lnSpc>
                        <a:spcAft>
                          <a:spcPts val="0"/>
                        </a:spcAft>
                      </a:pPr>
                      <a:r>
                        <a:rPr lang="en-GB" sz="1000" b="1">
                          <a:effectLst/>
                        </a:rPr>
                        <a:t>Nightingale-Main Hall</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164592097"/>
                  </a:ext>
                </a:extLst>
              </a:tr>
              <a:tr h="527910">
                <a:tc>
                  <a:txBody>
                    <a:bodyPr/>
                    <a:lstStyle/>
                    <a:p>
                      <a:pPr>
                        <a:lnSpc>
                          <a:spcPct val="107000"/>
                        </a:lnSpc>
                        <a:spcAft>
                          <a:spcPts val="0"/>
                        </a:spcAft>
                      </a:pPr>
                      <a:r>
                        <a:rPr lang="en-GB" sz="1000" b="1">
                          <a:effectLst/>
                        </a:rPr>
                        <a:t>Friday 11</a:t>
                      </a:r>
                      <a:r>
                        <a:rPr lang="en-GB" sz="1000" b="1" baseline="30000">
                          <a:effectLst/>
                        </a:rPr>
                        <a:t>th</a:t>
                      </a:r>
                      <a:r>
                        <a:rPr lang="en-GB" sz="1000" b="1">
                          <a:effectLst/>
                        </a:rPr>
                        <a:t> November</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House Assembly</a:t>
                      </a:r>
                    </a:p>
                    <a:p>
                      <a:pPr>
                        <a:lnSpc>
                          <a:spcPct val="107000"/>
                        </a:lnSpc>
                        <a:spcAft>
                          <a:spcPts val="0"/>
                        </a:spcAft>
                      </a:pPr>
                      <a:r>
                        <a:rPr lang="en-GB" sz="1000" b="1">
                          <a:effectLst/>
                        </a:rPr>
                        <a:t>Flamstead-New Hall</a:t>
                      </a:r>
                    </a:p>
                    <a:p>
                      <a:pPr>
                        <a:lnSpc>
                          <a:spcPct val="107000"/>
                        </a:lnSpc>
                        <a:spcAft>
                          <a:spcPts val="0"/>
                        </a:spcAft>
                      </a:pPr>
                      <a:r>
                        <a:rPr lang="en-GB" sz="1000" b="1">
                          <a:effectLst/>
                        </a:rPr>
                        <a:t>Chantrey-Main Hall</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458195251"/>
                  </a:ext>
                </a:extLst>
              </a:tr>
              <a:tr h="356105">
                <a:tc>
                  <a:txBody>
                    <a:bodyPr/>
                    <a:lstStyle/>
                    <a:p>
                      <a:pPr>
                        <a:lnSpc>
                          <a:spcPct val="107000"/>
                        </a:lnSpc>
                        <a:spcAft>
                          <a:spcPts val="0"/>
                        </a:spcAft>
                      </a:pPr>
                      <a:r>
                        <a:rPr lang="en-GB" sz="1000" b="1">
                          <a:effectLst/>
                        </a:rPr>
                        <a:t>Friday 18</a:t>
                      </a:r>
                      <a:r>
                        <a:rPr lang="en-GB" sz="1000" b="1" baseline="30000">
                          <a:effectLst/>
                        </a:rPr>
                        <a:t>th</a:t>
                      </a:r>
                      <a:r>
                        <a:rPr lang="en-GB" sz="1000" b="1">
                          <a:effectLst/>
                        </a:rPr>
                        <a:t> November</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Children In Need –non-uniform day</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433253396"/>
                  </a:ext>
                </a:extLst>
              </a:tr>
              <a:tr h="356105">
                <a:tc>
                  <a:txBody>
                    <a:bodyPr/>
                    <a:lstStyle/>
                    <a:p>
                      <a:pPr>
                        <a:lnSpc>
                          <a:spcPct val="107000"/>
                        </a:lnSpc>
                        <a:spcAft>
                          <a:spcPts val="0"/>
                        </a:spcAft>
                      </a:pPr>
                      <a:r>
                        <a:rPr lang="en-GB" sz="1000" b="1">
                          <a:effectLst/>
                        </a:rPr>
                        <a:t>W/C 28</a:t>
                      </a:r>
                      <a:r>
                        <a:rPr lang="en-GB" sz="1000" b="1" baseline="30000">
                          <a:effectLst/>
                        </a:rPr>
                        <a:t>TH</a:t>
                      </a:r>
                      <a:r>
                        <a:rPr lang="en-GB" sz="1000" b="1">
                          <a:effectLst/>
                        </a:rPr>
                        <a:t> November </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dirty="0">
                          <a:effectLst/>
                        </a:rPr>
                        <a:t>Whole School Assessment Week</a:t>
                      </a:r>
                    </a:p>
                    <a:p>
                      <a:pPr>
                        <a:lnSpc>
                          <a:spcPct val="107000"/>
                        </a:lnSpc>
                        <a:spcAft>
                          <a:spcPts val="0"/>
                        </a:spcAft>
                      </a:pPr>
                      <a:r>
                        <a:rPr lang="en-GB" sz="1000" b="1" dirty="0">
                          <a:effectLst/>
                        </a:rPr>
                        <a:t>Target and current attainment grades</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106039919"/>
                  </a:ext>
                </a:extLst>
              </a:tr>
              <a:tr h="356105">
                <a:tc>
                  <a:txBody>
                    <a:bodyPr/>
                    <a:lstStyle/>
                    <a:p>
                      <a:pPr>
                        <a:lnSpc>
                          <a:spcPct val="107000"/>
                        </a:lnSpc>
                        <a:spcAft>
                          <a:spcPts val="0"/>
                        </a:spcAft>
                      </a:pPr>
                      <a:r>
                        <a:rPr lang="en-GB" sz="1000" b="1">
                          <a:effectLst/>
                        </a:rPr>
                        <a:t>Thursday 1</a:t>
                      </a:r>
                      <a:r>
                        <a:rPr lang="en-GB" sz="1000" b="1" baseline="30000">
                          <a:effectLst/>
                        </a:rPr>
                        <a:t>st</a:t>
                      </a:r>
                      <a:r>
                        <a:rPr lang="en-GB" sz="1000" b="1">
                          <a:effectLst/>
                        </a:rPr>
                        <a:t> December</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Year 10 to watch the House Plays</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2147551890"/>
                  </a:ext>
                </a:extLst>
              </a:tr>
              <a:tr h="356105">
                <a:tc>
                  <a:txBody>
                    <a:bodyPr/>
                    <a:lstStyle/>
                    <a:p>
                      <a:pPr>
                        <a:lnSpc>
                          <a:spcPct val="107000"/>
                        </a:lnSpc>
                        <a:spcAft>
                          <a:spcPts val="0"/>
                        </a:spcAft>
                      </a:pPr>
                      <a:r>
                        <a:rPr lang="en-GB" sz="1000" b="1">
                          <a:effectLst/>
                        </a:rPr>
                        <a:t>W/C Monday 5</a:t>
                      </a:r>
                      <a:r>
                        <a:rPr lang="en-GB" sz="1000" b="1" baseline="30000">
                          <a:effectLst/>
                        </a:rPr>
                        <a:t>th</a:t>
                      </a:r>
                      <a:r>
                        <a:rPr lang="en-GB" sz="1000" b="1">
                          <a:effectLst/>
                        </a:rPr>
                        <a:t> December</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dirty="0">
                          <a:effectLst/>
                        </a:rPr>
                        <a:t>Interim Reports to Parents</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2788015129"/>
                  </a:ext>
                </a:extLst>
              </a:tr>
              <a:tr h="356105">
                <a:tc>
                  <a:txBody>
                    <a:bodyPr/>
                    <a:lstStyle/>
                    <a:p>
                      <a:pPr>
                        <a:lnSpc>
                          <a:spcPct val="107000"/>
                        </a:lnSpc>
                        <a:spcAft>
                          <a:spcPts val="0"/>
                        </a:spcAft>
                      </a:pPr>
                      <a:r>
                        <a:rPr lang="en-GB" sz="1000" b="1">
                          <a:effectLst/>
                        </a:rPr>
                        <a:t>Tuesday 6</a:t>
                      </a:r>
                      <a:r>
                        <a:rPr lang="en-GB" sz="1000" b="1" baseline="30000">
                          <a:effectLst/>
                        </a:rPr>
                        <a:t>th</a:t>
                      </a:r>
                      <a:r>
                        <a:rPr lang="en-GB" sz="1000" b="1">
                          <a:effectLst/>
                        </a:rPr>
                        <a:t> December</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dirty="0">
                          <a:effectLst/>
                        </a:rPr>
                        <a:t>Students Christmas Lunch</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3886022007"/>
                  </a:ext>
                </a:extLst>
              </a:tr>
              <a:tr h="356105">
                <a:tc>
                  <a:txBody>
                    <a:bodyPr/>
                    <a:lstStyle/>
                    <a:p>
                      <a:pPr>
                        <a:lnSpc>
                          <a:spcPct val="107000"/>
                        </a:lnSpc>
                        <a:spcAft>
                          <a:spcPts val="0"/>
                        </a:spcAft>
                      </a:pPr>
                      <a:r>
                        <a:rPr lang="en-GB" sz="1000" b="1">
                          <a:effectLst/>
                        </a:rPr>
                        <a:t>W/C Tuesday 3</a:t>
                      </a:r>
                      <a:r>
                        <a:rPr lang="en-GB" sz="1000" b="1" baseline="30000">
                          <a:effectLst/>
                        </a:rPr>
                        <a:t>rd</a:t>
                      </a:r>
                      <a:r>
                        <a:rPr lang="en-GB" sz="1000" b="1">
                          <a:effectLst/>
                        </a:rPr>
                        <a:t> January</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Year 10 RAT Week.</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52839731"/>
                  </a:ext>
                </a:extLst>
              </a:tr>
              <a:tr h="356105">
                <a:tc>
                  <a:txBody>
                    <a:bodyPr/>
                    <a:lstStyle/>
                    <a:p>
                      <a:pPr>
                        <a:lnSpc>
                          <a:spcPct val="107000"/>
                        </a:lnSpc>
                        <a:spcAft>
                          <a:spcPts val="0"/>
                        </a:spcAft>
                      </a:pPr>
                      <a:r>
                        <a:rPr lang="en-GB" sz="1000" b="1">
                          <a:effectLst/>
                        </a:rPr>
                        <a:t>Wednesday 4</a:t>
                      </a:r>
                      <a:r>
                        <a:rPr lang="en-GB" sz="1000" b="1" baseline="30000">
                          <a:effectLst/>
                        </a:rPr>
                        <a:t>th</a:t>
                      </a:r>
                      <a:r>
                        <a:rPr lang="en-GB" sz="1000" b="1">
                          <a:effectLst/>
                        </a:rPr>
                        <a:t> January</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Year 10 Enterprise Information Evening</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3928978065"/>
                  </a:ext>
                </a:extLst>
              </a:tr>
              <a:tr h="534157">
                <a:tc>
                  <a:txBody>
                    <a:bodyPr/>
                    <a:lstStyle/>
                    <a:p>
                      <a:pPr>
                        <a:lnSpc>
                          <a:spcPct val="107000"/>
                        </a:lnSpc>
                        <a:spcAft>
                          <a:spcPts val="0"/>
                        </a:spcAft>
                      </a:pPr>
                      <a:r>
                        <a:rPr lang="en-GB" sz="1000" b="1">
                          <a:effectLst/>
                        </a:rPr>
                        <a:t>Wednesday 8</a:t>
                      </a:r>
                      <a:r>
                        <a:rPr lang="en-GB" sz="1000" b="1" baseline="30000">
                          <a:effectLst/>
                        </a:rPr>
                        <a:t>th</a:t>
                      </a:r>
                      <a:r>
                        <a:rPr lang="en-GB" sz="1000" b="1">
                          <a:effectLst/>
                        </a:rPr>
                        <a:t> Thursday 9</a:t>
                      </a:r>
                      <a:r>
                        <a:rPr lang="en-GB" sz="1000" b="1" baseline="30000">
                          <a:effectLst/>
                        </a:rPr>
                        <a:t>th</a:t>
                      </a:r>
                      <a:r>
                        <a:rPr lang="en-GB" sz="1000" b="1">
                          <a:effectLst/>
                        </a:rPr>
                        <a:t> February  </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Year 10 Jaguar Visits</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541168655"/>
                  </a:ext>
                </a:extLst>
              </a:tr>
              <a:tr h="356105">
                <a:tc>
                  <a:txBody>
                    <a:bodyPr/>
                    <a:lstStyle/>
                    <a:p>
                      <a:pPr>
                        <a:lnSpc>
                          <a:spcPct val="107000"/>
                        </a:lnSpc>
                        <a:spcAft>
                          <a:spcPts val="0"/>
                        </a:spcAft>
                      </a:pPr>
                      <a:r>
                        <a:rPr lang="en-GB" sz="1000" b="1">
                          <a:effectLst/>
                        </a:rPr>
                        <a:t>Thursday 9</a:t>
                      </a:r>
                      <a:r>
                        <a:rPr lang="en-GB" sz="1000" b="1" baseline="30000">
                          <a:effectLst/>
                        </a:rPr>
                        <a:t>th</a:t>
                      </a:r>
                      <a:r>
                        <a:rPr lang="en-GB" sz="1000" b="1">
                          <a:effectLst/>
                        </a:rPr>
                        <a:t> February</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Year 10 RSE Day</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4264124059"/>
                  </a:ext>
                </a:extLst>
              </a:tr>
              <a:tr h="356105">
                <a:tc>
                  <a:txBody>
                    <a:bodyPr/>
                    <a:lstStyle/>
                    <a:p>
                      <a:pPr>
                        <a:lnSpc>
                          <a:spcPct val="107000"/>
                        </a:lnSpc>
                        <a:spcAft>
                          <a:spcPts val="0"/>
                        </a:spcAft>
                      </a:pPr>
                      <a:r>
                        <a:rPr lang="en-GB" sz="1000" b="1" dirty="0">
                          <a:effectLst/>
                        </a:rPr>
                        <a:t>Friday 10</a:t>
                      </a:r>
                      <a:r>
                        <a:rPr lang="en-GB" sz="1000" b="1" baseline="30000" dirty="0">
                          <a:effectLst/>
                        </a:rPr>
                        <a:t>th</a:t>
                      </a:r>
                      <a:r>
                        <a:rPr lang="en-GB" sz="1000" b="1" dirty="0">
                          <a:effectLst/>
                        </a:rPr>
                        <a:t> February</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dirty="0">
                          <a:effectLst/>
                        </a:rPr>
                        <a:t>Year 10 Reports to Parents</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2966762300"/>
                  </a:ext>
                </a:extLst>
              </a:tr>
              <a:tr h="356105">
                <a:tc>
                  <a:txBody>
                    <a:bodyPr/>
                    <a:lstStyle/>
                    <a:p>
                      <a:pPr>
                        <a:lnSpc>
                          <a:spcPct val="107000"/>
                        </a:lnSpc>
                        <a:spcAft>
                          <a:spcPts val="0"/>
                        </a:spcAft>
                      </a:pPr>
                      <a:r>
                        <a:rPr lang="en-GB" sz="1000" b="1">
                          <a:effectLst/>
                        </a:rPr>
                        <a:t>Tuesday 21</a:t>
                      </a:r>
                      <a:r>
                        <a:rPr lang="en-GB" sz="1000" b="1" baseline="30000">
                          <a:effectLst/>
                        </a:rPr>
                        <a:t>st</a:t>
                      </a:r>
                      <a:r>
                        <a:rPr lang="en-GB" sz="1000" b="1">
                          <a:effectLst/>
                        </a:rPr>
                        <a:t> February</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a:effectLst/>
                        </a:rPr>
                        <a:t>Year 10 R.S Mosque Visit</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2274200415"/>
                  </a:ext>
                </a:extLst>
              </a:tr>
              <a:tr h="527910">
                <a:tc>
                  <a:txBody>
                    <a:bodyPr/>
                    <a:lstStyle/>
                    <a:p>
                      <a:pPr>
                        <a:lnSpc>
                          <a:spcPct val="107000"/>
                        </a:lnSpc>
                        <a:spcAft>
                          <a:spcPts val="0"/>
                        </a:spcAft>
                      </a:pPr>
                      <a:r>
                        <a:rPr lang="en-GB" sz="1000" b="1">
                          <a:effectLst/>
                        </a:rPr>
                        <a:t>Friday 24</a:t>
                      </a:r>
                      <a:r>
                        <a:rPr lang="en-GB" sz="1000" b="1" baseline="30000">
                          <a:effectLst/>
                        </a:rPr>
                        <a:t>th</a:t>
                      </a:r>
                      <a:r>
                        <a:rPr lang="en-GB" sz="1000" b="1">
                          <a:effectLst/>
                        </a:rPr>
                        <a:t> February</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pPr>
                      <a:r>
                        <a:rPr lang="en-GB" sz="1000" b="1" dirty="0">
                          <a:effectLst/>
                        </a:rPr>
                        <a:t>House Assembly</a:t>
                      </a:r>
                    </a:p>
                    <a:p>
                      <a:pPr>
                        <a:lnSpc>
                          <a:spcPct val="107000"/>
                        </a:lnSpc>
                        <a:spcAft>
                          <a:spcPts val="0"/>
                        </a:spcAft>
                      </a:pPr>
                      <a:r>
                        <a:rPr lang="en-GB" sz="1000" b="1" dirty="0">
                          <a:effectLst/>
                        </a:rPr>
                        <a:t>Brindley-New Hall</a:t>
                      </a:r>
                    </a:p>
                    <a:p>
                      <a:pPr>
                        <a:lnSpc>
                          <a:spcPct val="107000"/>
                        </a:lnSpc>
                        <a:spcAft>
                          <a:spcPts val="0"/>
                        </a:spcAft>
                      </a:pPr>
                      <a:r>
                        <a:rPr lang="en-GB" sz="1000" b="1" dirty="0">
                          <a:effectLst/>
                        </a:rPr>
                        <a:t>Nightingale-Main Hall</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2922964188"/>
                  </a:ext>
                </a:extLst>
              </a:tr>
            </a:tbl>
          </a:graphicData>
        </a:graphic>
      </p:graphicFrame>
      <p:pic>
        <p:nvPicPr>
          <p:cNvPr id="2" name="Picture 1"/>
          <p:cNvPicPr>
            <a:picLocks noChangeAspect="1"/>
          </p:cNvPicPr>
          <p:nvPr/>
        </p:nvPicPr>
        <p:blipFill>
          <a:blip r:embed="rId2"/>
          <a:stretch>
            <a:fillRect/>
          </a:stretch>
        </p:blipFill>
        <p:spPr>
          <a:xfrm>
            <a:off x="10680831" y="4890419"/>
            <a:ext cx="1627773" cy="1761897"/>
          </a:xfrm>
          <a:prstGeom prst="rect">
            <a:avLst/>
          </a:prstGeom>
        </p:spPr>
      </p:pic>
    </p:spTree>
    <p:extLst>
      <p:ext uri="{BB962C8B-B14F-4D97-AF65-F5344CB8AC3E}">
        <p14:creationId xmlns:p14="http://schemas.microsoft.com/office/powerpoint/2010/main" val="16005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81644" y="241065"/>
          <a:ext cx="10839796" cy="5777939"/>
        </p:xfrm>
        <a:graphic>
          <a:graphicData uri="http://schemas.openxmlformats.org/drawingml/2006/table">
            <a:tbl>
              <a:tblPr firstRow="1" firstCol="1" bandRow="1">
                <a:tableStyleId>{5C22544A-7EE6-4342-B048-85BDC9FD1C3A}</a:tableStyleId>
              </a:tblPr>
              <a:tblGrid>
                <a:gridCol w="2720769">
                  <a:extLst>
                    <a:ext uri="{9D8B030D-6E8A-4147-A177-3AD203B41FA5}">
                      <a16:colId xmlns:a16="http://schemas.microsoft.com/office/drawing/2014/main" val="4131702445"/>
                    </a:ext>
                  </a:extLst>
                </a:gridCol>
                <a:gridCol w="8119027">
                  <a:extLst>
                    <a:ext uri="{9D8B030D-6E8A-4147-A177-3AD203B41FA5}">
                      <a16:colId xmlns:a16="http://schemas.microsoft.com/office/drawing/2014/main" val="3942342142"/>
                    </a:ext>
                  </a:extLst>
                </a:gridCol>
              </a:tblGrid>
              <a:tr h="983151">
                <a:tc>
                  <a:txBody>
                    <a:bodyPr/>
                    <a:lstStyle/>
                    <a:p>
                      <a:pPr>
                        <a:lnSpc>
                          <a:spcPct val="107000"/>
                        </a:lnSpc>
                        <a:spcAft>
                          <a:spcPts val="0"/>
                        </a:spcAft>
                      </a:pPr>
                      <a:r>
                        <a:rPr lang="en-GB" sz="1100" b="1">
                          <a:effectLst/>
                        </a:rPr>
                        <a:t>Monday 27</a:t>
                      </a:r>
                      <a:r>
                        <a:rPr lang="en-GB" sz="1100" b="1" baseline="30000">
                          <a:effectLst/>
                        </a:rPr>
                        <a:t>th</a:t>
                      </a:r>
                      <a:r>
                        <a:rPr lang="en-GB" sz="1100" b="1">
                          <a:effectLst/>
                        </a:rPr>
                        <a:t> February</a:t>
                      </a:r>
                    </a:p>
                    <a:p>
                      <a:pPr>
                        <a:lnSpc>
                          <a:spcPct val="107000"/>
                        </a:lnSpc>
                        <a:spcAft>
                          <a:spcPts val="0"/>
                        </a:spcAft>
                      </a:pPr>
                      <a:r>
                        <a:rPr lang="en-GB" sz="1100" b="1">
                          <a:effectLst/>
                        </a:rPr>
                        <a:t> </a:t>
                      </a:r>
                    </a:p>
                    <a:p>
                      <a:pPr>
                        <a:lnSpc>
                          <a:spcPct val="107000"/>
                        </a:lnSpc>
                        <a:spcAft>
                          <a:spcPts val="0"/>
                        </a:spcAft>
                      </a:pPr>
                      <a:r>
                        <a:rPr lang="en-GB" sz="1100" b="1">
                          <a:effectLst/>
                        </a:rPr>
                        <a:t> </a:t>
                      </a:r>
                    </a:p>
                    <a:p>
                      <a:pPr>
                        <a:lnSpc>
                          <a:spcPct val="107000"/>
                        </a:lnSpc>
                        <a:spcAft>
                          <a:spcPts val="0"/>
                        </a:spcAft>
                      </a:pPr>
                      <a:r>
                        <a:rPr lang="en-GB" sz="1100" b="1">
                          <a:effectLst/>
                        </a:rPr>
                        <a:t>W/C 27</a:t>
                      </a:r>
                      <a:r>
                        <a:rPr lang="en-GB" sz="1100" b="1" baseline="30000">
                          <a:effectLst/>
                        </a:rPr>
                        <a:t>TH</a:t>
                      </a:r>
                      <a:r>
                        <a:rPr lang="en-GB" sz="1100" b="1">
                          <a:effectLst/>
                        </a:rPr>
                        <a:t> February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House Assembly</a:t>
                      </a:r>
                    </a:p>
                    <a:p>
                      <a:pPr>
                        <a:lnSpc>
                          <a:spcPct val="107000"/>
                        </a:lnSpc>
                        <a:spcAft>
                          <a:spcPts val="0"/>
                        </a:spcAft>
                      </a:pPr>
                      <a:r>
                        <a:rPr lang="en-GB" sz="1100" b="1">
                          <a:effectLst/>
                        </a:rPr>
                        <a:t>Flamsteed-New Hall</a:t>
                      </a:r>
                    </a:p>
                    <a:p>
                      <a:pPr>
                        <a:lnSpc>
                          <a:spcPct val="107000"/>
                        </a:lnSpc>
                        <a:spcAft>
                          <a:spcPts val="0"/>
                        </a:spcAft>
                      </a:pPr>
                      <a:r>
                        <a:rPr lang="en-GB" sz="1100" b="1">
                          <a:effectLst/>
                        </a:rPr>
                        <a:t>Chantrey-Main Hall</a:t>
                      </a:r>
                    </a:p>
                    <a:p>
                      <a:pPr>
                        <a:lnSpc>
                          <a:spcPct val="107000"/>
                        </a:lnSpc>
                        <a:spcAft>
                          <a:spcPts val="0"/>
                        </a:spcAft>
                      </a:pPr>
                      <a:r>
                        <a:rPr lang="en-GB" sz="1100" b="1">
                          <a:effectLst/>
                        </a:rPr>
                        <a:t>Possible Year 10 History Trip</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675541"/>
                  </a:ext>
                </a:extLst>
              </a:tr>
              <a:tr h="237540">
                <a:tc>
                  <a:txBody>
                    <a:bodyPr/>
                    <a:lstStyle/>
                    <a:p>
                      <a:pPr>
                        <a:lnSpc>
                          <a:spcPct val="107000"/>
                        </a:lnSpc>
                        <a:spcAft>
                          <a:spcPts val="0"/>
                        </a:spcAft>
                      </a:pPr>
                      <a:r>
                        <a:rPr lang="en-GB" sz="1100" b="1">
                          <a:effectLst/>
                        </a:rPr>
                        <a:t>Friday 3</a:t>
                      </a:r>
                      <a:r>
                        <a:rPr lang="en-GB" sz="1100" b="1" baseline="30000">
                          <a:effectLst/>
                        </a:rPr>
                        <a:t>rd</a:t>
                      </a:r>
                      <a:r>
                        <a:rPr lang="en-GB" sz="1100" b="1">
                          <a:effectLst/>
                        </a:rPr>
                        <a:t> March</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Year 10 What Career Trip (NEC)</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295846"/>
                  </a:ext>
                </a:extLst>
              </a:tr>
              <a:tr h="237540">
                <a:tc>
                  <a:txBody>
                    <a:bodyPr/>
                    <a:lstStyle/>
                    <a:p>
                      <a:pPr>
                        <a:lnSpc>
                          <a:spcPct val="107000"/>
                        </a:lnSpc>
                        <a:spcAft>
                          <a:spcPts val="0"/>
                        </a:spcAft>
                      </a:pPr>
                      <a:r>
                        <a:rPr lang="en-GB" sz="1100" b="1">
                          <a:effectLst/>
                        </a:rPr>
                        <a:t>Friday 17</a:t>
                      </a:r>
                      <a:r>
                        <a:rPr lang="en-GB" sz="1100" b="1" baseline="30000">
                          <a:effectLst/>
                        </a:rPr>
                        <a:t>th</a:t>
                      </a:r>
                      <a:r>
                        <a:rPr lang="en-GB" sz="1100" b="1">
                          <a:effectLst/>
                        </a:rPr>
                        <a:t> March</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Comic Relief (tbc)</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4264716"/>
                  </a:ext>
                </a:extLst>
              </a:tr>
              <a:tr h="237540">
                <a:tc>
                  <a:txBody>
                    <a:bodyPr/>
                    <a:lstStyle/>
                    <a:p>
                      <a:pPr>
                        <a:lnSpc>
                          <a:spcPct val="107000"/>
                        </a:lnSpc>
                        <a:spcAft>
                          <a:spcPts val="0"/>
                        </a:spcAft>
                      </a:pPr>
                      <a:r>
                        <a:rPr lang="en-GB" sz="1100" b="1">
                          <a:effectLst/>
                        </a:rPr>
                        <a:t>Friday 28</a:t>
                      </a:r>
                      <a:r>
                        <a:rPr lang="en-GB" sz="1100" b="1" baseline="30000">
                          <a:effectLst/>
                        </a:rPr>
                        <a:t>th</a:t>
                      </a:r>
                      <a:r>
                        <a:rPr lang="en-GB" sz="1100" b="1">
                          <a:effectLst/>
                        </a:rPr>
                        <a:t> April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PSFA Non-Uniform Day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4077919"/>
                  </a:ext>
                </a:extLst>
              </a:tr>
              <a:tr h="237540">
                <a:tc>
                  <a:txBody>
                    <a:bodyPr/>
                    <a:lstStyle/>
                    <a:p>
                      <a:pPr>
                        <a:lnSpc>
                          <a:spcPct val="107000"/>
                        </a:lnSpc>
                        <a:spcAft>
                          <a:spcPts val="0"/>
                        </a:spcAft>
                      </a:pPr>
                      <a:r>
                        <a:rPr lang="en-GB" sz="1100" b="1">
                          <a:effectLst/>
                        </a:rPr>
                        <a:t>Thursday 4</a:t>
                      </a:r>
                      <a:r>
                        <a:rPr lang="en-GB" sz="1100" b="1" baseline="30000">
                          <a:effectLst/>
                        </a:rPr>
                        <a:t>th</a:t>
                      </a:r>
                      <a:r>
                        <a:rPr lang="en-GB" sz="1100" b="1">
                          <a:effectLst/>
                        </a:rPr>
                        <a:t> May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Geography Fieldwork</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8099985"/>
                  </a:ext>
                </a:extLst>
              </a:tr>
              <a:tr h="237540">
                <a:tc>
                  <a:txBody>
                    <a:bodyPr/>
                    <a:lstStyle/>
                    <a:p>
                      <a:pPr>
                        <a:lnSpc>
                          <a:spcPct val="107000"/>
                        </a:lnSpc>
                        <a:spcAft>
                          <a:spcPts val="0"/>
                        </a:spcAft>
                      </a:pPr>
                      <a:r>
                        <a:rPr lang="en-GB" sz="1100" b="1">
                          <a:effectLst/>
                        </a:rPr>
                        <a:t>Friday 5</a:t>
                      </a:r>
                      <a:r>
                        <a:rPr lang="en-GB" sz="1100" b="1" baseline="30000">
                          <a:effectLst/>
                        </a:rPr>
                        <a:t>th</a:t>
                      </a:r>
                      <a:r>
                        <a:rPr lang="en-GB" sz="1100" b="1">
                          <a:effectLst/>
                        </a:rPr>
                        <a:t> May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Geography Fieldwork</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119986"/>
                  </a:ext>
                </a:extLst>
              </a:tr>
              <a:tr h="237540">
                <a:tc>
                  <a:txBody>
                    <a:bodyPr/>
                    <a:lstStyle/>
                    <a:p>
                      <a:pPr>
                        <a:lnSpc>
                          <a:spcPct val="107000"/>
                        </a:lnSpc>
                        <a:spcAft>
                          <a:spcPts val="0"/>
                        </a:spcAft>
                      </a:pPr>
                      <a:r>
                        <a:rPr lang="en-GB" sz="1100" b="1">
                          <a:effectLst/>
                        </a:rPr>
                        <a:t>Tuesday 9</a:t>
                      </a:r>
                      <a:r>
                        <a:rPr lang="en-GB" sz="1100" b="1" baseline="30000">
                          <a:effectLst/>
                        </a:rPr>
                        <a:t>th</a:t>
                      </a:r>
                      <a:r>
                        <a:rPr lang="en-GB" sz="1100" b="1">
                          <a:effectLst/>
                        </a:rPr>
                        <a:t> May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Technology Show</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2429573"/>
                  </a:ext>
                </a:extLst>
              </a:tr>
              <a:tr h="237540">
                <a:tc>
                  <a:txBody>
                    <a:bodyPr/>
                    <a:lstStyle/>
                    <a:p>
                      <a:pPr>
                        <a:lnSpc>
                          <a:spcPct val="107000"/>
                        </a:lnSpc>
                        <a:spcAft>
                          <a:spcPts val="0"/>
                        </a:spcAft>
                      </a:pPr>
                      <a:r>
                        <a:rPr lang="en-GB" sz="1100" b="1">
                          <a:effectLst/>
                        </a:rPr>
                        <a:t>Monday 5</a:t>
                      </a:r>
                      <a:r>
                        <a:rPr lang="en-GB" sz="1100" b="1" baseline="30000">
                          <a:effectLst/>
                        </a:rPr>
                        <a:t>th</a:t>
                      </a:r>
                      <a:r>
                        <a:rPr lang="en-GB" sz="1100" b="1">
                          <a:effectLst/>
                        </a:rPr>
                        <a:t> June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Year 10 Art GCSE Trip</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1878354"/>
                  </a:ext>
                </a:extLst>
              </a:tr>
              <a:tr h="237540">
                <a:tc>
                  <a:txBody>
                    <a:bodyPr/>
                    <a:lstStyle/>
                    <a:p>
                      <a:pPr>
                        <a:lnSpc>
                          <a:spcPct val="107000"/>
                        </a:lnSpc>
                        <a:spcAft>
                          <a:spcPts val="0"/>
                        </a:spcAft>
                      </a:pPr>
                      <a:r>
                        <a:rPr lang="en-GB" sz="1100" b="1">
                          <a:effectLst/>
                        </a:rPr>
                        <a:t>Tuesday 6</a:t>
                      </a:r>
                      <a:r>
                        <a:rPr lang="en-GB" sz="1100" b="1" baseline="30000">
                          <a:effectLst/>
                        </a:rPr>
                        <a:t>th</a:t>
                      </a:r>
                      <a:r>
                        <a:rPr lang="en-GB" sz="1100" b="1">
                          <a:effectLst/>
                        </a:rPr>
                        <a:t> June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Year 10 Art GCSE Trip</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3807705"/>
                  </a:ext>
                </a:extLst>
              </a:tr>
              <a:tr h="237540">
                <a:tc>
                  <a:txBody>
                    <a:bodyPr/>
                    <a:lstStyle/>
                    <a:p>
                      <a:pPr>
                        <a:lnSpc>
                          <a:spcPct val="107000"/>
                        </a:lnSpc>
                        <a:spcAft>
                          <a:spcPts val="0"/>
                        </a:spcAft>
                      </a:pPr>
                      <a:r>
                        <a:rPr lang="en-GB" sz="1100" b="1">
                          <a:effectLst/>
                        </a:rPr>
                        <a:t>W/C 12</a:t>
                      </a:r>
                      <a:r>
                        <a:rPr lang="en-GB" sz="1100" b="1" baseline="30000">
                          <a:effectLst/>
                        </a:rPr>
                        <a:t>th</a:t>
                      </a:r>
                      <a:r>
                        <a:rPr lang="en-GB" sz="1100" b="1">
                          <a:effectLst/>
                        </a:rPr>
                        <a:t> June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RATS to be completed</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1882626"/>
                  </a:ext>
                </a:extLst>
              </a:tr>
              <a:tr h="734614">
                <a:tc>
                  <a:txBody>
                    <a:bodyPr/>
                    <a:lstStyle/>
                    <a:p>
                      <a:pPr>
                        <a:lnSpc>
                          <a:spcPct val="107000"/>
                        </a:lnSpc>
                        <a:spcAft>
                          <a:spcPts val="0"/>
                        </a:spcAft>
                      </a:pPr>
                      <a:r>
                        <a:rPr lang="en-GB" sz="1100" b="1">
                          <a:effectLst/>
                        </a:rPr>
                        <a:t>Thursday 22</a:t>
                      </a:r>
                      <a:r>
                        <a:rPr lang="en-GB" sz="1100" b="1" baseline="30000">
                          <a:effectLst/>
                        </a:rPr>
                        <a:t>nd</a:t>
                      </a:r>
                      <a:r>
                        <a:rPr lang="en-GB" sz="1100" b="1">
                          <a:effectLst/>
                        </a:rPr>
                        <a:t> June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House Assembly</a:t>
                      </a:r>
                    </a:p>
                    <a:p>
                      <a:pPr>
                        <a:lnSpc>
                          <a:spcPct val="107000"/>
                        </a:lnSpc>
                        <a:spcAft>
                          <a:spcPts val="0"/>
                        </a:spcAft>
                      </a:pPr>
                      <a:r>
                        <a:rPr lang="en-GB" sz="1100" b="1">
                          <a:effectLst/>
                        </a:rPr>
                        <a:t>Flamsteed-New Hall</a:t>
                      </a:r>
                    </a:p>
                    <a:p>
                      <a:pPr>
                        <a:lnSpc>
                          <a:spcPct val="107000"/>
                        </a:lnSpc>
                        <a:spcAft>
                          <a:spcPts val="0"/>
                        </a:spcAft>
                      </a:pPr>
                      <a:r>
                        <a:rPr lang="en-GB" sz="1100" b="1">
                          <a:effectLst/>
                        </a:rPr>
                        <a:t>Chantrey-Main Hall</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3974870"/>
                  </a:ext>
                </a:extLst>
              </a:tr>
              <a:tr h="734614">
                <a:tc>
                  <a:txBody>
                    <a:bodyPr/>
                    <a:lstStyle/>
                    <a:p>
                      <a:pPr>
                        <a:lnSpc>
                          <a:spcPct val="107000"/>
                        </a:lnSpc>
                        <a:spcAft>
                          <a:spcPts val="0"/>
                        </a:spcAft>
                      </a:pPr>
                      <a:r>
                        <a:rPr lang="en-GB" sz="1100" b="1">
                          <a:effectLst/>
                        </a:rPr>
                        <a:t>Friday 23</a:t>
                      </a:r>
                      <a:r>
                        <a:rPr lang="en-GB" sz="1100" b="1" baseline="30000">
                          <a:effectLst/>
                        </a:rPr>
                        <a:t>rd</a:t>
                      </a:r>
                      <a:r>
                        <a:rPr lang="en-GB" sz="1100" b="1">
                          <a:effectLst/>
                        </a:rPr>
                        <a:t> June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a:effectLst/>
                        </a:rPr>
                        <a:t>House Assembly</a:t>
                      </a:r>
                    </a:p>
                    <a:p>
                      <a:pPr>
                        <a:lnSpc>
                          <a:spcPct val="107000"/>
                        </a:lnSpc>
                        <a:spcAft>
                          <a:spcPts val="0"/>
                        </a:spcAft>
                      </a:pPr>
                      <a:r>
                        <a:rPr lang="en-GB" sz="1100" b="1">
                          <a:effectLst/>
                        </a:rPr>
                        <a:t>Brindley-New Hall</a:t>
                      </a:r>
                    </a:p>
                    <a:p>
                      <a:pPr>
                        <a:lnSpc>
                          <a:spcPct val="107000"/>
                        </a:lnSpc>
                        <a:spcAft>
                          <a:spcPts val="0"/>
                        </a:spcAft>
                      </a:pPr>
                      <a:r>
                        <a:rPr lang="en-GB" sz="1100" b="1">
                          <a:effectLst/>
                        </a:rPr>
                        <a:t>Nightingale-Main Hall</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2682863"/>
                  </a:ext>
                </a:extLst>
              </a:tr>
              <a:tr h="237540">
                <a:tc>
                  <a:txBody>
                    <a:bodyPr/>
                    <a:lstStyle/>
                    <a:p>
                      <a:pPr>
                        <a:lnSpc>
                          <a:spcPct val="107000"/>
                        </a:lnSpc>
                        <a:spcAft>
                          <a:spcPts val="0"/>
                        </a:spcAft>
                      </a:pPr>
                      <a:r>
                        <a:rPr lang="en-GB" sz="1100" b="1" dirty="0">
                          <a:effectLst/>
                        </a:rPr>
                        <a:t>W/C 26</a:t>
                      </a:r>
                      <a:r>
                        <a:rPr lang="en-GB" sz="1100" b="1" baseline="30000" dirty="0">
                          <a:effectLst/>
                        </a:rPr>
                        <a:t>TH</a:t>
                      </a:r>
                      <a:r>
                        <a:rPr lang="en-GB" sz="1100" b="1" dirty="0">
                          <a:effectLst/>
                        </a:rPr>
                        <a:t> June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rPr>
                        <a:t>Year 10 Internal Exams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647058"/>
                  </a:ext>
                </a:extLst>
              </a:tr>
              <a:tr h="237540">
                <a:tc>
                  <a:txBody>
                    <a:bodyPr/>
                    <a:lstStyle/>
                    <a:p>
                      <a:pPr>
                        <a:lnSpc>
                          <a:spcPct val="107000"/>
                        </a:lnSpc>
                        <a:spcAft>
                          <a:spcPts val="0"/>
                        </a:spcAft>
                      </a:pPr>
                      <a:r>
                        <a:rPr lang="en-GB" sz="1100" b="1" dirty="0">
                          <a:effectLst/>
                        </a:rPr>
                        <a:t>W/C 3</a:t>
                      </a:r>
                      <a:r>
                        <a:rPr lang="en-GB" sz="1100" b="1" baseline="30000" dirty="0">
                          <a:effectLst/>
                        </a:rPr>
                        <a:t>RD</a:t>
                      </a:r>
                      <a:r>
                        <a:rPr lang="en-GB" sz="1100" b="1" dirty="0">
                          <a:effectLst/>
                        </a:rPr>
                        <a:t> July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rPr>
                        <a:t>Year 10 Work Experience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8369257"/>
                  </a:ext>
                </a:extLst>
              </a:tr>
              <a:tr h="237540">
                <a:tc>
                  <a:txBody>
                    <a:bodyPr/>
                    <a:lstStyle/>
                    <a:p>
                      <a:pPr>
                        <a:lnSpc>
                          <a:spcPct val="107000"/>
                        </a:lnSpc>
                        <a:spcAft>
                          <a:spcPts val="0"/>
                        </a:spcAft>
                      </a:pPr>
                      <a:r>
                        <a:rPr lang="en-GB" sz="1100" b="1">
                          <a:effectLst/>
                        </a:rPr>
                        <a:t>Monday 10</a:t>
                      </a:r>
                      <a:r>
                        <a:rPr lang="en-GB" sz="1100" b="1" baseline="30000">
                          <a:effectLst/>
                        </a:rPr>
                        <a:t>th</a:t>
                      </a:r>
                      <a:r>
                        <a:rPr lang="en-GB" sz="1100" b="1">
                          <a:effectLst/>
                        </a:rPr>
                        <a:t> July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rPr>
                        <a:t>Work Experience Follow-up p1-3</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0810301"/>
                  </a:ext>
                </a:extLst>
              </a:tr>
              <a:tr h="237540">
                <a:tc>
                  <a:txBody>
                    <a:bodyPr/>
                    <a:lstStyle/>
                    <a:p>
                      <a:pPr>
                        <a:lnSpc>
                          <a:spcPct val="107000"/>
                        </a:lnSpc>
                        <a:spcAft>
                          <a:spcPts val="0"/>
                        </a:spcAft>
                      </a:pPr>
                      <a:r>
                        <a:rPr lang="en-GB" sz="1100" b="1">
                          <a:effectLst/>
                        </a:rPr>
                        <a:t>Friday 14</a:t>
                      </a:r>
                      <a:r>
                        <a:rPr lang="en-GB" sz="1100" b="1" baseline="30000">
                          <a:effectLst/>
                        </a:rPr>
                        <a:t>th</a:t>
                      </a:r>
                      <a:r>
                        <a:rPr lang="en-GB" sz="1100" b="1">
                          <a:effectLst/>
                        </a:rPr>
                        <a:t> July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rPr>
                        <a:t>Year 10 Interim Reports to Parents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1609962"/>
                  </a:ext>
                </a:extLst>
              </a:tr>
              <a:tr h="237540">
                <a:tc>
                  <a:txBody>
                    <a:bodyPr/>
                    <a:lstStyle/>
                    <a:p>
                      <a:pPr>
                        <a:lnSpc>
                          <a:spcPct val="107000"/>
                        </a:lnSpc>
                        <a:spcAft>
                          <a:spcPts val="0"/>
                        </a:spcAft>
                      </a:pPr>
                      <a:r>
                        <a:rPr lang="en-GB" sz="1100" b="1">
                          <a:effectLst/>
                        </a:rPr>
                        <a:t>Monday 17</a:t>
                      </a:r>
                      <a:r>
                        <a:rPr lang="en-GB" sz="1100" b="1" baseline="30000">
                          <a:effectLst/>
                        </a:rPr>
                        <a:t>th</a:t>
                      </a:r>
                      <a:r>
                        <a:rPr lang="en-GB" sz="1100" b="1">
                          <a:effectLst/>
                        </a:rPr>
                        <a:t> July</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rPr>
                        <a:t>Year 10 Parents Evening</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2569123"/>
                  </a:ext>
                </a:extLst>
              </a:tr>
            </a:tbl>
          </a:graphicData>
        </a:graphic>
      </p:graphicFrame>
    </p:spTree>
    <p:extLst>
      <p:ext uri="{BB962C8B-B14F-4D97-AF65-F5344CB8AC3E}">
        <p14:creationId xmlns:p14="http://schemas.microsoft.com/office/powerpoint/2010/main" val="318300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11</a:t>
            </a:r>
            <a:endParaRPr lang="en-GB" dirty="0"/>
          </a:p>
        </p:txBody>
      </p:sp>
      <p:sp>
        <p:nvSpPr>
          <p:cNvPr id="3" name="Content Placeholder 2"/>
          <p:cNvSpPr>
            <a:spLocks noGrp="1"/>
          </p:cNvSpPr>
          <p:nvPr>
            <p:ph idx="1"/>
          </p:nvPr>
        </p:nvSpPr>
        <p:spPr/>
        <p:txBody>
          <a:bodyPr/>
          <a:lstStyle/>
          <a:p>
            <a:r>
              <a:rPr lang="en-GB" dirty="0" smtClean="0"/>
              <a:t>Year 11 can be daunting for many students due to work demands</a:t>
            </a:r>
          </a:p>
          <a:p>
            <a:r>
              <a:rPr lang="en-GB" dirty="0" smtClean="0"/>
              <a:t>6</a:t>
            </a:r>
            <a:r>
              <a:rPr lang="en-GB" baseline="30000" dirty="0" smtClean="0"/>
              <a:t>th</a:t>
            </a:r>
            <a:r>
              <a:rPr lang="en-GB" dirty="0" smtClean="0"/>
              <a:t> Form Mentoring scheme is on offer</a:t>
            </a:r>
          </a:p>
          <a:p>
            <a:r>
              <a:rPr lang="en-GB" dirty="0" smtClean="0"/>
              <a:t>Staff Mentoring programme</a:t>
            </a:r>
          </a:p>
          <a:p>
            <a:r>
              <a:rPr lang="en-GB" dirty="0" smtClean="0"/>
              <a:t>Revision guidance in PDC</a:t>
            </a:r>
          </a:p>
          <a:p>
            <a:r>
              <a:rPr lang="en-GB" dirty="0" smtClean="0"/>
              <a:t>Comprehensive revision plan is offered by all subjects</a:t>
            </a:r>
          </a:p>
          <a:p>
            <a:r>
              <a:rPr lang="en-GB" dirty="0" smtClean="0"/>
              <a:t>Lunchtime work rooms are available</a:t>
            </a:r>
          </a:p>
          <a:p>
            <a:r>
              <a:rPr lang="en-GB" dirty="0" smtClean="0"/>
              <a:t>After school sessions will be available for many subjects</a:t>
            </a:r>
          </a:p>
          <a:p>
            <a:r>
              <a:rPr lang="en-GB" dirty="0" smtClean="0"/>
              <a:t>Mock exams are used as a measure for the 16+ process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4193" y="4659681"/>
            <a:ext cx="1629915" cy="1764937"/>
          </a:xfrm>
          <a:prstGeom prst="rect">
            <a:avLst/>
          </a:prstGeom>
        </p:spPr>
      </p:pic>
    </p:spTree>
    <p:extLst>
      <p:ext uri="{BB962C8B-B14F-4D97-AF65-F5344CB8AC3E}">
        <p14:creationId xmlns:p14="http://schemas.microsoft.com/office/powerpoint/2010/main" val="275813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803" y="2662586"/>
            <a:ext cx="2999950" cy="3248466"/>
          </a:xfrm>
          <a:prstGeom prst="rect">
            <a:avLst/>
          </a:prstGeom>
        </p:spPr>
      </p:pic>
      <p:sp>
        <p:nvSpPr>
          <p:cNvPr id="2" name="Title 1"/>
          <p:cNvSpPr>
            <a:spLocks noGrp="1"/>
          </p:cNvSpPr>
          <p:nvPr>
            <p:ph type="ctrTitle"/>
          </p:nvPr>
        </p:nvSpPr>
        <p:spPr>
          <a:xfrm>
            <a:off x="1524000" y="1122363"/>
            <a:ext cx="6484883" cy="2387600"/>
          </a:xfrm>
        </p:spPr>
        <p:txBody>
          <a:bodyPr/>
          <a:lstStyle/>
          <a:p>
            <a:r>
              <a:rPr lang="en-GB" dirty="0" smtClean="0">
                <a:solidFill>
                  <a:schemeClr val="bg1"/>
                </a:solidFill>
              </a:rPr>
              <a:t>Behaviour and Rewards</a:t>
            </a:r>
            <a:endParaRPr lang="en-GB" dirty="0">
              <a:solidFill>
                <a:schemeClr val="bg1"/>
              </a:solidFill>
            </a:endParaRPr>
          </a:p>
        </p:txBody>
      </p:sp>
      <p:sp>
        <p:nvSpPr>
          <p:cNvPr id="3" name="Subtitle 2"/>
          <p:cNvSpPr>
            <a:spLocks noGrp="1"/>
          </p:cNvSpPr>
          <p:nvPr>
            <p:ph type="subTitle" idx="1"/>
          </p:nvPr>
        </p:nvSpPr>
        <p:spPr>
          <a:xfrm>
            <a:off x="1524000" y="3602038"/>
            <a:ext cx="6484883" cy="1655762"/>
          </a:xfrm>
        </p:spPr>
        <p:txBody>
          <a:bodyPr/>
          <a:lstStyle/>
          <a:p>
            <a:r>
              <a:rPr lang="en-GB" dirty="0" smtClean="0">
                <a:solidFill>
                  <a:schemeClr val="bg1"/>
                </a:solidFill>
              </a:rPr>
              <a:t>The Ecclesbourne School</a:t>
            </a:r>
            <a:endParaRPr lang="en-GB" dirty="0">
              <a:solidFill>
                <a:schemeClr val="bg1"/>
              </a:solidFill>
            </a:endParaRPr>
          </a:p>
        </p:txBody>
      </p:sp>
    </p:spTree>
    <p:extLst>
      <p:ext uri="{BB962C8B-B14F-4D97-AF65-F5344CB8AC3E}">
        <p14:creationId xmlns:p14="http://schemas.microsoft.com/office/powerpoint/2010/main" val="3446333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Behaviour</a:t>
            </a:r>
            <a:endParaRPr lang="en-GB" dirty="0">
              <a:solidFill>
                <a:schemeClr val="bg1"/>
              </a:solidFill>
            </a:endParaRPr>
          </a:p>
        </p:txBody>
      </p:sp>
      <p:sp>
        <p:nvSpPr>
          <p:cNvPr id="4" name="Content Placeholder 3"/>
          <p:cNvSpPr>
            <a:spLocks noGrp="1"/>
          </p:cNvSpPr>
          <p:nvPr>
            <p:ph idx="1"/>
          </p:nvPr>
        </p:nvSpPr>
        <p:spPr>
          <a:xfrm>
            <a:off x="727841" y="2203998"/>
            <a:ext cx="10515600" cy="4351338"/>
          </a:xfrm>
        </p:spPr>
        <p:txBody>
          <a:bodyPr>
            <a:normAutofit/>
          </a:bodyPr>
          <a:lstStyle/>
          <a:p>
            <a:r>
              <a:rPr lang="en-GB" dirty="0" smtClean="0">
                <a:solidFill>
                  <a:schemeClr val="bg1"/>
                </a:solidFill>
              </a:rPr>
              <a:t>From the School’s Policy:</a:t>
            </a:r>
          </a:p>
          <a:p>
            <a:pPr marL="0" indent="0">
              <a:buNone/>
            </a:pPr>
            <a:endParaRPr lang="en-GB" dirty="0" smtClean="0">
              <a:solidFill>
                <a:schemeClr val="bg1"/>
              </a:solidFill>
            </a:endParaRPr>
          </a:p>
          <a:p>
            <a:pPr marL="0" indent="0" algn="ctr">
              <a:buNone/>
            </a:pPr>
            <a:r>
              <a:rPr lang="en-GB" dirty="0" smtClean="0">
                <a:solidFill>
                  <a:schemeClr val="bg1"/>
                </a:solidFill>
              </a:rPr>
              <a:t>“</a:t>
            </a:r>
            <a:r>
              <a:rPr lang="en-GB" i="1" dirty="0" smtClean="0">
                <a:solidFill>
                  <a:schemeClr val="bg1"/>
                </a:solidFill>
              </a:rPr>
              <a:t>If we are to create a community in which high quality learning can take place and all of its members can work happily together, an atmosphere of good order is vital.  School rules and procedures exist foster this ethos but students are also encouraged to develop self-discipline and consideration for others.”</a:t>
            </a:r>
            <a:endParaRPr lang="en-GB"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5939" y="174610"/>
            <a:ext cx="5737861" cy="24609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3361" y="4897676"/>
            <a:ext cx="1629915" cy="1764937"/>
          </a:xfrm>
          <a:prstGeom prst="rect">
            <a:avLst/>
          </a:prstGeom>
        </p:spPr>
      </p:pic>
    </p:spTree>
    <p:extLst>
      <p:ext uri="{BB962C8B-B14F-4D97-AF65-F5344CB8AC3E}">
        <p14:creationId xmlns:p14="http://schemas.microsoft.com/office/powerpoint/2010/main" val="811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Behaviour-</a:t>
            </a:r>
            <a:r>
              <a:rPr lang="en-GB" sz="3200" i="1" dirty="0" smtClean="0">
                <a:solidFill>
                  <a:schemeClr val="bg1"/>
                </a:solidFill>
              </a:rPr>
              <a:t>We owe it to students to have high expectations</a:t>
            </a:r>
            <a:endParaRPr lang="en-GB" sz="3200" i="1" dirty="0">
              <a:solidFill>
                <a:schemeClr val="bg1"/>
              </a:solidFill>
            </a:endParaRPr>
          </a:p>
        </p:txBody>
      </p:sp>
      <p:sp>
        <p:nvSpPr>
          <p:cNvPr id="3" name="Content Placeholder 2"/>
          <p:cNvSpPr>
            <a:spLocks noGrp="1"/>
          </p:cNvSpPr>
          <p:nvPr>
            <p:ph sz="half" idx="1"/>
          </p:nvPr>
        </p:nvSpPr>
        <p:spPr>
          <a:xfrm>
            <a:off x="331076" y="1466192"/>
            <a:ext cx="6423962" cy="4997669"/>
          </a:xfrm>
        </p:spPr>
        <p:txBody>
          <a:bodyPr>
            <a:noAutofit/>
          </a:bodyPr>
          <a:lstStyle/>
          <a:p>
            <a:r>
              <a:rPr lang="en-GB" sz="3200" dirty="0" smtClean="0">
                <a:solidFill>
                  <a:schemeClr val="bg1"/>
                </a:solidFill>
              </a:rPr>
              <a:t>Is excellent</a:t>
            </a:r>
          </a:p>
          <a:p>
            <a:r>
              <a:rPr lang="en-GB" sz="3200" dirty="0" smtClean="0">
                <a:solidFill>
                  <a:schemeClr val="bg1"/>
                </a:solidFill>
              </a:rPr>
              <a:t>Need to avoid low-level distractions:</a:t>
            </a:r>
          </a:p>
          <a:p>
            <a:pPr lvl="1"/>
            <a:r>
              <a:rPr lang="en-GB" sz="2800" dirty="0" smtClean="0">
                <a:solidFill>
                  <a:schemeClr val="bg1"/>
                </a:solidFill>
              </a:rPr>
              <a:t>Uniform issues</a:t>
            </a:r>
          </a:p>
          <a:p>
            <a:pPr lvl="1"/>
            <a:r>
              <a:rPr lang="en-GB" sz="2800" dirty="0">
                <a:solidFill>
                  <a:schemeClr val="bg1"/>
                </a:solidFill>
              </a:rPr>
              <a:t>M</a:t>
            </a:r>
            <a:r>
              <a:rPr lang="en-GB" sz="2800" dirty="0" smtClean="0">
                <a:solidFill>
                  <a:schemeClr val="bg1"/>
                </a:solidFill>
              </a:rPr>
              <a:t>issing equipment </a:t>
            </a:r>
          </a:p>
          <a:p>
            <a:pPr lvl="1"/>
            <a:r>
              <a:rPr lang="en-GB" sz="2800" dirty="0">
                <a:solidFill>
                  <a:schemeClr val="bg1"/>
                </a:solidFill>
              </a:rPr>
              <a:t>L</a:t>
            </a:r>
            <a:r>
              <a:rPr lang="en-GB" sz="2800" dirty="0" smtClean="0">
                <a:solidFill>
                  <a:schemeClr val="bg1"/>
                </a:solidFill>
              </a:rPr>
              <a:t>ate to lesson</a:t>
            </a:r>
          </a:p>
          <a:p>
            <a:pPr lvl="1"/>
            <a:r>
              <a:rPr lang="en-GB" sz="2800" dirty="0" smtClean="0">
                <a:solidFill>
                  <a:schemeClr val="bg1"/>
                </a:solidFill>
              </a:rPr>
              <a:t>Chatting</a:t>
            </a:r>
          </a:p>
          <a:p>
            <a:r>
              <a:rPr lang="en-GB" sz="3200" dirty="0" smtClean="0">
                <a:solidFill>
                  <a:schemeClr val="bg1"/>
                </a:solidFill>
              </a:rPr>
              <a:t>Key is School-Student-Home Tripod hence the Home-School agreement.</a:t>
            </a:r>
          </a:p>
          <a:p>
            <a:r>
              <a:rPr lang="en-GB" sz="3200" dirty="0" smtClean="0">
                <a:solidFill>
                  <a:schemeClr val="bg1"/>
                </a:solidFill>
              </a:rPr>
              <a:t>Thanks for your support so far.</a:t>
            </a:r>
            <a:endParaRPr lang="en-GB" sz="3200" dirty="0">
              <a:solidFill>
                <a:schemeClr val="bg1"/>
              </a:solidFill>
            </a:endParaRPr>
          </a:p>
        </p:txBody>
      </p:sp>
      <p:pic>
        <p:nvPicPr>
          <p:cNvPr id="7" name="Content Placeholder 6" descr="Three Legged Stool Outlin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37878" y="1690688"/>
            <a:ext cx="4015922" cy="4351338"/>
          </a:xfrm>
        </p:spPr>
      </p:pic>
      <p:sp>
        <p:nvSpPr>
          <p:cNvPr id="8" name="TextBox 7"/>
          <p:cNvSpPr txBox="1"/>
          <p:nvPr/>
        </p:nvSpPr>
        <p:spPr>
          <a:xfrm rot="17191770">
            <a:off x="6967873" y="3694073"/>
            <a:ext cx="2317531" cy="584775"/>
          </a:xfrm>
          <a:prstGeom prst="rect">
            <a:avLst/>
          </a:prstGeom>
          <a:noFill/>
        </p:spPr>
        <p:txBody>
          <a:bodyPr wrap="square" rtlCol="0">
            <a:spAutoFit/>
          </a:bodyPr>
          <a:lstStyle/>
          <a:p>
            <a:pPr algn="ctr"/>
            <a:r>
              <a:rPr lang="en-GB" sz="3200" dirty="0" smtClean="0">
                <a:solidFill>
                  <a:schemeClr val="bg1"/>
                </a:solidFill>
              </a:rPr>
              <a:t>Home</a:t>
            </a:r>
            <a:endParaRPr lang="en-GB" sz="3200" dirty="0">
              <a:solidFill>
                <a:schemeClr val="bg1"/>
              </a:solidFill>
            </a:endParaRPr>
          </a:p>
        </p:txBody>
      </p:sp>
      <p:sp>
        <p:nvSpPr>
          <p:cNvPr id="9" name="TextBox 8"/>
          <p:cNvSpPr txBox="1"/>
          <p:nvPr/>
        </p:nvSpPr>
        <p:spPr>
          <a:xfrm rot="16200000">
            <a:off x="8187073" y="3877819"/>
            <a:ext cx="2317531" cy="584775"/>
          </a:xfrm>
          <a:prstGeom prst="rect">
            <a:avLst/>
          </a:prstGeom>
          <a:noFill/>
        </p:spPr>
        <p:txBody>
          <a:bodyPr wrap="square" rtlCol="0">
            <a:spAutoFit/>
          </a:bodyPr>
          <a:lstStyle/>
          <a:p>
            <a:pPr algn="ctr"/>
            <a:r>
              <a:rPr lang="en-GB" sz="3200" dirty="0" smtClean="0">
                <a:solidFill>
                  <a:schemeClr val="bg1"/>
                </a:solidFill>
              </a:rPr>
              <a:t>School</a:t>
            </a:r>
            <a:endParaRPr lang="en-GB" sz="3200" dirty="0">
              <a:solidFill>
                <a:schemeClr val="bg1"/>
              </a:solidFill>
            </a:endParaRPr>
          </a:p>
        </p:txBody>
      </p:sp>
      <p:sp>
        <p:nvSpPr>
          <p:cNvPr id="10" name="TextBox 9"/>
          <p:cNvSpPr txBox="1"/>
          <p:nvPr/>
        </p:nvSpPr>
        <p:spPr>
          <a:xfrm rot="15165221">
            <a:off x="9337247" y="3693360"/>
            <a:ext cx="2317531" cy="584775"/>
          </a:xfrm>
          <a:prstGeom prst="rect">
            <a:avLst/>
          </a:prstGeom>
          <a:noFill/>
        </p:spPr>
        <p:txBody>
          <a:bodyPr wrap="square" rtlCol="0">
            <a:spAutoFit/>
          </a:bodyPr>
          <a:lstStyle/>
          <a:p>
            <a:pPr algn="ctr"/>
            <a:r>
              <a:rPr lang="en-GB" sz="3200" dirty="0" smtClean="0">
                <a:solidFill>
                  <a:schemeClr val="bg1"/>
                </a:solidFill>
              </a:rPr>
              <a:t>Student</a:t>
            </a:r>
            <a:endParaRPr lang="en-GB" sz="32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7257" y="4992855"/>
            <a:ext cx="1629915" cy="1764937"/>
          </a:xfrm>
          <a:prstGeom prst="rect">
            <a:avLst/>
          </a:prstGeom>
        </p:spPr>
      </p:pic>
    </p:spTree>
    <p:extLst>
      <p:ext uri="{BB962C8B-B14F-4D97-AF65-F5344CB8AC3E}">
        <p14:creationId xmlns:p14="http://schemas.microsoft.com/office/powerpoint/2010/main" val="371050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063"/>
            <a:ext cx="10515600" cy="1325563"/>
          </a:xfrm>
        </p:spPr>
        <p:txBody>
          <a:bodyPr/>
          <a:lstStyle/>
          <a:p>
            <a:r>
              <a:rPr lang="en-GB" dirty="0" smtClean="0">
                <a:solidFill>
                  <a:schemeClr val="bg1"/>
                </a:solidFill>
              </a:rPr>
              <a:t>Code of Conduct</a:t>
            </a:r>
            <a:endParaRPr lang="en-GB" dirty="0">
              <a:solidFill>
                <a:schemeClr val="bg1"/>
              </a:solidFill>
            </a:endParaRPr>
          </a:p>
        </p:txBody>
      </p:sp>
      <p:sp>
        <p:nvSpPr>
          <p:cNvPr id="3" name="Content Placeholder 2"/>
          <p:cNvSpPr>
            <a:spLocks noGrp="1"/>
          </p:cNvSpPr>
          <p:nvPr>
            <p:ph idx="1"/>
          </p:nvPr>
        </p:nvSpPr>
        <p:spPr>
          <a:xfrm>
            <a:off x="491359" y="1627626"/>
            <a:ext cx="11209282" cy="4710111"/>
          </a:xfrm>
        </p:spPr>
        <p:txBody>
          <a:bodyPr>
            <a:normAutofit/>
          </a:bodyPr>
          <a:lstStyle/>
          <a:p>
            <a:r>
              <a:rPr lang="en-GB" sz="3200" dirty="0" smtClean="0">
                <a:solidFill>
                  <a:schemeClr val="bg1"/>
                </a:solidFill>
              </a:rPr>
              <a:t>Students must:</a:t>
            </a:r>
          </a:p>
          <a:p>
            <a:pPr lvl="1"/>
            <a:r>
              <a:rPr lang="en-GB" sz="2800" dirty="0" smtClean="0">
                <a:solidFill>
                  <a:schemeClr val="bg1"/>
                </a:solidFill>
              </a:rPr>
              <a:t>Avoid activities that cause distress or discomfort to others.</a:t>
            </a:r>
          </a:p>
          <a:p>
            <a:pPr lvl="1"/>
            <a:r>
              <a:rPr lang="en-GB" sz="2800" dirty="0" smtClean="0">
                <a:solidFill>
                  <a:schemeClr val="bg1"/>
                </a:solidFill>
              </a:rPr>
              <a:t>Always behave in a fashion which reduce the chance of injury to themselves or others.</a:t>
            </a:r>
          </a:p>
          <a:p>
            <a:pPr lvl="1"/>
            <a:r>
              <a:rPr lang="en-GB" sz="2800" dirty="0" smtClean="0">
                <a:solidFill>
                  <a:schemeClr val="bg1"/>
                </a:solidFill>
              </a:rPr>
              <a:t>Do nothing that causes loss or damage to school property or the property of others.</a:t>
            </a:r>
          </a:p>
          <a:p>
            <a:pPr lvl="1"/>
            <a:r>
              <a:rPr lang="en-GB" sz="2800" dirty="0" smtClean="0">
                <a:solidFill>
                  <a:schemeClr val="bg1"/>
                </a:solidFill>
              </a:rPr>
              <a:t>Behave in a way which would reflect credit on themselves and the school.</a:t>
            </a:r>
          </a:p>
          <a:p>
            <a:pPr lvl="1"/>
            <a:endParaRPr lang="en-GB" sz="2800" dirty="0">
              <a:solidFill>
                <a:schemeClr val="bg1"/>
              </a:solidFill>
            </a:endParaRPr>
          </a:p>
          <a:p>
            <a:r>
              <a:rPr lang="en-GB" sz="3200" dirty="0" smtClean="0">
                <a:solidFill>
                  <a:schemeClr val="bg1"/>
                </a:solidFill>
              </a:rPr>
              <a:t>This and the School Rules and Procedures are in the planner.</a:t>
            </a:r>
            <a:endParaRPr lang="en-GB"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2085" y="4885150"/>
            <a:ext cx="1629915" cy="1764937"/>
          </a:xfrm>
          <a:prstGeom prst="rect">
            <a:avLst/>
          </a:prstGeom>
        </p:spPr>
      </p:pic>
    </p:spTree>
    <p:extLst>
      <p:ext uri="{BB962C8B-B14F-4D97-AF65-F5344CB8AC3E}">
        <p14:creationId xmlns:p14="http://schemas.microsoft.com/office/powerpoint/2010/main" val="16657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70" y="90006"/>
            <a:ext cx="10515600" cy="1325563"/>
          </a:xfrm>
        </p:spPr>
        <p:txBody>
          <a:bodyPr/>
          <a:lstStyle/>
          <a:p>
            <a:r>
              <a:rPr lang="en-GB" dirty="0" smtClean="0">
                <a:solidFill>
                  <a:schemeClr val="bg1"/>
                </a:solidFill>
              </a:rPr>
              <a:t>Uniform</a:t>
            </a:r>
            <a:endParaRPr lang="en-GB" dirty="0">
              <a:solidFill>
                <a:schemeClr val="bg1"/>
              </a:solidFill>
            </a:endParaRPr>
          </a:p>
        </p:txBody>
      </p:sp>
      <p:sp>
        <p:nvSpPr>
          <p:cNvPr id="4" name="Content Placeholder 3"/>
          <p:cNvSpPr>
            <a:spLocks noGrp="1"/>
          </p:cNvSpPr>
          <p:nvPr>
            <p:ph sz="half" idx="1"/>
          </p:nvPr>
        </p:nvSpPr>
        <p:spPr>
          <a:xfrm>
            <a:off x="756366" y="1155924"/>
            <a:ext cx="5111839" cy="1510003"/>
          </a:xfrm>
        </p:spPr>
        <p:txBody>
          <a:bodyPr/>
          <a:lstStyle/>
          <a:p>
            <a:r>
              <a:rPr lang="en-GB" dirty="0" smtClean="0">
                <a:solidFill>
                  <a:schemeClr val="bg1"/>
                </a:solidFill>
              </a:rPr>
              <a:t>Girls</a:t>
            </a:r>
          </a:p>
          <a:p>
            <a:pPr lvl="1"/>
            <a:r>
              <a:rPr lang="en-GB" dirty="0" smtClean="0">
                <a:solidFill>
                  <a:schemeClr val="bg1"/>
                </a:solidFill>
              </a:rPr>
              <a:t>“</a:t>
            </a:r>
            <a:r>
              <a:rPr lang="en-GB" dirty="0" err="1" smtClean="0">
                <a:solidFill>
                  <a:schemeClr val="bg1"/>
                </a:solidFill>
              </a:rPr>
              <a:t>Trutex</a:t>
            </a:r>
            <a:r>
              <a:rPr lang="en-GB" dirty="0" smtClean="0">
                <a:solidFill>
                  <a:schemeClr val="bg1"/>
                </a:solidFill>
              </a:rPr>
              <a:t>” Mid-grey stitched down pleated skirt/mid-grey trousers</a:t>
            </a:r>
            <a:endParaRPr lang="en-GB" dirty="0">
              <a:solidFill>
                <a:schemeClr val="bg1"/>
              </a:solidFill>
            </a:endParaRPr>
          </a:p>
        </p:txBody>
      </p:sp>
      <p:sp>
        <p:nvSpPr>
          <p:cNvPr id="5" name="Content Placeholder 4"/>
          <p:cNvSpPr>
            <a:spLocks noGrp="1"/>
          </p:cNvSpPr>
          <p:nvPr>
            <p:ph sz="half" idx="2"/>
          </p:nvPr>
        </p:nvSpPr>
        <p:spPr>
          <a:xfrm>
            <a:off x="6172201" y="1128026"/>
            <a:ext cx="5181600" cy="1510003"/>
          </a:xfrm>
        </p:spPr>
        <p:txBody>
          <a:bodyPr/>
          <a:lstStyle/>
          <a:p>
            <a:r>
              <a:rPr lang="en-GB" dirty="0" smtClean="0">
                <a:solidFill>
                  <a:schemeClr val="bg1"/>
                </a:solidFill>
              </a:rPr>
              <a:t>Boys</a:t>
            </a:r>
          </a:p>
          <a:p>
            <a:pPr lvl="1"/>
            <a:r>
              <a:rPr lang="en-GB" dirty="0" smtClean="0">
                <a:solidFill>
                  <a:schemeClr val="bg1"/>
                </a:solidFill>
              </a:rPr>
              <a:t>Charcoal grey trousers</a:t>
            </a:r>
            <a:endParaRPr lang="en-GB" dirty="0">
              <a:solidFill>
                <a:schemeClr val="bg1"/>
              </a:solidFill>
            </a:endParaRPr>
          </a:p>
        </p:txBody>
      </p:sp>
      <p:sp>
        <p:nvSpPr>
          <p:cNvPr id="6" name="Content Placeholder 3"/>
          <p:cNvSpPr txBox="1">
            <a:spLocks/>
          </p:cNvSpPr>
          <p:nvPr/>
        </p:nvSpPr>
        <p:spPr>
          <a:xfrm>
            <a:off x="2966434" y="2481487"/>
            <a:ext cx="7684394" cy="38658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chemeClr val="bg1"/>
                </a:solidFill>
              </a:rPr>
              <a:t>White shirt/blouse</a:t>
            </a:r>
          </a:p>
          <a:p>
            <a:r>
              <a:rPr lang="en-GB" dirty="0" smtClean="0">
                <a:solidFill>
                  <a:schemeClr val="bg1"/>
                </a:solidFill>
              </a:rPr>
              <a:t>School tie</a:t>
            </a:r>
          </a:p>
          <a:p>
            <a:r>
              <a:rPr lang="en-GB" dirty="0" smtClean="0">
                <a:solidFill>
                  <a:schemeClr val="bg1"/>
                </a:solidFill>
              </a:rPr>
              <a:t>“</a:t>
            </a:r>
            <a:r>
              <a:rPr lang="en-GB" dirty="0" err="1" smtClean="0">
                <a:solidFill>
                  <a:schemeClr val="bg1"/>
                </a:solidFill>
              </a:rPr>
              <a:t>Trutex</a:t>
            </a:r>
            <a:r>
              <a:rPr lang="en-GB" dirty="0" smtClean="0">
                <a:solidFill>
                  <a:schemeClr val="bg1"/>
                </a:solidFill>
              </a:rPr>
              <a:t>” Navy blue/mid-grey pullover/cardigan</a:t>
            </a:r>
          </a:p>
          <a:p>
            <a:r>
              <a:rPr lang="en-GB" dirty="0" smtClean="0">
                <a:solidFill>
                  <a:schemeClr val="bg1"/>
                </a:solidFill>
              </a:rPr>
              <a:t>Blazer</a:t>
            </a:r>
          </a:p>
          <a:p>
            <a:r>
              <a:rPr lang="en-GB" dirty="0" smtClean="0">
                <a:solidFill>
                  <a:schemeClr val="bg1"/>
                </a:solidFill>
              </a:rPr>
              <a:t>Black/Brown flat/low heel shoes</a:t>
            </a:r>
          </a:p>
          <a:p>
            <a:r>
              <a:rPr lang="en-GB" dirty="0" smtClean="0">
                <a:solidFill>
                  <a:schemeClr val="bg1"/>
                </a:solidFill>
              </a:rPr>
              <a:t>School polo shirt in summer</a:t>
            </a:r>
          </a:p>
          <a:p>
            <a:r>
              <a:rPr lang="en-GB" dirty="0" smtClean="0">
                <a:solidFill>
                  <a:schemeClr val="bg1"/>
                </a:solidFill>
              </a:rPr>
              <a:t>Wristwatch + 1 pair ear lobe studs</a:t>
            </a:r>
          </a:p>
          <a:p>
            <a:r>
              <a:rPr lang="en-GB" dirty="0" smtClean="0">
                <a:solidFill>
                  <a:schemeClr val="bg1"/>
                </a:solidFill>
              </a:rPr>
              <a:t>Moderate make up + no nail varnish</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2681" y="4797468"/>
            <a:ext cx="1629915" cy="1764937"/>
          </a:xfrm>
          <a:prstGeom prst="rect">
            <a:avLst/>
          </a:prstGeom>
        </p:spPr>
      </p:pic>
    </p:spTree>
    <p:extLst>
      <p:ext uri="{BB962C8B-B14F-4D97-AF65-F5344CB8AC3E}">
        <p14:creationId xmlns:p14="http://schemas.microsoft.com/office/powerpoint/2010/main" val="354086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evening:</a:t>
            </a:r>
            <a:endParaRPr lang="en-US" dirty="0"/>
          </a:p>
        </p:txBody>
      </p:sp>
      <p:sp>
        <p:nvSpPr>
          <p:cNvPr id="3" name="Content Placeholder 2"/>
          <p:cNvSpPr>
            <a:spLocks noGrp="1"/>
          </p:cNvSpPr>
          <p:nvPr>
            <p:ph idx="1"/>
          </p:nvPr>
        </p:nvSpPr>
        <p:spPr/>
        <p:txBody>
          <a:bodyPr>
            <a:normAutofit/>
          </a:bodyPr>
          <a:lstStyle/>
          <a:p>
            <a:r>
              <a:rPr lang="en-GB" sz="4000" dirty="0" smtClean="0"/>
              <a:t>Changes to GCSE’s </a:t>
            </a:r>
          </a:p>
          <a:p>
            <a:r>
              <a:rPr lang="en-GB" sz="4000" dirty="0" smtClean="0"/>
              <a:t>The role of the Pastoral Team</a:t>
            </a:r>
          </a:p>
          <a:p>
            <a:r>
              <a:rPr lang="en-GB" sz="4000" dirty="0" smtClean="0"/>
              <a:t>Expectations and rewards</a:t>
            </a:r>
          </a:p>
          <a:p>
            <a:r>
              <a:rPr lang="en-GB" sz="4000" dirty="0" smtClean="0"/>
              <a:t>Post 16 Provision</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258" y="5110618"/>
            <a:ext cx="1479535" cy="1602099"/>
          </a:xfrm>
          <a:prstGeom prst="rect">
            <a:avLst/>
          </a:prstGeom>
        </p:spPr>
      </p:pic>
    </p:spTree>
    <p:extLst>
      <p:ext uri="{BB962C8B-B14F-4D97-AF65-F5344CB8AC3E}">
        <p14:creationId xmlns:p14="http://schemas.microsoft.com/office/powerpoint/2010/main" val="2396066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70" y="90006"/>
            <a:ext cx="10515600" cy="1325563"/>
          </a:xfrm>
        </p:spPr>
        <p:txBody>
          <a:bodyPr/>
          <a:lstStyle/>
          <a:p>
            <a:r>
              <a:rPr lang="en-GB" dirty="0" smtClean="0">
                <a:solidFill>
                  <a:schemeClr val="bg1"/>
                </a:solidFill>
              </a:rPr>
              <a:t>PE</a:t>
            </a:r>
            <a:r>
              <a:rPr lang="en-GB" dirty="0" smtClean="0"/>
              <a:t> </a:t>
            </a:r>
            <a:r>
              <a:rPr lang="en-GB" dirty="0" smtClean="0">
                <a:solidFill>
                  <a:schemeClr val="bg1"/>
                </a:solidFill>
              </a:rPr>
              <a:t>Kit</a:t>
            </a:r>
            <a:endParaRPr lang="en-GB" dirty="0">
              <a:solidFill>
                <a:schemeClr val="bg1"/>
              </a:solidFill>
            </a:endParaRPr>
          </a:p>
        </p:txBody>
      </p:sp>
      <p:sp>
        <p:nvSpPr>
          <p:cNvPr id="4" name="Content Placeholder 3"/>
          <p:cNvSpPr>
            <a:spLocks noGrp="1"/>
          </p:cNvSpPr>
          <p:nvPr>
            <p:ph sz="half" idx="1"/>
          </p:nvPr>
        </p:nvSpPr>
        <p:spPr>
          <a:xfrm>
            <a:off x="756366" y="1155924"/>
            <a:ext cx="5111839" cy="5335028"/>
          </a:xfrm>
        </p:spPr>
        <p:txBody>
          <a:bodyPr>
            <a:normAutofit/>
          </a:bodyPr>
          <a:lstStyle/>
          <a:p>
            <a:r>
              <a:rPr lang="en-GB" dirty="0" smtClean="0">
                <a:solidFill>
                  <a:schemeClr val="bg1"/>
                </a:solidFill>
              </a:rPr>
              <a:t>Girls</a:t>
            </a:r>
          </a:p>
          <a:p>
            <a:pPr lvl="1"/>
            <a:r>
              <a:rPr lang="en-GB" dirty="0" smtClean="0">
                <a:solidFill>
                  <a:schemeClr val="bg1"/>
                </a:solidFill>
              </a:rPr>
              <a:t>“Falcon” sky blue maroon panel polo shirt</a:t>
            </a:r>
          </a:p>
          <a:p>
            <a:pPr lvl="1"/>
            <a:r>
              <a:rPr lang="en-GB" dirty="0" smtClean="0">
                <a:solidFill>
                  <a:schemeClr val="bg1"/>
                </a:solidFill>
              </a:rPr>
              <a:t>Maroon </a:t>
            </a:r>
            <a:r>
              <a:rPr lang="en-GB" dirty="0" err="1" smtClean="0">
                <a:solidFill>
                  <a:schemeClr val="bg1"/>
                </a:solidFill>
              </a:rPr>
              <a:t>skort</a:t>
            </a:r>
            <a:endParaRPr lang="en-GB" dirty="0" smtClean="0">
              <a:solidFill>
                <a:schemeClr val="bg1"/>
              </a:solidFill>
            </a:endParaRPr>
          </a:p>
          <a:p>
            <a:pPr lvl="1"/>
            <a:r>
              <a:rPr lang="en-GB" dirty="0" smtClean="0">
                <a:solidFill>
                  <a:schemeClr val="bg1"/>
                </a:solidFill>
              </a:rPr>
              <a:t>White sock + shoes</a:t>
            </a:r>
          </a:p>
          <a:p>
            <a:pPr lvl="1"/>
            <a:r>
              <a:rPr lang="en-GB" dirty="0" smtClean="0">
                <a:solidFill>
                  <a:schemeClr val="bg1"/>
                </a:solidFill>
              </a:rPr>
              <a:t>Sky blue with maroon lettering hockey socks</a:t>
            </a:r>
          </a:p>
          <a:p>
            <a:pPr lvl="1"/>
            <a:r>
              <a:rPr lang="en-GB" dirty="0" smtClean="0">
                <a:solidFill>
                  <a:schemeClr val="bg1"/>
                </a:solidFill>
              </a:rPr>
              <a:t>Shin pads</a:t>
            </a:r>
          </a:p>
          <a:p>
            <a:pPr lvl="1"/>
            <a:r>
              <a:rPr lang="en-GB" dirty="0" smtClean="0">
                <a:solidFill>
                  <a:schemeClr val="bg1"/>
                </a:solidFill>
              </a:rPr>
              <a:t>Shadow stripe burgundy shorts (optional)</a:t>
            </a:r>
          </a:p>
          <a:p>
            <a:pPr lvl="1"/>
            <a:r>
              <a:rPr lang="en-GB" dirty="0" smtClean="0">
                <a:solidFill>
                  <a:schemeClr val="bg1"/>
                </a:solidFill>
              </a:rPr>
              <a:t>Navy blue with sky blue panel hooded school sweatshirt</a:t>
            </a:r>
          </a:p>
          <a:p>
            <a:pPr lvl="1"/>
            <a:r>
              <a:rPr lang="en-GB" dirty="0" smtClean="0">
                <a:solidFill>
                  <a:schemeClr val="bg1"/>
                </a:solidFill>
              </a:rPr>
              <a:t>Navy jogging bottoms</a:t>
            </a:r>
            <a:endParaRPr lang="en-GB" dirty="0">
              <a:solidFill>
                <a:schemeClr val="bg1"/>
              </a:solidFill>
            </a:endParaRPr>
          </a:p>
        </p:txBody>
      </p:sp>
      <p:sp>
        <p:nvSpPr>
          <p:cNvPr id="5" name="Content Placeholder 4"/>
          <p:cNvSpPr>
            <a:spLocks noGrp="1"/>
          </p:cNvSpPr>
          <p:nvPr>
            <p:ph sz="half" idx="2"/>
          </p:nvPr>
        </p:nvSpPr>
        <p:spPr>
          <a:xfrm>
            <a:off x="6172201" y="1128026"/>
            <a:ext cx="5181600" cy="5362926"/>
          </a:xfrm>
        </p:spPr>
        <p:txBody>
          <a:bodyPr>
            <a:normAutofit/>
          </a:bodyPr>
          <a:lstStyle/>
          <a:p>
            <a:r>
              <a:rPr lang="en-GB" dirty="0" smtClean="0">
                <a:solidFill>
                  <a:schemeClr val="bg1"/>
                </a:solidFill>
              </a:rPr>
              <a:t>Boys</a:t>
            </a:r>
          </a:p>
          <a:p>
            <a:pPr lvl="1"/>
            <a:r>
              <a:rPr lang="en-GB" dirty="0" smtClean="0">
                <a:solidFill>
                  <a:schemeClr val="bg1"/>
                </a:solidFill>
              </a:rPr>
              <a:t>“Falcon” sky blue maroon panel polo shirt</a:t>
            </a:r>
          </a:p>
          <a:p>
            <a:pPr lvl="1"/>
            <a:r>
              <a:rPr lang="en-GB" dirty="0" smtClean="0">
                <a:solidFill>
                  <a:schemeClr val="bg1"/>
                </a:solidFill>
              </a:rPr>
              <a:t>Maroon shorts</a:t>
            </a:r>
          </a:p>
          <a:p>
            <a:pPr lvl="1"/>
            <a:r>
              <a:rPr lang="en-GB" dirty="0" smtClean="0">
                <a:solidFill>
                  <a:schemeClr val="bg1"/>
                </a:solidFill>
              </a:rPr>
              <a:t>White socks + shoes</a:t>
            </a:r>
          </a:p>
          <a:p>
            <a:pPr lvl="1"/>
            <a:r>
              <a:rPr lang="en-GB" dirty="0" smtClean="0">
                <a:solidFill>
                  <a:schemeClr val="bg1"/>
                </a:solidFill>
              </a:rPr>
              <a:t>Long sleeved reversible rugby/football shirt in maroon with sky blue panel</a:t>
            </a:r>
          </a:p>
          <a:p>
            <a:pPr lvl="1"/>
            <a:r>
              <a:rPr lang="en-GB" dirty="0" smtClean="0">
                <a:solidFill>
                  <a:schemeClr val="bg1"/>
                </a:solidFill>
              </a:rPr>
              <a:t>Sky blue with maroon lettering rugby socks</a:t>
            </a:r>
          </a:p>
          <a:p>
            <a:pPr lvl="1"/>
            <a:r>
              <a:rPr lang="en-GB" dirty="0" smtClean="0">
                <a:solidFill>
                  <a:schemeClr val="bg1"/>
                </a:solidFill>
              </a:rPr>
              <a:t>Shin pads</a:t>
            </a:r>
          </a:p>
          <a:p>
            <a:pPr lvl="1"/>
            <a:r>
              <a:rPr lang="en-GB" dirty="0" smtClean="0">
                <a:solidFill>
                  <a:schemeClr val="bg1"/>
                </a:solidFill>
              </a:rPr>
              <a:t>Black football boots with aluminium safety studs</a:t>
            </a:r>
          </a:p>
          <a:p>
            <a:pPr lvl="1"/>
            <a:r>
              <a:rPr lang="en-GB" dirty="0" smtClean="0">
                <a:solidFill>
                  <a:schemeClr val="bg1"/>
                </a:solidFill>
              </a:rPr>
              <a:t>Navy blue tracksuit trousers</a:t>
            </a:r>
            <a:endParaRPr lang="en-GB"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771" y="4872624"/>
            <a:ext cx="1629915" cy="1764937"/>
          </a:xfrm>
          <a:prstGeom prst="rect">
            <a:avLst/>
          </a:prstGeom>
        </p:spPr>
      </p:pic>
    </p:spTree>
    <p:extLst>
      <p:ext uri="{BB962C8B-B14F-4D97-AF65-F5344CB8AC3E}">
        <p14:creationId xmlns:p14="http://schemas.microsoft.com/office/powerpoint/2010/main" val="149788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Equipment-</a:t>
            </a:r>
            <a:r>
              <a:rPr lang="en-GB" sz="2800" i="1" dirty="0" smtClean="0">
                <a:solidFill>
                  <a:schemeClr val="bg1"/>
                </a:solidFill>
              </a:rPr>
              <a:t>Prepared for learning</a:t>
            </a:r>
            <a:endParaRPr lang="en-GB" dirty="0">
              <a:solidFill>
                <a:schemeClr val="bg1"/>
              </a:solidFill>
            </a:endParaRPr>
          </a:p>
        </p:txBody>
      </p:sp>
      <p:sp>
        <p:nvSpPr>
          <p:cNvPr id="5" name="Content Placeholder 4"/>
          <p:cNvSpPr>
            <a:spLocks noGrp="1"/>
          </p:cNvSpPr>
          <p:nvPr>
            <p:ph sz="half" idx="1"/>
          </p:nvPr>
        </p:nvSpPr>
        <p:spPr/>
        <p:txBody>
          <a:bodyPr/>
          <a:lstStyle/>
          <a:p>
            <a:r>
              <a:rPr lang="en-GB" dirty="0" smtClean="0">
                <a:solidFill>
                  <a:schemeClr val="bg1"/>
                </a:solidFill>
              </a:rPr>
              <a:t>Blue/Black pen</a:t>
            </a:r>
          </a:p>
          <a:p>
            <a:r>
              <a:rPr lang="en-GB" dirty="0" smtClean="0">
                <a:solidFill>
                  <a:schemeClr val="bg1"/>
                </a:solidFill>
              </a:rPr>
              <a:t>Eraser pen for ink (not Tipp-Ex)</a:t>
            </a:r>
          </a:p>
          <a:p>
            <a:r>
              <a:rPr lang="en-GB" dirty="0" smtClean="0">
                <a:solidFill>
                  <a:schemeClr val="bg1"/>
                </a:solidFill>
              </a:rPr>
              <a:t>HB Pencil</a:t>
            </a:r>
          </a:p>
          <a:p>
            <a:r>
              <a:rPr lang="en-GB" dirty="0" smtClean="0">
                <a:solidFill>
                  <a:schemeClr val="bg1"/>
                </a:solidFill>
              </a:rPr>
              <a:t>Rubber</a:t>
            </a:r>
          </a:p>
          <a:p>
            <a:r>
              <a:rPr lang="en-GB" dirty="0" smtClean="0">
                <a:solidFill>
                  <a:schemeClr val="bg1"/>
                </a:solidFill>
              </a:rPr>
              <a:t>Coloured pencils (not felt tips)</a:t>
            </a:r>
          </a:p>
          <a:p>
            <a:r>
              <a:rPr lang="en-GB" dirty="0" smtClean="0">
                <a:solidFill>
                  <a:schemeClr val="bg1"/>
                </a:solidFill>
              </a:rPr>
              <a:t>Pencil sharpener</a:t>
            </a:r>
          </a:p>
          <a:p>
            <a:r>
              <a:rPr lang="en-GB" dirty="0" smtClean="0">
                <a:solidFill>
                  <a:schemeClr val="bg1"/>
                </a:solidFill>
              </a:rPr>
              <a:t>Pair of compasses</a:t>
            </a:r>
          </a:p>
          <a:p>
            <a:r>
              <a:rPr lang="en-GB" dirty="0" smtClean="0">
                <a:solidFill>
                  <a:schemeClr val="bg1"/>
                </a:solidFill>
              </a:rPr>
              <a:t>Protractor</a:t>
            </a:r>
            <a:endParaRPr lang="en-GB" dirty="0">
              <a:solidFill>
                <a:schemeClr val="bg1"/>
              </a:solidFill>
            </a:endParaRPr>
          </a:p>
        </p:txBody>
      </p:sp>
      <p:sp>
        <p:nvSpPr>
          <p:cNvPr id="6" name="Content Placeholder 5"/>
          <p:cNvSpPr>
            <a:spLocks noGrp="1"/>
          </p:cNvSpPr>
          <p:nvPr>
            <p:ph sz="half" idx="2"/>
          </p:nvPr>
        </p:nvSpPr>
        <p:spPr>
          <a:xfrm>
            <a:off x="6172200" y="1825625"/>
            <a:ext cx="5181600" cy="2052692"/>
          </a:xfrm>
        </p:spPr>
        <p:txBody>
          <a:bodyPr/>
          <a:lstStyle/>
          <a:p>
            <a:r>
              <a:rPr lang="en-GB" dirty="0" smtClean="0">
                <a:solidFill>
                  <a:schemeClr val="bg1"/>
                </a:solidFill>
              </a:rPr>
              <a:t>Cheap calculator (preferably scientific)</a:t>
            </a:r>
          </a:p>
          <a:p>
            <a:r>
              <a:rPr lang="en-GB" dirty="0" smtClean="0">
                <a:solidFill>
                  <a:schemeClr val="bg1"/>
                </a:solidFill>
              </a:rPr>
              <a:t>Ruler</a:t>
            </a:r>
          </a:p>
          <a:p>
            <a:r>
              <a:rPr lang="en-GB" dirty="0" smtClean="0">
                <a:solidFill>
                  <a:schemeClr val="bg1"/>
                </a:solidFill>
              </a:rPr>
              <a:t>Small glue stick</a:t>
            </a:r>
            <a:endParaRPr lang="en-GB" dirty="0">
              <a:solidFill>
                <a:schemeClr val="bg1"/>
              </a:solidFill>
            </a:endParaRPr>
          </a:p>
        </p:txBody>
      </p:sp>
      <p:sp>
        <p:nvSpPr>
          <p:cNvPr id="7" name="Content Placeholder 5"/>
          <p:cNvSpPr txBox="1">
            <a:spLocks/>
          </p:cNvSpPr>
          <p:nvPr/>
        </p:nvSpPr>
        <p:spPr>
          <a:xfrm>
            <a:off x="6172200" y="4013254"/>
            <a:ext cx="5181600" cy="2052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pic>
        <p:nvPicPr>
          <p:cNvPr id="8" name="Picture 7" descr="... , frugal files , school supplies No comments: Links to this pos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358" y="3878317"/>
            <a:ext cx="4189035" cy="278309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4795" y="5461348"/>
            <a:ext cx="1167204" cy="1263895"/>
          </a:xfrm>
          <a:prstGeom prst="rect">
            <a:avLst/>
          </a:prstGeom>
        </p:spPr>
      </p:pic>
    </p:spTree>
    <p:extLst>
      <p:ext uri="{BB962C8B-B14F-4D97-AF65-F5344CB8AC3E}">
        <p14:creationId xmlns:p14="http://schemas.microsoft.com/office/powerpoint/2010/main" val="1346952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Rewards</a:t>
            </a:r>
            <a:endParaRPr lang="en-GB" dirty="0">
              <a:solidFill>
                <a:schemeClr val="bg1"/>
              </a:solidFill>
            </a:endParaRPr>
          </a:p>
        </p:txBody>
      </p:sp>
      <p:sp>
        <p:nvSpPr>
          <p:cNvPr id="3" name="Content Placeholder 2"/>
          <p:cNvSpPr>
            <a:spLocks noGrp="1"/>
          </p:cNvSpPr>
          <p:nvPr>
            <p:ph sz="half" idx="1"/>
          </p:nvPr>
        </p:nvSpPr>
        <p:spPr/>
        <p:txBody>
          <a:bodyPr/>
          <a:lstStyle/>
          <a:p>
            <a:r>
              <a:rPr lang="en-GB" dirty="0" smtClean="0">
                <a:solidFill>
                  <a:schemeClr val="bg1"/>
                </a:solidFill>
              </a:rPr>
              <a:t>Prize Giving</a:t>
            </a:r>
          </a:p>
          <a:p>
            <a:r>
              <a:rPr lang="en-GB" dirty="0" smtClean="0">
                <a:solidFill>
                  <a:schemeClr val="bg1"/>
                </a:solidFill>
              </a:rPr>
              <a:t>Roll of Honour</a:t>
            </a:r>
          </a:p>
          <a:p>
            <a:r>
              <a:rPr lang="en-GB" dirty="0" smtClean="0">
                <a:solidFill>
                  <a:schemeClr val="bg1"/>
                </a:solidFill>
              </a:rPr>
              <a:t>Merit/Colour Ties</a:t>
            </a:r>
          </a:p>
          <a:p>
            <a:r>
              <a:rPr lang="en-GB" dirty="0" smtClean="0">
                <a:solidFill>
                  <a:schemeClr val="bg1"/>
                </a:solidFill>
              </a:rPr>
              <a:t>Sports Certificates and Sports Award Ceremony</a:t>
            </a:r>
          </a:p>
          <a:p>
            <a:r>
              <a:rPr lang="en-GB" dirty="0" smtClean="0">
                <a:solidFill>
                  <a:schemeClr val="bg1"/>
                </a:solidFill>
              </a:rPr>
              <a:t>Governors Awards Evening</a:t>
            </a:r>
          </a:p>
          <a:p>
            <a:r>
              <a:rPr lang="en-GB" dirty="0" smtClean="0">
                <a:solidFill>
                  <a:schemeClr val="bg1"/>
                </a:solidFill>
              </a:rPr>
              <a:t>Merits Awards</a:t>
            </a:r>
          </a:p>
          <a:p>
            <a:r>
              <a:rPr lang="en-GB" dirty="0" smtClean="0">
                <a:solidFill>
                  <a:schemeClr val="bg1"/>
                </a:solidFill>
              </a:rPr>
              <a:t>Letters of Commendation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1690688"/>
            <a:ext cx="5181600" cy="34544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8524" y="5411244"/>
            <a:ext cx="1213475" cy="1313999"/>
          </a:xfrm>
          <a:prstGeom prst="rect">
            <a:avLst/>
          </a:prstGeom>
        </p:spPr>
      </p:pic>
    </p:spTree>
    <p:extLst>
      <p:ext uri="{BB962C8B-B14F-4D97-AF65-F5344CB8AC3E}">
        <p14:creationId xmlns:p14="http://schemas.microsoft.com/office/powerpoint/2010/main" val="1356936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Rewards</a:t>
            </a:r>
            <a:endParaRPr lang="en-GB" dirty="0">
              <a:solidFill>
                <a:schemeClr val="bg1"/>
              </a:solidFill>
            </a:endParaRPr>
          </a:p>
        </p:txBody>
      </p:sp>
      <p:sp>
        <p:nvSpPr>
          <p:cNvPr id="3" name="Content Placeholder 2"/>
          <p:cNvSpPr>
            <a:spLocks noGrp="1"/>
          </p:cNvSpPr>
          <p:nvPr>
            <p:ph idx="1"/>
          </p:nvPr>
        </p:nvSpPr>
        <p:spPr>
          <a:xfrm>
            <a:off x="412531" y="1809860"/>
            <a:ext cx="6224752" cy="4351338"/>
          </a:xfrm>
        </p:spPr>
        <p:txBody>
          <a:bodyPr>
            <a:normAutofit lnSpcReduction="10000"/>
          </a:bodyPr>
          <a:lstStyle/>
          <a:p>
            <a:r>
              <a:rPr lang="en-GB" dirty="0" smtClean="0">
                <a:solidFill>
                  <a:schemeClr val="bg1"/>
                </a:solidFill>
              </a:rPr>
              <a:t>Assembly Commendations</a:t>
            </a:r>
          </a:p>
          <a:p>
            <a:r>
              <a:rPr lang="en-GB" dirty="0" smtClean="0">
                <a:solidFill>
                  <a:schemeClr val="bg1"/>
                </a:solidFill>
              </a:rPr>
              <a:t>Record of Achievement and Target Setting</a:t>
            </a:r>
          </a:p>
          <a:p>
            <a:r>
              <a:rPr lang="en-GB" dirty="0" smtClean="0">
                <a:solidFill>
                  <a:schemeClr val="bg1"/>
                </a:solidFill>
              </a:rPr>
              <a:t>Attendance Certifications</a:t>
            </a:r>
          </a:p>
          <a:p>
            <a:r>
              <a:rPr lang="en-GB" dirty="0" smtClean="0">
                <a:solidFill>
                  <a:schemeClr val="bg1"/>
                </a:solidFill>
              </a:rPr>
              <a:t>Posts of Responsibility: </a:t>
            </a:r>
          </a:p>
          <a:p>
            <a:pPr lvl="1"/>
            <a:r>
              <a:rPr lang="en-GB" dirty="0" smtClean="0">
                <a:solidFill>
                  <a:schemeClr val="bg1"/>
                </a:solidFill>
              </a:rPr>
              <a:t>House Captains </a:t>
            </a:r>
          </a:p>
          <a:p>
            <a:pPr lvl="1"/>
            <a:r>
              <a:rPr lang="en-GB" dirty="0" smtClean="0">
                <a:solidFill>
                  <a:schemeClr val="bg1"/>
                </a:solidFill>
              </a:rPr>
              <a:t>Peer Mentors </a:t>
            </a:r>
          </a:p>
          <a:p>
            <a:pPr lvl="1"/>
            <a:r>
              <a:rPr lang="en-GB" dirty="0" smtClean="0">
                <a:solidFill>
                  <a:schemeClr val="bg1"/>
                </a:solidFill>
              </a:rPr>
              <a:t>Co-Head Prefects </a:t>
            </a:r>
          </a:p>
          <a:p>
            <a:pPr lvl="1"/>
            <a:r>
              <a:rPr lang="en-GB" dirty="0" smtClean="0">
                <a:solidFill>
                  <a:schemeClr val="bg1"/>
                </a:solidFill>
              </a:rPr>
              <a:t>Prefects </a:t>
            </a:r>
          </a:p>
          <a:p>
            <a:pPr lvl="1"/>
            <a:r>
              <a:rPr lang="en-GB" dirty="0" smtClean="0">
                <a:solidFill>
                  <a:schemeClr val="bg1"/>
                </a:solidFill>
              </a:rPr>
              <a:t>Sports Leaders</a:t>
            </a:r>
          </a:p>
          <a:p>
            <a:endParaRPr lang="en-GB" dirty="0">
              <a:solidFill>
                <a:schemeClr val="bg1"/>
              </a:solidFill>
            </a:endParaRPr>
          </a:p>
        </p:txBody>
      </p:sp>
      <p:sp>
        <p:nvSpPr>
          <p:cNvPr id="4" name="TextBox 3"/>
          <p:cNvSpPr txBox="1"/>
          <p:nvPr/>
        </p:nvSpPr>
        <p:spPr>
          <a:xfrm>
            <a:off x="3917295" y="3587181"/>
            <a:ext cx="3260502" cy="1477328"/>
          </a:xfrm>
          <a:prstGeom prst="rect">
            <a:avLst/>
          </a:prstGeom>
          <a:noFill/>
        </p:spPr>
        <p:txBody>
          <a:bodyPr wrap="square" rtlCol="0">
            <a:spAutoFit/>
          </a:bodyPr>
          <a:lstStyle/>
          <a:p>
            <a:endParaRPr lang="en-GB" dirty="0" smtClean="0">
              <a:solidFill>
                <a:schemeClr val="bg1"/>
              </a:solidFill>
            </a:endParaRPr>
          </a:p>
          <a:p>
            <a:pPr marL="285750" indent="-285750">
              <a:buFont typeface="Arial" panose="020B0604020202020204" pitchFamily="34" charset="0"/>
              <a:buChar char="•"/>
            </a:pPr>
            <a:r>
              <a:rPr lang="en-GB" sz="2400" dirty="0" smtClean="0">
                <a:solidFill>
                  <a:schemeClr val="bg1"/>
                </a:solidFill>
              </a:rPr>
              <a:t>Buddy Readers </a:t>
            </a:r>
          </a:p>
          <a:p>
            <a:pPr marL="285750" indent="-285750">
              <a:buFont typeface="Arial" panose="020B0604020202020204" pitchFamily="34" charset="0"/>
              <a:buChar char="•"/>
            </a:pPr>
            <a:r>
              <a:rPr lang="en-GB" sz="2400" dirty="0" smtClean="0">
                <a:solidFill>
                  <a:schemeClr val="bg1"/>
                </a:solidFill>
              </a:rPr>
              <a:t>Subject Mentors</a:t>
            </a:r>
          </a:p>
          <a:p>
            <a:pPr marL="285750" indent="-285750">
              <a:buFont typeface="Arial" panose="020B0604020202020204" pitchFamily="34" charset="0"/>
              <a:buChar char="•"/>
            </a:pPr>
            <a:r>
              <a:rPr lang="en-GB" sz="2400" dirty="0" smtClean="0">
                <a:solidFill>
                  <a:schemeClr val="bg1"/>
                </a:solidFill>
              </a:rPr>
              <a:t>Student Councillors</a:t>
            </a:r>
            <a:endParaRPr lang="en-GB" sz="24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7797" y="0"/>
            <a:ext cx="4847851" cy="6858000"/>
          </a:xfrm>
          <a:prstGeom prst="rect">
            <a:avLst/>
          </a:prstGeom>
        </p:spPr>
      </p:pic>
    </p:spTree>
    <p:extLst>
      <p:ext uri="{BB962C8B-B14F-4D97-AF65-F5344CB8AC3E}">
        <p14:creationId xmlns:p14="http://schemas.microsoft.com/office/powerpoint/2010/main" val="1305083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Merits-</a:t>
            </a:r>
            <a:r>
              <a:rPr lang="en-GB" sz="3200" i="1" dirty="0" smtClean="0">
                <a:solidFill>
                  <a:schemeClr val="bg1"/>
                </a:solidFill>
              </a:rPr>
              <a:t>recognising excellence in all of its forms</a:t>
            </a:r>
            <a:endParaRPr lang="en-GB" i="1" dirty="0">
              <a:solidFill>
                <a:schemeClr val="bg1"/>
              </a:solidFill>
            </a:endParaRPr>
          </a:p>
        </p:txBody>
      </p:sp>
      <p:sp>
        <p:nvSpPr>
          <p:cNvPr id="3" name="Content Placeholder 2"/>
          <p:cNvSpPr>
            <a:spLocks noGrp="1"/>
          </p:cNvSpPr>
          <p:nvPr>
            <p:ph idx="1"/>
          </p:nvPr>
        </p:nvSpPr>
        <p:spPr>
          <a:xfrm>
            <a:off x="315310" y="1454348"/>
            <a:ext cx="8255876" cy="5219510"/>
          </a:xfrm>
        </p:spPr>
        <p:txBody>
          <a:bodyPr>
            <a:normAutofit/>
          </a:bodyPr>
          <a:lstStyle/>
          <a:p>
            <a:r>
              <a:rPr lang="en-GB" dirty="0" smtClean="0">
                <a:solidFill>
                  <a:schemeClr val="bg1"/>
                </a:solidFill>
              </a:rPr>
              <a:t>Awarded for:</a:t>
            </a:r>
          </a:p>
          <a:p>
            <a:pPr lvl="1"/>
            <a:r>
              <a:rPr lang="en-GB" dirty="0" smtClean="0">
                <a:solidFill>
                  <a:schemeClr val="bg1"/>
                </a:solidFill>
              </a:rPr>
              <a:t>Outstanding work</a:t>
            </a:r>
          </a:p>
          <a:p>
            <a:pPr lvl="1"/>
            <a:r>
              <a:rPr lang="en-GB" dirty="0" smtClean="0">
                <a:solidFill>
                  <a:schemeClr val="bg1"/>
                </a:solidFill>
              </a:rPr>
              <a:t>Consistently high standards</a:t>
            </a:r>
          </a:p>
          <a:p>
            <a:pPr lvl="1"/>
            <a:r>
              <a:rPr lang="en-GB" dirty="0" smtClean="0">
                <a:solidFill>
                  <a:schemeClr val="bg1"/>
                </a:solidFill>
              </a:rPr>
              <a:t>Consistent effort</a:t>
            </a:r>
          </a:p>
          <a:p>
            <a:r>
              <a:rPr lang="en-GB" dirty="0" smtClean="0">
                <a:solidFill>
                  <a:schemeClr val="bg1"/>
                </a:solidFill>
              </a:rPr>
              <a:t>Recognition:</a:t>
            </a:r>
          </a:p>
          <a:p>
            <a:pPr lvl="1"/>
            <a:r>
              <a:rPr lang="en-GB" dirty="0" smtClean="0">
                <a:solidFill>
                  <a:schemeClr val="bg1"/>
                </a:solidFill>
              </a:rPr>
              <a:t>For Years 10 and 11 a cinema ticket for 2 students per half term who receive the most merits (N.B. can only win once per year)</a:t>
            </a:r>
          </a:p>
          <a:p>
            <a:pPr lvl="1"/>
            <a:r>
              <a:rPr lang="en-GB" dirty="0" smtClean="0">
                <a:solidFill>
                  <a:schemeClr val="bg1"/>
                </a:solidFill>
              </a:rPr>
              <a:t>Letters of commendation</a:t>
            </a:r>
          </a:p>
          <a:p>
            <a:pPr lvl="1"/>
            <a:r>
              <a:rPr lang="en-GB" dirty="0" smtClean="0">
                <a:solidFill>
                  <a:schemeClr val="bg1"/>
                </a:solidFill>
              </a:rPr>
              <a:t>Letters of congratulation for 50/100/150 etc.</a:t>
            </a:r>
          </a:p>
          <a:p>
            <a:pPr lvl="1"/>
            <a:r>
              <a:rPr lang="en-GB" dirty="0" smtClean="0">
                <a:solidFill>
                  <a:schemeClr val="bg1"/>
                </a:solidFill>
              </a:rPr>
              <a:t>Names read out in assembly</a:t>
            </a:r>
          </a:p>
          <a:p>
            <a:pPr lvl="1"/>
            <a:r>
              <a:rPr lang="en-GB" dirty="0" smtClean="0">
                <a:solidFill>
                  <a:schemeClr val="bg1"/>
                </a:solidFill>
              </a:rPr>
              <a:t>Prize at the end of the year</a:t>
            </a:r>
          </a:p>
          <a:p>
            <a:pPr lvl="1"/>
            <a:r>
              <a:rPr lang="en-GB" dirty="0" smtClean="0">
                <a:solidFill>
                  <a:schemeClr val="bg1"/>
                </a:solidFill>
              </a:rPr>
              <a:t>Looking at other with the help of the school council</a:t>
            </a:r>
            <a:endParaRPr lang="en-GB" dirty="0">
              <a:solidFill>
                <a:schemeClr val="bg1"/>
              </a:solidFill>
            </a:endParaRPr>
          </a:p>
        </p:txBody>
      </p:sp>
      <p:pic>
        <p:nvPicPr>
          <p:cNvPr id="4" name="Picture 3" descr="At the time it was hard to believe her, but I can already see that s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186" y="4533405"/>
            <a:ext cx="3100881" cy="2041811"/>
          </a:xfrm>
          <a:prstGeom prst="rect">
            <a:avLst/>
          </a:prstGeom>
        </p:spPr>
      </p:pic>
      <p:pic>
        <p:nvPicPr>
          <p:cNvPr id="6" name="Picture 5" descr="Excellence350x2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1186" y="1454348"/>
            <a:ext cx="3095297" cy="1989834"/>
          </a:xfrm>
          <a:prstGeom prst="rect">
            <a:avLst/>
          </a:prstGeom>
        </p:spPr>
      </p:pic>
    </p:spTree>
    <p:extLst>
      <p:ext uri="{BB962C8B-B14F-4D97-AF65-F5344CB8AC3E}">
        <p14:creationId xmlns:p14="http://schemas.microsoft.com/office/powerpoint/2010/main" val="390360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16 Support Offered;</a:t>
            </a:r>
            <a:endParaRPr lang="en-US" dirty="0"/>
          </a:p>
        </p:txBody>
      </p:sp>
      <p:sp>
        <p:nvSpPr>
          <p:cNvPr id="3" name="Content Placeholder 2"/>
          <p:cNvSpPr>
            <a:spLocks noGrp="1"/>
          </p:cNvSpPr>
          <p:nvPr>
            <p:ph idx="1"/>
          </p:nvPr>
        </p:nvSpPr>
        <p:spPr>
          <a:xfrm>
            <a:off x="1154954" y="2603500"/>
            <a:ext cx="10719720" cy="3416300"/>
          </a:xfrm>
        </p:spPr>
        <p:txBody>
          <a:bodyPr>
            <a:noAutofit/>
          </a:bodyPr>
          <a:lstStyle/>
          <a:p>
            <a:r>
              <a:rPr lang="en-GB" sz="2400" dirty="0" smtClean="0"/>
              <a:t>Begins through monitoring and intervention- strong tracking system </a:t>
            </a:r>
          </a:p>
          <a:p>
            <a:r>
              <a:rPr lang="en-GB" sz="2400" dirty="0" smtClean="0"/>
              <a:t>Early Identification- different pathways and personalised timetables</a:t>
            </a:r>
          </a:p>
          <a:p>
            <a:r>
              <a:rPr lang="en-GB" sz="2400" dirty="0" smtClean="0"/>
              <a:t>Stretch and Challenge activities</a:t>
            </a:r>
          </a:p>
          <a:p>
            <a:r>
              <a:rPr lang="en-GB" sz="2400" dirty="0" smtClean="0"/>
              <a:t>Careers Evenings</a:t>
            </a:r>
          </a:p>
          <a:p>
            <a:r>
              <a:rPr lang="en-GB" sz="2400" dirty="0" smtClean="0"/>
              <a:t>Trips</a:t>
            </a:r>
          </a:p>
          <a:p>
            <a:r>
              <a:rPr lang="en-GB" sz="2400" dirty="0" smtClean="0"/>
              <a:t>Mentoring</a:t>
            </a:r>
          </a:p>
          <a:p>
            <a:r>
              <a:rPr lang="en-GB" sz="2400" dirty="0"/>
              <a:t>T</a:t>
            </a:r>
            <a:r>
              <a:rPr lang="en-GB" sz="2400" dirty="0" smtClean="0"/>
              <a:t>wo interviews</a:t>
            </a:r>
          </a:p>
          <a:p>
            <a:r>
              <a:rPr lang="en-GB" sz="2400" dirty="0" smtClean="0"/>
              <a:t>External independent advice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759" y="4772416"/>
            <a:ext cx="1629915" cy="1764937"/>
          </a:xfrm>
          <a:prstGeom prst="rect">
            <a:avLst/>
          </a:prstGeom>
        </p:spPr>
      </p:pic>
    </p:spTree>
    <p:extLst>
      <p:ext uri="{BB962C8B-B14F-4D97-AF65-F5344CB8AC3E}">
        <p14:creationId xmlns:p14="http://schemas.microsoft.com/office/powerpoint/2010/main" val="392796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to GCSE</a:t>
            </a:r>
            <a:endParaRPr lang="en-US" dirty="0"/>
          </a:p>
        </p:txBody>
      </p:sp>
      <p:sp>
        <p:nvSpPr>
          <p:cNvPr id="3" name="Content Placeholder 2"/>
          <p:cNvSpPr>
            <a:spLocks noGrp="1"/>
          </p:cNvSpPr>
          <p:nvPr>
            <p:ph idx="1"/>
          </p:nvPr>
        </p:nvSpPr>
        <p:spPr>
          <a:xfrm>
            <a:off x="400834" y="2574099"/>
            <a:ext cx="11185742" cy="4283901"/>
          </a:xfrm>
        </p:spPr>
        <p:txBody>
          <a:bodyPr>
            <a:noAutofit/>
          </a:bodyPr>
          <a:lstStyle/>
          <a:p>
            <a:r>
              <a:rPr lang="en-GB" sz="2800" dirty="0" smtClean="0"/>
              <a:t>Nearly all subjects graded 1 to 9</a:t>
            </a:r>
          </a:p>
          <a:p>
            <a:r>
              <a:rPr lang="en-GB" sz="2800" dirty="0" smtClean="0"/>
              <a:t>All subjects have terminal exams (removal of modular exams)</a:t>
            </a:r>
          </a:p>
          <a:p>
            <a:r>
              <a:rPr lang="en-GB" sz="2800" dirty="0" smtClean="0"/>
              <a:t>Removal of coursework from most subjects others given less weighting</a:t>
            </a:r>
          </a:p>
          <a:p>
            <a:r>
              <a:rPr lang="en-GB" sz="2800" dirty="0" smtClean="0"/>
              <a:t>Content deeper and more challenging concepts</a:t>
            </a:r>
          </a:p>
          <a:p>
            <a:r>
              <a:rPr lang="en-GB" sz="2800" dirty="0" smtClean="0"/>
              <a:t>Greater curriculum time given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2084" y="4960306"/>
            <a:ext cx="1629915" cy="1764937"/>
          </a:xfrm>
          <a:prstGeom prst="rect">
            <a:avLst/>
          </a:prstGeom>
        </p:spPr>
      </p:pic>
    </p:spTree>
    <p:extLst>
      <p:ext uri="{BB962C8B-B14F-4D97-AF65-F5344CB8AC3E}">
        <p14:creationId xmlns:p14="http://schemas.microsoft.com/office/powerpoint/2010/main" val="3929179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1896" y="413301"/>
            <a:ext cx="5926066" cy="6444699"/>
          </a:xfrm>
          <a:prstGeom prst="rect">
            <a:avLst/>
          </a:prstGeom>
        </p:spPr>
      </p:pic>
      <p:sp>
        <p:nvSpPr>
          <p:cNvPr id="7" name="TextBox 6"/>
          <p:cNvSpPr txBox="1"/>
          <p:nvPr/>
        </p:nvSpPr>
        <p:spPr>
          <a:xfrm>
            <a:off x="6363222" y="2354893"/>
            <a:ext cx="5574082" cy="2554545"/>
          </a:xfrm>
          <a:prstGeom prst="rect">
            <a:avLst/>
          </a:prstGeom>
          <a:noFill/>
        </p:spPr>
        <p:txBody>
          <a:bodyPr wrap="square" rtlCol="0">
            <a:spAutoFit/>
          </a:bodyPr>
          <a:lstStyle/>
          <a:p>
            <a:r>
              <a:rPr lang="en-GB" sz="4000" dirty="0" smtClean="0"/>
              <a:t>5 – A good pass and this is what you will require for many Level 3 courses.</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673" y="4909438"/>
            <a:ext cx="1629915" cy="1764937"/>
          </a:xfrm>
          <a:prstGeom prst="rect">
            <a:avLst/>
          </a:prstGeom>
        </p:spPr>
      </p:pic>
    </p:spTree>
    <p:extLst>
      <p:ext uri="{BB962C8B-B14F-4D97-AF65-F5344CB8AC3E}">
        <p14:creationId xmlns:p14="http://schemas.microsoft.com/office/powerpoint/2010/main" val="2725156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Year 10 Tutors</a:t>
            </a:r>
            <a:endParaRPr lang="en-GB" dirty="0"/>
          </a:p>
        </p:txBody>
      </p:sp>
      <p:sp>
        <p:nvSpPr>
          <p:cNvPr id="3" name="Content Placeholder 2"/>
          <p:cNvSpPr>
            <a:spLocks noGrp="1"/>
          </p:cNvSpPr>
          <p:nvPr>
            <p:ph idx="1"/>
          </p:nvPr>
        </p:nvSpPr>
        <p:spPr/>
        <p:txBody>
          <a:bodyPr>
            <a:normAutofit lnSpcReduction="10000"/>
          </a:bodyPr>
          <a:lstStyle/>
          <a:p>
            <a:r>
              <a:rPr lang="en-GB" dirty="0" smtClean="0"/>
              <a:t>10B-Mrs Taylor</a:t>
            </a:r>
          </a:p>
          <a:p>
            <a:r>
              <a:rPr lang="en-GB" dirty="0" smtClean="0"/>
              <a:t>10D-Mr Davies</a:t>
            </a:r>
          </a:p>
          <a:p>
            <a:r>
              <a:rPr lang="en-GB" dirty="0" smtClean="0"/>
              <a:t>10F-Mr Sellers</a:t>
            </a:r>
          </a:p>
          <a:p>
            <a:r>
              <a:rPr lang="en-GB" dirty="0" smtClean="0"/>
              <a:t>10H-Mrs Earp</a:t>
            </a:r>
          </a:p>
          <a:p>
            <a:r>
              <a:rPr lang="en-GB" dirty="0" smtClean="0"/>
              <a:t>10J-Mr </a:t>
            </a:r>
            <a:r>
              <a:rPr lang="en-GB" dirty="0" err="1" smtClean="0"/>
              <a:t>Poplawski</a:t>
            </a:r>
            <a:endParaRPr lang="en-GB" dirty="0" smtClean="0"/>
          </a:p>
          <a:p>
            <a:r>
              <a:rPr lang="en-GB" dirty="0" smtClean="0"/>
              <a:t>10K-Mr Ford</a:t>
            </a:r>
          </a:p>
          <a:p>
            <a:r>
              <a:rPr lang="en-GB" dirty="0" smtClean="0"/>
              <a:t>10L-Miss </a:t>
            </a:r>
            <a:r>
              <a:rPr lang="en-GB" dirty="0" err="1" smtClean="0"/>
              <a:t>Softley</a:t>
            </a:r>
            <a:endParaRPr lang="en-GB" dirty="0" smtClean="0"/>
          </a:p>
          <a:p>
            <a:r>
              <a:rPr lang="en-GB" dirty="0" smtClean="0"/>
              <a:t>10M-Mr Lee</a:t>
            </a:r>
          </a:p>
          <a:p>
            <a:r>
              <a:rPr lang="en-GB" dirty="0" smtClean="0"/>
              <a:t>10S-Mrs Swan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0939" y="4797468"/>
            <a:ext cx="1629915" cy="1764937"/>
          </a:xfrm>
          <a:prstGeom prst="rect">
            <a:avLst/>
          </a:prstGeom>
        </p:spPr>
      </p:pic>
    </p:spTree>
    <p:extLst>
      <p:ext uri="{BB962C8B-B14F-4D97-AF65-F5344CB8AC3E}">
        <p14:creationId xmlns:p14="http://schemas.microsoft.com/office/powerpoint/2010/main" val="422548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Settling in to new forms and subjects</a:t>
            </a:r>
            <a:endParaRPr lang="en-GB" dirty="0"/>
          </a:p>
        </p:txBody>
      </p:sp>
      <p:sp>
        <p:nvSpPr>
          <p:cNvPr id="3" name="Content Placeholder 2"/>
          <p:cNvSpPr>
            <a:spLocks noGrp="1"/>
          </p:cNvSpPr>
          <p:nvPr>
            <p:ph idx="1"/>
          </p:nvPr>
        </p:nvSpPr>
        <p:spPr/>
        <p:txBody>
          <a:bodyPr/>
          <a:lstStyle/>
          <a:p>
            <a:r>
              <a:rPr lang="en-GB" dirty="0" smtClean="0"/>
              <a:t>Give it time</a:t>
            </a:r>
          </a:p>
          <a:p>
            <a:r>
              <a:rPr lang="en-GB" dirty="0" smtClean="0"/>
              <a:t>Students may feel overwhelmed by information</a:t>
            </a:r>
          </a:p>
          <a:p>
            <a:r>
              <a:rPr lang="en-GB" dirty="0" smtClean="0"/>
              <a:t>Students may feel anxious with regard to change in friendship groups</a:t>
            </a:r>
          </a:p>
          <a:p>
            <a:r>
              <a:rPr lang="en-GB" dirty="0" smtClean="0"/>
              <a:t>Students may feel anxious about the start of the GCSE courses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0939" y="4546963"/>
            <a:ext cx="1629915" cy="1764937"/>
          </a:xfrm>
          <a:prstGeom prst="rect">
            <a:avLst/>
          </a:prstGeom>
        </p:spPr>
      </p:pic>
    </p:spTree>
    <p:extLst>
      <p:ext uri="{BB962C8B-B14F-4D97-AF65-F5344CB8AC3E}">
        <p14:creationId xmlns:p14="http://schemas.microsoft.com/office/powerpoint/2010/main" val="221787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Planners</a:t>
            </a:r>
            <a:endParaRPr lang="en-GB" dirty="0"/>
          </a:p>
        </p:txBody>
      </p:sp>
      <p:sp>
        <p:nvSpPr>
          <p:cNvPr id="3" name="Content Placeholder 2"/>
          <p:cNvSpPr>
            <a:spLocks noGrp="1"/>
          </p:cNvSpPr>
          <p:nvPr>
            <p:ph idx="1"/>
          </p:nvPr>
        </p:nvSpPr>
        <p:spPr/>
        <p:txBody>
          <a:bodyPr/>
          <a:lstStyle/>
          <a:p>
            <a:r>
              <a:rPr lang="en-GB" dirty="0" smtClean="0"/>
              <a:t>Same routine as Lower School</a:t>
            </a:r>
          </a:p>
          <a:p>
            <a:r>
              <a:rPr lang="en-GB" dirty="0" smtClean="0"/>
              <a:t>Please check and sign planners on a weekly basis</a:t>
            </a:r>
          </a:p>
          <a:p>
            <a:r>
              <a:rPr lang="en-GB" dirty="0" smtClean="0"/>
              <a:t>Uniform-Help us to help your child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6199" y="4546963"/>
            <a:ext cx="1629915" cy="1764937"/>
          </a:xfrm>
          <a:prstGeom prst="rect">
            <a:avLst/>
          </a:prstGeom>
        </p:spPr>
      </p:pic>
    </p:spTree>
    <p:extLst>
      <p:ext uri="{BB962C8B-B14F-4D97-AF65-F5344CB8AC3E}">
        <p14:creationId xmlns:p14="http://schemas.microsoft.com/office/powerpoint/2010/main" val="170246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experience</a:t>
            </a:r>
            <a:endParaRPr lang="en-GB" dirty="0"/>
          </a:p>
        </p:txBody>
      </p:sp>
      <p:sp>
        <p:nvSpPr>
          <p:cNvPr id="3" name="Content Placeholder 2"/>
          <p:cNvSpPr>
            <a:spLocks noGrp="1"/>
          </p:cNvSpPr>
          <p:nvPr>
            <p:ph idx="1"/>
          </p:nvPr>
        </p:nvSpPr>
        <p:spPr/>
        <p:txBody>
          <a:bodyPr/>
          <a:lstStyle/>
          <a:p>
            <a:pPr fontAlgn="t"/>
            <a:r>
              <a:rPr lang="en-GB" dirty="0" smtClean="0"/>
              <a:t>Work experience will take place from</a:t>
            </a:r>
            <a:r>
              <a:rPr lang="en-GB" b="1" dirty="0" smtClean="0"/>
              <a:t> 3</a:t>
            </a:r>
            <a:r>
              <a:rPr lang="en-GB" b="1" baseline="30000" dirty="0" smtClean="0"/>
              <a:t>rd</a:t>
            </a:r>
            <a:r>
              <a:rPr lang="en-GB" b="1" dirty="0" smtClean="0"/>
              <a:t>-7</a:t>
            </a:r>
            <a:r>
              <a:rPr lang="en-GB" b="1" baseline="30000" dirty="0" smtClean="0"/>
              <a:t>th</a:t>
            </a:r>
            <a:r>
              <a:rPr lang="en-GB" b="1" dirty="0" smtClean="0"/>
              <a:t> July 2017. </a:t>
            </a:r>
            <a:endParaRPr lang="en-GB" dirty="0"/>
          </a:p>
          <a:p>
            <a:pPr fontAlgn="t"/>
            <a:r>
              <a:rPr lang="en-GB" dirty="0" smtClean="0"/>
              <a:t>It is a good idea to start thinking about possible placements now. More information will follow shortly.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881" y="4546963"/>
            <a:ext cx="1629915" cy="1764937"/>
          </a:xfrm>
          <a:prstGeom prst="rect">
            <a:avLst/>
          </a:prstGeom>
        </p:spPr>
      </p:pic>
    </p:spTree>
    <p:extLst>
      <p:ext uri="{BB962C8B-B14F-4D97-AF65-F5344CB8AC3E}">
        <p14:creationId xmlns:p14="http://schemas.microsoft.com/office/powerpoint/2010/main" val="297738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with work</a:t>
            </a:r>
            <a:endParaRPr lang="en-GB" dirty="0"/>
          </a:p>
        </p:txBody>
      </p:sp>
      <p:sp>
        <p:nvSpPr>
          <p:cNvPr id="3" name="Content Placeholder 2"/>
          <p:cNvSpPr>
            <a:spLocks noGrp="1"/>
          </p:cNvSpPr>
          <p:nvPr>
            <p:ph idx="1"/>
          </p:nvPr>
        </p:nvSpPr>
        <p:spPr/>
        <p:txBody>
          <a:bodyPr/>
          <a:lstStyle/>
          <a:p>
            <a:r>
              <a:rPr lang="en-GB" dirty="0" smtClean="0"/>
              <a:t>Students should talk to subject staff</a:t>
            </a:r>
          </a:p>
          <a:p>
            <a:r>
              <a:rPr lang="en-GB" dirty="0" smtClean="0"/>
              <a:t>Talk to Upper School office</a:t>
            </a:r>
          </a:p>
          <a:p>
            <a:r>
              <a:rPr lang="en-GB" dirty="0" smtClean="0"/>
              <a:t>The library is available at lunchtimes and after school until 4.45pm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725" y="4772416"/>
            <a:ext cx="1629915" cy="1764937"/>
          </a:xfrm>
          <a:prstGeom prst="rect">
            <a:avLst/>
          </a:prstGeom>
        </p:spPr>
      </p:pic>
    </p:spTree>
    <p:extLst>
      <p:ext uri="{BB962C8B-B14F-4D97-AF65-F5344CB8AC3E}">
        <p14:creationId xmlns:p14="http://schemas.microsoft.com/office/powerpoint/2010/main" val="3211774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1233</Words>
  <Application>Microsoft Office PowerPoint</Application>
  <PresentationFormat>Widescreen</PresentationFormat>
  <Paragraphs>288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Upper School Pastoral Team</vt:lpstr>
      <vt:lpstr>This evening:</vt:lpstr>
      <vt:lpstr>Changes to GCSE</vt:lpstr>
      <vt:lpstr>PowerPoint Presentation</vt:lpstr>
      <vt:lpstr>Year 10 Tutors</vt:lpstr>
      <vt:lpstr>Settling in to new forms and subjects</vt:lpstr>
      <vt:lpstr>Planners</vt:lpstr>
      <vt:lpstr>Work experience</vt:lpstr>
      <vt:lpstr>Support with work</vt:lpstr>
      <vt:lpstr>Progress reviews</vt:lpstr>
      <vt:lpstr>PowerPoint Presentation</vt:lpstr>
      <vt:lpstr>PowerPoint Presentation</vt:lpstr>
      <vt:lpstr>PowerPoint Presentation</vt:lpstr>
      <vt:lpstr>Year 11</vt:lpstr>
      <vt:lpstr>Behaviour and Rewards</vt:lpstr>
      <vt:lpstr>Behaviour</vt:lpstr>
      <vt:lpstr>Behaviour-We owe it to students to have high expectations</vt:lpstr>
      <vt:lpstr>Code of Conduct</vt:lpstr>
      <vt:lpstr>Uniform</vt:lpstr>
      <vt:lpstr>PE Kit</vt:lpstr>
      <vt:lpstr>Equipment-Prepared for learning</vt:lpstr>
      <vt:lpstr>Rewards</vt:lpstr>
      <vt:lpstr>Rewards</vt:lpstr>
      <vt:lpstr>Merits-recognising excellence in all of its forms</vt:lpstr>
      <vt:lpstr>Post 16 Support Offered;</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Duncker-Brown (DDB)</dc:creator>
  <cp:lastModifiedBy>Paul Cobham</cp:lastModifiedBy>
  <cp:revision>15</cp:revision>
  <cp:lastPrinted>2016-09-20T09:25:36Z</cp:lastPrinted>
  <dcterms:created xsi:type="dcterms:W3CDTF">2016-09-14T11:05:16Z</dcterms:created>
  <dcterms:modified xsi:type="dcterms:W3CDTF">2016-09-20T09:27:33Z</dcterms:modified>
</cp:coreProperties>
</file>